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9" r:id="rId2"/>
    <p:sldId id="300" r:id="rId3"/>
    <p:sldId id="299" r:id="rId4"/>
    <p:sldId id="298" r:id="rId5"/>
    <p:sldId id="301" r:id="rId6"/>
    <p:sldId id="308" r:id="rId7"/>
    <p:sldId id="310" r:id="rId8"/>
    <p:sldId id="311" r:id="rId9"/>
    <p:sldId id="312" r:id="rId10"/>
    <p:sldId id="316" r:id="rId11"/>
    <p:sldId id="314" r:id="rId12"/>
    <p:sldId id="315" r:id="rId13"/>
    <p:sldId id="331" r:id="rId14"/>
    <p:sldId id="321" r:id="rId15"/>
    <p:sldId id="319" r:id="rId16"/>
    <p:sldId id="320" r:id="rId17"/>
    <p:sldId id="322" r:id="rId18"/>
    <p:sldId id="326" r:id="rId19"/>
    <p:sldId id="324" r:id="rId20"/>
    <p:sldId id="325" r:id="rId21"/>
    <p:sldId id="329" r:id="rId22"/>
    <p:sldId id="328" r:id="rId23"/>
    <p:sldId id="323" r:id="rId24"/>
    <p:sldId id="327" r:id="rId25"/>
    <p:sldId id="330" r:id="rId26"/>
    <p:sldId id="264" r:id="rId27"/>
  </p:sldIdLst>
  <p:sldSz cx="9144000" cy="6858000" type="screen4x3"/>
  <p:notesSz cx="9280525" cy="69342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26" autoAdjust="0"/>
    <p:restoredTop sz="95191" autoAdjust="0"/>
  </p:normalViewPr>
  <p:slideViewPr>
    <p:cSldViewPr showGuides="1">
      <p:cViewPr>
        <p:scale>
          <a:sx n="130" d="100"/>
          <a:sy n="130" d="100"/>
        </p:scale>
        <p:origin x="-7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114" d="100"/>
          <a:sy n="114" d="100"/>
        </p:scale>
        <p:origin x="-474" y="-96"/>
      </p:cViewPr>
      <p:guideLst>
        <p:guide orient="horz" pos="2184"/>
        <p:guide pos="2923"/>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a:t>
            </a:r>
            <a:r>
              <a:rPr lang="en-US" dirty="0" smtClean="0"/>
              <a:t>.: IEE 802.15−doc</a:t>
            </a:r>
            <a:r>
              <a:rPr lang="en-US" dirty="0"/>
              <a:t>&gt;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a:t>
            </a:r>
            <a:r>
              <a:rPr lang="en-US" smtClean="0"/>
              <a:t>month year</a:t>
            </a:r>
            <a:r>
              <a:rPr lang="en-US" dirty="0"/>
              <a:t>&gt;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dirty="0"/>
              <a:t>&lt;</a:t>
            </a:r>
            <a:r>
              <a:rPr lang="en-US"/>
              <a:t>author</a:t>
            </a:r>
            <a:r>
              <a:rPr lang="en-US" smtClean="0"/>
              <a:t>&gt;, &lt;</a:t>
            </a:r>
            <a:r>
              <a:rPr lang="en-US" dirty="0"/>
              <a: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smtClean="0"/>
              <a:t>Page </a:t>
            </a:r>
            <a:fld id="{81F9925E-FCF0-4C1F-9410-42CA06AA7660}" type="slidenum">
              <a:rPr lang="en-US" smtClean="0"/>
              <a:pPr>
                <a:defRPr/>
              </a:pPr>
              <a:t>‹#›</a:t>
            </a:fld>
            <a:endParaRPr lang="en-US" dirty="0"/>
          </a:p>
        </p:txBody>
      </p:sp>
      <p:sp>
        <p:nvSpPr>
          <p:cNvPr id="20486"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p:spPr>
        <p:txBody>
          <a:bodyPr wrap="none" anchor="ctr"/>
          <a:lstStyle/>
          <a:p>
            <a:endParaRPr lang="en-IE"/>
          </a:p>
        </p:txBody>
      </p:sp>
      <p:sp>
        <p:nvSpPr>
          <p:cNvPr id="20487" name="Rectangle 7"/>
          <p:cNvSpPr>
            <a:spLocks noChangeArrowheads="1"/>
          </p:cNvSpPr>
          <p:nvPr/>
        </p:nvSpPr>
        <p:spPr bwMode="auto">
          <a:xfrm>
            <a:off x="928688" y="6711950"/>
            <a:ext cx="950912" cy="184150"/>
          </a:xfrm>
          <a:prstGeom prst="rect">
            <a:avLst/>
          </a:prstGeom>
          <a:noFill/>
          <a:ln w="9525">
            <a:noFill/>
            <a:miter lim="800000"/>
            <a:headEnd/>
            <a:tailEnd/>
          </a:ln>
        </p:spPr>
        <p:txBody>
          <a:bodyPr lIns="0" tIns="0" rIns="0" bIns="0">
            <a:spAutoFit/>
          </a:bodyPr>
          <a:lstStyle/>
          <a:p>
            <a:pPr defTabSz="933450"/>
            <a:r>
              <a:rPr lang="en-US"/>
              <a:t>Submission</a:t>
            </a:r>
          </a:p>
        </p:txBody>
      </p:sp>
      <p:sp>
        <p:nvSpPr>
          <p:cNvPr id="20488"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p:spPr>
        <p:txBody>
          <a:bodyPr wrap="none" anchor="ctr"/>
          <a:lstStyle/>
          <a:p>
            <a:endParaRPr lang="en-IE"/>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a:t>
            </a:r>
            <a:r>
              <a:rPr lang="en-US" dirty="0" smtClean="0"/>
              <a:t>.: IEEE 802.15−doc</a:t>
            </a:r>
            <a:r>
              <a:rPr lang="en-US" dirty="0"/>
              <a:t>&gt;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a:t>
            </a:r>
            <a:r>
              <a:rPr lang="en-US" smtClean="0"/>
              <a:t>month year</a:t>
            </a:r>
            <a:r>
              <a:rPr lang="en-US" dirty="0"/>
              <a:t>&gt;</a:t>
            </a:r>
          </a:p>
        </p:txBody>
      </p:sp>
      <p:sp>
        <p:nvSpPr>
          <p:cNvPr id="18436"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dirty="0"/>
              <a:t>&lt;</a:t>
            </a:r>
            <a:r>
              <a:rPr lang="en-US"/>
              <a:t>author</a:t>
            </a:r>
            <a:r>
              <a:rPr lang="en-US" smtClean="0"/>
              <a:t>&gt;, &lt;</a:t>
            </a:r>
            <a:r>
              <a:rPr lang="en-US" dirty="0"/>
              <a: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smtClean="0"/>
              <a:t>Page </a:t>
            </a:r>
            <a:fld id="{C9580A1F-29E4-48BC-9142-1EF48DDAA062}" type="slidenum">
              <a:rPr lang="en-US" smtClean="0"/>
              <a:pPr>
                <a:defRPr/>
              </a:pPr>
              <a:t>‹#›</a:t>
            </a:fld>
            <a:endParaRPr lang="en-US" dirty="0"/>
          </a:p>
        </p:txBody>
      </p:sp>
      <p:sp>
        <p:nvSpPr>
          <p:cNvPr id="18440" name="Rectangle 8"/>
          <p:cNvSpPr>
            <a:spLocks noChangeArrowheads="1"/>
          </p:cNvSpPr>
          <p:nvPr/>
        </p:nvSpPr>
        <p:spPr bwMode="auto">
          <a:xfrm>
            <a:off x="968375" y="6713538"/>
            <a:ext cx="952500" cy="184150"/>
          </a:xfrm>
          <a:prstGeom prst="rect">
            <a:avLst/>
          </a:prstGeom>
          <a:noFill/>
          <a:ln w="9525">
            <a:noFill/>
            <a:miter lim="800000"/>
            <a:headEnd/>
            <a:tailEnd/>
          </a:ln>
        </p:spPr>
        <p:txBody>
          <a:bodyPr lIns="0" tIns="0" rIns="0" bIns="0">
            <a:spAutoFit/>
          </a:bodyPr>
          <a:lstStyle/>
          <a:p>
            <a:r>
              <a:rPr lang="en-US"/>
              <a:t>Submission</a:t>
            </a:r>
          </a:p>
        </p:txBody>
      </p:sp>
      <p:sp>
        <p:nvSpPr>
          <p:cNvPr id="18441"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p:spPr>
        <p:txBody>
          <a:bodyPr wrap="none" anchor="ctr"/>
          <a:lstStyle/>
          <a:p>
            <a:endParaRPr lang="en-IE"/>
          </a:p>
        </p:txBody>
      </p:sp>
      <p:sp>
        <p:nvSpPr>
          <p:cNvPr id="18442"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p:spPr>
        <p:txBody>
          <a:bodyPr wrap="none" anchor="ctr"/>
          <a:lstStyle/>
          <a:p>
            <a:endParaRPr lang="en-I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endParaRPr lang="en-US" smtClean="0"/>
          </a:p>
        </p:txBody>
      </p:sp>
      <p:sp>
        <p:nvSpPr>
          <p:cNvPr id="19460" name="Date Placeholder 4"/>
          <p:cNvSpPr>
            <a:spLocks noGrp="1"/>
          </p:cNvSpPr>
          <p:nvPr>
            <p:ph type="dt" sz="quarter" idx="1"/>
          </p:nvPr>
        </p:nvSpPr>
        <p:spPr>
          <a:noFill/>
        </p:spPr>
        <p:txBody>
          <a:bodyPr/>
          <a:lstStyle/>
          <a:p>
            <a:r>
              <a:rPr lang="en-US" smtClean="0"/>
              <a:t>&lt;month year</a:t>
            </a:r>
            <a:r>
              <a:rPr lang="en-US" dirty="0" smtClean="0"/>
              <a:t>&gt;</a:t>
            </a:r>
          </a:p>
        </p:txBody>
      </p:sp>
      <p:sp>
        <p:nvSpPr>
          <p:cNvPr id="19461" name="Footer Placeholder 5"/>
          <p:cNvSpPr>
            <a:spLocks noGrp="1"/>
          </p:cNvSpPr>
          <p:nvPr>
            <p:ph type="ftr" sz="quarter" idx="4"/>
          </p:nvPr>
        </p:nvSpPr>
        <p:spPr>
          <a:noFill/>
        </p:spPr>
        <p:txBody>
          <a:bodyPr/>
          <a:lstStyle/>
          <a:p>
            <a:pPr lvl="4"/>
            <a:r>
              <a:rPr lang="en-US" dirty="0" smtClean="0"/>
              <a:t>&lt;</a:t>
            </a:r>
            <a:r>
              <a:rPr lang="en-US" smtClean="0"/>
              <a:t>author&gt;, &lt;</a:t>
            </a:r>
            <a:r>
              <a:rPr lang="en-US" dirty="0" smtClean="0"/>
              <a:t>company&gt;</a:t>
            </a:r>
          </a:p>
        </p:txBody>
      </p:sp>
      <p:sp>
        <p:nvSpPr>
          <p:cNvPr id="19462" name="Slide Number Placeholder 6"/>
          <p:cNvSpPr>
            <a:spLocks noGrp="1"/>
          </p:cNvSpPr>
          <p:nvPr>
            <p:ph type="sldNum" sz="quarter" idx="5"/>
          </p:nvPr>
        </p:nvSpPr>
        <p:spPr>
          <a:noFill/>
        </p:spPr>
        <p:txBody>
          <a:bodyPr/>
          <a:lstStyle/>
          <a:p>
            <a:r>
              <a:rPr lang="en-US" smtClean="0"/>
              <a:t>Page </a:t>
            </a:r>
            <a:fld id="{2E3BD0FA-2EEC-4728-8D16-45E0BD95219C}" type="slidenum">
              <a:rPr lang="en-US" smtClean="0"/>
              <a:pPr/>
              <a:t>1</a:t>
            </a:fld>
            <a:endParaRPr lang="en-US" dirty="0" smtClean="0"/>
          </a:p>
        </p:txBody>
      </p:sp>
      <p:sp>
        <p:nvSpPr>
          <p:cNvPr id="19463" name="Header Placeholder 7"/>
          <p:cNvSpPr>
            <a:spLocks noGrp="1"/>
          </p:cNvSpPr>
          <p:nvPr>
            <p:ph type="hdr" sz="quarter"/>
          </p:nvPr>
        </p:nvSpPr>
        <p:spPr>
          <a:noFill/>
        </p:spPr>
        <p:txBody>
          <a:bodyPr/>
          <a:lstStyle/>
          <a:p>
            <a:r>
              <a:rPr lang="en-US" dirty="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685800"/>
          </a:xfrm>
        </p:spPr>
        <p:txBody>
          <a:bodyPr/>
          <a:lstStyle>
            <a:lvl1pPr algn="l">
              <a:defRPr sz="32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81000" y="1676400"/>
            <a:ext cx="8382000" cy="441960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xfrm>
            <a:off x="4351338" y="6475413"/>
            <a:ext cx="517525" cy="184150"/>
          </a:xfrm>
        </p:spPr>
        <p:txBody>
          <a:bodyPr/>
          <a:lstStyle>
            <a:lvl1pPr>
              <a:defRPr>
                <a:latin typeface="Calibri" pitchFamily="34" charset="0"/>
              </a:defRPr>
            </a:lvl1pPr>
          </a:lstStyle>
          <a:p>
            <a:pPr>
              <a:defRPr/>
            </a:pPr>
            <a:r>
              <a:rPr lang="en-US" smtClean="0"/>
              <a:t>Slide </a:t>
            </a:r>
            <a:fld id="{1839C26E-1C68-40CF-9F30-FC42783EAF74}" type="slidenum">
              <a:rPr lang="en-US" smtClean="0"/>
              <a:pPr>
                <a:defRPr/>
              </a:pPr>
              <a:t>‹#›</a:t>
            </a:fld>
            <a:endParaRPr lang="en-US" dirty="0"/>
          </a:p>
        </p:txBody>
      </p:sp>
      <p:sp>
        <p:nvSpPr>
          <p:cNvPr id="6" name="Rectangle 5"/>
          <p:cNvSpPr>
            <a:spLocks noGrp="1" noChangeArrowheads="1"/>
          </p:cNvSpPr>
          <p:nvPr>
            <p:ph type="ftr" sz="quarter" idx="10"/>
          </p:nvPr>
        </p:nvSpPr>
        <p:spPr>
          <a:xfrm>
            <a:off x="5486400" y="6475413"/>
            <a:ext cx="3276600" cy="184150"/>
          </a:xfrm>
        </p:spPr>
        <p:txBody>
          <a:bodyPr/>
          <a:lstStyle>
            <a:lvl1pPr>
              <a:defRPr/>
            </a:lvl1pPr>
          </a:lstStyle>
          <a:p>
            <a:pPr>
              <a:defRPr/>
            </a:pPr>
            <a:r>
              <a:rPr lang="en-US" smtClean="0"/>
              <a:t>Verso, Mc Laughlin (</a:t>
            </a:r>
            <a:r>
              <a:rPr lang="en-US" dirty="0" smtClean="0"/>
              <a:t>DecaWave</a:t>
            </a:r>
            <a:r>
              <a:rPr lang="en-US" dirty="0"/>
              <a: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defRPr/>
            </a:lvl1pPr>
          </a:lstStyle>
          <a:p>
            <a:pPr>
              <a:defRPr/>
            </a:pPr>
            <a:r>
              <a:rPr lang="en-US" smtClean="0"/>
              <a:t>Verso, Mc Laughlin (</a:t>
            </a:r>
            <a:r>
              <a:rPr lang="en-US" dirty="0" smtClean="0"/>
              <a:t>DecaWave</a:t>
            </a:r>
            <a:r>
              <a:rPr lang="en-US" dirty="0"/>
              <a:t>)</a:t>
            </a:r>
          </a:p>
        </p:txBody>
      </p:sp>
      <p:sp>
        <p:nvSpPr>
          <p:cNvPr id="3" name="Rectangle 6"/>
          <p:cNvSpPr>
            <a:spLocks noGrp="1" noChangeArrowheads="1"/>
          </p:cNvSpPr>
          <p:nvPr>
            <p:ph type="sldNum" sz="quarter" idx="11"/>
          </p:nvPr>
        </p:nvSpPr>
        <p:spPr/>
        <p:txBody>
          <a:bodyPr/>
          <a:lstStyle>
            <a:lvl1pPr>
              <a:defRPr/>
            </a:lvl1pPr>
          </a:lstStyle>
          <a:p>
            <a:pPr>
              <a:defRPr/>
            </a:pPr>
            <a:r>
              <a:rPr lang="en-US" smtClean="0"/>
              <a:t>Slide </a:t>
            </a:r>
            <a:fld id="{2137231E-EE7B-4AD2-8AB0-B7306DE255D3}"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5486400" y="6475413"/>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smtClean="0"/>
              <a:t>Verso, Mc Laughlin (</a:t>
            </a:r>
            <a:r>
              <a:rPr lang="en-US" dirty="0" smtClean="0"/>
              <a:t>DecaWave</a:t>
            </a:r>
            <a:r>
              <a:rPr lang="en-US" dirty="0"/>
              <a:t>)</a:t>
            </a:r>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smtClean="0"/>
              <a:t>Slide </a:t>
            </a:r>
            <a:fld id="{A8F84941-EDAF-457E-ACF1-12D0991D2666}" type="slidenum">
              <a:rPr lang="en-US" smtClean="0"/>
              <a:pPr>
                <a:defRPr/>
              </a:pPr>
              <a:t>‹#›</a:t>
            </a:fld>
            <a:endParaRPr lang="en-US" dirty="0"/>
          </a:p>
        </p:txBody>
      </p:sp>
      <p:sp>
        <p:nvSpPr>
          <p:cNvPr id="2" name="Rectangle 7"/>
          <p:cNvSpPr>
            <a:spLocks noChangeArrowheads="1"/>
          </p:cNvSpPr>
          <p:nvPr/>
        </p:nvSpPr>
        <p:spPr bwMode="auto">
          <a:xfrm>
            <a:off x="3657600" y="393700"/>
            <a:ext cx="5105400" cy="215900"/>
          </a:xfrm>
          <a:prstGeom prst="rect">
            <a:avLst/>
          </a:prstGeom>
          <a:noFill/>
          <a:ln w="9525">
            <a:noFill/>
            <a:miter lim="800000"/>
            <a:headEnd/>
            <a:tailEnd/>
          </a:ln>
        </p:spPr>
        <p:txBody>
          <a:bodyPr lIns="0" tIns="0" rIns="0" bIns="0" anchor="b">
            <a:spAutoFit/>
          </a:bodyPr>
          <a:lstStyle/>
          <a:p>
            <a:pPr lvl="4" algn="r"/>
            <a:r>
              <a:rPr lang="en-US" sz="1400" b="1" dirty="0" smtClean="0"/>
              <a:t>Doc: IEEE 802.15−4−0243−00−0008</a:t>
            </a:r>
            <a:endParaRPr lang="en-US" sz="1400" b="1" dirty="0"/>
          </a:p>
        </p:txBody>
      </p:sp>
      <p:sp>
        <p:nvSpPr>
          <p:cNvPr id="1031" name="Line 8"/>
          <p:cNvSpPr>
            <a:spLocks noChangeShapeType="1"/>
          </p:cNvSpPr>
          <p:nvPr/>
        </p:nvSpPr>
        <p:spPr bwMode="auto">
          <a:xfrm>
            <a:off x="381000" y="609600"/>
            <a:ext cx="8382000" cy="0"/>
          </a:xfrm>
          <a:prstGeom prst="line">
            <a:avLst/>
          </a:prstGeom>
          <a:noFill/>
          <a:ln w="12700">
            <a:solidFill>
              <a:schemeClr val="tx1"/>
            </a:solidFill>
            <a:round/>
            <a:headEnd type="none" w="sm" len="sm"/>
            <a:tailEnd type="none" w="sm" len="sm"/>
          </a:ln>
        </p:spPr>
        <p:txBody>
          <a:bodyPr wrap="none" anchor="ctr"/>
          <a:lstStyle/>
          <a:p>
            <a:endParaRPr lang="en-IE"/>
          </a:p>
        </p:txBody>
      </p:sp>
      <p:sp>
        <p:nvSpPr>
          <p:cNvPr id="1032" name="Rectangle 9"/>
          <p:cNvSpPr>
            <a:spLocks noChangeArrowheads="1"/>
          </p:cNvSpPr>
          <p:nvPr/>
        </p:nvSpPr>
        <p:spPr bwMode="auto">
          <a:xfrm>
            <a:off x="381000" y="6477000"/>
            <a:ext cx="711200" cy="184150"/>
          </a:xfrm>
          <a:prstGeom prst="rect">
            <a:avLst/>
          </a:prstGeom>
          <a:noFill/>
          <a:ln w="9525">
            <a:noFill/>
            <a:miter lim="800000"/>
            <a:headEnd/>
            <a:tailEnd/>
          </a:ln>
        </p:spPr>
        <p:txBody>
          <a:bodyPr lIns="0" tIns="0" rIns="0" bIns="0">
            <a:spAutoFit/>
          </a:bodyPr>
          <a:lstStyle/>
          <a:p>
            <a:r>
              <a:rPr lang="en-US"/>
              <a:t>Submission</a:t>
            </a:r>
          </a:p>
        </p:txBody>
      </p:sp>
      <p:sp>
        <p:nvSpPr>
          <p:cNvPr id="1033" name="Line 10"/>
          <p:cNvSpPr>
            <a:spLocks noChangeShapeType="1"/>
          </p:cNvSpPr>
          <p:nvPr/>
        </p:nvSpPr>
        <p:spPr bwMode="auto">
          <a:xfrm>
            <a:off x="381000" y="6477000"/>
            <a:ext cx="8382000" cy="0"/>
          </a:xfrm>
          <a:prstGeom prst="line">
            <a:avLst/>
          </a:prstGeom>
          <a:noFill/>
          <a:ln w="12700">
            <a:solidFill>
              <a:schemeClr val="tx1"/>
            </a:solidFill>
            <a:round/>
            <a:headEnd type="none" w="sm" len="sm"/>
            <a:tailEnd type="none" w="sm" len="sm"/>
          </a:ln>
        </p:spPr>
        <p:txBody>
          <a:bodyPr wrap="none" anchor="ctr"/>
          <a:lstStyle/>
          <a:p>
            <a:endParaRPr lang="en-IE"/>
          </a:p>
        </p:txBody>
      </p:sp>
      <p:sp>
        <p:nvSpPr>
          <p:cNvPr id="1034" name="Rectangle 7"/>
          <p:cNvSpPr>
            <a:spLocks noChangeArrowheads="1"/>
          </p:cNvSpPr>
          <p:nvPr userDrawn="1"/>
        </p:nvSpPr>
        <p:spPr bwMode="auto">
          <a:xfrm>
            <a:off x="381000" y="393700"/>
            <a:ext cx="3200400" cy="215900"/>
          </a:xfrm>
          <a:prstGeom prst="rect">
            <a:avLst/>
          </a:prstGeom>
          <a:noFill/>
          <a:ln w="9525">
            <a:noFill/>
            <a:miter lim="800000"/>
            <a:headEnd/>
            <a:tailEnd/>
          </a:ln>
        </p:spPr>
        <p:txBody>
          <a:bodyPr lIns="0" tIns="0" rIns="0" bIns="0" anchor="b">
            <a:spAutoFit/>
          </a:bodyPr>
          <a:lstStyle/>
          <a:p>
            <a:pPr marL="0" lvl="4"/>
            <a:r>
              <a:rPr lang="en-US" sz="1400" b="1" dirty="0" smtClean="0"/>
              <a:t>May 2014</a:t>
            </a:r>
            <a:endParaRPr lang="en-US" sz="1400" b="1" dirty="0"/>
          </a:p>
        </p:txBody>
      </p:sp>
    </p:spTree>
  </p:cSld>
  <p:clrMap bg1="lt1" tx1="dk1" bg2="lt2" tx2="dk2" accent1="accent1" accent2="accent2" accent3="accent3" accent4="accent4" accent5="accent5" accent6="accent6" hlink="hlink" folHlink="folHlink"/>
  <p:sldLayoutIdLst>
    <p:sldLayoutId id="2147483772" r:id="rId1"/>
    <p:sldLayoutId id="2147483777"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emf"/><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2"/>
          <p:cNvSpPr>
            <a:spLocks noGrp="1"/>
          </p:cNvSpPr>
          <p:nvPr>
            <p:ph type="ftr" sz="quarter" idx="10"/>
          </p:nvPr>
        </p:nvSpPr>
        <p:spPr>
          <a:noFill/>
        </p:spPr>
        <p:txBody>
          <a:bodyPr/>
          <a:lstStyle/>
          <a:p>
            <a:r>
              <a:rPr lang="en-US" smtClean="0"/>
              <a:t>Verso, Mc Laughlin (</a:t>
            </a:r>
            <a:r>
              <a:rPr lang="en-US" dirty="0" smtClean="0"/>
              <a:t>DecaWave)</a:t>
            </a:r>
          </a:p>
        </p:txBody>
      </p:sp>
      <p:sp>
        <p:nvSpPr>
          <p:cNvPr id="13315" name="Slide Number Placeholder 3"/>
          <p:cNvSpPr>
            <a:spLocks noGrp="1"/>
          </p:cNvSpPr>
          <p:nvPr>
            <p:ph type="sldNum" sz="quarter" idx="11"/>
          </p:nvPr>
        </p:nvSpPr>
        <p:spPr>
          <a:xfrm>
            <a:off x="4394200" y="6475413"/>
            <a:ext cx="431800" cy="184150"/>
          </a:xfrm>
          <a:noFill/>
        </p:spPr>
        <p:txBody>
          <a:bodyPr/>
          <a:lstStyle/>
          <a:p>
            <a:r>
              <a:rPr lang="en-US" smtClean="0"/>
              <a:t>Slide </a:t>
            </a:r>
            <a:fld id="{F473491C-1D61-499E-A3A8-D4E2D5EC8647}" type="slidenum">
              <a:rPr lang="en-US" smtClean="0"/>
              <a:pPr/>
              <a:t>1</a:t>
            </a:fld>
            <a:endParaRPr lang="en-US" dirty="0" smtClean="0"/>
          </a:p>
        </p:txBody>
      </p:sp>
      <p:sp>
        <p:nvSpPr>
          <p:cNvPr id="27651" name="Rectangle 3"/>
          <p:cNvSpPr>
            <a:spLocks noChangeArrowheads="1"/>
          </p:cNvSpPr>
          <p:nvPr/>
        </p:nvSpPr>
        <p:spPr bwMode="auto">
          <a:xfrm>
            <a:off x="152400" y="762000"/>
            <a:ext cx="8839200" cy="369888"/>
          </a:xfrm>
          <a:prstGeom prst="rect">
            <a:avLst/>
          </a:prstGeom>
          <a:noFill/>
          <a:ln w="12700">
            <a:noFill/>
            <a:miter lim="800000"/>
            <a:headEnd type="none" w="sm" len="sm"/>
            <a:tailEnd type="none" w="sm" len="sm"/>
          </a:ln>
          <a:effectLst/>
        </p:spPr>
        <p:txBody>
          <a:bodyPr>
            <a:spAutoFit/>
          </a:bodyPr>
          <a:lstStyle/>
          <a:p>
            <a:pPr algn="ctr">
              <a:defRPr/>
            </a:pPr>
            <a:r>
              <a:rPr lang="en-US" sz="1800" b="1" u="sng" dirty="0" smtClean="0">
                <a:solidFill>
                  <a:schemeClr val="tx2"/>
                </a:solidFill>
                <a:effectLst>
                  <a:outerShdw blurRad="38100" dist="38100" dir="2700000" algn="tl">
                    <a:srgbClr val="C0C0C0"/>
                  </a:outerShdw>
                </a:effectLst>
              </a:rPr>
              <a:t>Project: IEEE P802.15 Working Group for Wireless Personal Area Networks (WPANs</a:t>
            </a:r>
            <a:r>
              <a:rPr lang="en-US" sz="1800" b="1" u="sng" dirty="0">
                <a:solidFill>
                  <a:schemeClr val="tx2"/>
                </a:solidFill>
                <a:effectLst>
                  <a:outerShdw blurRad="38100" dist="38100" dir="2700000" algn="tl">
                    <a:srgbClr val="C0C0C0"/>
                  </a:outerShdw>
                </a:effectLst>
              </a:rPr>
              <a:t>)</a:t>
            </a:r>
            <a:endParaRPr lang="en-US" sz="1600" b="1" dirty="0">
              <a:solidFill>
                <a:schemeClr val="tx2"/>
              </a:solidFill>
            </a:endParaRPr>
          </a:p>
        </p:txBody>
      </p:sp>
      <p:sp>
        <p:nvSpPr>
          <p:cNvPr id="13317" name="Rectangle 3"/>
          <p:cNvSpPr>
            <a:spLocks noChangeArrowheads="1"/>
          </p:cNvSpPr>
          <p:nvPr/>
        </p:nvSpPr>
        <p:spPr bwMode="auto">
          <a:xfrm>
            <a:off x="381000" y="1219200"/>
            <a:ext cx="8382000" cy="4739759"/>
          </a:xfrm>
          <a:prstGeom prst="rect">
            <a:avLst/>
          </a:prstGeom>
          <a:noFill/>
          <a:ln w="12700">
            <a:noFill/>
            <a:miter lim="800000"/>
            <a:headEnd type="none" w="sm" len="sm"/>
            <a:tailEnd type="none" w="sm" len="sm"/>
          </a:ln>
        </p:spPr>
        <p:txBody>
          <a:bodyPr>
            <a:spAutoFit/>
          </a:bodyPr>
          <a:lstStyle/>
          <a:p>
            <a:r>
              <a:rPr lang="en-US" sz="1600" b="1" dirty="0" smtClean="0">
                <a:solidFill>
                  <a:schemeClr val="tx2"/>
                </a:solidFill>
              </a:rPr>
              <a:t>Submission Title:</a:t>
            </a:r>
            <a:r>
              <a:rPr lang="en-US" sz="1600" dirty="0" smtClean="0">
                <a:solidFill>
                  <a:schemeClr val="tx2"/>
                </a:solidFill>
              </a:rPr>
              <a:t> [UWB PHY contribution to TG8]  </a:t>
            </a:r>
            <a:r>
              <a:rPr lang="en-US" sz="1600" dirty="0">
                <a:solidFill>
                  <a:schemeClr val="tx2"/>
                </a:solidFill>
              </a:rPr>
              <a:t>	</a:t>
            </a:r>
          </a:p>
          <a:p>
            <a:r>
              <a:rPr lang="en-US" sz="1600" b="1" dirty="0" smtClean="0">
                <a:solidFill>
                  <a:schemeClr val="tx2"/>
                </a:solidFill>
              </a:rPr>
              <a:t>Date Submitted: </a:t>
            </a:r>
            <a:r>
              <a:rPr lang="en-US" sz="1600" dirty="0" smtClean="0">
                <a:solidFill>
                  <a:schemeClr val="tx2"/>
                </a:solidFill>
              </a:rPr>
              <a:t>[5</a:t>
            </a:r>
            <a:r>
              <a:rPr lang="en-US" sz="1600" baseline="30000" dirty="0" smtClean="0">
                <a:solidFill>
                  <a:schemeClr val="tx2"/>
                </a:solidFill>
              </a:rPr>
              <a:t>th</a:t>
            </a:r>
            <a:r>
              <a:rPr lang="en-US" sz="1600" dirty="0" smtClean="0">
                <a:solidFill>
                  <a:schemeClr val="tx2"/>
                </a:solidFill>
              </a:rPr>
              <a:t> May 2014 ]</a:t>
            </a:r>
            <a:endParaRPr lang="en-US" sz="1600" dirty="0">
              <a:solidFill>
                <a:schemeClr val="tx2"/>
              </a:solidFill>
            </a:endParaRPr>
          </a:p>
          <a:p>
            <a:r>
              <a:rPr lang="en-US" sz="1600" b="1" dirty="0">
                <a:solidFill>
                  <a:schemeClr val="tx2"/>
                </a:solidFill>
              </a:rPr>
              <a:t>Source</a:t>
            </a:r>
            <a:r>
              <a:rPr lang="en-US" sz="1600" b="1" dirty="0" smtClean="0">
                <a:solidFill>
                  <a:schemeClr val="tx2"/>
                </a:solidFill>
              </a:rPr>
              <a:t>:</a:t>
            </a:r>
            <a:r>
              <a:rPr lang="en-US" sz="1600" dirty="0" smtClean="0">
                <a:solidFill>
                  <a:schemeClr val="tx2"/>
                </a:solidFill>
              </a:rPr>
              <a:t> [Billy Verso, Michael McLaughlin</a:t>
            </a:r>
            <a:r>
              <a:rPr lang="en-US" sz="1600" dirty="0" smtClean="0"/>
              <a:t>] </a:t>
            </a:r>
            <a:endParaRPr lang="en-US" sz="1600" dirty="0"/>
          </a:p>
          <a:p>
            <a:r>
              <a:rPr lang="en-US" sz="1600" b="1" dirty="0">
                <a:solidFill>
                  <a:schemeClr val="tx2"/>
                </a:solidFill>
              </a:rPr>
              <a:t>Company</a:t>
            </a:r>
            <a:r>
              <a:rPr lang="en-US" sz="1600" b="1" dirty="0" smtClean="0">
                <a:solidFill>
                  <a:schemeClr val="tx2"/>
                </a:solidFill>
              </a:rPr>
              <a:t>:</a:t>
            </a:r>
            <a:r>
              <a:rPr lang="en-US" sz="1600" dirty="0" smtClean="0">
                <a:solidFill>
                  <a:schemeClr val="tx2"/>
                </a:solidFill>
              </a:rPr>
              <a:t> [</a:t>
            </a:r>
            <a:r>
              <a:rPr lang="en-US" sz="1600" dirty="0">
                <a:solidFill>
                  <a:schemeClr val="tx2"/>
                </a:solidFill>
              </a:rPr>
              <a:t>DecaWave</a:t>
            </a:r>
            <a:r>
              <a:rPr lang="en-US" sz="1600" dirty="0"/>
              <a:t>]</a:t>
            </a:r>
          </a:p>
          <a:p>
            <a:r>
              <a:rPr lang="en-US" sz="1600" b="1" dirty="0">
                <a:solidFill>
                  <a:schemeClr val="tx2"/>
                </a:solidFill>
              </a:rPr>
              <a:t>Address</a:t>
            </a:r>
            <a:r>
              <a:rPr lang="en-US" sz="1600" b="1" dirty="0" smtClean="0">
                <a:solidFill>
                  <a:schemeClr val="tx2"/>
                </a:solidFill>
              </a:rPr>
              <a:t>: </a:t>
            </a:r>
            <a:r>
              <a:rPr lang="en-US" sz="1600" dirty="0" smtClean="0">
                <a:solidFill>
                  <a:schemeClr val="tx2"/>
                </a:solidFill>
              </a:rPr>
              <a:t>[Adelaide Chambers, Peter Street, Dublin 8, Ireland</a:t>
            </a:r>
            <a:r>
              <a:rPr lang="en-US" sz="1600" dirty="0">
                <a:solidFill>
                  <a:schemeClr val="tx2"/>
                </a:solidFill>
              </a:rPr>
              <a:t>]</a:t>
            </a:r>
          </a:p>
          <a:p>
            <a:r>
              <a:rPr lang="en-US" sz="1600" b="1" dirty="0">
                <a:solidFill>
                  <a:schemeClr val="tx2"/>
                </a:solidFill>
              </a:rPr>
              <a:t>Voice</a:t>
            </a:r>
            <a:r>
              <a:rPr lang="en-US" sz="1600" b="1" dirty="0" smtClean="0"/>
              <a:t>:</a:t>
            </a:r>
            <a:r>
              <a:rPr lang="en-US" sz="1600" dirty="0" smtClean="0"/>
              <a:t>[1353 1 6975030</a:t>
            </a:r>
            <a:r>
              <a:rPr lang="en-US" sz="1600" dirty="0" smtClean="0">
                <a:solidFill>
                  <a:schemeClr val="tx2"/>
                </a:solidFill>
              </a:rPr>
              <a:t>] </a:t>
            </a:r>
            <a:r>
              <a:rPr lang="en-US" sz="1600" b="1" dirty="0" smtClean="0">
                <a:solidFill>
                  <a:schemeClr val="tx2"/>
                </a:solidFill>
              </a:rPr>
              <a:t>Fax:</a:t>
            </a:r>
            <a:r>
              <a:rPr lang="en-US" sz="1600" dirty="0" smtClean="0">
                <a:solidFill>
                  <a:schemeClr val="tx2"/>
                </a:solidFill>
              </a:rPr>
              <a:t> </a:t>
            </a:r>
            <a:r>
              <a:rPr lang="en-US" sz="1600" dirty="0" smtClean="0"/>
              <a:t>[</a:t>
            </a:r>
            <a:r>
              <a:rPr lang="en-US" sz="1600" dirty="0" smtClean="0">
                <a:solidFill>
                  <a:schemeClr val="tx2"/>
                </a:solidFill>
              </a:rPr>
              <a:t>] </a:t>
            </a:r>
          </a:p>
          <a:p>
            <a:r>
              <a:rPr lang="en-US" sz="1600" b="1" dirty="0" smtClean="0">
                <a:solidFill>
                  <a:schemeClr val="tx2"/>
                </a:solidFill>
              </a:rPr>
              <a:t>E−Mail</a:t>
            </a:r>
            <a:r>
              <a:rPr lang="en-US" sz="1600" b="1" dirty="0">
                <a:solidFill>
                  <a:schemeClr val="tx2"/>
                </a:solidFill>
              </a:rPr>
              <a:t>:</a:t>
            </a:r>
            <a:r>
              <a:rPr lang="en-US" sz="1600" dirty="0">
                <a:solidFill>
                  <a:schemeClr val="tx2"/>
                </a:solidFill>
              </a:rPr>
              <a:t>[</a:t>
            </a:r>
            <a:r>
              <a:rPr lang="en-US" sz="1600" dirty="0" err="1" smtClean="0">
                <a:solidFill>
                  <a:schemeClr val="tx2"/>
                </a:solidFill>
              </a:rPr>
              <a:t>billy.verso</a:t>
            </a:r>
            <a:r>
              <a:rPr lang="en-US" sz="1600" dirty="0" smtClean="0">
                <a:solidFill>
                  <a:schemeClr val="tx2"/>
                </a:solidFill>
              </a:rPr>
              <a:t> “at” decawave.com, </a:t>
            </a:r>
            <a:r>
              <a:rPr lang="en-US" sz="1600" dirty="0" err="1" smtClean="0">
                <a:solidFill>
                  <a:schemeClr val="tx2"/>
                </a:solidFill>
              </a:rPr>
              <a:t>michael.mclaughlin</a:t>
            </a:r>
            <a:r>
              <a:rPr lang="en-US" sz="1600" dirty="0" smtClean="0">
                <a:solidFill>
                  <a:schemeClr val="tx2"/>
                </a:solidFill>
              </a:rPr>
              <a:t> “at” decawave.com ]</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b="1" dirty="0" smtClean="0">
                <a:solidFill>
                  <a:schemeClr val="tx2"/>
                </a:solidFill>
              </a:rPr>
              <a:t>:</a:t>
            </a:r>
            <a:r>
              <a:rPr lang="en-US" sz="1600" dirty="0" smtClean="0">
                <a:solidFill>
                  <a:schemeClr val="tx2"/>
                </a:solidFill>
              </a:rPr>
              <a:t> [</a:t>
            </a:r>
            <a:r>
              <a:rPr lang="en-US" sz="1600" dirty="0" smtClean="0"/>
              <a:t>In response to call for contributions to TG8</a:t>
            </a:r>
            <a:r>
              <a:rPr lang="en-US" sz="1600" dirty="0">
                <a:solidFill>
                  <a:schemeClr val="tx2"/>
                </a:solidFill>
              </a:rPr>
              <a:t>]</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 Gives details of UWB PHY for TG8]</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t>Material for discussion in IEEE 802.15 TG8]</a:t>
            </a:r>
            <a:endParaRPr lang="en-US" sz="1600" dirty="0">
              <a:solidFill>
                <a:schemeClr val="tx2"/>
              </a:solidFill>
            </a:endParaRPr>
          </a:p>
          <a:p>
            <a:r>
              <a:rPr lang="en-US" sz="1600" b="1" dirty="0">
                <a:solidFill>
                  <a:schemeClr val="tx2"/>
                </a:solidFill>
              </a:rPr>
              <a:t>Notice:</a:t>
            </a:r>
            <a:r>
              <a:rPr lang="en-US" sz="1600" dirty="0">
                <a:solidFill>
                  <a:schemeClr val="tx2"/>
                </a:solidFill>
              </a:rPr>
              <a:t>	</a:t>
            </a:r>
            <a:r>
              <a:rPr lang="en-US" sz="1600" dirty="0" smtClean="0">
                <a:solidFill>
                  <a:schemeClr val="tx2"/>
                </a:solidFill>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a:solidFill>
                  <a:schemeClr val="tx2"/>
                </a:solidFill>
              </a:rPr>
              <a:t>.</a:t>
            </a:r>
          </a:p>
          <a:p>
            <a:endParaRPr lang="en-US" sz="1600" dirty="0">
              <a:solidFill>
                <a:schemeClr val="tx2"/>
              </a:solidFill>
            </a:endParaRPr>
          </a:p>
          <a:p>
            <a:r>
              <a:rPr lang="en-US" sz="1600" b="1" dirty="0">
                <a:solidFill>
                  <a:schemeClr val="tx2"/>
                </a:solidFill>
              </a:rPr>
              <a:t>Release:</a:t>
            </a:r>
            <a:r>
              <a:rPr lang="en-US" sz="1600" dirty="0">
                <a:solidFill>
                  <a:schemeClr val="tx2"/>
                </a:solidFill>
              </a:rPr>
              <a:t>	</a:t>
            </a:r>
            <a:r>
              <a:rPr lang="en-US" sz="1600" dirty="0" smtClean="0">
                <a:solidFill>
                  <a:schemeClr val="tx2"/>
                </a:solidFill>
              </a:rPr>
              <a:t>The contributor acknowledges and accepts that this contribution becomes the property of IEEE and may be made publicly available by P802.15</a:t>
            </a:r>
            <a:r>
              <a:rPr lang="en-US" sz="1600" dirty="0">
                <a:solidFill>
                  <a:schemeClr val="tx2"/>
                </a:solidFill>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IE" smtClean="0"/>
              <a:t>BPM/BPSK UWB PHY – NEW ELEMENTS  </a:t>
            </a:r>
            <a:endParaRPr lang="en-IE" noProof="0" dirty="0" smtClean="0"/>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10</a:t>
            </a:fld>
            <a:endParaRPr lang="en-US" dirty="0" smtClean="0"/>
          </a:p>
        </p:txBody>
      </p:sp>
      <p:sp>
        <p:nvSpPr>
          <p:cNvPr id="14341" name="Content Placeholder 8"/>
          <p:cNvSpPr>
            <a:spLocks noGrp="1"/>
          </p:cNvSpPr>
          <p:nvPr>
            <p:ph idx="1"/>
          </p:nvPr>
        </p:nvSpPr>
        <p:spPr>
          <a:xfrm>
            <a:off x="381000" y="1371600"/>
            <a:ext cx="8382000" cy="4953000"/>
          </a:xfrm>
        </p:spPr>
        <p:txBody>
          <a:bodyPr/>
          <a:lstStyle/>
          <a:p>
            <a:r>
              <a:rPr lang="en-IE" sz="2800" noProof="0" dirty="0" smtClean="0"/>
              <a:t>The following new elements (</a:t>
            </a:r>
            <a:r>
              <a:rPr lang="en-IE" sz="2800" noProof="0" dirty="0" err="1" smtClean="0"/>
              <a:t>wrt</a:t>
            </a:r>
            <a:r>
              <a:rPr lang="en-IE" sz="2800" noProof="0" dirty="0" smtClean="0"/>
              <a:t> 4a) give improved performance and utility to the BPM/BPSK UWB PHY</a:t>
            </a:r>
          </a:p>
          <a:p>
            <a:pPr lvl="1"/>
            <a:r>
              <a:rPr lang="en-IE" sz="2400" noProof="0" dirty="0" smtClean="0"/>
              <a:t>Alternative SFD sequences that give </a:t>
            </a:r>
          </a:p>
          <a:p>
            <a:pPr lvl="2"/>
            <a:r>
              <a:rPr lang="en-IE" sz="2000" dirty="0" smtClean="0"/>
              <a:t>6</a:t>
            </a:r>
            <a:r>
              <a:rPr lang="en-IE" sz="2000" noProof="0" dirty="0" smtClean="0">
                <a:solidFill>
                  <a:srgbClr val="FF0000"/>
                </a:solidFill>
              </a:rPr>
              <a:t> </a:t>
            </a:r>
            <a:r>
              <a:rPr lang="en-IE" sz="2000" noProof="0" dirty="0" smtClean="0"/>
              <a:t>dB performance boost to 110 kbps data </a:t>
            </a:r>
            <a:r>
              <a:rPr lang="en-IE" sz="2000" dirty="0" smtClean="0"/>
              <a:t>rate at 1% PER, </a:t>
            </a:r>
            <a:r>
              <a:rPr lang="en-IE" sz="2000" noProof="0" dirty="0" smtClean="0"/>
              <a:t>and</a:t>
            </a:r>
          </a:p>
          <a:p>
            <a:pPr lvl="2"/>
            <a:r>
              <a:rPr lang="en-IE" sz="2000" dirty="0" smtClean="0"/>
              <a:t>7</a:t>
            </a:r>
            <a:r>
              <a:rPr lang="en-IE" sz="2000" noProof="0" dirty="0" smtClean="0">
                <a:solidFill>
                  <a:srgbClr val="FF0000"/>
                </a:solidFill>
              </a:rPr>
              <a:t> </a:t>
            </a:r>
            <a:r>
              <a:rPr lang="en-IE" sz="2000" noProof="0" dirty="0" smtClean="0"/>
              <a:t>dB performance boost in 850 kbps data rate at 1% PER</a:t>
            </a:r>
          </a:p>
          <a:p>
            <a:pPr lvl="1"/>
            <a:r>
              <a:rPr lang="en-IE" sz="2400" noProof="0" dirty="0" smtClean="0"/>
              <a:t>A wider set of preamble lengths allowing PSR selection to match data rate and application needs more closely  </a:t>
            </a:r>
          </a:p>
          <a:p>
            <a:pPr lvl="2"/>
            <a:r>
              <a:rPr lang="en-IE" sz="2000" noProof="0" dirty="0" smtClean="0"/>
              <a:t>64, 128, 256, 512, 1024, 1536, 2048, 4096</a:t>
            </a:r>
          </a:p>
          <a:p>
            <a:pPr lvl="1"/>
            <a:r>
              <a:rPr lang="en-IE" sz="2400" noProof="0" dirty="0" smtClean="0"/>
              <a:t>Support for longer PHY data payload for PAC applications needing more throughput or longer messages</a:t>
            </a:r>
          </a:p>
          <a:p>
            <a:pPr lvl="1"/>
            <a:r>
              <a:rPr lang="en-IE" sz="2400" dirty="0" smtClean="0"/>
              <a:t>Option to send PHR at 6.8Mbps</a:t>
            </a:r>
            <a:endParaRPr lang="en-IE" sz="2400" noProof="0" dirty="0" smtClean="0"/>
          </a:p>
          <a:p>
            <a:pPr lvl="1"/>
            <a:r>
              <a:rPr lang="en-IE" sz="2400" noProof="0" dirty="0" smtClean="0"/>
              <a:t>Additional PRF options under consideration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IE" noProof="0" dirty="0" smtClean="0"/>
              <a:t>UWB PHY for 802.15.8</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11</a:t>
            </a:fld>
            <a:endParaRPr lang="en-US" dirty="0" smtClean="0"/>
          </a:p>
        </p:txBody>
      </p:sp>
      <p:sp>
        <p:nvSpPr>
          <p:cNvPr id="14341" name="Content Placeholder 8"/>
          <p:cNvSpPr>
            <a:spLocks noGrp="1"/>
          </p:cNvSpPr>
          <p:nvPr>
            <p:ph idx="1"/>
          </p:nvPr>
        </p:nvSpPr>
        <p:spPr>
          <a:xfrm>
            <a:off x="381000" y="1371600"/>
            <a:ext cx="8382000" cy="4953000"/>
          </a:xfrm>
        </p:spPr>
        <p:txBody>
          <a:bodyPr/>
          <a:lstStyle/>
          <a:p>
            <a:r>
              <a:rPr lang="en-IE" sz="2400" noProof="0" dirty="0" smtClean="0"/>
              <a:t>Two IR−UWB modulation schemes have been proposed to TG8</a:t>
            </a:r>
          </a:p>
          <a:p>
            <a:pPr lvl="1"/>
            <a:r>
              <a:rPr lang="en-IE" sz="2000" noProof="0" dirty="0" smtClean="0"/>
              <a:t>a BMP/BPSK UWB PHY</a:t>
            </a:r>
          </a:p>
          <a:p>
            <a:pPr lvl="1"/>
            <a:r>
              <a:rPr lang="en-IE" sz="2000" noProof="0" dirty="0" smtClean="0"/>
              <a:t>an OOK UWB PHY </a:t>
            </a:r>
          </a:p>
          <a:p>
            <a:r>
              <a:rPr lang="en-IE" sz="2400" noProof="0" dirty="0" smtClean="0"/>
              <a:t>These can be considered as complementary UWB operating modes that can sit together in the standard </a:t>
            </a:r>
          </a:p>
          <a:p>
            <a:pPr lvl="1"/>
            <a:r>
              <a:rPr lang="en-IE" sz="2000" noProof="0" dirty="0" smtClean="0"/>
              <a:t>Doc: IEEE 802.15−3−0716−01−0008 describes their merger</a:t>
            </a:r>
          </a:p>
          <a:p>
            <a:r>
              <a:rPr lang="en-GB" sz="2400" dirty="0" smtClean="0"/>
              <a:t>Essentially:</a:t>
            </a:r>
            <a:endParaRPr lang="en-IE" sz="2400" noProof="0" dirty="0" smtClean="0"/>
          </a:p>
          <a:p>
            <a:pPr lvl="1"/>
            <a:r>
              <a:rPr lang="en-IE" sz="2000" noProof="0" dirty="0" smtClean="0"/>
              <a:t>Sharing the same concatenated coding scheme </a:t>
            </a:r>
          </a:p>
          <a:p>
            <a:pPr lvl="1"/>
            <a:r>
              <a:rPr lang="en-IE" sz="2000" noProof="0" dirty="0" smtClean="0"/>
              <a:t>Operating with a very low level of mutual interference due to having different pulse repetition frequencies and different preamble sequences</a:t>
            </a:r>
          </a:p>
          <a:p>
            <a:pPr lvl="1"/>
            <a:r>
              <a:rPr lang="en-IE" sz="2000" noProof="0" dirty="0" smtClean="0"/>
              <a:t>Having a common band plan</a:t>
            </a:r>
            <a:endParaRPr lang="en-IE" sz="1600" noProof="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81000" y="685800"/>
            <a:ext cx="8382000" cy="533400"/>
          </a:xfrm>
        </p:spPr>
        <p:txBody>
          <a:bodyPr/>
          <a:lstStyle/>
          <a:p>
            <a:pPr algn="ctr"/>
            <a:r>
              <a:rPr lang="en-IE" noProof="0" smtClean="0"/>
              <a:t>UWB PHY COMMON BAND PLAN</a:t>
            </a:r>
            <a:endParaRPr lang="en-IE" noProof="0" dirty="0" smtClean="0"/>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12</a:t>
            </a:fld>
            <a:endParaRPr lang="en-US" dirty="0" smtClean="0"/>
          </a:p>
        </p:txBody>
      </p:sp>
      <p:sp>
        <p:nvSpPr>
          <p:cNvPr id="14341" name="Content Placeholder 8"/>
          <p:cNvSpPr>
            <a:spLocks noGrp="1"/>
          </p:cNvSpPr>
          <p:nvPr>
            <p:ph idx="1"/>
          </p:nvPr>
        </p:nvSpPr>
        <p:spPr>
          <a:xfrm>
            <a:off x="381000" y="1447800"/>
            <a:ext cx="8382000" cy="4876800"/>
          </a:xfrm>
        </p:spPr>
        <p:txBody>
          <a:bodyPr/>
          <a:lstStyle/>
          <a:p>
            <a:pPr marL="342900" lvl="4" indent="-342900"/>
            <a:endParaRPr lang="en-IE" sz="2000" noProof="0" dirty="0" smtClean="0"/>
          </a:p>
          <a:p>
            <a:pPr lvl="2">
              <a:buNone/>
            </a:pPr>
            <a:endParaRPr lang="en-IE" sz="1600" noProof="0" dirty="0" smtClean="0"/>
          </a:p>
        </p:txBody>
      </p:sp>
      <p:sp>
        <p:nvSpPr>
          <p:cNvPr id="11" name="TextBox 3"/>
          <p:cNvSpPr txBox="1"/>
          <p:nvPr/>
        </p:nvSpPr>
        <p:spPr>
          <a:xfrm>
            <a:off x="457200" y="4419600"/>
            <a:ext cx="5029200" cy="1981200"/>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IE" sz="1200" b="1" u="sng" dirty="0">
                <a:latin typeface="Calibri" pitchFamily="34" charset="0"/>
              </a:rPr>
              <a:t>Notes:</a:t>
            </a:r>
          </a:p>
          <a:p>
            <a:endParaRPr lang="en-IE" sz="1200" dirty="0">
              <a:latin typeface="Calibri" pitchFamily="34" charset="0"/>
            </a:endParaRPr>
          </a:p>
          <a:p>
            <a:pPr>
              <a:buFont typeface="Arial" pitchFamily="34" charset="0"/>
              <a:buChar char="•"/>
            </a:pPr>
            <a:r>
              <a:rPr lang="en-IE" sz="1200" dirty="0" smtClean="0">
                <a:latin typeface="Calibri" pitchFamily="34" charset="0"/>
              </a:rPr>
              <a:t> Minimum 10 dB bandwidth</a:t>
            </a:r>
            <a:r>
              <a:rPr lang="en-IE" sz="1200" baseline="0" dirty="0" smtClean="0">
                <a:latin typeface="Calibri" pitchFamily="34" charset="0"/>
              </a:rPr>
              <a:t> shall be 400 MHz</a:t>
            </a:r>
          </a:p>
          <a:p>
            <a:pPr>
              <a:buFont typeface="Arial" pitchFamily="34" charset="0"/>
              <a:buChar char="•"/>
            </a:pPr>
            <a:endParaRPr lang="en-IE" sz="1200" dirty="0" smtClean="0">
              <a:latin typeface="Calibri" pitchFamily="34" charset="0"/>
            </a:endParaRPr>
          </a:p>
          <a:p>
            <a:pPr>
              <a:buFont typeface="Arial" pitchFamily="34" charset="0"/>
              <a:buChar char="•"/>
            </a:pPr>
            <a:r>
              <a:rPr lang="en-IE" sz="1200" dirty="0" smtClean="0">
                <a:latin typeface="Calibri" pitchFamily="34" charset="0"/>
              </a:rPr>
              <a:t> F</a:t>
            </a:r>
            <a:r>
              <a:rPr lang="en-IE" sz="1200" baseline="0" dirty="0" smtClean="0">
                <a:latin typeface="Calibri" pitchFamily="34" charset="0"/>
              </a:rPr>
              <a:t>or interworking between units that occupy less than the full band width available within a channel, the receiving device needs to know which of the mandatory frequencies are occupied</a:t>
            </a:r>
            <a:r>
              <a:rPr lang="en-IE" sz="1200" dirty="0" smtClean="0">
                <a:latin typeface="Calibri" pitchFamily="34" charset="0"/>
              </a:rPr>
              <a:t> </a:t>
            </a:r>
            <a:r>
              <a:rPr lang="en-IE" sz="1200" baseline="0" dirty="0" smtClean="0">
                <a:latin typeface="Calibri" pitchFamily="34" charset="0"/>
              </a:rPr>
              <a:t>by the transmitting device</a:t>
            </a:r>
          </a:p>
          <a:p>
            <a:pPr>
              <a:buFont typeface="Arial" pitchFamily="34" charset="0"/>
              <a:buChar char="•"/>
            </a:pPr>
            <a:endParaRPr lang="en-IE" sz="1200" dirty="0" smtClean="0">
              <a:latin typeface="Calibri" pitchFamily="34" charset="0"/>
            </a:endParaRPr>
          </a:p>
          <a:p>
            <a:pPr>
              <a:buFont typeface="Arial" pitchFamily="34" charset="0"/>
              <a:buChar char="•"/>
            </a:pPr>
            <a:r>
              <a:rPr lang="en-IE" sz="1200" dirty="0" smtClean="0">
                <a:latin typeface="Calibri" pitchFamily="34" charset="0"/>
              </a:rPr>
              <a:t> </a:t>
            </a:r>
            <a:r>
              <a:rPr lang="en-IE" sz="1200" baseline="0" dirty="0" smtClean="0">
                <a:latin typeface="Calibri" pitchFamily="34" charset="0"/>
              </a:rPr>
              <a:t>It is expected that this will be specified by a channel index number and a single octet bitmap with a bit for each of the </a:t>
            </a:r>
            <a:r>
              <a:rPr lang="en-IE" sz="1200" baseline="0" dirty="0" smtClean="0">
                <a:solidFill>
                  <a:schemeClr val="dk1"/>
                </a:solidFill>
                <a:latin typeface="Calibri" pitchFamily="34" charset="0"/>
              </a:rPr>
              <a:t>mandatory frequencies a to h</a:t>
            </a:r>
            <a:r>
              <a:rPr lang="en-IE" sz="1200" baseline="0" dirty="0">
                <a:solidFill>
                  <a:schemeClr val="dk1"/>
                </a:solidFill>
                <a:latin typeface="Calibri" pitchFamily="34" charset="0"/>
              </a:rPr>
              <a:t>.</a:t>
            </a:r>
            <a:endParaRPr lang="en-IE" sz="1200" dirty="0">
              <a:latin typeface="Calibri" pitchFamily="34" charset="0"/>
            </a:endParaRPr>
          </a:p>
        </p:txBody>
      </p:sp>
      <p:graphicFrame>
        <p:nvGraphicFramePr>
          <p:cNvPr id="14" name="Table 13"/>
          <p:cNvGraphicFramePr>
            <a:graphicFrameLocks noGrp="1"/>
          </p:cNvGraphicFramePr>
          <p:nvPr/>
        </p:nvGraphicFramePr>
        <p:xfrm>
          <a:off x="533400" y="1219200"/>
          <a:ext cx="8000999" cy="3124200"/>
        </p:xfrm>
        <a:graphic>
          <a:graphicData uri="http://schemas.openxmlformats.org/drawingml/2006/table">
            <a:tbl>
              <a:tblPr/>
              <a:tblGrid>
                <a:gridCol w="1048493"/>
                <a:gridCol w="973601"/>
                <a:gridCol w="1023528"/>
                <a:gridCol w="1011046"/>
                <a:gridCol w="1260688"/>
                <a:gridCol w="1547775"/>
                <a:gridCol w="1135868"/>
              </a:tblGrid>
              <a:tr h="624840">
                <a:tc>
                  <a:txBody>
                    <a:bodyPr/>
                    <a:lstStyle/>
                    <a:p>
                      <a:pPr algn="ctr" rtl="0" fontAlgn="ctr"/>
                      <a:r>
                        <a:rPr lang="en-IE" sz="1300" b="0" i="0" u="none" strike="noStrike" dirty="0" smtClean="0">
                          <a:solidFill>
                            <a:srgbClr val="000000"/>
                          </a:solidFill>
                          <a:latin typeface="Calibri"/>
                        </a:rPr>
                        <a:t>Channel index</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smtClean="0">
                          <a:solidFill>
                            <a:srgbClr val="000000"/>
                          </a:solidFill>
                          <a:latin typeface="Calibri"/>
                        </a:rPr>
                        <a:t>Lower band edge (</a:t>
                      </a:r>
                      <a:r>
                        <a:rPr lang="en-IE" sz="1300" b="0" i="0" u="none" strike="noStrike" dirty="0" smtClean="0">
                          <a:solidFill>
                            <a:srgbClr val="000000"/>
                          </a:solidFill>
                          <a:latin typeface="Calibri"/>
                        </a:rPr>
                        <a:t>MHz</a:t>
                      </a:r>
                      <a:r>
                        <a:rPr lang="en-IE" sz="1300" b="0" i="0" u="none" strike="noStrike" dirty="0">
                          <a:solidFill>
                            <a:srgbClr val="000000"/>
                          </a:solidFill>
                          <a:latin typeface="Calibr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smtClean="0">
                          <a:solidFill>
                            <a:srgbClr val="000000"/>
                          </a:solidFill>
                          <a:latin typeface="Calibri"/>
                        </a:rPr>
                        <a:t>Upper band edge (</a:t>
                      </a:r>
                      <a:r>
                        <a:rPr lang="en-IE" sz="1300" b="0" i="0" u="none" strike="noStrike" dirty="0" smtClean="0">
                          <a:solidFill>
                            <a:srgbClr val="000000"/>
                          </a:solidFill>
                          <a:latin typeface="Calibri"/>
                        </a:rPr>
                        <a:t>MHz</a:t>
                      </a:r>
                      <a:r>
                        <a:rPr lang="en-IE" sz="1300" b="0" i="0" u="none" strike="noStrike" dirty="0">
                          <a:solidFill>
                            <a:srgbClr val="000000"/>
                          </a:solidFill>
                          <a:latin typeface="Calibr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smtClean="0">
                          <a:solidFill>
                            <a:srgbClr val="000000"/>
                          </a:solidFill>
                          <a:latin typeface="Calibri"/>
                        </a:rPr>
                        <a:t>Max bandwidth </a:t>
                      </a:r>
                      <a:r>
                        <a:rPr lang="en-IE" sz="1300" b="0" i="0" u="none" strike="noStrike" dirty="0" smtClean="0">
                          <a:solidFill>
                            <a:srgbClr val="000000"/>
                          </a:solidFill>
                          <a:latin typeface="Calibri"/>
                        </a:rPr>
                        <a:t>(MHz</a:t>
                      </a:r>
                      <a:r>
                        <a:rPr lang="en-IE" sz="1300" b="0" i="0" u="none" strike="noStrike" dirty="0">
                          <a:solidFill>
                            <a:srgbClr val="000000"/>
                          </a:solidFill>
                          <a:latin typeface="Calibr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Region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smtClean="0">
                          <a:solidFill>
                            <a:srgbClr val="000000"/>
                          </a:solidFill>
                          <a:latin typeface="Calibri"/>
                        </a:rPr>
                        <a:t>Available mandatory frequencies</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280">
                <a:tc>
                  <a:txBody>
                    <a:bodyPr/>
                    <a:lstStyle/>
                    <a:p>
                      <a:pPr algn="ctr" rtl="0" fontAlgn="ctr"/>
                      <a:r>
                        <a:rPr lang="en-IE" sz="1300" b="0" i="0" u="none" strike="noStrike" dirty="0" smtClean="0">
                          <a:solidFill>
                            <a:srgbClr val="000000"/>
                          </a:solidFill>
                          <a:latin typeface="Calibri"/>
                        </a:rPr>
                        <a:t>1</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4200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a:solidFill>
                            <a:srgbClr val="000000"/>
                          </a:solidFill>
                          <a:latin typeface="Calibri"/>
                        </a:rPr>
                        <a:t>4800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China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smtClean="0">
                          <a:solidFill>
                            <a:srgbClr val="000000"/>
                          </a:solidFill>
                          <a:latin typeface="Calibri"/>
                        </a:rPr>
                        <a:t>Low band in China</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6560">
                <a:tc>
                  <a:txBody>
                    <a:bodyPr/>
                    <a:lstStyle/>
                    <a:p>
                      <a:pPr algn="ctr" rtl="0" fontAlgn="ctr"/>
                      <a:r>
                        <a:rPr lang="en-IE" sz="1300" b="0" i="0" u="none" strike="noStrike">
                          <a:solidFill>
                            <a:srgbClr val="000000"/>
                          </a:solidFill>
                          <a:latin typeface="Calibri"/>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smtClean="0">
                          <a:solidFill>
                            <a:srgbClr val="000000"/>
                          </a:solidFill>
                          <a:latin typeface="Calibri"/>
                        </a:rPr>
                        <a:t>3100</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4800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smtClean="0">
                          <a:solidFill>
                            <a:srgbClr val="000000"/>
                          </a:solidFill>
                          <a:latin typeface="Calibri"/>
                        </a:rPr>
                        <a:t>1700</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smtClean="0">
                          <a:solidFill>
                            <a:srgbClr val="000000"/>
                          </a:solidFill>
                          <a:latin typeface="Calibri"/>
                        </a:rPr>
                        <a:t>Europe, Korea</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0" i="0" u="none" strike="noStrike" smtClean="0">
                          <a:solidFill>
                            <a:srgbClr val="000000"/>
                          </a:solidFill>
                          <a:latin typeface="Calibri"/>
                        </a:rPr>
                        <a:t>Low band in Europe and Korea</a:t>
                      </a:r>
                      <a:endParaRPr lang="en-US"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a,b,c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280">
                <a:tc>
                  <a:txBody>
                    <a:bodyPr/>
                    <a:lstStyle/>
                    <a:p>
                      <a:pPr algn="ctr" rtl="0" fontAlgn="ctr"/>
                      <a:r>
                        <a:rPr lang="en-IE" sz="1300" b="0" i="0" u="none" strike="noStrike">
                          <a:solidFill>
                            <a:srgbClr val="000000"/>
                          </a:solidFill>
                          <a:latin typeface="Calibri"/>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3400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4800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smtClean="0">
                          <a:solidFill>
                            <a:srgbClr val="000000"/>
                          </a:solidFill>
                          <a:latin typeface="Calibri"/>
                        </a:rPr>
                        <a:t>1400</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a:solidFill>
                            <a:srgbClr val="000000"/>
                          </a:solidFill>
                          <a:latin typeface="Calibri"/>
                        </a:rPr>
                        <a:t>Japan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smtClean="0">
                          <a:solidFill>
                            <a:srgbClr val="000000"/>
                          </a:solidFill>
                          <a:latin typeface="Calibri"/>
                        </a:rPr>
                        <a:t>Low band in Japan</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a,b,c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280">
                <a:tc>
                  <a:txBody>
                    <a:bodyPr/>
                    <a:lstStyle/>
                    <a:p>
                      <a:pPr algn="ctr" rtl="0" fontAlgn="ctr"/>
                      <a:r>
                        <a:rPr lang="en-IE" sz="1300" b="0" i="0" u="none" strike="noStrike">
                          <a:solidFill>
                            <a:srgbClr val="000000"/>
                          </a:solidFill>
                          <a:latin typeface="Calibri"/>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smtClean="0">
                          <a:solidFill>
                            <a:srgbClr val="000000"/>
                          </a:solidFill>
                          <a:latin typeface="Calibri"/>
                        </a:rPr>
                        <a:t>3100</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5700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a:solidFill>
                            <a:srgbClr val="000000"/>
                          </a:solidFill>
                          <a:latin typeface="Calibri"/>
                        </a:rPr>
                        <a:t>2600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USA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smtClean="0">
                          <a:solidFill>
                            <a:srgbClr val="000000"/>
                          </a:solidFill>
                          <a:latin typeface="Calibri"/>
                        </a:rPr>
                        <a:t>Low band in USA</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a,b,c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6560">
                <a:tc>
                  <a:txBody>
                    <a:bodyPr/>
                    <a:lstStyle/>
                    <a:p>
                      <a:pPr algn="ctr" rtl="0" fontAlgn="ctr"/>
                      <a:r>
                        <a:rPr lang="en-IE" sz="1300" b="0" i="0" u="none" strike="noStrike">
                          <a:solidFill>
                            <a:srgbClr val="000000"/>
                          </a:solidFill>
                          <a:latin typeface="Calibri"/>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6000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9000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3000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smtClean="0">
                          <a:solidFill>
                            <a:srgbClr val="000000"/>
                          </a:solidFill>
                          <a:latin typeface="Calibri"/>
                        </a:rPr>
                        <a:t>Europe, China</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0" i="0" u="none" strike="noStrike" smtClean="0">
                          <a:solidFill>
                            <a:srgbClr val="000000"/>
                          </a:solidFill>
                          <a:latin typeface="Calibri"/>
                        </a:rPr>
                        <a:t>High band in Europe and China</a:t>
                      </a:r>
                      <a:endParaRPr lang="en-US"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d,e,f,g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280">
                <a:tc>
                  <a:txBody>
                    <a:bodyPr/>
                    <a:lstStyle/>
                    <a:p>
                      <a:pPr algn="ctr" rtl="0" fontAlgn="ctr"/>
                      <a:r>
                        <a:rPr lang="en-IE" sz="1300" b="0" i="0" u="none" strike="noStrike">
                          <a:solidFill>
                            <a:srgbClr val="000000"/>
                          </a:solidFill>
                          <a:latin typeface="Calibri"/>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7250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smtClean="0">
                          <a:solidFill>
                            <a:srgbClr val="000000"/>
                          </a:solidFill>
                          <a:latin typeface="Calibri"/>
                        </a:rPr>
                        <a:t>10250</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3000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Japan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smtClean="0">
                          <a:solidFill>
                            <a:srgbClr val="000000"/>
                          </a:solidFill>
                          <a:latin typeface="Calibri"/>
                        </a:rPr>
                        <a:t>High band in Japan</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e,f,g,h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6560">
                <a:tc>
                  <a:txBody>
                    <a:bodyPr/>
                    <a:lstStyle/>
                    <a:p>
                      <a:pPr algn="ctr" rtl="0" fontAlgn="ctr"/>
                      <a:r>
                        <a:rPr lang="en-IE" sz="1300" b="0" i="0" u="none" strike="noStrike">
                          <a:solidFill>
                            <a:srgbClr val="000000"/>
                          </a:solidFill>
                          <a:latin typeface="Calibri"/>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7200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smtClean="0">
                          <a:solidFill>
                            <a:srgbClr val="000000"/>
                          </a:solidFill>
                          <a:latin typeface="Calibri"/>
                        </a:rPr>
                        <a:t>10200</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3000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Korea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smtClean="0">
                          <a:solidFill>
                            <a:srgbClr val="000000"/>
                          </a:solidFill>
                          <a:latin typeface="Calibri"/>
                        </a:rPr>
                        <a:t>High band in Korea</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e,f,g,h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280">
                <a:tc>
                  <a:txBody>
                    <a:bodyPr/>
                    <a:lstStyle/>
                    <a:p>
                      <a:pPr algn="ctr" rtl="0" fontAlgn="ctr"/>
                      <a:r>
                        <a:rPr lang="en-IE" sz="1300" b="0" i="0" u="none" strike="noStrike">
                          <a:solidFill>
                            <a:srgbClr val="000000"/>
                          </a:solidFill>
                          <a:latin typeface="Calibri"/>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6000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smtClean="0">
                          <a:solidFill>
                            <a:srgbClr val="000000"/>
                          </a:solidFill>
                          <a:latin typeface="Calibri"/>
                        </a:rPr>
                        <a:t>10600</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4600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USA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smtClean="0">
                          <a:solidFill>
                            <a:srgbClr val="000000"/>
                          </a:solidFill>
                          <a:latin typeface="Calibri"/>
                        </a:rPr>
                        <a:t>High band in USA</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d,e,f,g,h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280">
                <a:tc>
                  <a:txBody>
                    <a:bodyPr/>
                    <a:lstStyle/>
                    <a:p>
                      <a:pPr algn="ctr" rtl="0" fontAlgn="ctr"/>
                      <a:r>
                        <a:rPr lang="en-IE" sz="1300" b="0" i="0" u="none" strike="noStrike">
                          <a:solidFill>
                            <a:srgbClr val="000000"/>
                          </a:solidFill>
                          <a:latin typeface="Calibri"/>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5925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7200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smtClean="0">
                          <a:solidFill>
                            <a:srgbClr val="000000"/>
                          </a:solidFill>
                          <a:latin typeface="Calibri"/>
                        </a:rPr>
                        <a:t>1275</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USA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smtClean="0">
                          <a:solidFill>
                            <a:srgbClr val="000000"/>
                          </a:solidFill>
                          <a:latin typeface="Calibri"/>
                        </a:rPr>
                        <a:t>Wideband in USA</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a:solidFill>
                            <a:srgbClr val="000000"/>
                          </a:solidFill>
                          <a:latin typeface="Calibri"/>
                        </a:rPr>
                        <a:t>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6" name="Table 15"/>
          <p:cNvGraphicFramePr>
            <a:graphicFrameLocks noGrp="1"/>
          </p:cNvGraphicFramePr>
          <p:nvPr/>
        </p:nvGraphicFramePr>
        <p:xfrm>
          <a:off x="5410200" y="4495800"/>
          <a:ext cx="3149601" cy="1790700"/>
        </p:xfrm>
        <a:graphic>
          <a:graphicData uri="http://schemas.openxmlformats.org/drawingml/2006/table">
            <a:tbl>
              <a:tblPr/>
              <a:tblGrid>
                <a:gridCol w="634361"/>
                <a:gridCol w="900792"/>
                <a:gridCol w="634361"/>
                <a:gridCol w="980087"/>
              </a:tblGrid>
              <a:tr h="409575">
                <a:tc gridSpan="4">
                  <a:txBody>
                    <a:bodyPr/>
                    <a:lstStyle/>
                    <a:p>
                      <a:pPr algn="ctr" rtl="0" fontAlgn="ctr"/>
                      <a:r>
                        <a:rPr lang="en-US" sz="1200" b="0" i="0" u="none" strike="noStrike" smtClean="0">
                          <a:solidFill>
                            <a:srgbClr val="000000"/>
                          </a:solidFill>
                          <a:latin typeface="Calibri"/>
                        </a:rPr>
                        <a:t>MANDATORY FREQUENCY ALLOCATION</a:t>
                      </a:r>
                      <a:r>
                        <a:rPr lang="en-US" sz="1200" b="0" i="0" u="none" strike="noStrike" dirty="0">
                          <a:solidFill>
                            <a:srgbClr val="000000"/>
                          </a:solidFill>
                          <a:latin typeface="Calibri"/>
                        </a:rPr>
                        <a:t/>
                      </a:r>
                      <a:br>
                        <a:rPr lang="en-US" sz="1200" b="0" i="0" u="none" strike="noStrike" dirty="0">
                          <a:solidFill>
                            <a:srgbClr val="000000"/>
                          </a:solidFill>
                          <a:latin typeface="Calibri"/>
                        </a:rPr>
                      </a:br>
                      <a:r>
                        <a:rPr lang="en-US" sz="1200" b="0" i="0" u="none" strike="noStrike">
                          <a:solidFill>
                            <a:srgbClr val="000000"/>
                          </a:solidFill>
                          <a:latin typeface="Calibri"/>
                        </a:rPr>
                        <a:t>(</a:t>
                      </a:r>
                      <a:r>
                        <a:rPr lang="en-US" sz="1200" b="0" i="0" u="none" strike="noStrike" smtClean="0">
                          <a:solidFill>
                            <a:srgbClr val="000000"/>
                          </a:solidFill>
                          <a:latin typeface="Calibri"/>
                        </a:rPr>
                        <a:t>frequencies at which PSD is &lt; 6 dB below max</a:t>
                      </a:r>
                      <a:r>
                        <a:rPr lang="en-US" sz="1200" b="0" i="0" u="none" strike="noStrike" dirty="0">
                          <a:solidFill>
                            <a:srgbClr val="000000"/>
                          </a:solidFill>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endParaRPr lang="en-IE"/>
                    </a:p>
                  </a:txBody>
                  <a:tcPr/>
                </a:tc>
                <a:tc hMerge="1">
                  <a:txBody>
                    <a:bodyPr/>
                    <a:lstStyle/>
                    <a:p>
                      <a:endParaRPr lang="en-IE"/>
                    </a:p>
                  </a:txBody>
                  <a:tcPr/>
                </a:tc>
              </a:tr>
              <a:tr h="619125">
                <a:tc>
                  <a:txBody>
                    <a:bodyPr/>
                    <a:lstStyle/>
                    <a:p>
                      <a:pPr algn="ctr" rtl="0" fontAlgn="ctr"/>
                      <a:r>
                        <a:rPr lang="en-IE" sz="1200" b="0" i="0" u="none" strike="noStrike" dirty="0">
                          <a:solidFill>
                            <a:srgbClr val="000000"/>
                          </a:solidFill>
                          <a:latin typeface="Calibri"/>
                        </a:rPr>
                        <a:t>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200" b="0" i="0" u="none" strike="noStrike" smtClean="0">
                          <a:solidFill>
                            <a:srgbClr val="000000"/>
                          </a:solidFill>
                          <a:latin typeface="Calibri"/>
                        </a:rPr>
                        <a:t>Mandatory frequency (</a:t>
                      </a:r>
                      <a:r>
                        <a:rPr lang="en-IE" sz="1200" b="0" i="0" u="none" strike="noStrike" dirty="0" smtClean="0">
                          <a:solidFill>
                            <a:srgbClr val="000000"/>
                          </a:solidFill>
                          <a:latin typeface="Calibri"/>
                        </a:rPr>
                        <a:t>MHz</a:t>
                      </a:r>
                      <a:r>
                        <a:rPr lang="en-IE" sz="1200" b="0" i="0" u="none" strike="noStrike" dirty="0">
                          <a:solidFill>
                            <a:srgbClr val="000000"/>
                          </a:solidFill>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200" b="0" i="0" u="none" strike="noStrike" dirty="0">
                          <a:solidFill>
                            <a:srgbClr val="000000"/>
                          </a:solidFill>
                          <a:latin typeface="Calibri"/>
                        </a:rPr>
                        <a:t>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200" b="0" i="0" u="none" strike="noStrike" smtClean="0">
                          <a:solidFill>
                            <a:srgbClr val="000000"/>
                          </a:solidFill>
                          <a:latin typeface="Calibri"/>
                        </a:rPr>
                        <a:t>Mandatory frequency (</a:t>
                      </a:r>
                      <a:r>
                        <a:rPr lang="en-IE" sz="1200" b="0" i="0" u="none" strike="noStrike" dirty="0" smtClean="0">
                          <a:solidFill>
                            <a:srgbClr val="000000"/>
                          </a:solidFill>
                          <a:latin typeface="Calibri"/>
                        </a:rPr>
                        <a:t>MHz</a:t>
                      </a:r>
                      <a:r>
                        <a:rPr lang="en-IE" sz="1200" b="0" i="0" u="none" strike="noStrike" dirty="0">
                          <a:solidFill>
                            <a:srgbClr val="000000"/>
                          </a:solidFill>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rtl="0" fontAlgn="ctr"/>
                      <a:r>
                        <a:rPr lang="en-IE" sz="1100" b="0" i="0" u="none" strike="noStrike">
                          <a:solidFill>
                            <a:srgbClr val="000000"/>
                          </a:solidFill>
                          <a:latin typeface="Calibri"/>
                        </a:rPr>
                        <a: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3500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7500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rtl="0" fontAlgn="ctr"/>
                      <a:r>
                        <a:rPr lang="en-IE" sz="1100" b="0" i="0" u="none" strike="noStrike">
                          <a:solidFill>
                            <a:srgbClr val="000000"/>
                          </a:solidFill>
                          <a:latin typeface="Calibri"/>
                        </a:rPr>
                        <a: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4000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8000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rtl="0" fontAlgn="ctr"/>
                      <a:r>
                        <a:rPr lang="en-IE" sz="1100" b="0" i="0" u="none" strike="noStrike">
                          <a:solidFill>
                            <a:srgbClr val="000000"/>
                          </a:solidFill>
                          <a:latin typeface="Calibri"/>
                        </a:rPr>
                        <a:t>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4500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8500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rtl="0" fontAlgn="ctr"/>
                      <a:r>
                        <a:rPr lang="en-IE" sz="1100" b="0" i="0" u="none" strike="noStrike">
                          <a:solidFill>
                            <a:srgbClr val="000000"/>
                          </a:solidFill>
                          <a:latin typeface="Calibri"/>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6500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dirty="0">
                          <a:solidFill>
                            <a:srgbClr val="000000"/>
                          </a:solidFill>
                          <a:latin typeface="Calibri"/>
                        </a:rPr>
                        <a:t>9000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81000" y="3429000"/>
            <a:ext cx="8382000" cy="685800"/>
          </a:xfrm>
        </p:spPr>
        <p:txBody>
          <a:bodyPr/>
          <a:lstStyle/>
          <a:p>
            <a:pPr algn="ctr"/>
            <a:r>
              <a:rPr lang="en-IE" noProof="0" dirty="0" smtClean="0"/>
              <a:t>BPM/BPSK UWB PHY Simulation Results</a:t>
            </a:r>
            <a:br>
              <a:rPr lang="en-IE" noProof="0" dirty="0" smtClean="0"/>
            </a:br>
            <a:r>
              <a:rPr lang="en-IE" sz="2400" dirty="0" smtClean="0"/>
              <a:t>Note: These all use the new proposed SFDs</a:t>
            </a:r>
            <a:endParaRPr lang="en-IE" sz="2400" noProof="0" dirty="0" smtClean="0"/>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13</a:t>
            </a:fld>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81000" y="685800"/>
            <a:ext cx="8382000" cy="533400"/>
          </a:xfrm>
        </p:spPr>
        <p:txBody>
          <a:bodyPr/>
          <a:lstStyle/>
          <a:p>
            <a:pPr algn="ctr"/>
            <a:r>
              <a:rPr lang="en-IE" sz="2800" noProof="0" dirty="0" smtClean="0"/>
              <a:t>AWGN Performance:110kbps, 1GHz BW, 16MHz PRF</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14</a:t>
            </a:fld>
            <a:endParaRPr lang="en-US" dirty="0" smtClean="0"/>
          </a:p>
        </p:txBody>
      </p:sp>
      <p:sp>
        <p:nvSpPr>
          <p:cNvPr id="14341" name="Content Placeholder 8"/>
          <p:cNvSpPr>
            <a:spLocks noGrp="1"/>
          </p:cNvSpPr>
          <p:nvPr>
            <p:ph idx="1"/>
          </p:nvPr>
        </p:nvSpPr>
        <p:spPr>
          <a:xfrm>
            <a:off x="381000" y="1143000"/>
            <a:ext cx="8382000" cy="5334000"/>
          </a:xfrm>
        </p:spPr>
        <p:txBody>
          <a:bodyPr/>
          <a:lstStyle/>
          <a:p>
            <a:pPr marL="342900" lvl="4" indent="-342900"/>
            <a:endParaRPr lang="en-IE" sz="2000" noProof="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r>
              <a:rPr lang="en-IE" sz="1600" dirty="0" smtClean="0"/>
              <a:t>10% PER Sensitivity : −105.5dBm		1% PER Sensitivity : −104.2dBm</a:t>
            </a:r>
          </a:p>
          <a:p>
            <a:pPr lvl="2">
              <a:buNone/>
            </a:pPr>
            <a:r>
              <a:rPr lang="en-IE" sz="1600" noProof="0" dirty="0" smtClean="0"/>
              <a:t>10% PER Range:	287m		</a:t>
            </a:r>
            <a:r>
              <a:rPr lang="en-IE" sz="1600" dirty="0" smtClean="0"/>
              <a:t>1% PER Range:	245m</a:t>
            </a:r>
            <a:endParaRPr lang="en-IE" sz="1600" noProof="0" dirty="0" smtClean="0"/>
          </a:p>
        </p:txBody>
      </p:sp>
      <p:pic>
        <p:nvPicPr>
          <p:cNvPr id="8" name="Picture 7"/>
          <p:cNvPicPr/>
          <p:nvPr/>
        </p:nvPicPr>
        <p:blipFill>
          <a:blip r:embed="rId2" cstate="print"/>
          <a:srcRect/>
          <a:stretch>
            <a:fillRect/>
          </a:stretch>
        </p:blipFill>
        <p:spPr bwMode="auto">
          <a:xfrm>
            <a:off x="1904682" y="1428432"/>
            <a:ext cx="5334635" cy="4001135"/>
          </a:xfrm>
          <a:prstGeom prst="rect">
            <a:avLst/>
          </a:prstGeom>
          <a:noFill/>
          <a:ln w="9525">
            <a:noFill/>
            <a:miter lim="800000"/>
            <a:headEnd/>
            <a:tailEnd/>
          </a:ln>
        </p:spPr>
      </p:pic>
      <p:sp>
        <p:nvSpPr>
          <p:cNvPr id="9" name="TextBox 8"/>
          <p:cNvSpPr txBox="1"/>
          <p:nvPr/>
        </p:nvSpPr>
        <p:spPr>
          <a:xfrm>
            <a:off x="5334000" y="1371600"/>
            <a:ext cx="381000" cy="276999"/>
          </a:xfrm>
          <a:prstGeom prst="rect">
            <a:avLst/>
          </a:prstGeom>
          <a:solidFill>
            <a:schemeClr val="bg1"/>
          </a:solidFill>
        </p:spPr>
        <p:txBody>
          <a:bodyPr wrap="square" rtlCol="0">
            <a:spAutoFit/>
          </a:bodyPr>
          <a:lstStyle/>
          <a:p>
            <a:endParaRPr lang="en-IE" dirty="0" smtClean="0">
              <a:latin typeface="+mn-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81000" y="685800"/>
            <a:ext cx="8382000" cy="533400"/>
          </a:xfrm>
        </p:spPr>
        <p:txBody>
          <a:bodyPr/>
          <a:lstStyle/>
          <a:p>
            <a:pPr algn="ctr"/>
            <a:r>
              <a:rPr lang="en-IE" sz="2800" noProof="0" dirty="0" smtClean="0"/>
              <a:t>AWGN Performance:110kbps, 500MHz BW, 16MHz PRF</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15</a:t>
            </a:fld>
            <a:endParaRPr lang="en-US" dirty="0" smtClean="0"/>
          </a:p>
        </p:txBody>
      </p:sp>
      <p:sp>
        <p:nvSpPr>
          <p:cNvPr id="14341" name="Content Placeholder 8"/>
          <p:cNvSpPr>
            <a:spLocks noGrp="1"/>
          </p:cNvSpPr>
          <p:nvPr>
            <p:ph idx="1"/>
          </p:nvPr>
        </p:nvSpPr>
        <p:spPr>
          <a:xfrm>
            <a:off x="381000" y="1143000"/>
            <a:ext cx="8382000" cy="5334000"/>
          </a:xfrm>
        </p:spPr>
        <p:txBody>
          <a:bodyPr/>
          <a:lstStyle/>
          <a:p>
            <a:pPr marL="342900" lvl="4" indent="-342900"/>
            <a:endParaRPr lang="en-IE" sz="2000" noProof="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r>
              <a:rPr lang="en-IE" sz="1600" dirty="0" smtClean="0"/>
              <a:t>10% PER Sensitivity : −106.7dBm		1% PER Sensitivity : −105.6dBm</a:t>
            </a:r>
          </a:p>
          <a:p>
            <a:pPr lvl="2">
              <a:buNone/>
            </a:pPr>
            <a:r>
              <a:rPr lang="en-IE" sz="1600" noProof="0" dirty="0" smtClean="0"/>
              <a:t>10% PER Range:	</a:t>
            </a:r>
            <a:r>
              <a:rPr lang="en-IE" sz="1600" dirty="0" smtClean="0"/>
              <a:t>250m		1% PER Range:	220m</a:t>
            </a:r>
          </a:p>
        </p:txBody>
      </p:sp>
      <p:pic>
        <p:nvPicPr>
          <p:cNvPr id="863" name="Picture 862"/>
          <p:cNvPicPr/>
          <p:nvPr/>
        </p:nvPicPr>
        <p:blipFill>
          <a:blip r:embed="rId2" cstate="print"/>
          <a:srcRect/>
          <a:stretch>
            <a:fillRect/>
          </a:stretch>
        </p:blipFill>
        <p:spPr bwMode="auto">
          <a:xfrm>
            <a:off x="1904682" y="1428432"/>
            <a:ext cx="5334635" cy="40011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81000" y="685800"/>
            <a:ext cx="8382000" cy="533400"/>
          </a:xfrm>
        </p:spPr>
        <p:txBody>
          <a:bodyPr/>
          <a:lstStyle/>
          <a:p>
            <a:pPr algn="ctr"/>
            <a:r>
              <a:rPr lang="en-IE" sz="2800" noProof="0" dirty="0" smtClean="0"/>
              <a:t>AWGN Performance:110kbps, 500MHz BW, </a:t>
            </a:r>
            <a:r>
              <a:rPr lang="en-IE" sz="2800" dirty="0" smtClean="0"/>
              <a:t>64</a:t>
            </a:r>
            <a:r>
              <a:rPr lang="en-IE" sz="2800" noProof="0" dirty="0" smtClean="0"/>
              <a:t>MHz PRF</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16</a:t>
            </a:fld>
            <a:endParaRPr lang="en-US" dirty="0" smtClean="0"/>
          </a:p>
        </p:txBody>
      </p:sp>
      <p:sp>
        <p:nvSpPr>
          <p:cNvPr id="14341" name="Content Placeholder 8"/>
          <p:cNvSpPr>
            <a:spLocks noGrp="1"/>
          </p:cNvSpPr>
          <p:nvPr>
            <p:ph idx="1"/>
          </p:nvPr>
        </p:nvSpPr>
        <p:spPr>
          <a:xfrm>
            <a:off x="381000" y="1143000"/>
            <a:ext cx="8382000" cy="5334000"/>
          </a:xfrm>
        </p:spPr>
        <p:txBody>
          <a:bodyPr/>
          <a:lstStyle/>
          <a:p>
            <a:pPr marL="342900" lvl="4" indent="-342900"/>
            <a:endParaRPr lang="en-IE" sz="2000" noProof="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r>
              <a:rPr lang="en-IE" sz="1600" dirty="0" smtClean="0"/>
              <a:t>10% PER Sensitivity : −106.6dBm		1% PER Sensitivity : −105.6dBm</a:t>
            </a:r>
          </a:p>
          <a:p>
            <a:pPr lvl="2">
              <a:buNone/>
            </a:pPr>
            <a:r>
              <a:rPr lang="en-IE" sz="1600" noProof="0" dirty="0" smtClean="0"/>
              <a:t>10% PER Range:	246m		</a:t>
            </a:r>
            <a:r>
              <a:rPr lang="en-IE" sz="1600" dirty="0" smtClean="0"/>
              <a:t>1% PER Range:	220m</a:t>
            </a:r>
            <a:endParaRPr lang="en-IE" sz="1600" noProof="0" dirty="0" smtClean="0"/>
          </a:p>
        </p:txBody>
      </p:sp>
      <p:pic>
        <p:nvPicPr>
          <p:cNvPr id="7" name="Picture 6"/>
          <p:cNvPicPr/>
          <p:nvPr/>
        </p:nvPicPr>
        <p:blipFill>
          <a:blip r:embed="rId2" cstate="print"/>
          <a:srcRect/>
          <a:stretch>
            <a:fillRect/>
          </a:stretch>
        </p:blipFill>
        <p:spPr bwMode="auto">
          <a:xfrm>
            <a:off x="1904682" y="1428432"/>
            <a:ext cx="5334635" cy="40011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81000" y="685800"/>
            <a:ext cx="8382000" cy="533400"/>
          </a:xfrm>
        </p:spPr>
        <p:txBody>
          <a:bodyPr/>
          <a:lstStyle/>
          <a:p>
            <a:pPr algn="ctr"/>
            <a:r>
              <a:rPr lang="en-IE" sz="2800" noProof="0" dirty="0" smtClean="0"/>
              <a:t>AWGN Performance:</a:t>
            </a:r>
            <a:r>
              <a:rPr lang="en-IE" sz="2800" dirty="0" smtClean="0"/>
              <a:t>850</a:t>
            </a:r>
            <a:r>
              <a:rPr lang="en-IE" sz="2800" noProof="0" dirty="0" smtClean="0"/>
              <a:t>kbps, 500MHz BW, 16MHz PRF</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17</a:t>
            </a:fld>
            <a:endParaRPr lang="en-US" dirty="0" smtClean="0"/>
          </a:p>
        </p:txBody>
      </p:sp>
      <p:sp>
        <p:nvSpPr>
          <p:cNvPr id="14341" name="Content Placeholder 8"/>
          <p:cNvSpPr>
            <a:spLocks noGrp="1"/>
          </p:cNvSpPr>
          <p:nvPr>
            <p:ph idx="1"/>
          </p:nvPr>
        </p:nvSpPr>
        <p:spPr>
          <a:xfrm>
            <a:off x="381000" y="1143000"/>
            <a:ext cx="8382000" cy="5334000"/>
          </a:xfrm>
        </p:spPr>
        <p:txBody>
          <a:bodyPr/>
          <a:lstStyle/>
          <a:p>
            <a:pPr marL="342900" lvl="4" indent="-342900"/>
            <a:endParaRPr lang="en-IE" sz="2000" noProof="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r>
              <a:rPr lang="en-IE" sz="1600" dirty="0" smtClean="0"/>
              <a:t>10% PER Sensitivity : −102.5dBm		1% PER Sensitivity : −101.2dBm</a:t>
            </a:r>
          </a:p>
          <a:p>
            <a:pPr lvl="2">
              <a:buNone/>
            </a:pPr>
            <a:r>
              <a:rPr lang="en-IE" sz="1600" noProof="0" dirty="0" smtClean="0"/>
              <a:t>10% PER Range:	1</a:t>
            </a:r>
            <a:r>
              <a:rPr lang="en-IE" sz="1600" dirty="0" smtClean="0"/>
              <a:t>50m		1% PER Range:	135m</a:t>
            </a:r>
          </a:p>
        </p:txBody>
      </p:sp>
      <p:pic>
        <p:nvPicPr>
          <p:cNvPr id="7" name="Picture 6"/>
          <p:cNvPicPr/>
          <p:nvPr/>
        </p:nvPicPr>
        <p:blipFill>
          <a:blip r:embed="rId2" cstate="print"/>
          <a:srcRect/>
          <a:stretch>
            <a:fillRect/>
          </a:stretch>
        </p:blipFill>
        <p:spPr bwMode="auto">
          <a:xfrm>
            <a:off x="1904682" y="1428432"/>
            <a:ext cx="5334635" cy="40011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81000" y="685800"/>
            <a:ext cx="8382000" cy="533400"/>
          </a:xfrm>
        </p:spPr>
        <p:txBody>
          <a:bodyPr/>
          <a:lstStyle/>
          <a:p>
            <a:pPr algn="ctr"/>
            <a:r>
              <a:rPr lang="en-IE" sz="2800" noProof="0" smtClean="0"/>
              <a:t>AWGN Performance:</a:t>
            </a:r>
            <a:r>
              <a:rPr lang="en-IE" sz="2800" smtClean="0"/>
              <a:t>850</a:t>
            </a:r>
            <a:r>
              <a:rPr lang="en-IE" sz="2800" noProof="0" smtClean="0"/>
              <a:t>kbps, 500MHz BW, 64MHz PRF</a:t>
            </a:r>
            <a:endParaRPr lang="en-IE" sz="2800" noProof="0" dirty="0" smtClean="0"/>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18</a:t>
            </a:fld>
            <a:endParaRPr lang="en-US" dirty="0" smtClean="0"/>
          </a:p>
        </p:txBody>
      </p:sp>
      <p:sp>
        <p:nvSpPr>
          <p:cNvPr id="14341" name="Content Placeholder 8"/>
          <p:cNvSpPr>
            <a:spLocks noGrp="1"/>
          </p:cNvSpPr>
          <p:nvPr>
            <p:ph idx="1"/>
          </p:nvPr>
        </p:nvSpPr>
        <p:spPr>
          <a:xfrm>
            <a:off x="381000" y="1143000"/>
            <a:ext cx="8382000" cy="5334000"/>
          </a:xfrm>
        </p:spPr>
        <p:txBody>
          <a:bodyPr/>
          <a:lstStyle/>
          <a:p>
            <a:pPr marL="342900" lvl="4" indent="-342900"/>
            <a:endParaRPr lang="en-IE" sz="2000" noProof="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r>
              <a:rPr lang="en-IE" sz="1600" dirty="0" smtClean="0"/>
              <a:t>10% PER Sensitivity : −102.7dBm		1% PER Sensitivity : −101.0dBm</a:t>
            </a:r>
          </a:p>
          <a:p>
            <a:pPr lvl="2">
              <a:buNone/>
            </a:pPr>
            <a:r>
              <a:rPr lang="en-IE" sz="1600" noProof="0" dirty="0" smtClean="0"/>
              <a:t>10% PER Range:	1</a:t>
            </a:r>
            <a:r>
              <a:rPr lang="en-IE" sz="1600" dirty="0" smtClean="0"/>
              <a:t>55m		1% PER Range:	130m</a:t>
            </a:r>
          </a:p>
        </p:txBody>
      </p:sp>
      <p:pic>
        <p:nvPicPr>
          <p:cNvPr id="8" name="Picture 7"/>
          <p:cNvPicPr/>
          <p:nvPr/>
        </p:nvPicPr>
        <p:blipFill>
          <a:blip r:embed="rId2" cstate="print"/>
          <a:srcRect/>
          <a:stretch>
            <a:fillRect/>
          </a:stretch>
        </p:blipFill>
        <p:spPr bwMode="auto">
          <a:xfrm>
            <a:off x="1904682" y="1428432"/>
            <a:ext cx="5334635" cy="40011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81000" y="685800"/>
            <a:ext cx="8458200" cy="533400"/>
          </a:xfrm>
        </p:spPr>
        <p:txBody>
          <a:bodyPr/>
          <a:lstStyle/>
          <a:p>
            <a:pPr algn="ctr"/>
            <a:r>
              <a:rPr lang="en-IE" sz="2800" noProof="0" dirty="0" smtClean="0"/>
              <a:t>AWGN Performance:6.8Mbps, 500MHz BW, 16MHz PRF</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19</a:t>
            </a:fld>
            <a:endParaRPr lang="en-US" dirty="0" smtClean="0"/>
          </a:p>
        </p:txBody>
      </p:sp>
      <p:sp>
        <p:nvSpPr>
          <p:cNvPr id="14341" name="Content Placeholder 8"/>
          <p:cNvSpPr>
            <a:spLocks noGrp="1"/>
          </p:cNvSpPr>
          <p:nvPr>
            <p:ph idx="1"/>
          </p:nvPr>
        </p:nvSpPr>
        <p:spPr>
          <a:xfrm>
            <a:off x="381000" y="1143000"/>
            <a:ext cx="8382000" cy="5334000"/>
          </a:xfrm>
        </p:spPr>
        <p:txBody>
          <a:bodyPr/>
          <a:lstStyle/>
          <a:p>
            <a:pPr marL="342900" lvl="4" indent="-342900"/>
            <a:endParaRPr lang="en-IE" sz="2000" noProof="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r>
              <a:rPr lang="en-IE" sz="1600" dirty="0" smtClean="0"/>
              <a:t>10% PER Sensitivity : −94.2dBm		1% PER Sensitivity : −92.5dBm</a:t>
            </a:r>
          </a:p>
          <a:p>
            <a:pPr lvl="2">
              <a:buNone/>
            </a:pPr>
            <a:r>
              <a:rPr lang="en-IE" sz="1600" noProof="0" dirty="0" smtClean="0"/>
              <a:t>10% PER Range:	</a:t>
            </a:r>
            <a:r>
              <a:rPr lang="en-IE" sz="1600" dirty="0" smtClean="0"/>
              <a:t>59m		1% PER Range:	48m</a:t>
            </a:r>
          </a:p>
        </p:txBody>
      </p:sp>
      <p:pic>
        <p:nvPicPr>
          <p:cNvPr id="7" name="Picture 6"/>
          <p:cNvPicPr/>
          <p:nvPr/>
        </p:nvPicPr>
        <p:blipFill>
          <a:blip r:embed="rId2" cstate="print"/>
          <a:srcRect/>
          <a:stretch>
            <a:fillRect/>
          </a:stretch>
        </p:blipFill>
        <p:spPr bwMode="auto">
          <a:xfrm>
            <a:off x="1904682" y="1428432"/>
            <a:ext cx="5334635" cy="40011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IE" noProof="0" smtClean="0"/>
              <a:t>UWB PHY contribution to TG8</a:t>
            </a:r>
            <a:endParaRPr lang="en-IE" noProof="0" dirty="0" smtClean="0"/>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2</a:t>
            </a:fld>
            <a:endParaRPr lang="en-US" dirty="0" smtClean="0"/>
          </a:p>
        </p:txBody>
      </p:sp>
      <p:sp>
        <p:nvSpPr>
          <p:cNvPr id="14341" name="Content Placeholder 8"/>
          <p:cNvSpPr>
            <a:spLocks noGrp="1"/>
          </p:cNvSpPr>
          <p:nvPr>
            <p:ph idx="1"/>
          </p:nvPr>
        </p:nvSpPr>
        <p:spPr>
          <a:xfrm>
            <a:off x="381000" y="1524000"/>
            <a:ext cx="8382000" cy="4572000"/>
          </a:xfrm>
        </p:spPr>
        <p:txBody>
          <a:bodyPr/>
          <a:lstStyle/>
          <a:p>
            <a:r>
              <a:rPr lang="en-IE" sz="2400" noProof="0" dirty="0" smtClean="0"/>
              <a:t>Previously proposed a BPM/BPSK IR−UWB PHY based on 4a as a good general purpose PHY option within the 15.8 standard with especial utility in applications that require fast and accurate range and location estimation</a:t>
            </a:r>
          </a:p>
          <a:p>
            <a:r>
              <a:rPr lang="en-IE" sz="2400" noProof="0" dirty="0" smtClean="0"/>
              <a:t>This contribution serves to </a:t>
            </a:r>
          </a:p>
          <a:p>
            <a:pPr lvl="1"/>
            <a:r>
              <a:rPr lang="en-IE" sz="2000" noProof="0" dirty="0" smtClean="0"/>
              <a:t>Outline the elements of the BPM/BPSK PHY for incorporation into 15.8</a:t>
            </a:r>
          </a:p>
          <a:p>
            <a:pPr lvl="1"/>
            <a:r>
              <a:rPr lang="en-IE" sz="2000" noProof="0" dirty="0" smtClean="0"/>
              <a:t>Recommend enhancements to improve the PHY performance</a:t>
            </a:r>
          </a:p>
          <a:p>
            <a:pPr lvl="1"/>
            <a:r>
              <a:rPr lang="en-IE" sz="2000" noProof="0" dirty="0" smtClean="0"/>
              <a:t>Show how it sits with the OOK UWB PHY proposed in 15−3−0383</a:t>
            </a:r>
          </a:p>
          <a:p>
            <a:pPr lvl="2"/>
            <a:r>
              <a:rPr lang="en-IE" sz="1600" noProof="0" dirty="0" smtClean="0"/>
              <a:t>shared common elements</a:t>
            </a:r>
          </a:p>
          <a:p>
            <a:pPr lvl="2"/>
            <a:r>
              <a:rPr lang="en-IE" sz="1600" noProof="0" dirty="0" smtClean="0"/>
              <a:t>shared band plan</a:t>
            </a:r>
          </a:p>
          <a:p>
            <a:pPr lvl="2"/>
            <a:r>
              <a:rPr lang="en-IE" sz="1600" noProof="0" dirty="0" smtClean="0"/>
              <a:t>low interference even when operating in same band</a:t>
            </a:r>
          </a:p>
          <a:p>
            <a:pPr>
              <a:buNone/>
            </a:pPr>
            <a:endParaRPr lang="en-IE" sz="2000" noProof="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81000" y="685800"/>
            <a:ext cx="8458200" cy="533400"/>
          </a:xfrm>
        </p:spPr>
        <p:txBody>
          <a:bodyPr/>
          <a:lstStyle/>
          <a:p>
            <a:pPr algn="ctr"/>
            <a:r>
              <a:rPr lang="en-IE" sz="2800" noProof="0" dirty="0" smtClean="0"/>
              <a:t>AWGN Performance:6.8Mbps, 500MHz BW, </a:t>
            </a:r>
            <a:r>
              <a:rPr lang="en-IE" sz="2800" dirty="0" smtClean="0"/>
              <a:t>64</a:t>
            </a:r>
            <a:r>
              <a:rPr lang="en-IE" sz="2800" noProof="0" dirty="0" smtClean="0"/>
              <a:t>MHz </a:t>
            </a:r>
            <a:r>
              <a:rPr lang="en-IE" sz="2800" noProof="0" dirty="0" smtClean="0"/>
              <a:t>PRF</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20</a:t>
            </a:fld>
            <a:endParaRPr lang="en-US" dirty="0" smtClean="0"/>
          </a:p>
        </p:txBody>
      </p:sp>
      <p:sp>
        <p:nvSpPr>
          <p:cNvPr id="14341" name="Content Placeholder 8"/>
          <p:cNvSpPr>
            <a:spLocks noGrp="1"/>
          </p:cNvSpPr>
          <p:nvPr>
            <p:ph idx="1"/>
          </p:nvPr>
        </p:nvSpPr>
        <p:spPr>
          <a:xfrm>
            <a:off x="381000" y="1143000"/>
            <a:ext cx="8382000" cy="5334000"/>
          </a:xfrm>
        </p:spPr>
        <p:txBody>
          <a:bodyPr/>
          <a:lstStyle/>
          <a:p>
            <a:pPr marL="342900" lvl="4" indent="-342900"/>
            <a:endParaRPr lang="en-IE" sz="2000" noProof="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r>
              <a:rPr lang="en-IE" sz="1600" dirty="0" smtClean="0"/>
              <a:t>10% PER Sensitivity : −94.0dBm		1% PER Sensitivity : −93dBm</a:t>
            </a:r>
          </a:p>
          <a:p>
            <a:pPr lvl="2">
              <a:buNone/>
            </a:pPr>
            <a:r>
              <a:rPr lang="en-IE" sz="1600" noProof="0" dirty="0" smtClean="0"/>
              <a:t>10% PER Range:	</a:t>
            </a:r>
            <a:r>
              <a:rPr lang="en-IE" sz="1600" dirty="0" smtClean="0"/>
              <a:t>57.5m		1% PER Range:	51m</a:t>
            </a:r>
          </a:p>
        </p:txBody>
      </p:sp>
      <p:pic>
        <p:nvPicPr>
          <p:cNvPr id="8" name="Picture 7"/>
          <p:cNvPicPr/>
          <p:nvPr/>
        </p:nvPicPr>
        <p:blipFill>
          <a:blip r:embed="rId2" cstate="print"/>
          <a:srcRect/>
          <a:stretch>
            <a:fillRect/>
          </a:stretch>
        </p:blipFill>
        <p:spPr bwMode="auto">
          <a:xfrm>
            <a:off x="1904682" y="1428432"/>
            <a:ext cx="5334635" cy="40011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685800"/>
            <a:ext cx="8991600" cy="533400"/>
          </a:xfrm>
        </p:spPr>
        <p:txBody>
          <a:bodyPr/>
          <a:lstStyle/>
          <a:p>
            <a:pPr>
              <a:defRPr sz="1800" b="1" i="0" u="none" strike="noStrike" kern="1200" baseline="0">
                <a:solidFill>
                  <a:sysClr val="windowText" lastClr="000000"/>
                </a:solidFill>
                <a:latin typeface="+mn-lt"/>
                <a:ea typeface="+mn-ea"/>
                <a:cs typeface="+mn-cs"/>
              </a:defRPr>
            </a:pPr>
            <a:r>
              <a:rPr lang="en-IE" sz="2800" kern="1200" dirty="0" smtClean="0">
                <a:solidFill>
                  <a:sysClr val="windowText" lastClr="000000"/>
                </a:solidFill>
              </a:rPr>
              <a:t>Rx Level Sensitivity  Test Results for </a:t>
            </a:r>
            <a:r>
              <a:rPr lang="en-IE" sz="2800" kern="1200" dirty="0" smtClean="0">
                <a:solidFill>
                  <a:sysClr val="windowText" lastClr="000000"/>
                </a:solidFill>
              </a:rPr>
              <a:t>actual silicon</a:t>
            </a:r>
            <a:endParaRPr lang="en-IE" sz="2800" kern="1200" dirty="0">
              <a:solidFill>
                <a:sysClr val="windowText" lastClr="000000"/>
              </a:solidFill>
            </a:endParaRP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21</a:t>
            </a:fld>
            <a:endParaRPr lang="en-US" dirty="0" smtClean="0"/>
          </a:p>
        </p:txBody>
      </p:sp>
      <p:sp>
        <p:nvSpPr>
          <p:cNvPr id="13" name="TextBox 12"/>
          <p:cNvSpPr txBox="1"/>
          <p:nvPr/>
        </p:nvSpPr>
        <p:spPr>
          <a:xfrm>
            <a:off x="1524000" y="6096000"/>
            <a:ext cx="4806124" cy="276999"/>
          </a:xfrm>
          <a:prstGeom prst="rect">
            <a:avLst/>
          </a:prstGeom>
          <a:noFill/>
        </p:spPr>
        <p:txBody>
          <a:bodyPr wrap="none" rtlCol="0">
            <a:spAutoFit/>
          </a:bodyPr>
          <a:lstStyle/>
          <a:p>
            <a:r>
              <a:rPr lang="en-IE" dirty="0" smtClean="0">
                <a:latin typeface="+mn-lt"/>
              </a:rPr>
              <a:t>These agree very well with the preceding </a:t>
            </a:r>
            <a:r>
              <a:rPr lang="en-IE" dirty="0" err="1" smtClean="0">
                <a:latin typeface="+mn-lt"/>
              </a:rPr>
              <a:t>Matlab</a:t>
            </a:r>
            <a:r>
              <a:rPr lang="en-IE" dirty="0" smtClean="0">
                <a:latin typeface="+mn-lt"/>
              </a:rPr>
              <a:t> Simulation results</a:t>
            </a:r>
            <a:endParaRPr lang="en-IE" dirty="0" smtClean="0">
              <a:latin typeface="+mn-lt"/>
            </a:endParaRPr>
          </a:p>
        </p:txBody>
      </p:sp>
      <p:pic>
        <p:nvPicPr>
          <p:cNvPr id="1029" name="Picture 5"/>
          <p:cNvPicPr>
            <a:picLocks noGrp="1" noChangeAspect="1" noChangeArrowheads="1"/>
          </p:cNvPicPr>
          <p:nvPr>
            <p:ph idx="1"/>
          </p:nvPr>
        </p:nvPicPr>
        <p:blipFill>
          <a:blip r:embed="rId2" cstate="print"/>
          <a:srcRect/>
          <a:stretch>
            <a:fillRect/>
          </a:stretch>
        </p:blipFill>
        <p:spPr bwMode="auto">
          <a:xfrm>
            <a:off x="479664" y="1371600"/>
            <a:ext cx="7978536" cy="4419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685800"/>
            <a:ext cx="8991600" cy="533400"/>
          </a:xfrm>
        </p:spPr>
        <p:txBody>
          <a:bodyPr/>
          <a:lstStyle/>
          <a:p>
            <a:pPr algn="ctr"/>
            <a:r>
              <a:rPr lang="en-IE" sz="2800" dirty="0" smtClean="0"/>
              <a:t>15.4a </a:t>
            </a:r>
            <a:r>
              <a:rPr lang="en-IE" sz="2800" dirty="0" smtClean="0"/>
              <a:t>SFD and Proposed SFD</a:t>
            </a:r>
            <a:endParaRPr lang="en-IE" sz="2800" noProof="0" dirty="0" smtClean="0"/>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22</a:t>
            </a:fld>
            <a:endParaRPr lang="en-US" dirty="0" smtClean="0"/>
          </a:p>
        </p:txBody>
      </p:sp>
      <p:sp>
        <p:nvSpPr>
          <p:cNvPr id="14341" name="Content Placeholder 8"/>
          <p:cNvSpPr>
            <a:spLocks noGrp="1"/>
          </p:cNvSpPr>
          <p:nvPr>
            <p:ph idx="1"/>
          </p:nvPr>
        </p:nvSpPr>
        <p:spPr>
          <a:xfrm>
            <a:off x="152400" y="1143000"/>
            <a:ext cx="8915400" cy="5334000"/>
          </a:xfrm>
        </p:spPr>
        <p:txBody>
          <a:bodyPr/>
          <a:lstStyle/>
          <a:p>
            <a:endParaRPr lang="en-IE" sz="1600" dirty="0" smtClean="0"/>
          </a:p>
          <a:p>
            <a:pPr lvl="0"/>
            <a:r>
              <a:rPr lang="en-IE" sz="1600" dirty="0" smtClean="0"/>
              <a:t>15.4a Length 8 SFD:</a:t>
            </a:r>
          </a:p>
          <a:p>
            <a:pPr lvl="0">
              <a:buNone/>
            </a:pPr>
            <a:r>
              <a:rPr lang="en-IE" sz="1600" dirty="0" smtClean="0"/>
              <a:t>	 0+0−+00−</a:t>
            </a:r>
          </a:p>
          <a:p>
            <a:pPr lvl="0"/>
            <a:endParaRPr lang="en-IE" sz="1600" dirty="0" smtClean="0"/>
          </a:p>
          <a:p>
            <a:pPr lvl="0"/>
            <a:r>
              <a:rPr lang="en-IE" sz="1600" dirty="0" smtClean="0"/>
              <a:t>Proposed Length 8 SFD for optional use at 6.8Mbps:  </a:t>
            </a:r>
          </a:p>
          <a:p>
            <a:pPr lvl="0">
              <a:buNone/>
            </a:pPr>
            <a:r>
              <a:rPr lang="en-IE" sz="1600" dirty="0" smtClean="0"/>
              <a:t>	−−−−+−00 </a:t>
            </a:r>
          </a:p>
          <a:p>
            <a:pPr lvl="0"/>
            <a:endParaRPr lang="en-IE" sz="1600" dirty="0" smtClean="0"/>
          </a:p>
          <a:p>
            <a:pPr lvl="0"/>
            <a:r>
              <a:rPr lang="en-IE" sz="1600" dirty="0" smtClean="0"/>
              <a:t>Proposed Length 16 SFD for optional use at 850kbps: </a:t>
            </a:r>
          </a:p>
          <a:p>
            <a:pPr lvl="0">
              <a:buNone/>
            </a:pPr>
            <a:r>
              <a:rPr lang="en-IE" sz="1600" dirty="0" smtClean="0"/>
              <a:t>	−−−−+−+−−++−−+00 </a:t>
            </a:r>
          </a:p>
          <a:p>
            <a:pPr lvl="0"/>
            <a:endParaRPr lang="en-IE" sz="1600" dirty="0" smtClean="0"/>
          </a:p>
          <a:p>
            <a:pPr lvl="0"/>
            <a:r>
              <a:rPr lang="en-IE" sz="1600" dirty="0" smtClean="0"/>
              <a:t>15.4a Length 64 SFD:   0+0−+00−0+0−+00−−00+0−0+0+000−0−0−00+0−−0−+0000++00−−−+−++0000++</a:t>
            </a:r>
          </a:p>
          <a:p>
            <a:pPr lvl="0"/>
            <a:endParaRPr lang="en-IE" sz="1600" dirty="0" smtClean="0"/>
          </a:p>
          <a:p>
            <a:pPr lvl="0"/>
            <a:r>
              <a:rPr lang="en-IE" sz="1600" dirty="0" smtClean="0"/>
              <a:t>Proposed Length 64 SFD for optional use at 110kbps: −−−−−−−+−+−−−−−−+−−+−+−−+−−+−−+−−−++−−−+++−+−+−+−−−+−−+−−−−+++00</a:t>
            </a:r>
          </a:p>
          <a:p>
            <a:pPr lvl="0"/>
            <a:endParaRPr lang="en-IE" sz="16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23</a:t>
            </a:fld>
            <a:endParaRPr lang="en-US" dirty="0" smtClean="0"/>
          </a:p>
        </p:txBody>
      </p:sp>
      <p:sp>
        <p:nvSpPr>
          <p:cNvPr id="14341" name="Content Placeholder 8"/>
          <p:cNvSpPr>
            <a:spLocks noGrp="1"/>
          </p:cNvSpPr>
          <p:nvPr>
            <p:ph idx="1"/>
          </p:nvPr>
        </p:nvSpPr>
        <p:spPr>
          <a:xfrm>
            <a:off x="381000" y="1143000"/>
            <a:ext cx="8382000" cy="5334000"/>
          </a:xfrm>
        </p:spPr>
        <p:txBody>
          <a:bodyPr/>
          <a:lstStyle/>
          <a:p>
            <a:pPr marL="342900" lvl="4" indent="-342900"/>
            <a:endParaRPr lang="en-IE" sz="2000" noProof="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r>
              <a:rPr lang="en-IE" sz="1600" dirty="0" smtClean="0"/>
              <a:t>10% PER Sensitivity :  5.5dB better	1% PER Sensitivity : 8.5dB better</a:t>
            </a:r>
          </a:p>
          <a:p>
            <a:pPr lvl="2">
              <a:buNone/>
            </a:pPr>
            <a:r>
              <a:rPr lang="en-IE" sz="1600" noProof="0" dirty="0" smtClean="0"/>
              <a:t>10% PER Range:          1</a:t>
            </a:r>
            <a:r>
              <a:rPr lang="en-IE" sz="1600" dirty="0" smtClean="0"/>
              <a:t>53m </a:t>
            </a:r>
            <a:r>
              <a:rPr lang="en-IE" sz="1600" dirty="0" err="1" smtClean="0"/>
              <a:t>vs</a:t>
            </a:r>
            <a:r>
              <a:rPr lang="en-IE" sz="1600" dirty="0" smtClean="0"/>
              <a:t> 80m	1% PER Range:         140m </a:t>
            </a:r>
            <a:r>
              <a:rPr lang="en-IE" sz="1600" dirty="0" err="1" smtClean="0"/>
              <a:t>vs</a:t>
            </a:r>
            <a:r>
              <a:rPr lang="en-IE" sz="1600" dirty="0" smtClean="0"/>
              <a:t> 52m </a:t>
            </a:r>
          </a:p>
        </p:txBody>
      </p:sp>
      <p:sp>
        <p:nvSpPr>
          <p:cNvPr id="12" name="Title 1"/>
          <p:cNvSpPr txBox="1">
            <a:spLocks/>
          </p:cNvSpPr>
          <p:nvPr/>
        </p:nvSpPr>
        <p:spPr bwMode="auto">
          <a:xfrm>
            <a:off x="0" y="685800"/>
            <a:ext cx="8991600" cy="533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IE" sz="2800" b="1" i="0" u="none" strike="noStrike" kern="0" cap="none" spc="0" normalizeH="0" baseline="0" noProof="0" dirty="0" smtClean="0">
                <a:ln>
                  <a:noFill/>
                </a:ln>
                <a:solidFill>
                  <a:schemeClr val="tx2"/>
                </a:solidFill>
                <a:effectLst/>
                <a:uLnTx/>
                <a:uFillTx/>
                <a:latin typeface="Calibri" pitchFamily="34" charset="0"/>
                <a:ea typeface="+mj-ea"/>
                <a:cs typeface="+mj-cs"/>
              </a:rPr>
              <a:t>4a SFD </a:t>
            </a:r>
            <a:r>
              <a:rPr kumimoji="0" lang="en-IE" sz="2800" b="1" i="0" u="none" strike="noStrike" kern="0" cap="none" spc="0" normalizeH="0" baseline="0" noProof="0" dirty="0" err="1" smtClean="0">
                <a:ln>
                  <a:noFill/>
                </a:ln>
                <a:solidFill>
                  <a:schemeClr val="tx2"/>
                </a:solidFill>
                <a:effectLst/>
                <a:uLnTx/>
                <a:uFillTx/>
                <a:latin typeface="Calibri" pitchFamily="34" charset="0"/>
                <a:ea typeface="+mj-ea"/>
                <a:cs typeface="+mj-cs"/>
              </a:rPr>
              <a:t>vs</a:t>
            </a:r>
            <a:r>
              <a:rPr kumimoji="0" lang="en-IE" sz="2800" b="1" i="0" u="none" strike="noStrike" kern="0" cap="none" spc="0" normalizeH="0" baseline="0" noProof="0" dirty="0" smtClean="0">
                <a:ln>
                  <a:noFill/>
                </a:ln>
                <a:solidFill>
                  <a:schemeClr val="tx2"/>
                </a:solidFill>
                <a:effectLst/>
                <a:uLnTx/>
                <a:uFillTx/>
                <a:latin typeface="Calibri" pitchFamily="34" charset="0"/>
                <a:ea typeface="+mj-ea"/>
                <a:cs typeface="+mj-cs"/>
              </a:rPr>
              <a:t> Proposed SFD:850kbps, 500MHz BW, 16MHz PRF</a:t>
            </a:r>
          </a:p>
        </p:txBody>
      </p:sp>
      <p:pic>
        <p:nvPicPr>
          <p:cNvPr id="14" name="Picture 13"/>
          <p:cNvPicPr/>
          <p:nvPr/>
        </p:nvPicPr>
        <p:blipFill>
          <a:blip r:embed="rId2" cstate="print"/>
          <a:srcRect/>
          <a:stretch>
            <a:fillRect/>
          </a:stretch>
        </p:blipFill>
        <p:spPr bwMode="auto">
          <a:xfrm>
            <a:off x="1904682" y="1428432"/>
            <a:ext cx="5334635" cy="40011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685800"/>
            <a:ext cx="8991600" cy="533400"/>
          </a:xfrm>
        </p:spPr>
        <p:txBody>
          <a:bodyPr/>
          <a:lstStyle/>
          <a:p>
            <a:pPr algn="ctr"/>
            <a:r>
              <a:rPr lang="en-IE" sz="2800" dirty="0" smtClean="0"/>
              <a:t>15.4a </a:t>
            </a:r>
            <a:r>
              <a:rPr lang="en-IE" sz="2800" dirty="0" err="1" smtClean="0"/>
              <a:t>vs</a:t>
            </a:r>
            <a:r>
              <a:rPr lang="en-IE" sz="2800" dirty="0" smtClean="0"/>
              <a:t> </a:t>
            </a:r>
            <a:r>
              <a:rPr lang="en-IE" sz="2800" dirty="0" smtClean="0"/>
              <a:t>Proposed SFD</a:t>
            </a:r>
            <a:r>
              <a:rPr lang="en-IE" sz="2800" noProof="0" dirty="0" smtClean="0"/>
              <a:t>:</a:t>
            </a:r>
            <a:r>
              <a:rPr lang="en-IE" sz="2800" dirty="0" smtClean="0"/>
              <a:t>850</a:t>
            </a:r>
            <a:r>
              <a:rPr lang="en-IE" sz="2800" noProof="0" dirty="0" smtClean="0"/>
              <a:t>kbps, 500MHz BW, 64MHz PRF</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24</a:t>
            </a:fld>
            <a:endParaRPr lang="en-US" dirty="0" smtClean="0"/>
          </a:p>
        </p:txBody>
      </p:sp>
      <p:sp>
        <p:nvSpPr>
          <p:cNvPr id="14341" name="Content Placeholder 8"/>
          <p:cNvSpPr>
            <a:spLocks noGrp="1"/>
          </p:cNvSpPr>
          <p:nvPr>
            <p:ph idx="1"/>
          </p:nvPr>
        </p:nvSpPr>
        <p:spPr>
          <a:xfrm>
            <a:off x="381000" y="1143000"/>
            <a:ext cx="8382000" cy="5334000"/>
          </a:xfrm>
        </p:spPr>
        <p:txBody>
          <a:bodyPr/>
          <a:lstStyle/>
          <a:p>
            <a:pPr marL="342900" lvl="4" indent="-342900"/>
            <a:endParaRPr lang="en-IE" sz="2000" noProof="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r>
              <a:rPr lang="en-IE" sz="1600" dirty="0" smtClean="0"/>
              <a:t>10% PER Sensitivity :  5.5dB better	1% PER Sensitivity : 8.5dB better</a:t>
            </a:r>
          </a:p>
          <a:p>
            <a:pPr lvl="2">
              <a:buNone/>
            </a:pPr>
            <a:r>
              <a:rPr lang="en-IE" sz="1600" noProof="0" dirty="0" smtClean="0"/>
              <a:t>10% PER Range:          1</a:t>
            </a:r>
            <a:r>
              <a:rPr lang="en-IE" sz="1600" dirty="0" smtClean="0"/>
              <a:t>55m </a:t>
            </a:r>
            <a:r>
              <a:rPr lang="en-IE" sz="1600" dirty="0" err="1" smtClean="0"/>
              <a:t>vs</a:t>
            </a:r>
            <a:r>
              <a:rPr lang="en-IE" sz="1600" dirty="0" smtClean="0"/>
              <a:t> 83m	1% PER Range:         130m </a:t>
            </a:r>
            <a:r>
              <a:rPr lang="en-IE" sz="1600" dirty="0" err="1" smtClean="0"/>
              <a:t>vs</a:t>
            </a:r>
            <a:r>
              <a:rPr lang="en-IE" sz="1600" dirty="0" smtClean="0"/>
              <a:t> 52m </a:t>
            </a:r>
          </a:p>
        </p:txBody>
      </p:sp>
      <p:pic>
        <p:nvPicPr>
          <p:cNvPr id="8" name="Picture 7"/>
          <p:cNvPicPr/>
          <p:nvPr/>
        </p:nvPicPr>
        <p:blipFill>
          <a:blip r:embed="rId2" cstate="print"/>
          <a:srcRect/>
          <a:stretch>
            <a:fillRect/>
          </a:stretch>
        </p:blipFill>
        <p:spPr bwMode="auto">
          <a:xfrm>
            <a:off x="1904682" y="1428432"/>
            <a:ext cx="5334635" cy="40011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685800"/>
            <a:ext cx="8991600" cy="533400"/>
          </a:xfrm>
        </p:spPr>
        <p:txBody>
          <a:bodyPr/>
          <a:lstStyle/>
          <a:p>
            <a:pPr algn="ctr"/>
            <a:r>
              <a:rPr lang="en-IE" sz="2800" dirty="0" smtClean="0"/>
              <a:t>Optio</a:t>
            </a:r>
            <a:r>
              <a:rPr lang="en-IE" sz="2800" dirty="0" smtClean="0"/>
              <a:t>n to send PHR at 6.8 Mbps</a:t>
            </a:r>
            <a:endParaRPr lang="en-IE" sz="2800" noProof="0" dirty="0" smtClean="0"/>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25</a:t>
            </a:fld>
            <a:endParaRPr lang="en-US" dirty="0" smtClean="0"/>
          </a:p>
        </p:txBody>
      </p:sp>
      <p:sp>
        <p:nvSpPr>
          <p:cNvPr id="14341" name="Content Placeholder 8"/>
          <p:cNvSpPr>
            <a:spLocks noGrp="1"/>
          </p:cNvSpPr>
          <p:nvPr>
            <p:ph idx="1"/>
          </p:nvPr>
        </p:nvSpPr>
        <p:spPr>
          <a:xfrm>
            <a:off x="152400" y="1143000"/>
            <a:ext cx="8915400" cy="5334000"/>
          </a:xfrm>
        </p:spPr>
        <p:txBody>
          <a:bodyPr/>
          <a:lstStyle/>
          <a:p>
            <a:endParaRPr lang="en-IE" sz="1600" dirty="0" smtClean="0"/>
          </a:p>
          <a:p>
            <a:pPr lvl="0"/>
            <a:r>
              <a:rPr lang="en-IE" sz="1600" dirty="0" smtClean="0"/>
              <a:t>For location applications data packets are often as small as 12 bytes long</a:t>
            </a:r>
          </a:p>
          <a:p>
            <a:pPr lvl="0"/>
            <a:endParaRPr lang="en-IE" sz="1600" dirty="0" smtClean="0"/>
          </a:p>
          <a:p>
            <a:pPr lvl="0"/>
            <a:r>
              <a:rPr lang="en-IE" sz="1600" dirty="0" smtClean="0"/>
              <a:t>At 6.8 Mbps this takes less time to transmit than the 19bit PHR at 850kbps</a:t>
            </a:r>
          </a:p>
          <a:p>
            <a:pPr lvl="0"/>
            <a:endParaRPr lang="en-IE" sz="1600" dirty="0" smtClean="0"/>
          </a:p>
          <a:p>
            <a:pPr lvl="0"/>
            <a:r>
              <a:rPr lang="en-IE" sz="1600" dirty="0" smtClean="0"/>
              <a:t>If the data rate is set to 6.8Mbps, then the channel can cope with 6.8Mbps</a:t>
            </a:r>
          </a:p>
          <a:p>
            <a:pPr lvl="0"/>
            <a:endParaRPr lang="en-IE" sz="1600" dirty="0" smtClean="0"/>
          </a:p>
          <a:p>
            <a:pPr lvl="0"/>
            <a:r>
              <a:rPr lang="en-IE" sz="1600" dirty="0" smtClean="0"/>
              <a:t>By using 6.8Mbps the packet will be shorter, increasing channel capacity and using less power</a:t>
            </a:r>
          </a:p>
          <a:p>
            <a:pPr lvl="0"/>
            <a:endParaRPr lang="en-IE" sz="1600" dirty="0" smtClean="0"/>
          </a:p>
          <a:p>
            <a:pPr lvl="0"/>
            <a:r>
              <a:rPr lang="en-IE" sz="1600" dirty="0" smtClean="0"/>
              <a:t>The receiver will not be able to select the correct data rate by looking at the PHR data rate bits</a:t>
            </a:r>
          </a:p>
          <a:p>
            <a:pPr lvl="1"/>
            <a:r>
              <a:rPr lang="en-IE" sz="1200" dirty="0" smtClean="0"/>
              <a:t>But many, if not most, applications will always use the same data rate for all tags.</a:t>
            </a:r>
          </a:p>
          <a:p>
            <a:endParaRPr lang="en-IE" sz="1600" dirty="0" smtClean="0"/>
          </a:p>
          <a:p>
            <a:r>
              <a:rPr lang="en-IE" sz="1600" dirty="0" smtClean="0"/>
              <a:t>Short packets like this can be less than 0.25ms in duration</a:t>
            </a:r>
          </a:p>
          <a:p>
            <a:pPr lvl="1"/>
            <a:r>
              <a:rPr lang="en-IE" sz="1200" dirty="0" smtClean="0"/>
              <a:t>This allows them to be sent at 6dBs or more higher power, doubling the range</a:t>
            </a:r>
          </a:p>
          <a:p>
            <a:pPr lvl="1"/>
            <a:r>
              <a:rPr lang="en-IE" sz="1200" dirty="0" smtClean="0"/>
              <a:t>The peak to mean ratio of the 850kbps mode if significantly higher than the 6.8Mbps mode</a:t>
            </a:r>
          </a:p>
          <a:p>
            <a:pPr lvl="1"/>
            <a:r>
              <a:rPr lang="en-IE" sz="1200" dirty="0" smtClean="0"/>
              <a:t>6dB higher power at 850kbps would violate the peak power regulatory limit but at 6.8Mbps it would not</a:t>
            </a:r>
          </a:p>
          <a:p>
            <a:pPr lvl="1"/>
            <a:endParaRPr lang="en-IE" sz="1200" dirty="0" smtClean="0"/>
          </a:p>
          <a:p>
            <a:pPr lvl="1"/>
            <a:endParaRPr lang="en-IE" sz="1200" dirty="0" smtClean="0"/>
          </a:p>
          <a:p>
            <a:pPr lvl="1"/>
            <a:endParaRPr lang="en-IE" sz="12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Footer Placeholder 4"/>
          <p:cNvSpPr>
            <a:spLocks noGrp="1"/>
          </p:cNvSpPr>
          <p:nvPr>
            <p:ph type="ftr" sz="quarter" idx="10"/>
          </p:nvPr>
        </p:nvSpPr>
        <p:spPr>
          <a:xfrm>
            <a:off x="5357813" y="6475413"/>
            <a:ext cx="3533775" cy="184150"/>
          </a:xfrm>
        </p:spPr>
        <p:txBody>
          <a:bodyPr/>
          <a:lstStyle/>
          <a:p>
            <a:pPr>
              <a:defRPr/>
            </a:pPr>
            <a:r>
              <a:rPr lang="en-US" smtClean="0">
                <a:latin typeface="+mn-lt"/>
              </a:rPr>
              <a:t>Verso, Mc Laughlin (</a:t>
            </a:r>
            <a:r>
              <a:rPr lang="en-US" dirty="0" smtClean="0">
                <a:latin typeface="+mn-lt"/>
              </a:rPr>
              <a:t>DecaWave</a:t>
            </a:r>
            <a:r>
              <a:rPr lang="en-US" dirty="0">
                <a:latin typeface="+mn-lt"/>
              </a:rPr>
              <a:t>)</a:t>
            </a:r>
          </a:p>
        </p:txBody>
      </p:sp>
      <p:sp>
        <p:nvSpPr>
          <p:cNvPr id="7174" name="Slide Number Placeholder 5"/>
          <p:cNvSpPr>
            <a:spLocks noGrp="1"/>
          </p:cNvSpPr>
          <p:nvPr>
            <p:ph type="sldNum" sz="quarter" idx="11"/>
          </p:nvPr>
        </p:nvSpPr>
        <p:spPr>
          <a:xfrm>
            <a:off x="4376738" y="6475413"/>
            <a:ext cx="466725" cy="184150"/>
          </a:xfrm>
        </p:spPr>
        <p:txBody>
          <a:bodyPr/>
          <a:lstStyle/>
          <a:p>
            <a:pPr>
              <a:defRPr/>
            </a:pPr>
            <a:r>
              <a:rPr lang="en-US" smtClean="0">
                <a:latin typeface="+mn-lt"/>
              </a:rPr>
              <a:t>Slide </a:t>
            </a:r>
            <a:fld id="{AA3C00B4-B8B7-4094-A39A-0A27EADB761C}" type="slidenum">
              <a:rPr lang="en-US" smtClean="0">
                <a:latin typeface="+mn-lt"/>
              </a:rPr>
              <a:pPr>
                <a:defRPr/>
              </a:pPr>
              <a:t>26</a:t>
            </a:fld>
            <a:endParaRPr lang="en-US" dirty="0">
              <a:latin typeface="+mn-lt"/>
            </a:endParaRPr>
          </a:p>
        </p:txBody>
      </p:sp>
      <p:sp>
        <p:nvSpPr>
          <p:cNvPr id="17412" name="Title 5"/>
          <p:cNvSpPr>
            <a:spLocks noGrp="1"/>
          </p:cNvSpPr>
          <p:nvPr>
            <p:ph type="title"/>
          </p:nvPr>
        </p:nvSpPr>
        <p:spPr/>
        <p:txBody>
          <a:bodyPr/>
          <a:lstStyle/>
          <a:p>
            <a:pPr algn="ctr"/>
            <a:r>
              <a:rPr lang="en-IE" noProof="0" dirty="0" smtClean="0"/>
              <a:t>Conclusion</a:t>
            </a:r>
          </a:p>
        </p:txBody>
      </p:sp>
      <p:sp>
        <p:nvSpPr>
          <p:cNvPr id="17413" name="Content Placeholder 7"/>
          <p:cNvSpPr>
            <a:spLocks noGrp="1"/>
          </p:cNvSpPr>
          <p:nvPr>
            <p:ph idx="1"/>
          </p:nvPr>
        </p:nvSpPr>
        <p:spPr>
          <a:xfrm>
            <a:off x="381000" y="1371600"/>
            <a:ext cx="8382000" cy="4876800"/>
          </a:xfrm>
        </p:spPr>
        <p:txBody>
          <a:bodyPr/>
          <a:lstStyle/>
          <a:p>
            <a:r>
              <a:rPr lang="en-IE" sz="1600" noProof="0" dirty="0" smtClean="0"/>
              <a:t>This contribution outlined the main elements of the BPM/BPSK UWB PHY, while previous submissions have shown that it gives excellent performance, with operational choices for range vs. data rate, and choices for implementation complexity </a:t>
            </a:r>
          </a:p>
          <a:p>
            <a:r>
              <a:rPr lang="en-IE" sz="1600" dirty="0" smtClean="0"/>
              <a:t>The BPM/BPSK UWB PHY </a:t>
            </a:r>
            <a:r>
              <a:rPr lang="en-IE" sz="1600" noProof="0" dirty="0" smtClean="0"/>
              <a:t>has excellent properties for accurate message time−stamping allowing precision location and peer relative positioning</a:t>
            </a:r>
          </a:p>
          <a:p>
            <a:r>
              <a:rPr lang="en-IE" sz="1600" dirty="0" smtClean="0"/>
              <a:t>This contribution introduced new elements enhancing the performance of the BPM/BPSK UWB PHY</a:t>
            </a:r>
          </a:p>
          <a:p>
            <a:r>
              <a:rPr lang="en-IE" sz="1600" dirty="0" smtClean="0"/>
              <a:t>This </a:t>
            </a:r>
            <a:r>
              <a:rPr lang="en-IE" sz="1600" dirty="0" smtClean="0"/>
              <a:t>contribution presented simulated and actual performance results for the proposed PHY</a:t>
            </a:r>
            <a:endParaRPr lang="en-IE" sz="1600" dirty="0" smtClean="0"/>
          </a:p>
          <a:p>
            <a:r>
              <a:rPr lang="en-IE" sz="1600" dirty="0" smtClean="0"/>
              <a:t>Finally </a:t>
            </a:r>
            <a:r>
              <a:rPr lang="en-IE" sz="1600" dirty="0" smtClean="0"/>
              <a:t>this contribution also reiterated the merged elements between the BPM/BPSK and </a:t>
            </a:r>
            <a:r>
              <a:rPr lang="en-IE" sz="1600" noProof="0" dirty="0" smtClean="0"/>
              <a:t>OOK modulation modes</a:t>
            </a:r>
          </a:p>
          <a:p>
            <a:pPr>
              <a:buNone/>
            </a:pPr>
            <a:endParaRPr lang="en-IE" sz="1200" b="1" dirty="0" smtClean="0">
              <a:solidFill>
                <a:srgbClr val="FF0000"/>
              </a:solidFill>
            </a:endParaRPr>
          </a:p>
          <a:p>
            <a:pPr>
              <a:buNone/>
            </a:pPr>
            <a:r>
              <a:rPr lang="en-IE" sz="1600" b="1" noProof="0" dirty="0" smtClean="0">
                <a:solidFill>
                  <a:srgbClr val="FF0000"/>
                </a:solidFill>
              </a:rPr>
              <a:t>&lt;end&gt;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IE" noProof="0" smtClean="0"/>
              <a:t>Previous submissions</a:t>
            </a:r>
            <a:endParaRPr lang="en-IE" noProof="0" dirty="0" smtClean="0"/>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3</a:t>
            </a:fld>
            <a:endParaRPr lang="en-US" dirty="0" smtClean="0"/>
          </a:p>
        </p:txBody>
      </p:sp>
      <p:sp>
        <p:nvSpPr>
          <p:cNvPr id="14341" name="Content Placeholder 8"/>
          <p:cNvSpPr>
            <a:spLocks noGrp="1"/>
          </p:cNvSpPr>
          <p:nvPr>
            <p:ph idx="1"/>
          </p:nvPr>
        </p:nvSpPr>
        <p:spPr>
          <a:xfrm>
            <a:off x="381000" y="1524000"/>
            <a:ext cx="8382000" cy="1295400"/>
          </a:xfrm>
        </p:spPr>
        <p:txBody>
          <a:bodyPr/>
          <a:lstStyle/>
          <a:p>
            <a:pPr marL="342900" lvl="4" indent="-342900"/>
            <a:r>
              <a:rPr lang="en-IE" noProof="0" dirty="0" smtClean="0"/>
              <a:t>IEEE 802.15−3−0278−02−0008−uwb−phy−proposal−to−tg8.pptx</a:t>
            </a:r>
          </a:p>
          <a:p>
            <a:pPr marL="342900" lvl="4" indent="-342900"/>
            <a:endParaRPr lang="en-IE" sz="2000" noProof="0" dirty="0" smtClean="0"/>
          </a:p>
        </p:txBody>
      </p:sp>
      <p:sp>
        <p:nvSpPr>
          <p:cNvPr id="6" name="Title 1"/>
          <p:cNvSpPr txBox="1">
            <a:spLocks/>
          </p:cNvSpPr>
          <p:nvPr/>
        </p:nvSpPr>
        <p:spPr bwMode="auto">
          <a:xfrm>
            <a:off x="381000" y="3276600"/>
            <a:ext cx="8382000" cy="685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Calibri" pitchFamily="34" charset="0"/>
                <a:ea typeface="+mj-ea"/>
                <a:cs typeface="+mj-cs"/>
              </a:rPr>
              <a:t>Other</a:t>
            </a:r>
            <a:r>
              <a:rPr kumimoji="0" lang="en-US" sz="3200" b="1" i="0" u="none" strike="noStrike" kern="0" cap="none" spc="0" normalizeH="0" noProof="0" smtClean="0">
                <a:ln>
                  <a:noFill/>
                </a:ln>
                <a:solidFill>
                  <a:schemeClr val="tx2"/>
                </a:solidFill>
                <a:effectLst/>
                <a:uLnTx/>
                <a:uFillTx/>
                <a:latin typeface="Calibri" pitchFamily="34" charset="0"/>
                <a:ea typeface="+mj-ea"/>
                <a:cs typeface="+mj-cs"/>
              </a:rPr>
              <a:t> related </a:t>
            </a:r>
            <a:r>
              <a:rPr kumimoji="0" lang="en-US" sz="3200" b="1" i="0" u="none" strike="noStrike" kern="0" cap="none" spc="0" normalizeH="0" baseline="0" noProof="0" smtClean="0">
                <a:ln>
                  <a:noFill/>
                </a:ln>
                <a:solidFill>
                  <a:schemeClr val="tx2"/>
                </a:solidFill>
                <a:effectLst/>
                <a:uLnTx/>
                <a:uFillTx/>
                <a:latin typeface="Calibri" pitchFamily="34" charset="0"/>
                <a:ea typeface="+mj-ea"/>
                <a:cs typeface="+mj-cs"/>
              </a:rPr>
              <a:t>submissions</a:t>
            </a:r>
            <a:endParaRPr kumimoji="0" lang="en-US" sz="3200" b="1" i="0" u="none" strike="noStrike" kern="0" cap="none" spc="0" normalizeH="0" baseline="0" noProof="0" dirty="0" smtClean="0">
              <a:ln>
                <a:noFill/>
              </a:ln>
              <a:solidFill>
                <a:schemeClr val="tx2"/>
              </a:solidFill>
              <a:effectLst/>
              <a:uLnTx/>
              <a:uFillTx/>
              <a:latin typeface="Calibri" pitchFamily="34" charset="0"/>
              <a:ea typeface="+mj-ea"/>
              <a:cs typeface="+mj-cs"/>
            </a:endParaRPr>
          </a:p>
        </p:txBody>
      </p:sp>
      <p:sp>
        <p:nvSpPr>
          <p:cNvPr id="7" name="Content Placeholder 8"/>
          <p:cNvSpPr txBox="1">
            <a:spLocks/>
          </p:cNvSpPr>
          <p:nvPr/>
        </p:nvSpPr>
        <p:spPr bwMode="auto">
          <a:xfrm>
            <a:off x="381000" y="4114800"/>
            <a:ext cx="8382000" cy="1600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lvl="4" indent="-342900">
              <a:spcBef>
                <a:spcPct val="20000"/>
              </a:spcBef>
              <a:buFontTx/>
              <a:buChar char="•"/>
              <a:defRPr/>
            </a:pPr>
            <a:r>
              <a:rPr lang="en-US" sz="2000" kern="0" dirty="0" smtClean="0">
                <a:latin typeface="Calibri" pitchFamily="34" charset="0"/>
              </a:rPr>
              <a:t>IEEE 802.15−3−0383−01−0008−nict−impulse−radio−ultra−wideband−phy−proposal−to−ieee−802−5−8.pdf</a:t>
            </a:r>
          </a:p>
          <a:p>
            <a:pPr marL="342900" marR="0" lvl="4" indent="-34290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Calibri" pitchFamily="34" charset="0"/>
              </a:rPr>
              <a:t>IEEE 802.</a:t>
            </a:r>
            <a:r>
              <a:rPr lang="en-US" sz="2000" kern="0" dirty="0" smtClean="0">
                <a:latin typeface="Calibri" pitchFamily="34" charset="0"/>
              </a:rPr>
              <a:t>15−3−0716−01−0008−merged−decawave−and−nict−ir−uwb−phy−proposal−to−ieee−802−5−8.ppt</a:t>
            </a:r>
            <a:endParaRPr kumimoji="0" lang="en-US" sz="2000" b="0" i="0" u="none" strike="noStrike" kern="0" cap="none" spc="0" normalizeH="0" baseline="0" noProof="0" dirty="0" smtClean="0">
              <a:ln>
                <a:noFill/>
              </a:ln>
              <a:solidFill>
                <a:schemeClr val="tx1"/>
              </a:solidFill>
              <a:effectLst/>
              <a:uLnTx/>
              <a:uFillTx/>
              <a:latin typeface="Calibri" pitchFamily="34" charset="0"/>
            </a:endParaRPr>
          </a:p>
          <a:p>
            <a:pPr marL="342900" marR="0" lvl="4" indent="-34290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IE" noProof="0" dirty="0" smtClean="0"/>
              <a:t>UWB PHY Recommendation for 802.15.8</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4</a:t>
            </a:fld>
            <a:endParaRPr lang="en-US" dirty="0" smtClean="0"/>
          </a:p>
        </p:txBody>
      </p:sp>
      <p:sp>
        <p:nvSpPr>
          <p:cNvPr id="14341" name="Content Placeholder 8"/>
          <p:cNvSpPr>
            <a:spLocks noGrp="1"/>
          </p:cNvSpPr>
          <p:nvPr>
            <p:ph idx="1"/>
          </p:nvPr>
        </p:nvSpPr>
        <p:spPr>
          <a:xfrm>
            <a:off x="381000" y="1371600"/>
            <a:ext cx="8382000" cy="4953000"/>
          </a:xfrm>
        </p:spPr>
        <p:txBody>
          <a:bodyPr/>
          <a:lstStyle/>
          <a:p>
            <a:pPr marL="342900" lvl="4" indent="-342900"/>
            <a:r>
              <a:rPr lang="en-IE" sz="2400" noProof="0" dirty="0" smtClean="0"/>
              <a:t>Doc 15−3−0278−02 details why we recommend a BPM/BPSK IR−UWB PHY based on 802.15.4a to TG8, in summary:</a:t>
            </a:r>
          </a:p>
          <a:p>
            <a:pPr lvl="1"/>
            <a:r>
              <a:rPr lang="en-IE" sz="2000" noProof="0" dirty="0" smtClean="0"/>
              <a:t>This PHY meets the specified requirements and has all the necessary characteristics for peer−aware−communications.</a:t>
            </a:r>
          </a:p>
          <a:p>
            <a:pPr lvl="2"/>
            <a:r>
              <a:rPr lang="en-IE" sz="1600" noProof="0" dirty="0" smtClean="0"/>
              <a:t>precision ranging support allows peer relative positioning</a:t>
            </a:r>
          </a:p>
          <a:p>
            <a:pPr lvl="2"/>
            <a:r>
              <a:rPr lang="en-IE" sz="1600" noProof="0" dirty="0" smtClean="0"/>
              <a:t>immunity to multipath effects</a:t>
            </a:r>
          </a:p>
          <a:p>
            <a:pPr lvl="2"/>
            <a:r>
              <a:rPr lang="en-IE" sz="1600" noProof="0" dirty="0" smtClean="0"/>
              <a:t>15 channels cover unlicensed UWB bands from 3 to 10 GHz</a:t>
            </a:r>
          </a:p>
          <a:p>
            <a:pPr lvl="2"/>
            <a:r>
              <a:rPr lang="en-IE" sz="1600" noProof="0" dirty="0" smtClean="0"/>
              <a:t>low and high data rates depending on application needs</a:t>
            </a:r>
          </a:p>
          <a:p>
            <a:pPr lvl="2"/>
            <a:r>
              <a:rPr lang="en-IE" sz="1600" noProof="0" dirty="0" smtClean="0"/>
              <a:t>efficient spectral usage</a:t>
            </a:r>
          </a:p>
          <a:p>
            <a:pPr lvl="2"/>
            <a:r>
              <a:rPr lang="en-IE" sz="1600" noProof="0" dirty="0" smtClean="0"/>
              <a:t>modulation and coding combination close to ideal</a:t>
            </a:r>
          </a:p>
          <a:p>
            <a:pPr lvl="2"/>
            <a:r>
              <a:rPr lang="en-IE" sz="1600" noProof="0" dirty="0" smtClean="0"/>
              <a:t>perfect channel sounding</a:t>
            </a:r>
          </a:p>
          <a:p>
            <a:pPr lvl="2"/>
            <a:r>
              <a:rPr lang="en-IE" sz="1600" noProof="0" dirty="0" smtClean="0"/>
              <a:t>choice of complexity in receiver implementations </a:t>
            </a:r>
          </a:p>
          <a:p>
            <a:pPr lvl="3"/>
            <a:r>
              <a:rPr lang="en-IE" sz="1200" noProof="0" dirty="0" smtClean="0"/>
              <a:t>coherent or non−coherent receiver </a:t>
            </a:r>
          </a:p>
          <a:p>
            <a:pPr lvl="3"/>
            <a:r>
              <a:rPr lang="en-IE" sz="1200" noProof="0" dirty="0" smtClean="0"/>
              <a:t>a non−coherent receiver is possible with a simple energy detector</a:t>
            </a:r>
          </a:p>
          <a:p>
            <a:pPr lvl="3"/>
            <a:r>
              <a:rPr lang="en-IE" sz="1200" noProof="0" dirty="0" smtClean="0"/>
              <a:t>systematic FEC − convolutional code, and, Reed Solomon code</a:t>
            </a:r>
          </a:p>
          <a:p>
            <a:pPr lvl="1"/>
            <a:r>
              <a:rPr lang="en-IE" sz="2000" noProof="0" dirty="0" smtClean="0"/>
              <a:t>Low time to market as commercial implementations are available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bwMode="auto">
          <a:xfrm>
            <a:off x="5181600" y="4191000"/>
            <a:ext cx="3733800" cy="641350"/>
          </a:xfrm>
          <a:prstGeom prst="rect">
            <a:avLst/>
          </a:prstGeom>
          <a:solidFill>
            <a:srgbClr val="FFCC99"/>
          </a:solidFill>
          <a:ln w="9525" cap="flat" cmpd="sng" algn="ctr">
            <a:noFill/>
            <a:prstDash val="solid"/>
            <a:round/>
            <a:headEnd type="none" w="med" len="med"/>
            <a:tailEnd type="none" w="med" len="med"/>
          </a:ln>
          <a:effectLst>
            <a:outerShdw dist="35921" dir="2700000" algn="ctr" rotWithShape="0">
              <a:schemeClr val="bg2"/>
            </a:outerShdw>
          </a:effectLst>
        </p:spPr>
        <p:txBody>
          <a:bodyPr wrap="none" anchor="t" anchorCtr="0"/>
          <a:lstStyle/>
          <a:p>
            <a:pPr algn="ctr">
              <a:defRPr/>
            </a:pPr>
            <a:r>
              <a:rPr lang="en-GB" sz="1050" smtClean="0">
                <a:latin typeface="Calibri" pitchFamily="34" charset="0"/>
              </a:rPr>
              <a:t>MAC FRAME</a:t>
            </a:r>
            <a:endParaRPr lang="en-US" sz="1050" dirty="0">
              <a:latin typeface="Calibri" pitchFamily="34" charset="0"/>
            </a:endParaRPr>
          </a:p>
        </p:txBody>
      </p:sp>
      <p:sp>
        <p:nvSpPr>
          <p:cNvPr id="14338" name="Title 1"/>
          <p:cNvSpPr>
            <a:spLocks noGrp="1"/>
          </p:cNvSpPr>
          <p:nvPr>
            <p:ph type="title"/>
          </p:nvPr>
        </p:nvSpPr>
        <p:spPr/>
        <p:txBody>
          <a:bodyPr/>
          <a:lstStyle/>
          <a:p>
            <a:pPr algn="ctr"/>
            <a:r>
              <a:rPr lang="en-IE" noProof="0" smtClean="0"/>
              <a:t>BPM/BPSK UWB PHY MAIN ELEMENTS</a:t>
            </a:r>
            <a:endParaRPr lang="en-IE" noProof="0" dirty="0" smtClean="0"/>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5</a:t>
            </a:fld>
            <a:endParaRPr lang="en-US" dirty="0" smtClean="0"/>
          </a:p>
        </p:txBody>
      </p:sp>
      <p:sp>
        <p:nvSpPr>
          <p:cNvPr id="14341" name="Content Placeholder 8"/>
          <p:cNvSpPr>
            <a:spLocks noGrp="1"/>
          </p:cNvSpPr>
          <p:nvPr>
            <p:ph idx="1"/>
          </p:nvPr>
        </p:nvSpPr>
        <p:spPr>
          <a:xfrm>
            <a:off x="381000" y="1524000"/>
            <a:ext cx="8382000" cy="4800600"/>
          </a:xfrm>
        </p:spPr>
        <p:txBody>
          <a:bodyPr/>
          <a:lstStyle/>
          <a:p>
            <a:pPr marL="342900" lvl="4" indent="-342900"/>
            <a:r>
              <a:rPr lang="en-IE" sz="2400" noProof="0" smtClean="0"/>
              <a:t>UWB PHY Frame Structure</a:t>
            </a:r>
            <a:r>
              <a:rPr lang="en-IE" sz="2400" noProof="0" dirty="0" smtClean="0"/>
              <a:t>:</a:t>
            </a:r>
            <a:endParaRPr lang="en-IE" sz="1600" noProof="0" dirty="0" smtClean="0"/>
          </a:p>
        </p:txBody>
      </p:sp>
      <p:sp>
        <p:nvSpPr>
          <p:cNvPr id="20" name="Rectangle 19"/>
          <p:cNvSpPr/>
          <p:nvPr/>
        </p:nvSpPr>
        <p:spPr bwMode="auto">
          <a:xfrm>
            <a:off x="285720" y="2357430"/>
            <a:ext cx="8643998" cy="928694"/>
          </a:xfrm>
          <a:prstGeom prst="rect">
            <a:avLst/>
          </a:prstGeom>
          <a:solidFill>
            <a:srgbClr val="FDFDBF"/>
          </a:solidFill>
          <a:ln w="9525" cap="flat" cmpd="sng" algn="ctr">
            <a:noFill/>
            <a:prstDash val="solid"/>
            <a:round/>
            <a:headEnd type="none" w="med" len="med"/>
            <a:tailEnd type="none" w="med" len="med"/>
          </a:ln>
          <a:effectLst/>
        </p:spPr>
        <p:txBody>
          <a:bodyPr wrap="none" anchor="ctr"/>
          <a:lstStyle/>
          <a:p>
            <a:pPr algn="ctr">
              <a:defRPr/>
            </a:pPr>
            <a:endParaRPr lang="en-US" dirty="0"/>
          </a:p>
        </p:txBody>
      </p:sp>
      <p:sp>
        <p:nvSpPr>
          <p:cNvPr id="21" name="Rectangle 20"/>
          <p:cNvSpPr/>
          <p:nvPr/>
        </p:nvSpPr>
        <p:spPr bwMode="auto">
          <a:xfrm>
            <a:off x="428596" y="2500306"/>
            <a:ext cx="2641600" cy="64135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GB" sz="1800" dirty="0">
                <a:latin typeface="Calibri" pitchFamily="34" charset="0"/>
              </a:rPr>
              <a:t>PREAMBLE</a:t>
            </a:r>
            <a:endParaRPr lang="en-US" sz="1800" dirty="0">
              <a:latin typeface="Calibri" pitchFamily="34" charset="0"/>
            </a:endParaRPr>
          </a:p>
        </p:txBody>
      </p:sp>
      <p:sp>
        <p:nvSpPr>
          <p:cNvPr id="22" name="Rectangle 21"/>
          <p:cNvSpPr/>
          <p:nvPr/>
        </p:nvSpPr>
        <p:spPr bwMode="auto">
          <a:xfrm>
            <a:off x="4203705" y="2505075"/>
            <a:ext cx="1011237" cy="642938"/>
          </a:xfrm>
          <a:prstGeom prst="rect">
            <a:avLst/>
          </a:prstGeom>
          <a:solidFill>
            <a:srgbClr val="FBBBD2"/>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GB" sz="1800" dirty="0">
                <a:latin typeface="Calibri" pitchFamily="34" charset="0"/>
              </a:rPr>
              <a:t>PHR</a:t>
            </a:r>
            <a:endParaRPr lang="en-US" sz="1800" dirty="0">
              <a:latin typeface="Calibri" pitchFamily="34" charset="0"/>
            </a:endParaRPr>
          </a:p>
        </p:txBody>
      </p:sp>
      <p:sp>
        <p:nvSpPr>
          <p:cNvPr id="23" name="Rectangle 22"/>
          <p:cNvSpPr/>
          <p:nvPr/>
        </p:nvSpPr>
        <p:spPr bwMode="auto">
          <a:xfrm>
            <a:off x="5286380" y="2500306"/>
            <a:ext cx="3476620" cy="641350"/>
          </a:xfrm>
          <a:prstGeom prst="rect">
            <a:avLst/>
          </a:prstGeom>
          <a:solidFill>
            <a:srgbClr val="FFCC99"/>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GB" sz="1800" smtClean="0">
                <a:latin typeface="Calibri" pitchFamily="34" charset="0"/>
              </a:rPr>
              <a:t>PHY DATA PAYLOAD</a:t>
            </a:r>
            <a:endParaRPr lang="en-US" sz="1800" dirty="0">
              <a:latin typeface="Calibri" pitchFamily="34" charset="0"/>
            </a:endParaRPr>
          </a:p>
        </p:txBody>
      </p:sp>
      <p:sp>
        <p:nvSpPr>
          <p:cNvPr id="24" name="Rectangle 23"/>
          <p:cNvSpPr/>
          <p:nvPr/>
        </p:nvSpPr>
        <p:spPr bwMode="auto">
          <a:xfrm>
            <a:off x="3143241" y="2500306"/>
            <a:ext cx="1000131" cy="642938"/>
          </a:xfrm>
          <a:prstGeom prst="rect">
            <a:avLst/>
          </a:prstGeom>
          <a:solidFill>
            <a:schemeClr val="accent5"/>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GB" sz="1800" dirty="0" smtClean="0">
                <a:latin typeface="Calibri" pitchFamily="34" charset="0"/>
              </a:rPr>
              <a:t>SFD</a:t>
            </a:r>
            <a:endParaRPr lang="en-US" sz="1800" dirty="0">
              <a:latin typeface="Calibri" pitchFamily="34" charset="0"/>
            </a:endParaRPr>
          </a:p>
        </p:txBody>
      </p:sp>
      <p:cxnSp>
        <p:nvCxnSpPr>
          <p:cNvPr id="26" name="Straight Connector 25"/>
          <p:cNvCxnSpPr/>
          <p:nvPr/>
        </p:nvCxnSpPr>
        <p:spPr>
          <a:xfrm flipH="1">
            <a:off x="5181600" y="3140968"/>
            <a:ext cx="110480" cy="1050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8763000" y="3124200"/>
            <a:ext cx="152400" cy="1066800"/>
          </a:xfrm>
          <a:prstGeom prst="line">
            <a:avLst/>
          </a:prstGeom>
        </p:spPr>
        <p:style>
          <a:lnRef idx="1">
            <a:schemeClr val="accent1"/>
          </a:lnRef>
          <a:fillRef idx="0">
            <a:schemeClr val="accent1"/>
          </a:fillRef>
          <a:effectRef idx="0">
            <a:schemeClr val="accent1"/>
          </a:effectRef>
          <a:fontRef idx="minor">
            <a:schemeClr val="tx1"/>
          </a:fontRef>
        </p:style>
      </p:cxnSp>
      <p:sp>
        <p:nvSpPr>
          <p:cNvPr id="28" name="Rectangle 27"/>
          <p:cNvSpPr/>
          <p:nvPr/>
        </p:nvSpPr>
        <p:spPr bwMode="auto">
          <a:xfrm>
            <a:off x="5257800" y="4419600"/>
            <a:ext cx="1068288" cy="304800"/>
          </a:xfrm>
          <a:prstGeom prst="rect">
            <a:avLst/>
          </a:prstGeom>
          <a:solidFill>
            <a:srgbClr val="99FF99"/>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GB" sz="1000" smtClean="0">
                <a:latin typeface="Calibri" pitchFamily="34" charset="0"/>
              </a:rPr>
              <a:t>MAC header</a:t>
            </a:r>
            <a:endParaRPr lang="en-US" sz="1000" dirty="0">
              <a:latin typeface="Calibri" pitchFamily="34" charset="0"/>
            </a:endParaRPr>
          </a:p>
        </p:txBody>
      </p:sp>
      <p:sp>
        <p:nvSpPr>
          <p:cNvPr id="29" name="Rectangle 28"/>
          <p:cNvSpPr/>
          <p:nvPr/>
        </p:nvSpPr>
        <p:spPr bwMode="auto">
          <a:xfrm>
            <a:off x="6400800" y="4419600"/>
            <a:ext cx="1728936" cy="297334"/>
          </a:xfrm>
          <a:prstGeom prst="rect">
            <a:avLst/>
          </a:prstGeom>
          <a:solidFill>
            <a:srgbClr val="99FF99"/>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GB" sz="1000" smtClean="0">
                <a:latin typeface="Calibri" pitchFamily="34" charset="0"/>
              </a:rPr>
              <a:t>MAC payload</a:t>
            </a:r>
            <a:endParaRPr lang="en-US" sz="1000" dirty="0">
              <a:latin typeface="Calibri" pitchFamily="34" charset="0"/>
            </a:endParaRPr>
          </a:p>
        </p:txBody>
      </p:sp>
      <p:sp>
        <p:nvSpPr>
          <p:cNvPr id="30" name="Rectangle 29"/>
          <p:cNvSpPr/>
          <p:nvPr/>
        </p:nvSpPr>
        <p:spPr bwMode="auto">
          <a:xfrm>
            <a:off x="8229600" y="4419600"/>
            <a:ext cx="595064" cy="297334"/>
          </a:xfrm>
          <a:prstGeom prst="rect">
            <a:avLst/>
          </a:prstGeom>
          <a:solidFill>
            <a:srgbClr val="99FF99"/>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GB" sz="1000" dirty="0" smtClean="0">
                <a:latin typeface="Calibri" pitchFamily="34" charset="0"/>
              </a:rPr>
              <a:t>FCS</a:t>
            </a:r>
            <a:endParaRPr lang="en-US" sz="1000" dirty="0">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IE" noProof="0" smtClean="0"/>
              <a:t>Preamble and SFD</a:t>
            </a:r>
            <a:endParaRPr lang="en-IE" noProof="0" dirty="0" smtClean="0"/>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6</a:t>
            </a:fld>
            <a:endParaRPr lang="en-US" dirty="0" smtClean="0"/>
          </a:p>
        </p:txBody>
      </p:sp>
      <p:pic>
        <p:nvPicPr>
          <p:cNvPr id="17" name="Picture 2"/>
          <p:cNvPicPr>
            <a:picLocks noChangeAspect="1" noChangeArrowheads="1"/>
          </p:cNvPicPr>
          <p:nvPr/>
        </p:nvPicPr>
        <p:blipFill>
          <a:blip r:embed="rId2" cstate="print"/>
          <a:srcRect/>
          <a:stretch>
            <a:fillRect/>
          </a:stretch>
        </p:blipFill>
        <p:spPr bwMode="auto">
          <a:xfrm>
            <a:off x="381000" y="1371600"/>
            <a:ext cx="8251940" cy="483466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IE" noProof="0" smtClean="0"/>
              <a:t>PHR and Data Symbols</a:t>
            </a:r>
            <a:endParaRPr lang="en-IE" noProof="0" dirty="0" smtClean="0"/>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7</a:t>
            </a:fld>
            <a:endParaRPr lang="en-US" dirty="0" smtClean="0"/>
          </a:p>
        </p:txBody>
      </p:sp>
      <p:grpSp>
        <p:nvGrpSpPr>
          <p:cNvPr id="6" name="Group 12"/>
          <p:cNvGrpSpPr>
            <a:grpSpLocks/>
          </p:cNvGrpSpPr>
          <p:nvPr/>
        </p:nvGrpSpPr>
        <p:grpSpPr bwMode="auto">
          <a:xfrm>
            <a:off x="695325" y="2090737"/>
            <a:ext cx="7658100" cy="581025"/>
            <a:chOff x="695326" y="1257300"/>
            <a:chExt cx="7658100" cy="581025"/>
          </a:xfrm>
        </p:grpSpPr>
        <p:sp>
          <p:nvSpPr>
            <p:cNvPr id="7" name="Rectangle 6"/>
            <p:cNvSpPr/>
            <p:nvPr/>
          </p:nvSpPr>
          <p:spPr bwMode="auto">
            <a:xfrm>
              <a:off x="695326" y="1257300"/>
              <a:ext cx="7658100" cy="581025"/>
            </a:xfrm>
            <a:prstGeom prst="rect">
              <a:avLst/>
            </a:prstGeom>
            <a:solidFill>
              <a:srgbClr val="FFCC99"/>
            </a:solidFill>
            <a:ln w="9525" cap="flat" cmpd="sng" algn="ctr">
              <a:no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endParaRPr lang="en-US">
                <a:latin typeface="Calibri" pitchFamily="34" charset="0"/>
              </a:endParaRPr>
            </a:p>
          </p:txBody>
        </p:sp>
        <p:sp>
          <p:nvSpPr>
            <p:cNvPr id="8" name="Rectangle 4"/>
            <p:cNvSpPr>
              <a:spLocks noChangeArrowheads="1"/>
            </p:cNvSpPr>
            <p:nvPr/>
          </p:nvSpPr>
          <p:spPr bwMode="auto">
            <a:xfrm>
              <a:off x="695326" y="1257300"/>
              <a:ext cx="1914524" cy="581025"/>
            </a:xfrm>
            <a:prstGeom prst="rect">
              <a:avLst/>
            </a:prstGeom>
            <a:noFill/>
            <a:ln w="12700" algn="ctr">
              <a:solidFill>
                <a:schemeClr val="tx1"/>
              </a:solidFill>
              <a:round/>
              <a:headEnd/>
              <a:tailEnd/>
            </a:ln>
          </p:spPr>
          <p:txBody>
            <a:bodyPr wrap="none" anchor="ctr"/>
            <a:lstStyle/>
            <a:p>
              <a:pPr algn="ctr"/>
              <a:r>
                <a:rPr lang="en-GB" smtClean="0">
                  <a:latin typeface="Calibri" pitchFamily="34" charset="0"/>
                </a:rPr>
                <a:t>Represents 0</a:t>
              </a:r>
              <a:endParaRPr lang="en-US" dirty="0">
                <a:latin typeface="Calibri" pitchFamily="34" charset="0"/>
              </a:endParaRPr>
            </a:p>
          </p:txBody>
        </p:sp>
        <p:sp>
          <p:nvSpPr>
            <p:cNvPr id="9" name="Rectangle 9"/>
            <p:cNvSpPr>
              <a:spLocks noChangeArrowheads="1"/>
            </p:cNvSpPr>
            <p:nvPr/>
          </p:nvSpPr>
          <p:spPr bwMode="auto">
            <a:xfrm>
              <a:off x="2609851" y="1257300"/>
              <a:ext cx="1914524" cy="581025"/>
            </a:xfrm>
            <a:prstGeom prst="rect">
              <a:avLst/>
            </a:prstGeom>
            <a:noFill/>
            <a:ln w="12700" algn="ctr">
              <a:solidFill>
                <a:schemeClr val="tx1"/>
              </a:solidFill>
              <a:round/>
              <a:headEnd/>
              <a:tailEnd/>
            </a:ln>
          </p:spPr>
          <p:txBody>
            <a:bodyPr wrap="none" anchor="ctr"/>
            <a:lstStyle/>
            <a:p>
              <a:pPr algn="ctr"/>
              <a:r>
                <a:rPr lang="en-GB" smtClean="0">
                  <a:latin typeface="Calibri" pitchFamily="34" charset="0"/>
                </a:rPr>
                <a:t>Guard interval 0</a:t>
              </a:r>
              <a:endParaRPr lang="en-US" dirty="0">
                <a:latin typeface="Calibri" pitchFamily="34" charset="0"/>
              </a:endParaRPr>
            </a:p>
          </p:txBody>
        </p:sp>
        <p:sp>
          <p:nvSpPr>
            <p:cNvPr id="10" name="Rectangle 10"/>
            <p:cNvSpPr>
              <a:spLocks noChangeArrowheads="1"/>
            </p:cNvSpPr>
            <p:nvPr/>
          </p:nvSpPr>
          <p:spPr bwMode="auto">
            <a:xfrm>
              <a:off x="4524376" y="1257300"/>
              <a:ext cx="1914524" cy="581025"/>
            </a:xfrm>
            <a:prstGeom prst="rect">
              <a:avLst/>
            </a:prstGeom>
            <a:noFill/>
            <a:ln w="12700" algn="ctr">
              <a:solidFill>
                <a:schemeClr val="tx1"/>
              </a:solidFill>
              <a:round/>
              <a:headEnd/>
              <a:tailEnd/>
            </a:ln>
          </p:spPr>
          <p:txBody>
            <a:bodyPr wrap="none" anchor="ctr"/>
            <a:lstStyle/>
            <a:p>
              <a:pPr algn="ctr"/>
              <a:r>
                <a:rPr lang="en-GB" dirty="0" smtClean="0">
                  <a:latin typeface="Calibri" pitchFamily="34" charset="0"/>
                </a:rPr>
                <a:t>Represents 1</a:t>
              </a:r>
              <a:endParaRPr lang="en-US" dirty="0">
                <a:latin typeface="Calibri" pitchFamily="34" charset="0"/>
              </a:endParaRPr>
            </a:p>
          </p:txBody>
        </p:sp>
        <p:sp>
          <p:nvSpPr>
            <p:cNvPr id="11" name="Rectangle 11"/>
            <p:cNvSpPr>
              <a:spLocks noChangeArrowheads="1"/>
            </p:cNvSpPr>
            <p:nvPr/>
          </p:nvSpPr>
          <p:spPr bwMode="auto">
            <a:xfrm>
              <a:off x="6438901" y="1257300"/>
              <a:ext cx="1914524" cy="581025"/>
            </a:xfrm>
            <a:prstGeom prst="rect">
              <a:avLst/>
            </a:prstGeom>
            <a:noFill/>
            <a:ln w="12700" algn="ctr">
              <a:solidFill>
                <a:schemeClr val="tx1"/>
              </a:solidFill>
              <a:round/>
              <a:headEnd/>
              <a:tailEnd/>
            </a:ln>
          </p:spPr>
          <p:txBody>
            <a:bodyPr wrap="none" anchor="ctr"/>
            <a:lstStyle/>
            <a:p>
              <a:pPr algn="ctr"/>
              <a:r>
                <a:rPr lang="en-GB" dirty="0" smtClean="0">
                  <a:latin typeface="Calibri" pitchFamily="34" charset="0"/>
                </a:rPr>
                <a:t>Guard interval 1</a:t>
              </a:r>
              <a:endParaRPr lang="en-US" dirty="0">
                <a:latin typeface="Calibri" pitchFamily="34" charset="0"/>
              </a:endParaRPr>
            </a:p>
          </p:txBody>
        </p:sp>
      </p:grpSp>
      <p:grpSp>
        <p:nvGrpSpPr>
          <p:cNvPr id="12" name="Group 22"/>
          <p:cNvGrpSpPr>
            <a:grpSpLocks/>
          </p:cNvGrpSpPr>
          <p:nvPr/>
        </p:nvGrpSpPr>
        <p:grpSpPr bwMode="auto">
          <a:xfrm>
            <a:off x="1146175" y="3406775"/>
            <a:ext cx="6705600" cy="539750"/>
            <a:chOff x="684226" y="2573324"/>
            <a:chExt cx="6706038" cy="539077"/>
          </a:xfrm>
        </p:grpSpPr>
        <p:sp>
          <p:nvSpPr>
            <p:cNvPr id="13" name="Rectangle 12"/>
            <p:cNvSpPr/>
            <p:nvPr/>
          </p:nvSpPr>
          <p:spPr bwMode="auto">
            <a:xfrm>
              <a:off x="695340" y="2581251"/>
              <a:ext cx="6694924" cy="527979"/>
            </a:xfrm>
            <a:prstGeom prst="rect">
              <a:avLst/>
            </a:prstGeom>
            <a:solidFill>
              <a:srgbClr val="FFFFCC"/>
            </a:solidFill>
            <a:ln w="9525" cap="flat" cmpd="sng" algn="ctr">
              <a:no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endParaRPr lang="en-US">
                <a:latin typeface="Calibri" pitchFamily="34" charset="0"/>
              </a:endParaRPr>
            </a:p>
          </p:txBody>
        </p:sp>
        <p:sp>
          <p:nvSpPr>
            <p:cNvPr id="14" name="Rectangle 14"/>
            <p:cNvSpPr>
              <a:spLocks noChangeArrowheads="1"/>
            </p:cNvSpPr>
            <p:nvPr/>
          </p:nvSpPr>
          <p:spPr bwMode="auto">
            <a:xfrm>
              <a:off x="684226" y="2573324"/>
              <a:ext cx="838200" cy="533400"/>
            </a:xfrm>
            <a:prstGeom prst="rect">
              <a:avLst/>
            </a:prstGeom>
            <a:noFill/>
            <a:ln w="9525" algn="ctr">
              <a:solidFill>
                <a:schemeClr val="tx1"/>
              </a:solidFill>
              <a:round/>
              <a:headEnd/>
              <a:tailEnd/>
            </a:ln>
          </p:spPr>
          <p:txBody>
            <a:bodyPr wrap="none" anchor="ctr"/>
            <a:lstStyle/>
            <a:p>
              <a:pPr algn="ctr"/>
              <a:r>
                <a:rPr lang="en-GB" smtClean="0">
                  <a:latin typeface="Calibri" pitchFamily="34" charset="0"/>
                </a:rPr>
                <a:t>Posn 0</a:t>
              </a:r>
              <a:endParaRPr lang="en-US" dirty="0">
                <a:latin typeface="Calibri" pitchFamily="34" charset="0"/>
              </a:endParaRPr>
            </a:p>
          </p:txBody>
        </p:sp>
        <p:sp>
          <p:nvSpPr>
            <p:cNvPr id="15" name="Rectangle 15"/>
            <p:cNvSpPr>
              <a:spLocks noChangeArrowheads="1"/>
            </p:cNvSpPr>
            <p:nvPr/>
          </p:nvSpPr>
          <p:spPr bwMode="auto">
            <a:xfrm>
              <a:off x="1517887" y="2576726"/>
              <a:ext cx="838200" cy="533400"/>
            </a:xfrm>
            <a:prstGeom prst="rect">
              <a:avLst/>
            </a:prstGeom>
            <a:noFill/>
            <a:ln w="9525" algn="ctr">
              <a:solidFill>
                <a:schemeClr val="tx1"/>
              </a:solidFill>
              <a:round/>
              <a:headEnd/>
              <a:tailEnd/>
            </a:ln>
          </p:spPr>
          <p:txBody>
            <a:bodyPr wrap="none" anchor="ctr"/>
            <a:lstStyle/>
            <a:p>
              <a:pPr algn="ctr"/>
              <a:r>
                <a:rPr lang="en-GB" dirty="0" err="1" smtClean="0">
                  <a:latin typeface="Calibri" pitchFamily="34" charset="0"/>
                </a:rPr>
                <a:t>Posn</a:t>
              </a:r>
              <a:r>
                <a:rPr lang="en-GB" dirty="0" smtClean="0">
                  <a:latin typeface="Calibri" pitchFamily="34" charset="0"/>
                </a:rPr>
                <a:t> 1</a:t>
              </a:r>
              <a:endParaRPr lang="en-US" dirty="0">
                <a:latin typeface="Calibri" pitchFamily="34" charset="0"/>
              </a:endParaRPr>
            </a:p>
          </p:txBody>
        </p:sp>
        <p:sp>
          <p:nvSpPr>
            <p:cNvPr id="16" name="Rectangle 16"/>
            <p:cNvSpPr>
              <a:spLocks noChangeArrowheads="1"/>
            </p:cNvSpPr>
            <p:nvPr/>
          </p:nvSpPr>
          <p:spPr bwMode="auto">
            <a:xfrm>
              <a:off x="2357225" y="2576726"/>
              <a:ext cx="838200" cy="533400"/>
            </a:xfrm>
            <a:prstGeom prst="rect">
              <a:avLst/>
            </a:prstGeom>
            <a:noFill/>
            <a:ln w="9525" algn="ctr">
              <a:solidFill>
                <a:schemeClr val="tx1"/>
              </a:solidFill>
              <a:round/>
              <a:headEnd/>
              <a:tailEnd/>
            </a:ln>
          </p:spPr>
          <p:txBody>
            <a:bodyPr wrap="none" anchor="ctr"/>
            <a:lstStyle/>
            <a:p>
              <a:pPr algn="ctr"/>
              <a:r>
                <a:rPr lang="en-GB" smtClean="0">
                  <a:latin typeface="Calibri" pitchFamily="34" charset="0"/>
                </a:rPr>
                <a:t>Posn 2</a:t>
              </a:r>
              <a:endParaRPr lang="en-US" dirty="0">
                <a:latin typeface="Calibri" pitchFamily="34" charset="0"/>
              </a:endParaRPr>
            </a:p>
          </p:txBody>
        </p:sp>
        <p:sp>
          <p:nvSpPr>
            <p:cNvPr id="18" name="Rectangle 17"/>
            <p:cNvSpPr>
              <a:spLocks noChangeArrowheads="1"/>
            </p:cNvSpPr>
            <p:nvPr/>
          </p:nvSpPr>
          <p:spPr bwMode="auto">
            <a:xfrm>
              <a:off x="3192013" y="2579001"/>
              <a:ext cx="838200" cy="533400"/>
            </a:xfrm>
            <a:prstGeom prst="rect">
              <a:avLst/>
            </a:prstGeom>
            <a:noFill/>
            <a:ln w="9525" algn="ctr">
              <a:solidFill>
                <a:schemeClr val="tx1"/>
              </a:solidFill>
              <a:round/>
              <a:headEnd/>
              <a:tailEnd/>
            </a:ln>
          </p:spPr>
          <p:txBody>
            <a:bodyPr wrap="none" anchor="ctr"/>
            <a:lstStyle/>
            <a:p>
              <a:pPr algn="ctr"/>
              <a:r>
                <a:rPr lang="en-GB" smtClean="0">
                  <a:latin typeface="Calibri" pitchFamily="34" charset="0"/>
                </a:rPr>
                <a:t>Posn 3</a:t>
              </a:r>
              <a:endParaRPr lang="en-US" dirty="0">
                <a:latin typeface="Calibri" pitchFamily="34" charset="0"/>
              </a:endParaRPr>
            </a:p>
          </p:txBody>
        </p:sp>
        <p:sp>
          <p:nvSpPr>
            <p:cNvPr id="19" name="Rectangle 18"/>
            <p:cNvSpPr>
              <a:spLocks noChangeArrowheads="1"/>
            </p:cNvSpPr>
            <p:nvPr/>
          </p:nvSpPr>
          <p:spPr bwMode="auto">
            <a:xfrm>
              <a:off x="4035898" y="2576725"/>
              <a:ext cx="838200" cy="533400"/>
            </a:xfrm>
            <a:prstGeom prst="rect">
              <a:avLst/>
            </a:prstGeom>
            <a:noFill/>
            <a:ln w="9525" algn="ctr">
              <a:solidFill>
                <a:schemeClr val="tx1"/>
              </a:solidFill>
              <a:round/>
              <a:headEnd/>
              <a:tailEnd/>
            </a:ln>
          </p:spPr>
          <p:txBody>
            <a:bodyPr wrap="none" anchor="ctr"/>
            <a:lstStyle/>
            <a:p>
              <a:pPr algn="ctr"/>
              <a:r>
                <a:rPr lang="en-GB" smtClean="0">
                  <a:latin typeface="Calibri" pitchFamily="34" charset="0"/>
                </a:rPr>
                <a:t>Posn 4</a:t>
              </a:r>
              <a:endParaRPr lang="en-US" dirty="0">
                <a:latin typeface="Calibri" pitchFamily="34" charset="0"/>
              </a:endParaRPr>
            </a:p>
          </p:txBody>
        </p:sp>
        <p:sp>
          <p:nvSpPr>
            <p:cNvPr id="20" name="Rectangle 19"/>
            <p:cNvSpPr>
              <a:spLocks noChangeArrowheads="1"/>
            </p:cNvSpPr>
            <p:nvPr/>
          </p:nvSpPr>
          <p:spPr bwMode="auto">
            <a:xfrm>
              <a:off x="4870686" y="2579000"/>
              <a:ext cx="838200" cy="533400"/>
            </a:xfrm>
            <a:prstGeom prst="rect">
              <a:avLst/>
            </a:prstGeom>
            <a:noFill/>
            <a:ln w="9525" algn="ctr">
              <a:solidFill>
                <a:schemeClr val="tx1"/>
              </a:solidFill>
              <a:round/>
              <a:headEnd/>
              <a:tailEnd/>
            </a:ln>
          </p:spPr>
          <p:txBody>
            <a:bodyPr wrap="none" anchor="ctr"/>
            <a:lstStyle/>
            <a:p>
              <a:pPr algn="ctr"/>
              <a:r>
                <a:rPr lang="en-GB" smtClean="0">
                  <a:latin typeface="Calibri" pitchFamily="34" charset="0"/>
                </a:rPr>
                <a:t>Posn 5</a:t>
              </a:r>
              <a:endParaRPr lang="en-US" dirty="0">
                <a:latin typeface="Calibri" pitchFamily="34" charset="0"/>
              </a:endParaRPr>
            </a:p>
          </p:txBody>
        </p:sp>
        <p:sp>
          <p:nvSpPr>
            <p:cNvPr id="21" name="Rectangle 20"/>
            <p:cNvSpPr>
              <a:spLocks noChangeArrowheads="1"/>
            </p:cNvSpPr>
            <p:nvPr/>
          </p:nvSpPr>
          <p:spPr bwMode="auto">
            <a:xfrm>
              <a:off x="5710024" y="2579000"/>
              <a:ext cx="838200" cy="533400"/>
            </a:xfrm>
            <a:prstGeom prst="rect">
              <a:avLst/>
            </a:prstGeom>
            <a:noFill/>
            <a:ln w="9525" algn="ctr">
              <a:solidFill>
                <a:schemeClr val="tx1"/>
              </a:solidFill>
              <a:round/>
              <a:headEnd/>
              <a:tailEnd/>
            </a:ln>
          </p:spPr>
          <p:txBody>
            <a:bodyPr wrap="none" anchor="ctr"/>
            <a:lstStyle/>
            <a:p>
              <a:pPr algn="ctr"/>
              <a:r>
                <a:rPr lang="en-GB" smtClean="0">
                  <a:latin typeface="Calibri" pitchFamily="34" charset="0"/>
                </a:rPr>
                <a:t>Posn 6</a:t>
              </a:r>
              <a:endParaRPr lang="en-US" dirty="0">
                <a:latin typeface="Calibri" pitchFamily="34" charset="0"/>
              </a:endParaRPr>
            </a:p>
          </p:txBody>
        </p:sp>
        <p:sp>
          <p:nvSpPr>
            <p:cNvPr id="22" name="Rectangle 21"/>
            <p:cNvSpPr>
              <a:spLocks noChangeArrowheads="1"/>
            </p:cNvSpPr>
            <p:nvPr/>
          </p:nvSpPr>
          <p:spPr bwMode="auto">
            <a:xfrm>
              <a:off x="6551636" y="2573324"/>
              <a:ext cx="838200" cy="533400"/>
            </a:xfrm>
            <a:prstGeom prst="rect">
              <a:avLst/>
            </a:prstGeom>
            <a:noFill/>
            <a:ln w="9525" algn="ctr">
              <a:solidFill>
                <a:schemeClr val="tx1"/>
              </a:solidFill>
              <a:round/>
              <a:headEnd/>
              <a:tailEnd/>
            </a:ln>
          </p:spPr>
          <p:txBody>
            <a:bodyPr wrap="none" anchor="ctr"/>
            <a:lstStyle/>
            <a:p>
              <a:pPr algn="ctr"/>
              <a:r>
                <a:rPr lang="en-GB" smtClean="0">
                  <a:latin typeface="Calibri" pitchFamily="34" charset="0"/>
                </a:rPr>
                <a:t>Posn 7</a:t>
              </a:r>
              <a:endParaRPr lang="en-US" dirty="0">
                <a:latin typeface="Calibri" pitchFamily="34" charset="0"/>
              </a:endParaRPr>
            </a:p>
          </p:txBody>
        </p:sp>
      </p:grpSp>
      <p:cxnSp>
        <p:nvCxnSpPr>
          <p:cNvPr id="23" name="Straight Connector 24"/>
          <p:cNvCxnSpPr>
            <a:cxnSpLocks noChangeShapeType="1"/>
          </p:cNvCxnSpPr>
          <p:nvPr/>
        </p:nvCxnSpPr>
        <p:spPr bwMode="auto">
          <a:xfrm rot="16200000" flipH="1">
            <a:off x="548481" y="2845594"/>
            <a:ext cx="715963" cy="444500"/>
          </a:xfrm>
          <a:prstGeom prst="line">
            <a:avLst/>
          </a:prstGeom>
          <a:noFill/>
          <a:ln w="9525" algn="ctr">
            <a:solidFill>
              <a:schemeClr val="tx1"/>
            </a:solidFill>
            <a:prstDash val="lgDashDotDot"/>
            <a:round/>
            <a:headEnd/>
            <a:tailEnd/>
          </a:ln>
        </p:spPr>
      </p:cxnSp>
      <p:cxnSp>
        <p:nvCxnSpPr>
          <p:cNvPr id="24" name="Straight Connector 26"/>
          <p:cNvCxnSpPr>
            <a:cxnSpLocks noChangeShapeType="1"/>
          </p:cNvCxnSpPr>
          <p:nvPr/>
        </p:nvCxnSpPr>
        <p:spPr bwMode="auto">
          <a:xfrm>
            <a:off x="2600325" y="2686050"/>
            <a:ext cx="5224463" cy="692150"/>
          </a:xfrm>
          <a:prstGeom prst="line">
            <a:avLst/>
          </a:prstGeom>
          <a:noFill/>
          <a:ln w="9525" algn="ctr">
            <a:solidFill>
              <a:schemeClr val="tx1"/>
            </a:solidFill>
            <a:prstDash val="lgDashDotDot"/>
            <a:round/>
            <a:headEnd/>
            <a:tailEnd/>
          </a:ln>
        </p:spPr>
      </p:cxnSp>
      <p:cxnSp>
        <p:nvCxnSpPr>
          <p:cNvPr id="25" name="Straight Connector 28"/>
          <p:cNvCxnSpPr>
            <a:cxnSpLocks noChangeShapeType="1"/>
          </p:cNvCxnSpPr>
          <p:nvPr/>
        </p:nvCxnSpPr>
        <p:spPr bwMode="auto">
          <a:xfrm rot="5400000">
            <a:off x="2501106" y="1354931"/>
            <a:ext cx="706438" cy="3340100"/>
          </a:xfrm>
          <a:prstGeom prst="line">
            <a:avLst/>
          </a:prstGeom>
          <a:noFill/>
          <a:ln w="9525" algn="ctr">
            <a:solidFill>
              <a:schemeClr val="tx1"/>
            </a:solidFill>
            <a:prstDash val="dash"/>
            <a:round/>
            <a:headEnd/>
            <a:tailEnd/>
          </a:ln>
        </p:spPr>
      </p:cxnSp>
      <p:cxnSp>
        <p:nvCxnSpPr>
          <p:cNvPr id="26" name="Straight Connector 30"/>
          <p:cNvCxnSpPr>
            <a:cxnSpLocks noChangeShapeType="1"/>
          </p:cNvCxnSpPr>
          <p:nvPr/>
        </p:nvCxnSpPr>
        <p:spPr bwMode="auto">
          <a:xfrm>
            <a:off x="6424613" y="2701925"/>
            <a:ext cx="1392237" cy="676275"/>
          </a:xfrm>
          <a:prstGeom prst="line">
            <a:avLst/>
          </a:prstGeom>
          <a:noFill/>
          <a:ln w="9525" algn="ctr">
            <a:solidFill>
              <a:schemeClr val="tx1"/>
            </a:solidFill>
            <a:prstDash val="dash"/>
            <a:round/>
            <a:headEnd/>
            <a:tailEnd/>
          </a:ln>
        </p:spPr>
      </p:cxnSp>
      <p:sp>
        <p:nvSpPr>
          <p:cNvPr id="27" name="TextBox 31"/>
          <p:cNvSpPr txBox="1">
            <a:spLocks noChangeArrowheads="1"/>
          </p:cNvSpPr>
          <p:nvPr/>
        </p:nvSpPr>
        <p:spPr bwMode="auto">
          <a:xfrm>
            <a:off x="2170355" y="1430337"/>
            <a:ext cx="4644540" cy="461665"/>
          </a:xfrm>
          <a:prstGeom prst="rect">
            <a:avLst/>
          </a:prstGeom>
          <a:noFill/>
          <a:ln w="9525">
            <a:noFill/>
            <a:miter lim="800000"/>
            <a:headEnd/>
            <a:tailEnd/>
          </a:ln>
        </p:spPr>
        <p:txBody>
          <a:bodyPr wrap="none">
            <a:spAutoFit/>
          </a:bodyPr>
          <a:lstStyle/>
          <a:p>
            <a:pPr algn="ctr"/>
            <a:r>
              <a:rPr lang="en-GB" dirty="0" smtClean="0">
                <a:latin typeface="Calibri" pitchFamily="34" charset="0"/>
              </a:rPr>
              <a:t>Symbol is split into 2 valid intervals (one for a ‘0’ and the other for a ‘1’)</a:t>
            </a:r>
            <a:endParaRPr lang="en-GB" dirty="0">
              <a:latin typeface="Calibri" pitchFamily="34" charset="0"/>
            </a:endParaRPr>
          </a:p>
          <a:p>
            <a:pPr algn="ctr"/>
            <a:r>
              <a:rPr lang="en-GB" dirty="0" smtClean="0">
                <a:latin typeface="Calibri" pitchFamily="34" charset="0"/>
              </a:rPr>
              <a:t>And two guard intervals to provide protection for the multipath</a:t>
            </a:r>
            <a:endParaRPr lang="en-US" dirty="0">
              <a:latin typeface="Calibri" pitchFamily="34" charset="0"/>
            </a:endParaRPr>
          </a:p>
        </p:txBody>
      </p:sp>
      <p:sp>
        <p:nvSpPr>
          <p:cNvPr id="28" name="TextBox 32"/>
          <p:cNvSpPr txBox="1">
            <a:spLocks noChangeArrowheads="1"/>
          </p:cNvSpPr>
          <p:nvPr/>
        </p:nvSpPr>
        <p:spPr bwMode="auto">
          <a:xfrm>
            <a:off x="4529138" y="4092575"/>
            <a:ext cx="4040187" cy="1169987"/>
          </a:xfrm>
          <a:prstGeom prst="rect">
            <a:avLst/>
          </a:prstGeom>
          <a:noFill/>
          <a:ln w="9525">
            <a:noFill/>
            <a:miter lim="800000"/>
            <a:headEnd/>
            <a:tailEnd/>
          </a:ln>
        </p:spPr>
        <p:txBody>
          <a:bodyPr>
            <a:spAutoFit/>
          </a:bodyPr>
          <a:lstStyle/>
          <a:p>
            <a:r>
              <a:rPr lang="en-GB" sz="1400" dirty="0" smtClean="0">
                <a:latin typeface="Calibri" pitchFamily="34" charset="0"/>
              </a:rPr>
              <a:t>Each valid interval is subdivided into possible hop positions. Here it is shown divided into 8, other possible divisions are 2 or 32</a:t>
            </a:r>
            <a:r>
              <a:rPr lang="en-GB" sz="1400" dirty="0">
                <a:latin typeface="Calibri" pitchFamily="34" charset="0"/>
              </a:rPr>
              <a:t>.</a:t>
            </a:r>
          </a:p>
          <a:p>
            <a:r>
              <a:rPr lang="en-GB" sz="1400" dirty="0" smtClean="0">
                <a:latin typeface="Calibri" pitchFamily="34" charset="0"/>
              </a:rPr>
              <a:t>Bursts are positioned in these according to a pseudo−random sequence</a:t>
            </a:r>
            <a:r>
              <a:rPr lang="en-GB" sz="1400" dirty="0">
                <a:latin typeface="Calibri" pitchFamily="34" charset="0"/>
              </a:rPr>
              <a:t>.</a:t>
            </a:r>
            <a:endParaRPr lang="en-US" sz="1400" dirty="0">
              <a:latin typeface="Calibri" pitchFamily="34" charset="0"/>
            </a:endParaRPr>
          </a:p>
        </p:txBody>
      </p:sp>
      <p:pic>
        <p:nvPicPr>
          <p:cNvPr id="29" name="Picture 33" descr="burstf.JPG"/>
          <p:cNvPicPr>
            <a:picLocks noChangeAspect="1"/>
          </p:cNvPicPr>
          <p:nvPr/>
        </p:nvPicPr>
        <p:blipFill>
          <a:blip r:embed="rId2" cstate="print"/>
          <a:srcRect/>
          <a:stretch>
            <a:fillRect/>
          </a:stretch>
        </p:blipFill>
        <p:spPr bwMode="auto">
          <a:xfrm>
            <a:off x="1743075" y="4560887"/>
            <a:ext cx="2473325" cy="1687513"/>
          </a:xfrm>
          <a:prstGeom prst="rect">
            <a:avLst/>
          </a:prstGeom>
          <a:noFill/>
          <a:ln w="9525">
            <a:noFill/>
            <a:miter lim="800000"/>
            <a:headEnd/>
            <a:tailEnd/>
          </a:ln>
        </p:spPr>
      </p:pic>
      <p:cxnSp>
        <p:nvCxnSpPr>
          <p:cNvPr id="30" name="Straight Connector 35"/>
          <p:cNvCxnSpPr>
            <a:cxnSpLocks noChangeShapeType="1"/>
          </p:cNvCxnSpPr>
          <p:nvPr/>
        </p:nvCxnSpPr>
        <p:spPr bwMode="auto">
          <a:xfrm rot="5400000">
            <a:off x="1889125" y="4368800"/>
            <a:ext cx="1335088" cy="500062"/>
          </a:xfrm>
          <a:prstGeom prst="line">
            <a:avLst/>
          </a:prstGeom>
          <a:noFill/>
          <a:ln w="9525" algn="ctr">
            <a:solidFill>
              <a:schemeClr val="tx1"/>
            </a:solidFill>
            <a:prstDash val="dash"/>
            <a:round/>
            <a:headEnd/>
            <a:tailEnd/>
          </a:ln>
        </p:spPr>
      </p:cxnSp>
      <p:cxnSp>
        <p:nvCxnSpPr>
          <p:cNvPr id="31" name="Straight Connector 37"/>
          <p:cNvCxnSpPr>
            <a:cxnSpLocks noChangeShapeType="1"/>
          </p:cNvCxnSpPr>
          <p:nvPr/>
        </p:nvCxnSpPr>
        <p:spPr bwMode="auto">
          <a:xfrm rot="16200000" flipH="1">
            <a:off x="3164681" y="4436269"/>
            <a:ext cx="1208087" cy="285750"/>
          </a:xfrm>
          <a:prstGeom prst="line">
            <a:avLst/>
          </a:prstGeom>
          <a:noFill/>
          <a:ln w="9525" algn="ctr">
            <a:solidFill>
              <a:schemeClr val="tx1"/>
            </a:solidFill>
            <a:prstDash val="dash"/>
            <a:round/>
            <a:headEnd/>
            <a:tailEnd/>
          </a:ln>
        </p:spPr>
      </p:cxnSp>
      <p:sp>
        <p:nvSpPr>
          <p:cNvPr id="32" name="TextBox 43"/>
          <p:cNvSpPr txBox="1">
            <a:spLocks noChangeArrowheads="1"/>
          </p:cNvSpPr>
          <p:nvPr/>
        </p:nvSpPr>
        <p:spPr bwMode="auto">
          <a:xfrm>
            <a:off x="4572000" y="5453062"/>
            <a:ext cx="2989263" cy="738188"/>
          </a:xfrm>
          <a:prstGeom prst="rect">
            <a:avLst/>
          </a:prstGeom>
          <a:noFill/>
          <a:ln w="9525">
            <a:noFill/>
            <a:miter lim="800000"/>
            <a:headEnd/>
            <a:tailEnd/>
          </a:ln>
        </p:spPr>
        <p:txBody>
          <a:bodyPr>
            <a:spAutoFit/>
          </a:bodyPr>
          <a:lstStyle/>
          <a:p>
            <a:r>
              <a:rPr lang="en-GB" sz="1400" dirty="0" smtClean="0">
                <a:latin typeface="Calibri" pitchFamily="34" charset="0"/>
              </a:rPr>
              <a:t>The burst can consist of up to 512 pseudo−random pulses or chips. The burst shown here has 16 chips</a:t>
            </a:r>
            <a:endParaRPr lang="en-US" sz="1400" dirty="0">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IE" noProof="0" smtClean="0"/>
              <a:t>Convolutional Coding of Data and PHR</a:t>
            </a:r>
            <a:endParaRPr lang="en-IE" noProof="0" dirty="0" smtClean="0"/>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8</a:t>
            </a:fld>
            <a:endParaRPr lang="en-US" dirty="0" smtClean="0"/>
          </a:p>
        </p:txBody>
      </p:sp>
      <p:sp>
        <p:nvSpPr>
          <p:cNvPr id="6" name="Content Placeholder 21"/>
          <p:cNvSpPr>
            <a:spLocks noGrp="1"/>
          </p:cNvSpPr>
          <p:nvPr>
            <p:ph idx="1"/>
          </p:nvPr>
        </p:nvSpPr>
        <p:spPr bwMode="auto">
          <a:xfrm>
            <a:off x="4579937" y="3776662"/>
            <a:ext cx="4284663" cy="2471738"/>
          </a:xfrm>
          <a:noFill/>
          <a:ln>
            <a:miter lim="800000"/>
            <a:headEnd/>
            <a:tailEnd/>
          </a:ln>
        </p:spPr>
        <p:txBody>
          <a:bodyPr vert="horz" wrap="square" lIns="91440" tIns="45720" rIns="91440" bIns="45720" numCol="1" anchor="t" anchorCtr="0" compatLnSpc="1">
            <a:prstTxWarp prst="textNoShape">
              <a:avLst/>
            </a:prstTxWarp>
          </a:bodyPr>
          <a:lstStyle/>
          <a:p>
            <a:r>
              <a:rPr lang="en-IE" sz="2000" noProof="0" smtClean="0"/>
              <a:t>All data bits are encoded with the convolutional encoder</a:t>
            </a:r>
            <a:endParaRPr lang="en-IE" sz="2000" noProof="0" dirty="0" smtClean="0"/>
          </a:p>
          <a:p>
            <a:r>
              <a:rPr lang="en-IE" sz="2000" noProof="0" smtClean="0"/>
              <a:t>The systematic bit determines the burst position in the symbol (</a:t>
            </a:r>
            <a:r>
              <a:rPr lang="en-IE" sz="2000" noProof="0" dirty="0" smtClean="0"/>
              <a:t>PPM)</a:t>
            </a:r>
          </a:p>
          <a:p>
            <a:r>
              <a:rPr lang="en-IE" sz="2000" noProof="0" smtClean="0"/>
              <a:t>The parity bit determines the polarity, i.e. whether or not entire burst is inverted</a:t>
            </a:r>
            <a:endParaRPr lang="en-IE" sz="2000" noProof="0" dirty="0" smtClean="0"/>
          </a:p>
        </p:txBody>
      </p:sp>
      <p:pic>
        <p:nvPicPr>
          <p:cNvPr id="7" name="Picture 3"/>
          <p:cNvPicPr>
            <a:picLocks noChangeAspect="1" noChangeArrowheads="1"/>
          </p:cNvPicPr>
          <p:nvPr/>
        </p:nvPicPr>
        <p:blipFill>
          <a:blip r:embed="rId2" cstate="print"/>
          <a:srcRect b="9520"/>
          <a:stretch>
            <a:fillRect/>
          </a:stretch>
        </p:blipFill>
        <p:spPr bwMode="auto">
          <a:xfrm>
            <a:off x="287337" y="1690687"/>
            <a:ext cx="3249613" cy="1873250"/>
          </a:xfrm>
          <a:prstGeom prst="rect">
            <a:avLst/>
          </a:prstGeom>
          <a:noFill/>
          <a:ln w="9525">
            <a:noFill/>
            <a:miter lim="800000"/>
            <a:headEnd/>
            <a:tailEnd/>
          </a:ln>
        </p:spPr>
      </p:pic>
      <p:pic>
        <p:nvPicPr>
          <p:cNvPr id="8" name="Picture 33" descr="burstf.JPG"/>
          <p:cNvPicPr>
            <a:picLocks noChangeAspect="1"/>
          </p:cNvPicPr>
          <p:nvPr/>
        </p:nvPicPr>
        <p:blipFill>
          <a:blip r:embed="rId3" cstate="print"/>
          <a:srcRect/>
          <a:stretch>
            <a:fillRect/>
          </a:stretch>
        </p:blipFill>
        <p:spPr bwMode="auto">
          <a:xfrm>
            <a:off x="2792412" y="4062412"/>
            <a:ext cx="1649413" cy="1123950"/>
          </a:xfrm>
          <a:prstGeom prst="rect">
            <a:avLst/>
          </a:prstGeom>
          <a:noFill/>
          <a:ln w="9525">
            <a:noFill/>
            <a:miter lim="800000"/>
            <a:headEnd/>
            <a:tailEnd/>
          </a:ln>
        </p:spPr>
      </p:pic>
      <p:pic>
        <p:nvPicPr>
          <p:cNvPr id="9" name="Picture 33" descr="burstf.JPG"/>
          <p:cNvPicPr>
            <a:picLocks noChangeAspect="1"/>
          </p:cNvPicPr>
          <p:nvPr/>
        </p:nvPicPr>
        <p:blipFill>
          <a:blip r:embed="rId4" cstate="print"/>
          <a:srcRect/>
          <a:stretch>
            <a:fillRect/>
          </a:stretch>
        </p:blipFill>
        <p:spPr bwMode="auto">
          <a:xfrm>
            <a:off x="796925" y="4086225"/>
            <a:ext cx="1647825" cy="1125537"/>
          </a:xfrm>
          <a:prstGeom prst="rect">
            <a:avLst/>
          </a:prstGeom>
          <a:noFill/>
          <a:ln w="9525">
            <a:noFill/>
            <a:miter lim="800000"/>
            <a:headEnd/>
            <a:tailEnd/>
          </a:ln>
        </p:spPr>
      </p:pic>
      <p:grpSp>
        <p:nvGrpSpPr>
          <p:cNvPr id="10" name="Group 12"/>
          <p:cNvGrpSpPr>
            <a:grpSpLocks/>
          </p:cNvGrpSpPr>
          <p:nvPr/>
        </p:nvGrpSpPr>
        <p:grpSpPr bwMode="auto">
          <a:xfrm>
            <a:off x="3786187" y="2506662"/>
            <a:ext cx="5205413" cy="581025"/>
            <a:chOff x="695326" y="1257300"/>
            <a:chExt cx="7658100" cy="581025"/>
          </a:xfrm>
        </p:grpSpPr>
        <p:sp>
          <p:nvSpPr>
            <p:cNvPr id="11" name="Rectangle 10"/>
            <p:cNvSpPr/>
            <p:nvPr/>
          </p:nvSpPr>
          <p:spPr bwMode="auto">
            <a:xfrm>
              <a:off x="695326" y="1257300"/>
              <a:ext cx="7658100" cy="581025"/>
            </a:xfrm>
            <a:prstGeom prst="rect">
              <a:avLst/>
            </a:prstGeom>
            <a:solidFill>
              <a:srgbClr val="FFCC99"/>
            </a:solidFill>
            <a:ln w="9525" cap="flat" cmpd="sng" algn="ctr">
              <a:no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endParaRPr lang="en-US">
                <a:latin typeface="Calibri" pitchFamily="34" charset="0"/>
              </a:endParaRPr>
            </a:p>
          </p:txBody>
        </p:sp>
        <p:sp>
          <p:nvSpPr>
            <p:cNvPr id="12" name="Rectangle 4"/>
            <p:cNvSpPr>
              <a:spLocks noChangeArrowheads="1"/>
            </p:cNvSpPr>
            <p:nvPr/>
          </p:nvSpPr>
          <p:spPr bwMode="auto">
            <a:xfrm>
              <a:off x="695326" y="1257300"/>
              <a:ext cx="1914524" cy="581025"/>
            </a:xfrm>
            <a:prstGeom prst="rect">
              <a:avLst/>
            </a:prstGeom>
            <a:noFill/>
            <a:ln w="12700" algn="ctr">
              <a:solidFill>
                <a:schemeClr val="tx1"/>
              </a:solidFill>
              <a:round/>
              <a:headEnd/>
              <a:tailEnd/>
            </a:ln>
          </p:spPr>
          <p:txBody>
            <a:bodyPr wrap="none" anchor="ctr"/>
            <a:lstStyle/>
            <a:p>
              <a:pPr algn="ctr"/>
              <a:r>
                <a:rPr lang="en-GB" sz="1200" smtClean="0">
                  <a:latin typeface="Calibri" pitchFamily="34" charset="0"/>
                </a:rPr>
                <a:t>Represents 0</a:t>
              </a:r>
              <a:endParaRPr lang="en-US" sz="1200" dirty="0">
                <a:latin typeface="Calibri" pitchFamily="34" charset="0"/>
              </a:endParaRPr>
            </a:p>
          </p:txBody>
        </p:sp>
        <p:sp>
          <p:nvSpPr>
            <p:cNvPr id="13" name="Rectangle 9"/>
            <p:cNvSpPr>
              <a:spLocks noChangeArrowheads="1"/>
            </p:cNvSpPr>
            <p:nvPr/>
          </p:nvSpPr>
          <p:spPr bwMode="auto">
            <a:xfrm>
              <a:off x="2609851" y="1257300"/>
              <a:ext cx="1914525" cy="581025"/>
            </a:xfrm>
            <a:prstGeom prst="rect">
              <a:avLst/>
            </a:prstGeom>
            <a:noFill/>
            <a:ln w="12700" algn="ctr">
              <a:solidFill>
                <a:schemeClr val="tx1"/>
              </a:solidFill>
              <a:round/>
              <a:headEnd/>
              <a:tailEnd/>
            </a:ln>
          </p:spPr>
          <p:txBody>
            <a:bodyPr wrap="none" anchor="ctr"/>
            <a:lstStyle/>
            <a:p>
              <a:pPr algn="ctr"/>
              <a:r>
                <a:rPr lang="en-GB" sz="1200" smtClean="0">
                  <a:latin typeface="Calibri" pitchFamily="34" charset="0"/>
                </a:rPr>
                <a:t>Guard interval 0</a:t>
              </a:r>
              <a:endParaRPr lang="en-US" sz="1200" dirty="0">
                <a:latin typeface="Calibri" pitchFamily="34" charset="0"/>
              </a:endParaRPr>
            </a:p>
          </p:txBody>
        </p:sp>
        <p:sp>
          <p:nvSpPr>
            <p:cNvPr id="14" name="Rectangle 10"/>
            <p:cNvSpPr>
              <a:spLocks noChangeArrowheads="1"/>
            </p:cNvSpPr>
            <p:nvPr/>
          </p:nvSpPr>
          <p:spPr bwMode="auto">
            <a:xfrm>
              <a:off x="4524376" y="1257300"/>
              <a:ext cx="1914524" cy="581025"/>
            </a:xfrm>
            <a:prstGeom prst="rect">
              <a:avLst/>
            </a:prstGeom>
            <a:noFill/>
            <a:ln w="12700" algn="ctr">
              <a:solidFill>
                <a:schemeClr val="tx1"/>
              </a:solidFill>
              <a:round/>
              <a:headEnd/>
              <a:tailEnd/>
            </a:ln>
          </p:spPr>
          <p:txBody>
            <a:bodyPr wrap="none" anchor="ctr"/>
            <a:lstStyle/>
            <a:p>
              <a:pPr algn="ctr"/>
              <a:r>
                <a:rPr lang="en-GB" sz="1200" dirty="0" smtClean="0">
                  <a:latin typeface="Calibri" pitchFamily="34" charset="0"/>
                </a:rPr>
                <a:t>Represents 1</a:t>
              </a:r>
              <a:endParaRPr lang="en-US" sz="1200" dirty="0">
                <a:latin typeface="Calibri" pitchFamily="34" charset="0"/>
              </a:endParaRPr>
            </a:p>
          </p:txBody>
        </p:sp>
        <p:sp>
          <p:nvSpPr>
            <p:cNvPr id="15" name="Rectangle 11"/>
            <p:cNvSpPr>
              <a:spLocks noChangeArrowheads="1"/>
            </p:cNvSpPr>
            <p:nvPr/>
          </p:nvSpPr>
          <p:spPr bwMode="auto">
            <a:xfrm>
              <a:off x="6438901" y="1257300"/>
              <a:ext cx="1914524" cy="581025"/>
            </a:xfrm>
            <a:prstGeom prst="rect">
              <a:avLst/>
            </a:prstGeom>
            <a:noFill/>
            <a:ln w="12700" algn="ctr">
              <a:solidFill>
                <a:schemeClr val="tx1"/>
              </a:solidFill>
              <a:round/>
              <a:headEnd/>
              <a:tailEnd/>
            </a:ln>
          </p:spPr>
          <p:txBody>
            <a:bodyPr wrap="none" anchor="ctr"/>
            <a:lstStyle/>
            <a:p>
              <a:pPr algn="ctr"/>
              <a:r>
                <a:rPr lang="en-GB" sz="1200" dirty="0" smtClean="0">
                  <a:latin typeface="Calibri" pitchFamily="34" charset="0"/>
                </a:rPr>
                <a:t>Guard interval 1</a:t>
              </a:r>
              <a:endParaRPr lang="en-US" sz="1200" dirty="0">
                <a:latin typeface="Calibri" pitchFamily="34" charset="0"/>
              </a:endParaRPr>
            </a:p>
          </p:txBody>
        </p:sp>
      </p:grpSp>
      <p:cxnSp>
        <p:nvCxnSpPr>
          <p:cNvPr id="16" name="Straight Arrow Connector 13"/>
          <p:cNvCxnSpPr>
            <a:cxnSpLocks noChangeShapeType="1"/>
          </p:cNvCxnSpPr>
          <p:nvPr/>
        </p:nvCxnSpPr>
        <p:spPr bwMode="auto">
          <a:xfrm>
            <a:off x="3249612" y="2006600"/>
            <a:ext cx="3594100" cy="457200"/>
          </a:xfrm>
          <a:prstGeom prst="straightConnector1">
            <a:avLst/>
          </a:prstGeom>
          <a:noFill/>
          <a:ln w="9525" algn="ctr">
            <a:solidFill>
              <a:schemeClr val="tx1"/>
            </a:solidFill>
            <a:round/>
            <a:headEnd/>
            <a:tailEnd type="arrow" w="med" len="med"/>
          </a:ln>
        </p:spPr>
      </p:cxnSp>
      <p:cxnSp>
        <p:nvCxnSpPr>
          <p:cNvPr id="18" name="Straight Arrow Connector 15"/>
          <p:cNvCxnSpPr>
            <a:cxnSpLocks noChangeShapeType="1"/>
          </p:cNvCxnSpPr>
          <p:nvPr/>
        </p:nvCxnSpPr>
        <p:spPr bwMode="auto">
          <a:xfrm>
            <a:off x="3186112" y="2070100"/>
            <a:ext cx="946150" cy="403225"/>
          </a:xfrm>
          <a:prstGeom prst="straightConnector1">
            <a:avLst/>
          </a:prstGeom>
          <a:noFill/>
          <a:ln w="9525" algn="ctr">
            <a:solidFill>
              <a:schemeClr val="tx1"/>
            </a:solidFill>
            <a:round/>
            <a:headEnd/>
            <a:tailEnd type="arrow" w="med" len="med"/>
          </a:ln>
        </p:spPr>
      </p:cxnSp>
      <p:cxnSp>
        <p:nvCxnSpPr>
          <p:cNvPr id="19" name="Straight Arrow Connector 17"/>
          <p:cNvCxnSpPr>
            <a:cxnSpLocks noChangeShapeType="1"/>
          </p:cNvCxnSpPr>
          <p:nvPr/>
        </p:nvCxnSpPr>
        <p:spPr bwMode="auto">
          <a:xfrm rot="10800000" flipV="1">
            <a:off x="1952625" y="3313112"/>
            <a:ext cx="830262" cy="638175"/>
          </a:xfrm>
          <a:prstGeom prst="straightConnector1">
            <a:avLst/>
          </a:prstGeom>
          <a:noFill/>
          <a:ln w="9525" algn="ctr">
            <a:solidFill>
              <a:schemeClr val="tx1"/>
            </a:solidFill>
            <a:round/>
            <a:headEnd/>
            <a:tailEnd type="arrow" w="med" len="med"/>
          </a:ln>
        </p:spPr>
      </p:cxnSp>
      <p:cxnSp>
        <p:nvCxnSpPr>
          <p:cNvPr id="20" name="Straight Arrow Connector 19"/>
          <p:cNvCxnSpPr>
            <a:cxnSpLocks noChangeShapeType="1"/>
          </p:cNvCxnSpPr>
          <p:nvPr/>
        </p:nvCxnSpPr>
        <p:spPr bwMode="auto">
          <a:xfrm rot="16200000" flipH="1">
            <a:off x="2899568" y="3377406"/>
            <a:ext cx="669925" cy="541338"/>
          </a:xfrm>
          <a:prstGeom prst="straightConnector1">
            <a:avLst/>
          </a:prstGeom>
          <a:noFill/>
          <a:ln w="9525" algn="ctr">
            <a:solidFill>
              <a:schemeClr val="tx1"/>
            </a:solidFill>
            <a:round/>
            <a:headEnd/>
            <a:tailEnd type="arrow" w="med" len="med"/>
          </a:ln>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IE" noProof="0" smtClean="0"/>
              <a:t>Reed Solomon Encoding</a:t>
            </a:r>
            <a:endParaRPr lang="en-IE" noProof="0" dirty="0" smtClean="0"/>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9</a:t>
            </a:fld>
            <a:endParaRPr lang="en-US" dirty="0" smtClean="0"/>
          </a:p>
        </p:txBody>
      </p:sp>
      <p:pic>
        <p:nvPicPr>
          <p:cNvPr id="6" name="Picture 3"/>
          <p:cNvPicPr>
            <a:picLocks noChangeAspect="1" noChangeArrowheads="1"/>
          </p:cNvPicPr>
          <p:nvPr/>
        </p:nvPicPr>
        <p:blipFill>
          <a:blip r:embed="rId2" cstate="print"/>
          <a:srcRect b="21822"/>
          <a:stretch>
            <a:fillRect/>
          </a:stretch>
        </p:blipFill>
        <p:spPr bwMode="auto">
          <a:xfrm>
            <a:off x="152400" y="4044775"/>
            <a:ext cx="8698707" cy="1898825"/>
          </a:xfrm>
          <a:prstGeom prst="rect">
            <a:avLst/>
          </a:prstGeom>
          <a:noFill/>
          <a:ln w="9525">
            <a:noFill/>
            <a:miter lim="800000"/>
            <a:headEnd/>
            <a:tailEnd/>
          </a:ln>
        </p:spPr>
      </p:pic>
      <p:sp>
        <p:nvSpPr>
          <p:cNvPr id="7" name="Content Placeholder 2"/>
          <p:cNvSpPr>
            <a:spLocks noGrp="1"/>
          </p:cNvSpPr>
          <p:nvPr>
            <p:ph idx="1"/>
          </p:nvPr>
        </p:nvSpPr>
        <p:spPr bwMode="auto">
          <a:xfrm>
            <a:off x="521493" y="1600200"/>
            <a:ext cx="8229600" cy="2944796"/>
          </a:xfrm>
          <a:noFill/>
          <a:ln>
            <a:miter lim="800000"/>
            <a:headEnd/>
            <a:tailEnd/>
          </a:ln>
        </p:spPr>
        <p:txBody>
          <a:bodyPr vert="horz" wrap="square" lIns="91440" tIns="45720" rIns="91440" bIns="45720" numCol="1" anchor="t" anchorCtr="0" compatLnSpc="1">
            <a:prstTxWarp prst="textNoShape">
              <a:avLst/>
            </a:prstTxWarp>
          </a:bodyPr>
          <a:lstStyle/>
          <a:p>
            <a:pPr lvl="1"/>
            <a:r>
              <a:rPr lang="en-IE" sz="2400" noProof="0" smtClean="0"/>
              <a:t>Applied to data payload only </a:t>
            </a:r>
            <a:endParaRPr lang="en-IE" sz="2400" noProof="0" dirty="0" smtClean="0"/>
          </a:p>
          <a:p>
            <a:pPr lvl="2"/>
            <a:r>
              <a:rPr lang="en-IE" sz="2000" noProof="0" smtClean="0"/>
              <a:t>The PHR has a SECDED code for error detection and correction</a:t>
            </a:r>
            <a:endParaRPr lang="en-IE" sz="2000" noProof="0" dirty="0" smtClean="0"/>
          </a:p>
          <a:p>
            <a:pPr lvl="1"/>
            <a:r>
              <a:rPr lang="en-IE" sz="2400" noProof="0" smtClean="0"/>
              <a:t>Bytes reshaped into sextets</a:t>
            </a:r>
            <a:endParaRPr lang="en-IE" sz="2400" noProof="0" dirty="0" smtClean="0"/>
          </a:p>
          <a:p>
            <a:pPr lvl="1"/>
            <a:r>
              <a:rPr lang="en-IE" sz="2400" noProof="0" smtClean="0"/>
              <a:t>Every 55 sextets has 8 parity sextets added</a:t>
            </a:r>
            <a:endParaRPr lang="en-IE" sz="2400" noProof="0" dirty="0" smtClean="0"/>
          </a:p>
          <a:p>
            <a:pPr lvl="1"/>
            <a:r>
              <a:rPr lang="en-IE" sz="2400" noProof="0" smtClean="0"/>
              <a:t>Shortened code used for less than 55 sextets</a:t>
            </a:r>
            <a:endParaRPr lang="en-IE" sz="2400" noProof="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txDef>
      <a:spPr>
        <a:noFill/>
      </a:spPr>
      <a:bodyPr wrap="none" rtlCol="0">
        <a:spAutoFit/>
      </a:bodyPr>
      <a:lstStyle>
        <a:defPPr>
          <a:defRPr dirty="0" smtClean="0">
            <a:latin typeface="+mn-lt"/>
          </a:defRPr>
        </a:defPPr>
      </a:lstStyle>
    </a:tx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16024</TotalTime>
  <Words>1727</Words>
  <Application>Microsoft Office PowerPoint</Application>
  <PresentationFormat>On-screen Show (4:3)</PresentationFormat>
  <Paragraphs>466</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Default Design</vt:lpstr>
      <vt:lpstr>Slide 1</vt:lpstr>
      <vt:lpstr>UWB PHY contribution to TG8</vt:lpstr>
      <vt:lpstr>Previous submissions</vt:lpstr>
      <vt:lpstr>UWB PHY Recommendation for 802.15.8</vt:lpstr>
      <vt:lpstr>BPM/BPSK UWB PHY MAIN ELEMENTS</vt:lpstr>
      <vt:lpstr>Preamble and SFD</vt:lpstr>
      <vt:lpstr>PHR and Data Symbols</vt:lpstr>
      <vt:lpstr>Convolutional Coding of Data and PHR</vt:lpstr>
      <vt:lpstr>Reed Solomon Encoding</vt:lpstr>
      <vt:lpstr>BPM/BPSK UWB PHY – NEW ELEMENTS  </vt:lpstr>
      <vt:lpstr>UWB PHY for 802.15.8</vt:lpstr>
      <vt:lpstr>UWB PHY COMMON BAND PLAN</vt:lpstr>
      <vt:lpstr>BPM/BPSK UWB PHY Simulation Results Note: These all use the new proposed SFDs</vt:lpstr>
      <vt:lpstr>AWGN Performance:110kbps, 1GHz BW, 16MHz PRF</vt:lpstr>
      <vt:lpstr>AWGN Performance:110kbps, 500MHz BW, 16MHz PRF</vt:lpstr>
      <vt:lpstr>AWGN Performance:110kbps, 500MHz BW, 64MHz PRF</vt:lpstr>
      <vt:lpstr>AWGN Performance:850kbps, 500MHz BW, 16MHz PRF</vt:lpstr>
      <vt:lpstr>AWGN Performance:850kbps, 500MHz BW, 64MHz PRF</vt:lpstr>
      <vt:lpstr>AWGN Performance:6.8Mbps, 500MHz BW, 16MHz PRF</vt:lpstr>
      <vt:lpstr>AWGN Performance:6.8Mbps, 500MHz BW, 64MHz PRF</vt:lpstr>
      <vt:lpstr>Rx Level Sensitivity  Test Results for actual silicon</vt:lpstr>
      <vt:lpstr>15.4a SFD and Proposed SFD</vt:lpstr>
      <vt:lpstr>Slide 23</vt:lpstr>
      <vt:lpstr>15.4a vs Proposed SFD:850kbps, 500MHz BW, 64MHz PRF</vt:lpstr>
      <vt:lpstr>Option to send PHR at 6.8 Mbps</vt:lpstr>
      <vt:lpstr>Conclusion</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Michael McLaughlin</cp:lastModifiedBy>
  <cp:revision>689</cp:revision>
  <cp:lastPrinted>1998-02-10T13:28:06Z</cp:lastPrinted>
  <dcterms:created xsi:type="dcterms:W3CDTF">1999-11-08T18:59:45Z</dcterms:created>
  <dcterms:modified xsi:type="dcterms:W3CDTF">2014-05-04T13:33:48Z</dcterms:modified>
</cp:coreProperties>
</file>