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40" r:id="rId2"/>
    <p:sldId id="415" r:id="rId3"/>
    <p:sldId id="422" r:id="rId4"/>
    <p:sldId id="423" r:id="rId5"/>
    <p:sldId id="424" r:id="rId6"/>
    <p:sldId id="286" r:id="rId7"/>
    <p:sldId id="397" r:id="rId8"/>
    <p:sldId id="401" r:id="rId9"/>
    <p:sldId id="400" r:id="rId10"/>
    <p:sldId id="425" r:id="rId11"/>
    <p:sldId id="386" r:id="rId12"/>
    <p:sldId id="394" r:id="rId13"/>
    <p:sldId id="393" r:id="rId14"/>
    <p:sldId id="417" r:id="rId15"/>
    <p:sldId id="418" r:id="rId16"/>
    <p:sldId id="419" r:id="rId17"/>
    <p:sldId id="427" r:id="rId18"/>
    <p:sldId id="420" r:id="rId19"/>
    <p:sldId id="405" r:id="rId20"/>
    <p:sldId id="403" r:id="rId21"/>
    <p:sldId id="404" r:id="rId22"/>
    <p:sldId id="407" r:id="rId23"/>
    <p:sldId id="408" r:id="rId24"/>
    <p:sldId id="426" r:id="rId25"/>
    <p:sldId id="39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1" d="100"/>
          <a:sy n="71" d="100"/>
        </p:scale>
        <p:origin x="-12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576F22-149A-42A3-B6AC-153CB2D24214}" type="datetimeFigureOut">
              <a:rPr lang="en-US" smtClean="0"/>
              <a:pPr/>
              <a:t>5/5/2014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2A531D-AD0B-4A6B-B77E-051F7CDDA7A4}" type="slidenum">
              <a:rPr lang="en-US" smtClean="0"/>
              <a:pPr/>
              <a:t>‹#›</a:t>
            </a:fld>
            <a:endParaRPr lang="en-US"/>
          </a:p>
        </p:txBody>
      </p:sp>
    </p:spTree>
    <p:extLst>
      <p:ext uri="{BB962C8B-B14F-4D97-AF65-F5344CB8AC3E}">
        <p14:creationId xmlns="" xmlns:p14="http://schemas.microsoft.com/office/powerpoint/2010/main" val="1248169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xfrm>
            <a:off x="1152525" y="692150"/>
            <a:ext cx="4552950" cy="3416300"/>
          </a:xfrm>
          <a:ln/>
        </p:spPr>
      </p:sp>
      <p:sp>
        <p:nvSpPr>
          <p:cNvPr id="15363" name="Notes Placeholder 2"/>
          <p:cNvSpPr>
            <a:spLocks noGrp="1"/>
          </p:cNvSpPr>
          <p:nvPr>
            <p:ph type="body" idx="1"/>
          </p:nvPr>
        </p:nvSpPr>
        <p:spPr>
          <a:noFill/>
          <a:ln/>
        </p:spPr>
        <p:txBody>
          <a:bodyPr/>
          <a:lstStyle/>
          <a:p>
            <a:endParaRPr lang="ko-KR" altLang="en-US" smtClean="0">
              <a:ea typeface="굴림" pitchFamily="50" charset="-127"/>
            </a:endParaRPr>
          </a:p>
        </p:txBody>
      </p:sp>
      <p:sp>
        <p:nvSpPr>
          <p:cNvPr id="15364" name="Header Placeholder 3"/>
          <p:cNvSpPr>
            <a:spLocks noGrp="1"/>
          </p:cNvSpPr>
          <p:nvPr>
            <p:ph type="hdr" sz="quarter"/>
          </p:nvPr>
        </p:nvSpPr>
        <p:spPr>
          <a:xfrm>
            <a:off x="3429000" y="96812"/>
            <a:ext cx="2782957" cy="209238"/>
          </a:xfrm>
          <a:noFill/>
        </p:spPr>
        <p:txBody>
          <a:bodyPr/>
          <a:lstStyle/>
          <a:p>
            <a:r>
              <a:rPr lang="en-US" altLang="ko-KR" smtClean="0"/>
              <a:t>doc.: IEEE 802.15-09-0114-00-004g-Trends-in-SUN-capacity</a:t>
            </a:r>
          </a:p>
        </p:txBody>
      </p:sp>
      <p:sp>
        <p:nvSpPr>
          <p:cNvPr id="15365" name="Date Placeholder 4"/>
          <p:cNvSpPr>
            <a:spLocks noGrp="1"/>
          </p:cNvSpPr>
          <p:nvPr>
            <p:ph type="dt" sz="quarter" idx="1"/>
          </p:nvPr>
        </p:nvSpPr>
        <p:spPr>
          <a:noFill/>
        </p:spPr>
        <p:txBody>
          <a:bodyPr/>
          <a:lstStyle/>
          <a:p>
            <a:r>
              <a:rPr lang="en-US" altLang="ko-KR" smtClean="0">
                <a:ea typeface="굴림" pitchFamily="50" charset="-127"/>
              </a:rPr>
              <a:t>&lt;month year&gt;</a:t>
            </a:r>
          </a:p>
        </p:txBody>
      </p:sp>
      <p:sp>
        <p:nvSpPr>
          <p:cNvPr id="15366" name="Footer Placeholder 5"/>
          <p:cNvSpPr>
            <a:spLocks noGrp="1"/>
          </p:cNvSpPr>
          <p:nvPr>
            <p:ph type="ftr" sz="quarter" idx="4"/>
          </p:nvPr>
        </p:nvSpPr>
        <p:spPr>
          <a:xfrm>
            <a:off x="3730280" y="8853566"/>
            <a:ext cx="2481677" cy="179570"/>
          </a:xfrm>
          <a:noFill/>
        </p:spPr>
        <p:txBody>
          <a:bodyPr/>
          <a:lstStyle/>
          <a:p>
            <a:pPr lvl="4"/>
            <a:r>
              <a:rPr lang="en-US" altLang="ko-KR" smtClean="0">
                <a:ea typeface="굴림" pitchFamily="50" charset="-127"/>
              </a:rPr>
              <a:t>Emmanuel Monnerie, Landis+Gyr</a:t>
            </a:r>
          </a:p>
        </p:txBody>
      </p:sp>
      <p:sp>
        <p:nvSpPr>
          <p:cNvPr id="15367" name="Slide Number Placeholder 6"/>
          <p:cNvSpPr>
            <a:spLocks noGrp="1"/>
          </p:cNvSpPr>
          <p:nvPr>
            <p:ph type="sldNum" sz="quarter" idx="5"/>
          </p:nvPr>
        </p:nvSpPr>
        <p:spPr>
          <a:noFill/>
        </p:spPr>
        <p:txBody>
          <a:bodyPr/>
          <a:lstStyle/>
          <a:p>
            <a:r>
              <a:rPr lang="en-US" altLang="ko-KR" smtClean="0"/>
              <a:t>Page </a:t>
            </a:r>
            <a:fld id="{BAD6C669-5185-45E2-A09C-D5CFAE5ECA5D}" type="slidenum">
              <a:rPr lang="en-US" altLang="ko-KR" smtClean="0"/>
              <a:pPr/>
              <a:t>1</a:t>
            </a:fld>
            <a:endParaRPr lang="en-US"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5/5/2014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5/5/2014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5/5/2014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5/5/2014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5/5/2014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5/5/2014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5/5/2014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5/5/2014</a:t>
            </a:fld>
            <a:endParaRPr lang="en-US"/>
          </a:p>
        </p:txBody>
      </p:sp>
      <p:sp>
        <p:nvSpPr>
          <p:cNvPr id="4" name="Footer Placeholder 3"/>
          <p:cNvSpPr>
            <a:spLocks noGrp="1"/>
          </p:cNvSpPr>
          <p:nvPr>
            <p:ph type="ftr" sz="quarter" idx="11"/>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5/5/2014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5/5/2014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B512828-5A62-4E03-87B3-48B8EBF5FC5A}" type="datetimeFigureOut">
              <a:rPr lang="en-US" smtClean="0"/>
              <a:pPr/>
              <a:t>5/5/2014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124700" y="6172200"/>
            <a:ext cx="2133600" cy="365125"/>
          </a:xfrm>
          <a:prstGeom prst="rect">
            <a:avLst/>
          </a:prstGeom>
        </p:spPr>
        <p:txBody>
          <a:bodyPr/>
          <a:lstStyle/>
          <a:p>
            <a:fld id="{49CC23A4-9E92-4B29-A0FE-256BE4FFDC9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Line 8"/>
          <p:cNvSpPr>
            <a:spLocks noChangeShapeType="1"/>
          </p:cNvSpPr>
          <p:nvPr userDrawn="1"/>
        </p:nvSpPr>
        <p:spPr bwMode="auto">
          <a:xfrm>
            <a:off x="457200" y="6096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8" name="Rectangle 4"/>
          <p:cNvSpPr txBox="1">
            <a:spLocks noChangeArrowheads="1"/>
          </p:cNvSpPr>
          <p:nvPr userDrawn="1"/>
        </p:nvSpPr>
        <p:spPr>
          <a:xfrm>
            <a:off x="457200" y="381000"/>
            <a:ext cx="1600200" cy="215900"/>
          </a:xfrm>
          <a:prstGeom prst="rect">
            <a:avLst/>
          </a:prstGeom>
        </p:spPr>
        <p:txBody>
          <a:bodyPr vert="horz" lIns="91440" tIns="45720" rIns="91440" bIns="45720" rtlCol="0" anchor="ctr"/>
          <a:lstStyle>
            <a:lvl1pPr>
              <a:defRPr sz="1400" b="1">
                <a:ea typeface="ＭＳ Ｐゴシック" pitchFamily="34"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May </a:t>
            </a:r>
            <a:r>
              <a:rPr kumimoji="0" lang="en-US" altLang="ko-KR" sz="1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2014</a:t>
            </a:r>
            <a:endParaRPr kumimoji="0" lang="en-US" altLang="ko-KR" sz="1400" b="1" i="0" u="none" strike="noStrike" kern="1200" cap="none" spc="0" normalizeH="0" baseline="0" noProof="0" dirty="0">
              <a:ln>
                <a:noFill/>
              </a:ln>
              <a:solidFill>
                <a:schemeClr val="tx1"/>
              </a:solidFill>
              <a:effectLst/>
              <a:uLnTx/>
              <a:uFillTx/>
              <a:latin typeface="+mn-lt"/>
              <a:ea typeface="ＭＳ Ｐゴシック" pitchFamily="34" charset="-128"/>
              <a:cs typeface="+mn-cs"/>
            </a:endParaRPr>
          </a:p>
        </p:txBody>
      </p:sp>
      <p:sp>
        <p:nvSpPr>
          <p:cNvPr id="9" name="TextBox 8"/>
          <p:cNvSpPr txBox="1"/>
          <p:nvPr userDrawn="1"/>
        </p:nvSpPr>
        <p:spPr>
          <a:xfrm>
            <a:off x="5867400" y="304800"/>
            <a:ext cx="2842445" cy="307777"/>
          </a:xfrm>
          <a:prstGeom prst="rect">
            <a:avLst/>
          </a:prstGeom>
          <a:noFill/>
        </p:spPr>
        <p:txBody>
          <a:bodyPr wrap="none" rtlCol="0">
            <a:spAutoFit/>
          </a:bodyPr>
          <a:lstStyle/>
          <a:p>
            <a:r>
              <a:rPr lang="en-US" sz="1400" b="1" dirty="0" smtClean="0">
                <a:latin typeface="Times New Roman" pitchFamily="18" charset="0"/>
                <a:cs typeface="Times New Roman" pitchFamily="18" charset="0"/>
              </a:rPr>
              <a:t>doc.: IEEE802.15-14-0239-00-0010</a:t>
            </a:r>
            <a:endParaRPr lang="en-US" sz="1400" b="1" dirty="0">
              <a:latin typeface="Times New Roman" pitchFamily="18" charset="0"/>
              <a:cs typeface="Times New Roman" pitchFamily="18" charset="0"/>
            </a:endParaRPr>
          </a:p>
        </p:txBody>
      </p:sp>
      <p:sp>
        <p:nvSpPr>
          <p:cNvPr id="12" name="Date Placeholder 1"/>
          <p:cNvSpPr txBox="1">
            <a:spLocks/>
          </p:cNvSpPr>
          <p:nvPr userDrawn="1"/>
        </p:nvSpPr>
        <p:spPr>
          <a:xfrm>
            <a:off x="457200" y="6400800"/>
            <a:ext cx="2133600" cy="304800"/>
          </a:xfrm>
          <a:prstGeom prst="rect">
            <a:avLst/>
          </a:prstGeom>
        </p:spPr>
        <p:txBody>
          <a:bodyPr/>
          <a:lstStyle>
            <a:lvl1pPr>
              <a:defRPr>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Submission</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13" name="Line 10"/>
          <p:cNvSpPr>
            <a:spLocks noChangeShapeType="1"/>
          </p:cNvSpPr>
          <p:nvPr userDrawn="1"/>
        </p:nvSpPr>
        <p:spPr bwMode="auto">
          <a:xfrm>
            <a:off x="457200" y="6477000"/>
            <a:ext cx="8229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4" name="Rectangle 5"/>
          <p:cNvSpPr txBox="1">
            <a:spLocks noChangeArrowheads="1"/>
          </p:cNvSpPr>
          <p:nvPr userDrawn="1"/>
        </p:nvSpPr>
        <p:spPr>
          <a:xfrm>
            <a:off x="5562600" y="6445250"/>
            <a:ext cx="3124200" cy="18415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de-DE" altLang="ko-KR" sz="1200" b="0" i="0" u="none" strike="noStrike" kern="1200" cap="none" spc="0" normalizeH="0" baseline="0" noProof="0" dirty="0" smtClean="0">
                <a:ln>
                  <a:noFill/>
                </a:ln>
                <a:solidFill>
                  <a:schemeClr val="tx1"/>
                </a:solidFill>
                <a:effectLst/>
                <a:uLnTx/>
                <a:uFillTx/>
                <a:latin typeface="+mn-lt"/>
                <a:ea typeface="+mn-ea"/>
                <a:cs typeface="+mn-cs"/>
              </a:rPr>
              <a:t>Soo-Young Chang (SYCA)</a:t>
            </a:r>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15" name="Rectangle 6"/>
          <p:cNvSpPr txBox="1">
            <a:spLocks noChangeArrowheads="1"/>
          </p:cNvSpPr>
          <p:nvPr userDrawn="1"/>
        </p:nvSpPr>
        <p:spPr>
          <a:xfrm>
            <a:off x="4114800" y="6477000"/>
            <a:ext cx="762000" cy="152400"/>
          </a:xfrm>
          <a:prstGeom prst="rect">
            <a:avLst/>
          </a:prstGeom>
          <a:ln/>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mn-lt"/>
                <a:ea typeface="+mn-ea"/>
                <a:cs typeface="+mn-cs"/>
              </a:rPr>
              <a:t>Slide </a:t>
            </a:r>
            <a:fld id="{819E8F45-6F28-4F5A-AE27-FF15419EB2F7}" type="slidenum">
              <a:rPr kumimoji="0" lang="en-US" altLang="ko-KR"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altLang="ko-KR" sz="1200" b="0" i="0" u="none" strike="noStrike" kern="1200" cap="none" spc="0" normalizeH="0" baseline="0" noProof="0" dirty="0">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304800" y="762000"/>
            <a:ext cx="8686800" cy="5447645"/>
          </a:xfrm>
          <a:prstGeom prst="rect">
            <a:avLst/>
          </a:prstGeom>
          <a:noFill/>
          <a:ln w="12700">
            <a:noFill/>
            <a:miter lim="800000"/>
            <a:headEnd type="none" w="sm" len="sm"/>
            <a:tailEnd type="none" w="sm" len="sm"/>
          </a:ln>
          <a:effectLst/>
        </p:spPr>
        <p:txBody>
          <a:bodyPr wrap="square">
            <a:spAutoFit/>
          </a:bodyPr>
          <a:lstStyle/>
          <a:p>
            <a:pPr algn="ctr" eaLnBrk="0" hangingPunct="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ea typeface="굴림" pitchFamily="50" charset="-127"/>
            </a:endParaRPr>
          </a:p>
          <a:p>
            <a:pPr eaLnBrk="0" hangingPunct="0">
              <a:defRPr/>
            </a:pPr>
            <a:endParaRPr lang="en-US" altLang="ko-KR" sz="1600" dirty="0">
              <a:ea typeface="굴림" pitchFamily="50" charset="-127"/>
            </a:endParaRPr>
          </a:p>
          <a:p>
            <a:r>
              <a:rPr lang="en-US" altLang="ko-KR" sz="1600" b="1" dirty="0">
                <a:ea typeface="굴림" pitchFamily="50" charset="-127"/>
              </a:rPr>
              <a:t>Submission Title:</a:t>
            </a:r>
            <a:r>
              <a:rPr lang="en-US" altLang="ko-KR" sz="1600" dirty="0">
                <a:ea typeface="굴림" pitchFamily="50" charset="-127"/>
              </a:rPr>
              <a:t> </a:t>
            </a:r>
            <a:r>
              <a:rPr lang="en-US" altLang="ko-KR" b="1" dirty="0" smtClean="0">
                <a:ea typeface="굴림" pitchFamily="50" charset="-127"/>
              </a:rPr>
              <a:t>Proposed </a:t>
            </a:r>
            <a:r>
              <a:rPr lang="en-US" altLang="ko-KR" b="1" dirty="0" smtClean="0">
                <a:ea typeface="굴림" pitchFamily="50" charset="-127"/>
              </a:rPr>
              <a:t>operational </a:t>
            </a:r>
            <a:r>
              <a:rPr lang="en-US" altLang="ko-KR" b="1" dirty="0" smtClean="0">
                <a:ea typeface="굴림" pitchFamily="50" charset="-127"/>
              </a:rPr>
              <a:t>scenarios of L2R networks for TG10 TGD</a:t>
            </a:r>
            <a:endParaRPr lang="en-US" altLang="ko-KR" sz="1600" dirty="0">
              <a:ea typeface="굴림" pitchFamily="50" charset="-127"/>
            </a:endParaRPr>
          </a:p>
          <a:p>
            <a:pPr eaLnBrk="0" hangingPunct="0">
              <a:defRPr/>
            </a:pPr>
            <a:endParaRPr lang="en-US" altLang="ko-KR" sz="1600" b="1" dirty="0" smtClean="0">
              <a:ea typeface="굴림" pitchFamily="50" charset="-127"/>
            </a:endParaRPr>
          </a:p>
          <a:p>
            <a:pPr eaLnBrk="0" hangingPunct="0">
              <a:defRPr/>
            </a:pPr>
            <a:r>
              <a:rPr lang="en-US" altLang="ko-KR" sz="1600" b="1" dirty="0" smtClean="0">
                <a:ea typeface="굴림" pitchFamily="50" charset="-127"/>
              </a:rPr>
              <a:t>Date </a:t>
            </a:r>
            <a:r>
              <a:rPr lang="en-US" altLang="ko-KR" sz="1600" b="1" dirty="0">
                <a:ea typeface="굴림" pitchFamily="50" charset="-127"/>
              </a:rPr>
              <a:t>Submitted:</a:t>
            </a:r>
            <a:r>
              <a:rPr lang="en-US" altLang="ko-KR" sz="1600" dirty="0">
                <a:ea typeface="굴림" pitchFamily="50" charset="-127"/>
              </a:rPr>
              <a:t> </a:t>
            </a:r>
            <a:r>
              <a:rPr lang="en-US" altLang="ko-KR" sz="1600" dirty="0" smtClean="0">
                <a:ea typeface="굴림" pitchFamily="50" charset="-127"/>
              </a:rPr>
              <a:t>May</a:t>
            </a:r>
            <a:r>
              <a:rPr lang="en-US" altLang="ko-KR" sz="1600" dirty="0" smtClean="0">
                <a:ea typeface="굴림" pitchFamily="50" charset="-127"/>
              </a:rPr>
              <a:t>, </a:t>
            </a:r>
            <a:r>
              <a:rPr lang="en-US" altLang="ko-KR" sz="1600" dirty="0" smtClean="0">
                <a:ea typeface="굴림" pitchFamily="50" charset="-127"/>
              </a:rPr>
              <a:t>2014</a:t>
            </a:r>
            <a:r>
              <a:rPr lang="en-US" altLang="ko-KR" sz="1600" dirty="0">
                <a:ea typeface="굴림" pitchFamily="50" charset="-127"/>
              </a:rPr>
              <a:t>	</a:t>
            </a:r>
          </a:p>
          <a:p>
            <a:pPr eaLnBrk="0" hangingPunct="0">
              <a:defRPr/>
            </a:pPr>
            <a:r>
              <a:rPr lang="en-US" altLang="ko-KR" sz="1600" b="1" dirty="0">
                <a:ea typeface="굴림" pitchFamily="50" charset="-127"/>
              </a:rPr>
              <a:t>Source</a:t>
            </a:r>
            <a:r>
              <a:rPr lang="en-US" altLang="ko-KR" sz="1600" b="1" dirty="0" smtClean="0">
                <a:ea typeface="굴림" pitchFamily="50" charset="-127"/>
              </a:rPr>
              <a:t>:</a:t>
            </a:r>
            <a:r>
              <a:rPr lang="en-US" altLang="ko-KR" sz="1600" dirty="0" smtClean="0">
                <a:ea typeface="굴림" pitchFamily="50" charset="-127"/>
              </a:rPr>
              <a:t> </a:t>
            </a:r>
            <a:r>
              <a:rPr lang="en-US" altLang="ko-KR" sz="1600" dirty="0" err="1" smtClean="0">
                <a:ea typeface="굴림" pitchFamily="50" charset="-127"/>
              </a:rPr>
              <a:t>Soo</a:t>
            </a:r>
            <a:r>
              <a:rPr lang="en-US" altLang="ko-KR" sz="1600" dirty="0" smtClean="0">
                <a:ea typeface="굴림" pitchFamily="50" charset="-127"/>
              </a:rPr>
              <a:t>-Young Chang (SYCA),</a:t>
            </a:r>
            <a:r>
              <a:rPr lang="en-US" altLang="ko-KR" sz="1600" b="1" dirty="0" smtClean="0">
                <a:ea typeface="굴림" pitchFamily="50" charset="-127"/>
              </a:rPr>
              <a:t> </a:t>
            </a:r>
            <a:r>
              <a:rPr lang="en-US" altLang="ko-KR" sz="1600" dirty="0" err="1" smtClean="0">
                <a:ea typeface="굴림" pitchFamily="50" charset="-127"/>
              </a:rPr>
              <a:t>Jaehwan</a:t>
            </a:r>
            <a:r>
              <a:rPr lang="en-US" altLang="ko-KR" sz="1600" dirty="0" smtClean="0">
                <a:ea typeface="굴림" pitchFamily="50" charset="-127"/>
              </a:rPr>
              <a:t> Kim (ETRI), </a:t>
            </a:r>
            <a:r>
              <a:rPr lang="en-US" altLang="ko-KR" sz="1600" dirty="0" err="1" smtClean="0">
                <a:ea typeface="굴림" pitchFamily="50" charset="-127"/>
              </a:rPr>
              <a:t>Sangjae</a:t>
            </a:r>
            <a:r>
              <a:rPr lang="en-US" altLang="ko-KR" sz="1600" dirty="0" smtClean="0">
                <a:ea typeface="굴림" pitchFamily="50" charset="-127"/>
              </a:rPr>
              <a:t> Lee (ETRI), and </a:t>
            </a:r>
            <a:r>
              <a:rPr lang="en-US" altLang="ko-KR" sz="1600" dirty="0" err="1" smtClean="0">
                <a:ea typeface="굴림" pitchFamily="50" charset="-127"/>
              </a:rPr>
              <a:t>Sangsung</a:t>
            </a:r>
            <a:r>
              <a:rPr lang="en-US" altLang="ko-KR" sz="1600" dirty="0" smtClean="0">
                <a:ea typeface="굴림" pitchFamily="50" charset="-127"/>
              </a:rPr>
              <a:t> Choi (ETRI) 	Voice</a:t>
            </a:r>
            <a:r>
              <a:rPr lang="en-US" altLang="ko-KR" sz="1600" dirty="0">
                <a:ea typeface="굴림" pitchFamily="50" charset="-127"/>
              </a:rPr>
              <a:t>: </a:t>
            </a:r>
            <a:r>
              <a:rPr lang="en-US" altLang="ko-KR" sz="1600" dirty="0" smtClean="0">
                <a:ea typeface="굴림" pitchFamily="50" charset="-127"/>
              </a:rPr>
              <a:t>+1 530 574 2741, E-</a:t>
            </a:r>
            <a:r>
              <a:rPr lang="en-US" altLang="ko-KR" sz="1600" dirty="0" err="1" smtClean="0">
                <a:ea typeface="굴림" pitchFamily="50" charset="-127"/>
              </a:rPr>
              <a:t>maill</a:t>
            </a:r>
            <a:r>
              <a:rPr lang="en-US" altLang="ko-KR" sz="1600" dirty="0">
                <a:ea typeface="굴림" pitchFamily="50" charset="-127"/>
              </a:rPr>
              <a:t>: </a:t>
            </a:r>
            <a:r>
              <a:rPr lang="en-US" altLang="ko-KR" sz="1600" dirty="0" smtClean="0">
                <a:ea typeface="굴림" pitchFamily="50" charset="-127"/>
              </a:rPr>
              <a:t>sychang@ecs.csus.edu</a:t>
            </a:r>
            <a:r>
              <a:rPr lang="en-US" altLang="ko-KR" sz="1600" dirty="0">
                <a:ea typeface="굴림" pitchFamily="50" charset="-127"/>
              </a:rPr>
              <a:t>	</a:t>
            </a:r>
          </a:p>
          <a:p>
            <a:pPr eaLnBrk="0" hangingPunct="0">
              <a:spcBef>
                <a:spcPts val="600"/>
              </a:spcBef>
              <a:spcAft>
                <a:spcPts val="600"/>
              </a:spcAft>
              <a:defRPr/>
            </a:pPr>
            <a:r>
              <a:rPr lang="en-US" altLang="ko-KR" sz="1600" b="1" dirty="0">
                <a:ea typeface="굴림" pitchFamily="50" charset="-127"/>
              </a:rPr>
              <a:t>Re:</a:t>
            </a:r>
            <a:r>
              <a:rPr lang="en-US" altLang="ko-KR" sz="1600" dirty="0">
                <a:ea typeface="굴림" pitchFamily="50" charset="-127"/>
              </a:rPr>
              <a:t> </a:t>
            </a:r>
            <a:r>
              <a:rPr lang="en-US" altLang="ko-KR" sz="1600" dirty="0" smtClean="0">
                <a:ea typeface="굴림" pitchFamily="50" charset="-127"/>
              </a:rPr>
              <a:t>[</a:t>
            </a:r>
            <a:r>
              <a:rPr lang="en-US" altLang="ko-KR" sz="1600" dirty="0" err="1" smtClean="0">
                <a:ea typeface="굴림" pitchFamily="50" charset="-127"/>
              </a:rPr>
              <a:t>Subclause</a:t>
            </a:r>
            <a:r>
              <a:rPr lang="en-US" altLang="ko-KR" sz="1600" dirty="0" smtClean="0">
                <a:ea typeface="굴림" pitchFamily="50" charset="-127"/>
              </a:rPr>
              <a:t> 7.1 of 802.15 TG10 TGD]</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Abstract</a:t>
            </a:r>
            <a:r>
              <a:rPr lang="en-US" altLang="ko-KR" sz="1600" b="1" dirty="0" smtClean="0">
                <a:ea typeface="굴림" pitchFamily="50" charset="-127"/>
              </a:rPr>
              <a:t>:</a:t>
            </a:r>
            <a:r>
              <a:rPr lang="en-US" altLang="ko-KR" sz="1600" dirty="0">
                <a:ea typeface="굴림" pitchFamily="50" charset="-127"/>
              </a:rPr>
              <a:t> </a:t>
            </a:r>
            <a:r>
              <a:rPr lang="en-US" altLang="ko-KR" sz="1600" dirty="0" smtClean="0">
                <a:ea typeface="굴림" pitchFamily="50" charset="-127"/>
              </a:rPr>
              <a:t>In </a:t>
            </a:r>
            <a:r>
              <a:rPr lang="en-US" altLang="ko-KR" sz="1600" dirty="0" smtClean="0">
                <a:ea typeface="굴림" pitchFamily="50" charset="-127"/>
              </a:rPr>
              <a:t>the </a:t>
            </a:r>
            <a:r>
              <a:rPr lang="en-US" altLang="ko-KR" sz="1600" dirty="0" smtClean="0">
                <a:ea typeface="굴림" pitchFamily="50" charset="-127"/>
              </a:rPr>
              <a:t>TG10 TGD document, operational scenarios are to be included in </a:t>
            </a:r>
            <a:r>
              <a:rPr lang="en-US" altLang="ko-KR" sz="1600" dirty="0" err="1" smtClean="0">
                <a:ea typeface="굴림" pitchFamily="50" charset="-127"/>
              </a:rPr>
              <a:t>Subclause</a:t>
            </a:r>
            <a:r>
              <a:rPr lang="en-US" altLang="ko-KR" sz="1600" dirty="0" smtClean="0">
                <a:ea typeface="굴림" pitchFamily="50" charset="-127"/>
              </a:rPr>
              <a:t> 7.1. In the current </a:t>
            </a:r>
            <a:r>
              <a:rPr lang="en-US" altLang="ko-KR" sz="1600" dirty="0" smtClean="0">
                <a:ea typeface="굴림" pitchFamily="50" charset="-127"/>
              </a:rPr>
              <a:t>TGD, 15-13-0753-14, </a:t>
            </a:r>
            <a:r>
              <a:rPr lang="en-US" altLang="ko-KR" sz="1600" dirty="0" smtClean="0">
                <a:ea typeface="굴림" pitchFamily="50" charset="-127"/>
              </a:rPr>
              <a:t>some conflicts may exist between aspects from the scenario described in 7.1 and other TGD requirements.</a:t>
            </a:r>
            <a:r>
              <a:rPr lang="en-US" sz="1600" dirty="0" smtClean="0"/>
              <a:t> </a:t>
            </a:r>
            <a:r>
              <a:rPr lang="en-US" altLang="ko-KR" sz="1600" dirty="0" smtClean="0">
                <a:ea typeface="굴림" pitchFamily="50" charset="-127"/>
              </a:rPr>
              <a:t>This document is prepared to propose TG10 scenarios which meet all requirements and fit better to real situations.</a:t>
            </a:r>
            <a:endParaRPr lang="en-US" altLang="ko-KR" sz="1600" dirty="0">
              <a:ea typeface="굴림" pitchFamily="50" charset="-127"/>
            </a:endParaRPr>
          </a:p>
          <a:p>
            <a:pPr eaLnBrk="0" hangingPunct="0">
              <a:spcBef>
                <a:spcPts val="600"/>
              </a:spcBef>
              <a:spcAft>
                <a:spcPts val="600"/>
              </a:spcAft>
              <a:defRPr/>
            </a:pPr>
            <a:r>
              <a:rPr lang="en-US" altLang="ko-KR" sz="1600" b="1" dirty="0">
                <a:ea typeface="굴림" pitchFamily="50" charset="-127"/>
              </a:rPr>
              <a:t>Purpose</a:t>
            </a:r>
            <a:r>
              <a:rPr lang="en-US" altLang="ko-KR" sz="1600" b="1" dirty="0" smtClean="0">
                <a:ea typeface="굴림" pitchFamily="50" charset="-127"/>
              </a:rPr>
              <a:t>: </a:t>
            </a:r>
            <a:r>
              <a:rPr lang="en-US" altLang="ko-KR" sz="1600" dirty="0" smtClean="0">
                <a:ea typeface="굴림" pitchFamily="50" charset="-127"/>
              </a:rPr>
              <a:t>To prepare the </a:t>
            </a:r>
            <a:r>
              <a:rPr lang="en-US" altLang="ko-KR" sz="1600" dirty="0" smtClean="0">
                <a:ea typeface="굴림" pitchFamily="50" charset="-127"/>
              </a:rPr>
              <a:t>operational </a:t>
            </a:r>
            <a:r>
              <a:rPr lang="en-US" altLang="ko-KR" sz="1600" dirty="0" smtClean="0">
                <a:ea typeface="굴림" pitchFamily="50" charset="-127"/>
              </a:rPr>
              <a:t>scenarios to be used for comparison of proposals for TG10.</a:t>
            </a:r>
            <a:endParaRPr lang="en-US" altLang="ko-KR" sz="1600" dirty="0">
              <a:solidFill>
                <a:srgbClr val="FF0000"/>
              </a:solidFill>
              <a:ea typeface="굴림" pitchFamily="50" charset="-127"/>
            </a:endParaRPr>
          </a:p>
          <a:p>
            <a:pPr eaLnBrk="0" hangingPunct="0">
              <a:spcBef>
                <a:spcPts val="600"/>
              </a:spcBef>
              <a:spcAft>
                <a:spcPts val="600"/>
              </a:spcAft>
              <a:defRPr/>
            </a:pPr>
            <a:r>
              <a:rPr lang="en-US" altLang="ko-KR" sz="1600" b="1" dirty="0">
                <a:ea typeface="굴림" pitchFamily="50" charset="-127"/>
              </a:rPr>
              <a:t>Notice:</a:t>
            </a:r>
            <a:r>
              <a:rPr lang="en-US" altLang="ko-KR" sz="1600" dirty="0">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altLang="ko-KR" sz="1600" dirty="0" smtClean="0">
                <a:ea typeface="굴림" pitchFamily="50" charset="-127"/>
              </a:rPr>
              <a:t>.</a:t>
            </a:r>
            <a:endParaRPr lang="en-US" altLang="ko-KR" sz="1600" dirty="0">
              <a:ea typeface="굴림" pitchFamily="50" charset="-127"/>
            </a:endParaRPr>
          </a:p>
          <a:p>
            <a:pPr eaLnBrk="0" hangingPunct="0">
              <a:defRPr/>
            </a:pPr>
            <a:r>
              <a:rPr lang="en-US" altLang="ko-KR" sz="1600" b="1" dirty="0">
                <a:ea typeface="굴림" pitchFamily="50" charset="-127"/>
              </a:rPr>
              <a:t>Release:</a:t>
            </a:r>
            <a:r>
              <a:rPr lang="en-US" altLang="ko-KR" sz="1600" dirty="0">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Proposed Operational scenarios for </a:t>
            </a:r>
            <a:r>
              <a:rPr lang="en-US" dirty="0" err="1" smtClean="0">
                <a:solidFill>
                  <a:srgbClr val="0070C0"/>
                </a:solidFill>
              </a:rPr>
              <a:t>tgd</a:t>
            </a:r>
            <a:endParaRPr lang="en-US" dirty="0">
              <a:solidFill>
                <a:srgbClr val="0070C0"/>
              </a:solidFill>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OPERATIONAL SCENARIO IN THE CURRENT TGD, </a:t>
            </a:r>
            <a:r>
              <a:rPr lang="en-US" sz="3200" b="1" i="1" dirty="0" smtClean="0">
                <a:solidFill>
                  <a:srgbClr val="00B0F0"/>
                </a:solidFill>
                <a:cs typeface="Times New Roman" pitchFamily="18" charset="0"/>
              </a:rPr>
              <a:t>15-13-0753-14 (1)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417637"/>
            <a:ext cx="8229600" cy="4525963"/>
          </a:xfrm>
          <a:noFill/>
        </p:spPr>
        <p:txBody>
          <a:bodyPr>
            <a:noAutofit/>
          </a:bodyPr>
          <a:lstStyle/>
          <a:p>
            <a:pPr marL="0" lvl="1" indent="0">
              <a:buNone/>
            </a:pPr>
            <a:r>
              <a:rPr lang="en-US" sz="1800" b="1" dirty="0" smtClean="0"/>
              <a:t>7.1 Scenario for performance requirements comparison</a:t>
            </a:r>
          </a:p>
          <a:p>
            <a:r>
              <a:rPr lang="en-US" sz="1600" dirty="0" smtClean="0"/>
              <a:t>The following simplified scenario has been defined for the purposes of the Call for Preliminary Proposals (</a:t>
            </a:r>
            <a:r>
              <a:rPr lang="en-US" sz="1600" dirty="0" err="1" smtClean="0"/>
              <a:t>CfPP</a:t>
            </a:r>
            <a:r>
              <a:rPr lang="en-US" sz="1600" dirty="0" smtClean="0"/>
              <a:t>). As such, the scenario has locked down several aspects, some which may be in conflict with the requirements in the TGD. Proposers are reminded that proposals shall support all aspects of the TGD, even though the scenario to be used for comparison during the </a:t>
            </a:r>
            <a:r>
              <a:rPr lang="en-US" sz="1600" dirty="0" err="1" smtClean="0"/>
              <a:t>CfPP</a:t>
            </a:r>
            <a:r>
              <a:rPr lang="en-US" sz="1600" dirty="0" smtClean="0"/>
              <a:t> phase has tied some of those down. For the Call for Final Proposals (</a:t>
            </a:r>
            <a:r>
              <a:rPr lang="en-US" sz="1600" dirty="0" err="1" smtClean="0"/>
              <a:t>CfFP</a:t>
            </a:r>
            <a:r>
              <a:rPr lang="en-US" sz="1600" dirty="0" smtClean="0"/>
              <a:t>) a more extensive scenario(s) will be defined.		</a:t>
            </a:r>
          </a:p>
          <a:p>
            <a:endParaRPr lang="en-US" sz="1600" u="sng" dirty="0" smtClean="0"/>
          </a:p>
          <a:p>
            <a:pPr>
              <a:buNone/>
            </a:pPr>
            <a:r>
              <a:rPr lang="en-US" sz="1800" u="sng" dirty="0" err="1" smtClean="0"/>
              <a:t>CfPP</a:t>
            </a:r>
            <a:r>
              <a:rPr lang="en-US" sz="1800" u="sng" dirty="0" smtClean="0"/>
              <a:t> Scenario</a:t>
            </a:r>
            <a:endParaRPr lang="en-US" sz="1800" dirty="0" smtClean="0"/>
          </a:p>
          <a:p>
            <a:r>
              <a:rPr lang="en-US" sz="1800" dirty="0" smtClean="0"/>
              <a:t>Network Size &amp; Formation</a:t>
            </a:r>
          </a:p>
          <a:p>
            <a:pPr lvl="1"/>
            <a:r>
              <a:rPr lang="en-US" sz="1600" dirty="0" smtClean="0"/>
              <a:t>PAN coordinator is at the center of the grid</a:t>
            </a:r>
          </a:p>
          <a:p>
            <a:pPr lvl="1"/>
            <a:r>
              <a:rPr lang="en-US" sz="1600" dirty="0" smtClean="0"/>
              <a:t>During </a:t>
            </a:r>
            <a:r>
              <a:rPr lang="en-US" sz="1600" dirty="0" err="1" smtClean="0"/>
              <a:t>CfPP</a:t>
            </a:r>
            <a:r>
              <a:rPr lang="en-US" sz="1600" dirty="0" smtClean="0"/>
              <a:t> use 11x11 and 33x33 node networks (99x99 will be added during </a:t>
            </a:r>
            <a:r>
              <a:rPr lang="en-US" sz="1600" dirty="0" err="1" smtClean="0"/>
              <a:t>CfFP</a:t>
            </a:r>
            <a:r>
              <a:rPr lang="en-US" sz="1600" dirty="0" smtClean="0"/>
              <a:t>)</a:t>
            </a:r>
          </a:p>
          <a:p>
            <a:pPr lvl="1"/>
            <a:r>
              <a:rPr lang="en-US" sz="1600" dirty="0" smtClean="0"/>
              <a:t>Assume ~static size of network</a:t>
            </a:r>
          </a:p>
          <a:p>
            <a:pPr lvl="2"/>
            <a:r>
              <a:rPr lang="en-US" sz="1600" dirty="0" smtClean="0"/>
              <a:t>Network has already been initialized and all nodes are on the network</a:t>
            </a:r>
          </a:p>
        </p:txBody>
      </p:sp>
    </p:spTree>
    <p:extLst>
      <p:ext uri="{BB962C8B-B14F-4D97-AF65-F5344CB8AC3E}">
        <p14:creationId xmlns="" xmlns:p14="http://schemas.microsoft.com/office/powerpoint/2010/main" val="10442106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OPERATIONAL SCENARIO IN THE CURRENT TGD, </a:t>
            </a:r>
            <a:r>
              <a:rPr lang="en-US" sz="3200" b="1" i="1" dirty="0" smtClean="0">
                <a:solidFill>
                  <a:srgbClr val="00B0F0"/>
                </a:solidFill>
                <a:cs typeface="Times New Roman" pitchFamily="18" charset="0"/>
              </a:rPr>
              <a:t>15-13-0753-14 (2)</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417637"/>
            <a:ext cx="8229600" cy="4525963"/>
          </a:xfrm>
          <a:noFill/>
        </p:spPr>
        <p:txBody>
          <a:bodyPr>
            <a:noAutofit/>
          </a:bodyPr>
          <a:lstStyle/>
          <a:p>
            <a:pPr marL="0" lvl="1" indent="0">
              <a:buNone/>
            </a:pPr>
            <a:r>
              <a:rPr lang="en-US" sz="1800" u="sng" dirty="0" err="1" smtClean="0"/>
              <a:t>CfPP</a:t>
            </a:r>
            <a:r>
              <a:rPr lang="en-US" sz="1800" u="sng" dirty="0" smtClean="0"/>
              <a:t> </a:t>
            </a:r>
            <a:r>
              <a:rPr lang="en-US" sz="1800" u="sng" dirty="0" smtClean="0"/>
              <a:t>Scenario (cont’d)</a:t>
            </a:r>
            <a:endParaRPr lang="en-US" sz="1800" dirty="0" smtClean="0"/>
          </a:p>
          <a:p>
            <a:r>
              <a:rPr lang="en-US" sz="1800" dirty="0" smtClean="0"/>
              <a:t>Neighbor Range</a:t>
            </a:r>
          </a:p>
          <a:p>
            <a:pPr lvl="1"/>
            <a:r>
              <a:rPr lang="en-US" sz="1600" dirty="0" smtClean="0"/>
              <a:t>Nodes have visibility of 3 grid points from itself (neighbor consist of 28 nodes around the node)</a:t>
            </a:r>
          </a:p>
          <a:p>
            <a:pPr lvl="1"/>
            <a:r>
              <a:rPr lang="en-US" sz="1600" dirty="0" smtClean="0"/>
              <a:t>Packets are subject to loss through contention or collision</a:t>
            </a:r>
          </a:p>
          <a:p>
            <a:r>
              <a:rPr lang="en-US" sz="1800" dirty="0" smtClean="0"/>
              <a:t>Traffic Pattern</a:t>
            </a:r>
          </a:p>
          <a:p>
            <a:pPr lvl="1"/>
            <a:r>
              <a:rPr lang="en-US" sz="1600" dirty="0" smtClean="0"/>
              <a:t>Max. of 1 packet at the PAN coordinator every sec. for upstream traffic</a:t>
            </a:r>
          </a:p>
          <a:p>
            <a:pPr lvl="1"/>
            <a:r>
              <a:rPr lang="en-US" sz="1600" dirty="0" smtClean="0"/>
              <a:t>127 byte packet lengths are to be used</a:t>
            </a:r>
          </a:p>
          <a:p>
            <a:pPr lvl="1"/>
            <a:r>
              <a:rPr lang="en-US" sz="1600" dirty="0" smtClean="0"/>
              <a:t>No Downstream or peer-to-peer (this will be specified for the </a:t>
            </a:r>
            <a:r>
              <a:rPr lang="en-US" sz="1600" dirty="0" err="1" smtClean="0"/>
              <a:t>CfFP</a:t>
            </a:r>
            <a:r>
              <a:rPr lang="en-US" sz="1600" dirty="0" smtClean="0"/>
              <a:t>)</a:t>
            </a:r>
          </a:p>
          <a:p>
            <a:pPr lvl="1"/>
            <a:r>
              <a:rPr lang="en-US" sz="1600" dirty="0" smtClean="0"/>
              <a:t>(for </a:t>
            </a:r>
            <a:r>
              <a:rPr lang="en-US" sz="1600" dirty="0" err="1" smtClean="0"/>
              <a:t>CfFP</a:t>
            </a:r>
            <a:r>
              <a:rPr lang="en-US" sz="1600" dirty="0" smtClean="0"/>
              <a:t> the PAN coordinator will send data to each node – specifying the size of packets in bytes and the rate in packets/sec)</a:t>
            </a:r>
          </a:p>
          <a:p>
            <a:r>
              <a:rPr lang="en-US" sz="1800" dirty="0" smtClean="0"/>
              <a:t>Route Update</a:t>
            </a:r>
          </a:p>
          <a:p>
            <a:pPr lvl="1"/>
            <a:r>
              <a:rPr lang="en-US" sz="1600" dirty="0" smtClean="0"/>
              <a:t>A random terminal is going off the network every 5min and remains off the network for 10min</a:t>
            </a:r>
          </a:p>
          <a:p>
            <a:pPr lvl="1"/>
            <a:r>
              <a:rPr lang="en-US" sz="1600" dirty="0" smtClean="0"/>
              <a:t>Route updates every 1min for 11x11</a:t>
            </a:r>
          </a:p>
          <a:p>
            <a:pPr lvl="1"/>
            <a:r>
              <a:rPr lang="en-US" sz="1600" dirty="0" smtClean="0"/>
              <a:t>Route updates every 10min for 33x33</a:t>
            </a:r>
            <a:endParaRPr lang="en-US" sz="1600" dirty="0"/>
          </a:p>
        </p:txBody>
      </p:sp>
    </p:spTree>
    <p:extLst>
      <p:ext uri="{BB962C8B-B14F-4D97-AF65-F5344CB8AC3E}">
        <p14:creationId xmlns="" xmlns:p14="http://schemas.microsoft.com/office/powerpoint/2010/main" val="10442106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TYPES CONSIDERED FOR PROPOSED OPERATIONAL SCENARIOS</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417637"/>
            <a:ext cx="8229600" cy="4525963"/>
          </a:xfrm>
          <a:noFill/>
        </p:spPr>
        <p:txBody>
          <a:bodyPr>
            <a:noAutofit/>
          </a:bodyPr>
          <a:lstStyle/>
          <a:p>
            <a:r>
              <a:rPr lang="en-US" sz="1800" dirty="0" smtClean="0"/>
              <a:t>Two types networks depending on areas/device densities</a:t>
            </a:r>
          </a:p>
          <a:p>
            <a:pPr lvl="1"/>
            <a:r>
              <a:rPr lang="en-US" sz="1600" dirty="0" smtClean="0">
                <a:solidFill>
                  <a:srgbClr val="00B050"/>
                </a:solidFill>
              </a:rPr>
              <a:t>Fixed areas with different device densities</a:t>
            </a:r>
          </a:p>
          <a:p>
            <a:pPr lvl="1"/>
            <a:r>
              <a:rPr lang="en-US" sz="1600" dirty="0" smtClean="0">
                <a:solidFill>
                  <a:srgbClr val="00B050"/>
                </a:solidFill>
              </a:rPr>
              <a:t>Fixed device density with variable areas due to the number of </a:t>
            </a:r>
            <a:r>
              <a:rPr lang="en-US" sz="1600" dirty="0" smtClean="0">
                <a:solidFill>
                  <a:srgbClr val="00B050"/>
                </a:solidFill>
              </a:rPr>
              <a:t>devices</a:t>
            </a:r>
            <a:endParaRPr lang="en-US" sz="1800" dirty="0" smtClean="0"/>
          </a:p>
          <a:p>
            <a:r>
              <a:rPr lang="en-US" sz="1800" dirty="0" smtClean="0"/>
              <a:t>Three types of information flow</a:t>
            </a:r>
          </a:p>
          <a:p>
            <a:pPr lvl="1"/>
            <a:r>
              <a:rPr lang="en-US" sz="1600" dirty="0" smtClean="0">
                <a:solidFill>
                  <a:srgbClr val="00B050"/>
                </a:solidFill>
              </a:rPr>
              <a:t>Upstream</a:t>
            </a:r>
            <a:endParaRPr lang="en-US" sz="1600" dirty="0" smtClean="0">
              <a:solidFill>
                <a:srgbClr val="00B050"/>
              </a:solidFill>
            </a:endParaRPr>
          </a:p>
          <a:p>
            <a:pPr lvl="1"/>
            <a:r>
              <a:rPr lang="en-US" sz="1600" dirty="0" smtClean="0">
                <a:solidFill>
                  <a:srgbClr val="00B050"/>
                </a:solidFill>
              </a:rPr>
              <a:t>Downstream</a:t>
            </a:r>
          </a:p>
          <a:p>
            <a:pPr lvl="1"/>
            <a:r>
              <a:rPr lang="en-US" sz="1600" dirty="0" smtClean="0">
                <a:solidFill>
                  <a:srgbClr val="00B050"/>
                </a:solidFill>
              </a:rPr>
              <a:t>Both directions of up and </a:t>
            </a:r>
            <a:r>
              <a:rPr lang="en-US" sz="1600" dirty="0" smtClean="0">
                <a:solidFill>
                  <a:srgbClr val="00B050"/>
                </a:solidFill>
              </a:rPr>
              <a:t>down</a:t>
            </a:r>
            <a:endParaRPr lang="en-US" sz="1800" dirty="0" smtClean="0"/>
          </a:p>
          <a:p>
            <a:r>
              <a:rPr lang="en-US" sz="1800" dirty="0" smtClean="0"/>
              <a:t>Link failure rates considered for loss of a loss and addition of a new node</a:t>
            </a:r>
            <a:endParaRPr lang="en-US" sz="1800" dirty="0" smtClean="0"/>
          </a:p>
          <a:p>
            <a:pPr lvl="1"/>
            <a:r>
              <a:rPr lang="en-US" sz="1600" dirty="0" smtClean="0">
                <a:solidFill>
                  <a:srgbClr val="00B050"/>
                </a:solidFill>
              </a:rPr>
              <a:t>They are related to</a:t>
            </a:r>
            <a:r>
              <a:rPr lang="en-US" sz="1600" dirty="0" smtClean="0">
                <a:solidFill>
                  <a:srgbClr val="FF0000"/>
                </a:solidFill>
              </a:rPr>
              <a:t> </a:t>
            </a:r>
            <a:r>
              <a:rPr lang="en-US" sz="1600" dirty="0" smtClean="0">
                <a:solidFill>
                  <a:srgbClr val="00B050"/>
                </a:solidFill>
              </a:rPr>
              <a:t>link quality and energy detection </a:t>
            </a:r>
            <a:r>
              <a:rPr lang="en-US" sz="1600" dirty="0" smtClean="0">
                <a:solidFill>
                  <a:srgbClr val="00B050"/>
                </a:solidFill>
              </a:rPr>
              <a:t>information and congestion/contention.</a:t>
            </a:r>
            <a:endParaRPr lang="en-US" sz="1800" dirty="0" smtClean="0">
              <a:solidFill>
                <a:srgbClr val="FF0000"/>
              </a:solidFill>
            </a:endParaRPr>
          </a:p>
          <a:p>
            <a:r>
              <a:rPr lang="en-US" sz="1800" dirty="0" smtClean="0"/>
              <a:t>Various</a:t>
            </a:r>
            <a:r>
              <a:rPr lang="en-US" sz="1800" dirty="0" smtClean="0"/>
              <a:t> </a:t>
            </a:r>
            <a:r>
              <a:rPr lang="en-US" sz="1800" dirty="0" smtClean="0"/>
              <a:t>types of devices: </a:t>
            </a:r>
            <a:endParaRPr lang="en-US" sz="1800" dirty="0" smtClean="0"/>
          </a:p>
          <a:p>
            <a:pPr lvl="1"/>
            <a:r>
              <a:rPr lang="en-US" sz="1600" dirty="0" smtClean="0">
                <a:solidFill>
                  <a:srgbClr val="00B050"/>
                </a:solidFill>
              </a:rPr>
              <a:t>Origin, </a:t>
            </a:r>
            <a:r>
              <a:rPr lang="en-US" sz="1600" dirty="0" smtClean="0">
                <a:solidFill>
                  <a:srgbClr val="00B050"/>
                </a:solidFill>
              </a:rPr>
              <a:t>neighbors, and </a:t>
            </a:r>
            <a:r>
              <a:rPr lang="en-US" sz="1600" dirty="0" smtClean="0">
                <a:solidFill>
                  <a:srgbClr val="00B050"/>
                </a:solidFill>
              </a:rPr>
              <a:t>destination </a:t>
            </a:r>
          </a:p>
          <a:p>
            <a:pPr lvl="1"/>
            <a:r>
              <a:rPr lang="en-US" sz="1600" dirty="0" smtClean="0">
                <a:solidFill>
                  <a:srgbClr val="00B050"/>
                </a:solidFill>
              </a:rPr>
              <a:t>PAN coordinator and normal node</a:t>
            </a:r>
          </a:p>
          <a:p>
            <a:pPr lvl="1"/>
            <a:r>
              <a:rPr lang="en-US" sz="1600" dirty="0" smtClean="0">
                <a:solidFill>
                  <a:srgbClr val="00B050"/>
                </a:solidFill>
              </a:rPr>
              <a:t>Entry point and exit point</a:t>
            </a:r>
          </a:p>
          <a:p>
            <a:pPr lvl="1"/>
            <a:r>
              <a:rPr lang="en-US" sz="1600" dirty="0" smtClean="0">
                <a:solidFill>
                  <a:srgbClr val="00B050"/>
                </a:solidFill>
              </a:rPr>
              <a:t>Fixed device and mobile device</a:t>
            </a:r>
            <a:endParaRPr lang="en-US" sz="1600" dirty="0" smtClean="0">
              <a:solidFill>
                <a:srgbClr val="00B050"/>
              </a:solidFill>
            </a:endParaRPr>
          </a:p>
          <a:p>
            <a:endParaRPr lang="en-US" sz="1800" dirty="0" smtClean="0"/>
          </a:p>
        </p:txBody>
      </p:sp>
    </p:spTree>
    <p:extLst>
      <p:ext uri="{BB962C8B-B14F-4D97-AF65-F5344CB8AC3E}">
        <p14:creationId xmlns="" xmlns:p14="http://schemas.microsoft.com/office/powerpoint/2010/main" val="10442106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COMMON FEATURES FOR PROPOSED O</a:t>
            </a:r>
            <a:r>
              <a:rPr lang="en-US" sz="3200" b="1" i="1" dirty="0" smtClean="0">
                <a:solidFill>
                  <a:srgbClr val="00B0F0"/>
                </a:solidFill>
                <a:cs typeface="Times New Roman" pitchFamily="18" charset="0"/>
              </a:rPr>
              <a:t>PERATIONAL SCENARIO</a:t>
            </a:r>
            <a:r>
              <a:rPr lang="en-US" sz="3200" b="1" i="1" dirty="0" smtClean="0">
                <a:solidFill>
                  <a:srgbClr val="00B0F0"/>
                </a:solidFill>
                <a:cs typeface="Times New Roman" pitchFamily="18" charset="0"/>
              </a:rPr>
              <a:t> </a:t>
            </a:r>
            <a:r>
              <a:rPr lang="en-US" sz="3200" b="1" i="1" dirty="0" smtClean="0">
                <a:solidFill>
                  <a:srgbClr val="00B0F0"/>
                </a:solidFill>
                <a:cs typeface="Times New Roman" pitchFamily="18" charset="0"/>
              </a:rPr>
              <a:t>(1)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417637"/>
            <a:ext cx="4724400" cy="4525963"/>
          </a:xfrm>
          <a:noFill/>
        </p:spPr>
        <p:txBody>
          <a:bodyPr>
            <a:noAutofit/>
          </a:bodyPr>
          <a:lstStyle/>
          <a:p>
            <a:pPr>
              <a:buNone/>
            </a:pPr>
            <a:r>
              <a:rPr lang="en-US" sz="1800" b="1" u="sng" dirty="0" smtClean="0"/>
              <a:t>Basic single PAN network structure</a:t>
            </a:r>
          </a:p>
          <a:p>
            <a:r>
              <a:rPr lang="en-US" sz="1600" dirty="0" smtClean="0"/>
              <a:t>Consists of </a:t>
            </a:r>
            <a:r>
              <a:rPr lang="en-US" sz="1600" b="1" i="1" dirty="0" smtClean="0"/>
              <a:t>y</a:t>
            </a:r>
            <a:r>
              <a:rPr lang="en-US" sz="1600" dirty="0" smtClean="0"/>
              <a:t> x </a:t>
            </a:r>
            <a:r>
              <a:rPr lang="en-US" sz="1600" b="1" i="1" dirty="0" smtClean="0"/>
              <a:t>y</a:t>
            </a:r>
            <a:r>
              <a:rPr lang="en-US" sz="1600" dirty="0" smtClean="0"/>
              <a:t> nodes</a:t>
            </a:r>
          </a:p>
          <a:p>
            <a:r>
              <a:rPr lang="en-US" sz="1600" dirty="0" smtClean="0"/>
              <a:t>A PAN coordinator located at the center of the network</a:t>
            </a:r>
          </a:p>
          <a:p>
            <a:pPr>
              <a:buNone/>
            </a:pPr>
            <a:endParaRPr lang="en-US" sz="1800" dirty="0" smtClean="0"/>
          </a:p>
          <a:p>
            <a:pPr>
              <a:buNone/>
            </a:pPr>
            <a:r>
              <a:rPr lang="en-US" sz="1800" b="1" u="sng" dirty="0" smtClean="0"/>
              <a:t>Basic </a:t>
            </a:r>
            <a:r>
              <a:rPr lang="en-US" sz="1800" b="1" u="sng" dirty="0" smtClean="0"/>
              <a:t>multiple </a:t>
            </a:r>
            <a:r>
              <a:rPr lang="en-US" sz="1800" b="1" u="sng" dirty="0" smtClean="0"/>
              <a:t>PAN </a:t>
            </a:r>
            <a:r>
              <a:rPr lang="en-US" sz="1800" b="1" u="sng" dirty="0" smtClean="0"/>
              <a:t>network </a:t>
            </a:r>
            <a:r>
              <a:rPr lang="en-US" sz="1800" b="1" u="sng" dirty="0" smtClean="0"/>
              <a:t>structure</a:t>
            </a:r>
          </a:p>
          <a:p>
            <a:r>
              <a:rPr lang="en-US" sz="1600" dirty="0" smtClean="0"/>
              <a:t>Consists of </a:t>
            </a:r>
            <a:r>
              <a:rPr lang="en-US" sz="1600" b="1" i="1" dirty="0" smtClean="0"/>
              <a:t>z</a:t>
            </a:r>
            <a:r>
              <a:rPr lang="en-US" sz="1600" dirty="0" smtClean="0"/>
              <a:t> x </a:t>
            </a:r>
            <a:r>
              <a:rPr lang="en-US" sz="1600" b="1" i="1" dirty="0" smtClean="0"/>
              <a:t>z</a:t>
            </a:r>
            <a:r>
              <a:rPr lang="en-US" sz="1600" dirty="0" smtClean="0"/>
              <a:t> single PAN networks</a:t>
            </a:r>
          </a:p>
          <a:p>
            <a:endParaRPr lang="en-US" sz="1800" dirty="0" smtClean="0"/>
          </a:p>
        </p:txBody>
      </p:sp>
      <p:sp>
        <p:nvSpPr>
          <p:cNvPr id="4" name="Oval 3"/>
          <p:cNvSpPr/>
          <p:nvPr/>
        </p:nvSpPr>
        <p:spPr>
          <a:xfrm>
            <a:off x="5791200" y="1828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6705600" y="1828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248400" y="1828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8077200" y="1828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791200" y="2286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705600" y="2286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248400" y="2286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8077200" y="2286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791200" y="2743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6705600" y="2743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248400" y="2743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8077200" y="2743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791200" y="4114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6705600" y="4114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6248400" y="4114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8077200" y="4114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p:cNvCxnSpPr/>
          <p:nvPr/>
        </p:nvCxnSpPr>
        <p:spPr>
          <a:xfrm>
            <a:off x="5867400" y="1611868"/>
            <a:ext cx="457200" cy="0"/>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964348" y="1307068"/>
            <a:ext cx="284052" cy="369332"/>
          </a:xfrm>
          <a:prstGeom prst="rect">
            <a:avLst/>
          </a:prstGeom>
          <a:noFill/>
        </p:spPr>
        <p:txBody>
          <a:bodyPr wrap="none" rtlCol="0">
            <a:spAutoFit/>
          </a:bodyPr>
          <a:lstStyle/>
          <a:p>
            <a:r>
              <a:rPr lang="en-US" i="1" dirty="0" smtClean="0"/>
              <a:t>x</a:t>
            </a:r>
            <a:endParaRPr lang="en-US" i="1" dirty="0"/>
          </a:p>
        </p:txBody>
      </p:sp>
      <p:cxnSp>
        <p:nvCxnSpPr>
          <p:cNvPr id="24" name="Straight Arrow Connector 23"/>
          <p:cNvCxnSpPr/>
          <p:nvPr/>
        </p:nvCxnSpPr>
        <p:spPr>
          <a:xfrm>
            <a:off x="5562600" y="1905000"/>
            <a:ext cx="0" cy="457200"/>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5334000" y="1905000"/>
            <a:ext cx="284052" cy="369332"/>
          </a:xfrm>
          <a:prstGeom prst="rect">
            <a:avLst/>
          </a:prstGeom>
          <a:noFill/>
        </p:spPr>
        <p:txBody>
          <a:bodyPr wrap="none" rtlCol="0">
            <a:spAutoFit/>
          </a:bodyPr>
          <a:lstStyle/>
          <a:p>
            <a:r>
              <a:rPr lang="en-US" i="1" dirty="0" smtClean="0"/>
              <a:t>x</a:t>
            </a:r>
            <a:endParaRPr lang="en-US" i="1" dirty="0"/>
          </a:p>
        </p:txBody>
      </p:sp>
      <p:cxnSp>
        <p:nvCxnSpPr>
          <p:cNvPr id="29" name="Straight Connector 28"/>
          <p:cNvCxnSpPr/>
          <p:nvPr/>
        </p:nvCxnSpPr>
        <p:spPr>
          <a:xfrm>
            <a:off x="7086600" y="1905000"/>
            <a:ext cx="762000" cy="0"/>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7086600" y="2362200"/>
            <a:ext cx="762000" cy="0"/>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7086600" y="2819400"/>
            <a:ext cx="762000" cy="0"/>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7086600" y="4191000"/>
            <a:ext cx="762000" cy="0"/>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5867400" y="3124200"/>
            <a:ext cx="0" cy="762000"/>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324600" y="3124200"/>
            <a:ext cx="0" cy="762000"/>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6781800" y="3124200"/>
            <a:ext cx="0" cy="762000"/>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8153400" y="3124200"/>
            <a:ext cx="0" cy="762000"/>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5715000" y="1752600"/>
            <a:ext cx="2590800" cy="2590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1219200" y="3733800"/>
            <a:ext cx="6096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1828800" y="3733800"/>
            <a:ext cx="6096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1219200" y="4343400"/>
            <a:ext cx="6096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1828800" y="4343400"/>
            <a:ext cx="6096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3200400" y="3733800"/>
            <a:ext cx="6096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3200400" y="4343400"/>
            <a:ext cx="6096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1219200" y="5638800"/>
            <a:ext cx="6096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1828800" y="5638800"/>
            <a:ext cx="6096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3200400" y="5638800"/>
            <a:ext cx="6096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Connector 49"/>
          <p:cNvCxnSpPr/>
          <p:nvPr/>
        </p:nvCxnSpPr>
        <p:spPr>
          <a:xfrm>
            <a:off x="2590800" y="4038600"/>
            <a:ext cx="457200" cy="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2590800" y="4648200"/>
            <a:ext cx="457200" cy="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2590800" y="5943600"/>
            <a:ext cx="457200" cy="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524000" y="5105400"/>
            <a:ext cx="0" cy="38100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2133600" y="5105400"/>
            <a:ext cx="0" cy="38100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3505200" y="5105400"/>
            <a:ext cx="0" cy="38100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59" name="Oval 58"/>
          <p:cNvSpPr/>
          <p:nvPr/>
        </p:nvSpPr>
        <p:spPr>
          <a:xfrm>
            <a:off x="5867400" y="5638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6172200" y="5562600"/>
            <a:ext cx="1563761" cy="338554"/>
          </a:xfrm>
          <a:prstGeom prst="rect">
            <a:avLst/>
          </a:prstGeom>
          <a:noFill/>
        </p:spPr>
        <p:txBody>
          <a:bodyPr wrap="none" rtlCol="0">
            <a:spAutoFit/>
          </a:bodyPr>
          <a:lstStyle/>
          <a:p>
            <a:r>
              <a:rPr lang="en-US" sz="1600" b="1" dirty="0" smtClean="0">
                <a:solidFill>
                  <a:srgbClr val="00B050"/>
                </a:solidFill>
              </a:rPr>
              <a:t>: Node of a PAN </a:t>
            </a:r>
            <a:endParaRPr lang="en-US" sz="1600" b="1" dirty="0">
              <a:solidFill>
                <a:srgbClr val="00B050"/>
              </a:solidFill>
            </a:endParaRPr>
          </a:p>
        </p:txBody>
      </p:sp>
      <p:sp>
        <p:nvSpPr>
          <p:cNvPr id="61" name="Rectangle 60"/>
          <p:cNvSpPr/>
          <p:nvPr/>
        </p:nvSpPr>
        <p:spPr>
          <a:xfrm>
            <a:off x="5715000" y="5943600"/>
            <a:ext cx="45720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6172200" y="5943600"/>
            <a:ext cx="1403526" cy="338554"/>
          </a:xfrm>
          <a:prstGeom prst="rect">
            <a:avLst/>
          </a:prstGeom>
          <a:noFill/>
        </p:spPr>
        <p:txBody>
          <a:bodyPr wrap="none" rtlCol="0">
            <a:spAutoFit/>
          </a:bodyPr>
          <a:lstStyle/>
          <a:p>
            <a:r>
              <a:rPr lang="en-US" sz="1600" b="1" dirty="0" smtClean="0">
                <a:solidFill>
                  <a:srgbClr val="00B050"/>
                </a:solidFill>
              </a:rPr>
              <a:t>: PAN network</a:t>
            </a:r>
            <a:endParaRPr lang="en-US" sz="1600" b="1" dirty="0">
              <a:solidFill>
                <a:srgbClr val="00B050"/>
              </a:solidFill>
            </a:endParaRPr>
          </a:p>
        </p:txBody>
      </p:sp>
      <p:sp>
        <p:nvSpPr>
          <p:cNvPr id="63" name="Oval 62"/>
          <p:cNvSpPr/>
          <p:nvPr/>
        </p:nvSpPr>
        <p:spPr>
          <a:xfrm>
            <a:off x="7086600" y="3124200"/>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5867400" y="5257800"/>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p:cNvSpPr txBox="1"/>
          <p:nvPr/>
        </p:nvSpPr>
        <p:spPr>
          <a:xfrm>
            <a:off x="6172200" y="5124403"/>
            <a:ext cx="2743200" cy="438197"/>
          </a:xfrm>
          <a:prstGeom prst="rect">
            <a:avLst/>
          </a:prstGeom>
          <a:noFill/>
        </p:spPr>
        <p:txBody>
          <a:bodyPr wrap="square" rtlCol="0">
            <a:spAutoFit/>
          </a:bodyPr>
          <a:lstStyle/>
          <a:p>
            <a:pPr>
              <a:lnSpc>
                <a:spcPts val="1300"/>
              </a:lnSpc>
            </a:pPr>
            <a:r>
              <a:rPr lang="en-US" sz="1600" b="1" dirty="0" smtClean="0">
                <a:solidFill>
                  <a:srgbClr val="00B050"/>
                </a:solidFill>
              </a:rPr>
              <a:t>: PAN coordinator: located at the center of the network</a:t>
            </a:r>
            <a:endParaRPr lang="en-US" sz="1600" b="1" dirty="0">
              <a:solidFill>
                <a:srgbClr val="00B050"/>
              </a:solidFill>
            </a:endParaRPr>
          </a:p>
        </p:txBody>
      </p:sp>
      <p:sp>
        <p:nvSpPr>
          <p:cNvPr id="66" name="Oval 65"/>
          <p:cNvSpPr/>
          <p:nvPr/>
        </p:nvSpPr>
        <p:spPr>
          <a:xfrm>
            <a:off x="1447800" y="3962400"/>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2057400" y="3962400"/>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3429000" y="3962400"/>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1447800" y="4572000"/>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2057400" y="4572000"/>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1447800" y="5867400"/>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2057400" y="5867400"/>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3429000" y="4572000"/>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3429000" y="5867400"/>
            <a:ext cx="152400" cy="1524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1295400" y="3810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3581400" y="6019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8" name="Straight Arrow Connector 77"/>
          <p:cNvCxnSpPr>
            <a:stCxn id="83" idx="0"/>
          </p:cNvCxnSpPr>
          <p:nvPr/>
        </p:nvCxnSpPr>
        <p:spPr>
          <a:xfrm flipV="1">
            <a:off x="4828817" y="2057400"/>
            <a:ext cx="962383" cy="1828800"/>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a:stCxn id="83" idx="1"/>
          </p:cNvCxnSpPr>
          <p:nvPr/>
        </p:nvCxnSpPr>
        <p:spPr>
          <a:xfrm flipH="1" flipV="1">
            <a:off x="1524000" y="3886201"/>
            <a:ext cx="2514600" cy="169276"/>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4038600" y="3886200"/>
            <a:ext cx="1580433" cy="338554"/>
          </a:xfrm>
          <a:prstGeom prst="rect">
            <a:avLst/>
          </a:prstGeom>
          <a:solidFill>
            <a:schemeClr val="accent3">
              <a:lumMod val="60000"/>
              <a:lumOff val="40000"/>
            </a:schemeClr>
          </a:solidFill>
        </p:spPr>
        <p:txBody>
          <a:bodyPr wrap="none" rtlCol="0">
            <a:spAutoFit/>
          </a:bodyPr>
          <a:lstStyle/>
          <a:p>
            <a:r>
              <a:rPr lang="en-US" sz="1600" b="1" dirty="0" smtClean="0">
                <a:solidFill>
                  <a:schemeClr val="accent2">
                    <a:lumMod val="75000"/>
                  </a:schemeClr>
                </a:solidFill>
              </a:rPr>
              <a:t>Data entry point</a:t>
            </a:r>
            <a:endParaRPr lang="en-US" sz="1600" b="1" dirty="0">
              <a:solidFill>
                <a:schemeClr val="accent2">
                  <a:lumMod val="75000"/>
                </a:schemeClr>
              </a:solidFill>
            </a:endParaRPr>
          </a:p>
        </p:txBody>
      </p:sp>
      <p:sp>
        <p:nvSpPr>
          <p:cNvPr id="88" name="TextBox 87"/>
          <p:cNvSpPr txBox="1"/>
          <p:nvPr/>
        </p:nvSpPr>
        <p:spPr>
          <a:xfrm>
            <a:off x="5105400" y="4572000"/>
            <a:ext cx="1440394" cy="338554"/>
          </a:xfrm>
          <a:prstGeom prst="rect">
            <a:avLst/>
          </a:prstGeom>
          <a:solidFill>
            <a:schemeClr val="accent3">
              <a:lumMod val="60000"/>
              <a:lumOff val="40000"/>
            </a:schemeClr>
          </a:solidFill>
        </p:spPr>
        <p:txBody>
          <a:bodyPr wrap="none" rtlCol="0">
            <a:spAutoFit/>
          </a:bodyPr>
          <a:lstStyle/>
          <a:p>
            <a:r>
              <a:rPr lang="en-US" sz="1600" b="1" dirty="0" smtClean="0">
                <a:solidFill>
                  <a:schemeClr val="accent2">
                    <a:lumMod val="75000"/>
                  </a:schemeClr>
                </a:solidFill>
              </a:rPr>
              <a:t>Data exit point</a:t>
            </a:r>
            <a:endParaRPr lang="en-US" sz="1600" b="1" dirty="0">
              <a:solidFill>
                <a:schemeClr val="accent2">
                  <a:lumMod val="75000"/>
                </a:schemeClr>
              </a:solidFill>
            </a:endParaRPr>
          </a:p>
        </p:txBody>
      </p:sp>
      <p:cxnSp>
        <p:nvCxnSpPr>
          <p:cNvPr id="96" name="Straight Arrow Connector 95"/>
          <p:cNvCxnSpPr>
            <a:stCxn id="88" idx="3"/>
          </p:cNvCxnSpPr>
          <p:nvPr/>
        </p:nvCxnSpPr>
        <p:spPr>
          <a:xfrm flipV="1">
            <a:off x="6545794" y="4267200"/>
            <a:ext cx="1455206" cy="474077"/>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a:endCxn id="76" idx="7"/>
          </p:cNvCxnSpPr>
          <p:nvPr/>
        </p:nvCxnSpPr>
        <p:spPr>
          <a:xfrm flipH="1">
            <a:off x="3711482" y="4953000"/>
            <a:ext cx="1546318" cy="1089118"/>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05" name="Rectangle 104"/>
          <p:cNvSpPr/>
          <p:nvPr/>
        </p:nvSpPr>
        <p:spPr>
          <a:xfrm>
            <a:off x="5562600" y="5029200"/>
            <a:ext cx="3276600" cy="1447800"/>
          </a:xfrm>
          <a:prstGeom prst="rect">
            <a:avLst/>
          </a:prstGeom>
          <a:noFill/>
          <a:ln w="31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10442106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COMMON FEATURES FOR PROPOSED OPERATIONAL SCENARIO</a:t>
            </a:r>
            <a:r>
              <a:rPr lang="en-US" sz="3200" b="1" i="1" dirty="0" smtClean="0">
                <a:solidFill>
                  <a:srgbClr val="00B0F0"/>
                </a:solidFill>
                <a:cs typeface="Times New Roman" pitchFamily="18" charset="0"/>
              </a:rPr>
              <a:t> (2)</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417637"/>
            <a:ext cx="8229600" cy="4525963"/>
          </a:xfrm>
          <a:noFill/>
        </p:spPr>
        <p:txBody>
          <a:bodyPr>
            <a:noAutofit/>
          </a:bodyPr>
          <a:lstStyle/>
          <a:p>
            <a:r>
              <a:rPr lang="en-US" sz="1800" b="1" dirty="0" smtClean="0"/>
              <a:t>Traffic </a:t>
            </a:r>
            <a:r>
              <a:rPr lang="en-US" sz="1800" b="1" dirty="0" smtClean="0"/>
              <a:t>pattern</a:t>
            </a:r>
          </a:p>
          <a:p>
            <a:pPr lvl="1"/>
            <a:r>
              <a:rPr lang="en-US" sz="1600" dirty="0" smtClean="0"/>
              <a:t>Thee Data </a:t>
            </a:r>
            <a:r>
              <a:rPr lang="en-US" sz="1600" dirty="0" smtClean="0"/>
              <a:t>rates: </a:t>
            </a:r>
            <a:r>
              <a:rPr lang="en-US" sz="1600" b="1" dirty="0" smtClean="0">
                <a:solidFill>
                  <a:srgbClr val="FF0000"/>
                </a:solidFill>
              </a:rPr>
              <a:t>1 kbps, 200 kbps, and 27 </a:t>
            </a:r>
            <a:r>
              <a:rPr lang="en-US" sz="1600" b="1" dirty="0" smtClean="0">
                <a:solidFill>
                  <a:srgbClr val="FF0000"/>
                </a:solidFill>
              </a:rPr>
              <a:t>Mbps</a:t>
            </a:r>
            <a:endParaRPr lang="en-US" sz="1600" b="1" dirty="0" smtClean="0">
              <a:solidFill>
                <a:srgbClr val="FF0000"/>
              </a:solidFill>
            </a:endParaRPr>
          </a:p>
          <a:p>
            <a:pPr lvl="1"/>
            <a:r>
              <a:rPr lang="en-US" sz="1600" dirty="0" smtClean="0"/>
              <a:t>Three packet sizes</a:t>
            </a:r>
            <a:r>
              <a:rPr lang="en-US" sz="1600" dirty="0" smtClean="0"/>
              <a:t>: </a:t>
            </a:r>
            <a:r>
              <a:rPr lang="en-US" sz="1600" b="1" dirty="0" smtClean="0">
                <a:solidFill>
                  <a:srgbClr val="FF0000"/>
                </a:solidFill>
              </a:rPr>
              <a:t>31 octets, 255 octets, and 2047 octets</a:t>
            </a:r>
          </a:p>
          <a:p>
            <a:pPr lvl="1"/>
            <a:endParaRPr lang="en-US" sz="1600" dirty="0" smtClean="0">
              <a:solidFill>
                <a:srgbClr val="00B050"/>
              </a:solidFill>
            </a:endParaRPr>
          </a:p>
          <a:p>
            <a:pPr lvl="1"/>
            <a:endParaRPr lang="en-US" sz="1600" dirty="0" smtClean="0">
              <a:solidFill>
                <a:srgbClr val="00B050"/>
              </a:solidFill>
            </a:endParaRPr>
          </a:p>
          <a:p>
            <a:pPr lvl="1"/>
            <a:endParaRPr lang="en-US" sz="1600" dirty="0" smtClean="0">
              <a:solidFill>
                <a:srgbClr val="00B050"/>
              </a:solidFill>
            </a:endParaRPr>
          </a:p>
          <a:p>
            <a:pPr lvl="1"/>
            <a:endParaRPr lang="en-US" sz="1600" dirty="0" smtClean="0">
              <a:solidFill>
                <a:srgbClr val="00B050"/>
              </a:solidFill>
            </a:endParaRPr>
          </a:p>
          <a:p>
            <a:pPr lvl="1"/>
            <a:endParaRPr lang="en-US" sz="1600" dirty="0" smtClean="0">
              <a:solidFill>
                <a:srgbClr val="00B050"/>
              </a:solidFill>
            </a:endParaRPr>
          </a:p>
          <a:p>
            <a:pPr lvl="1">
              <a:buNone/>
            </a:pPr>
            <a:endParaRPr lang="en-US" sz="1600" dirty="0" smtClean="0">
              <a:solidFill>
                <a:srgbClr val="00B050"/>
              </a:solidFill>
            </a:endParaRPr>
          </a:p>
          <a:p>
            <a:pPr lvl="1"/>
            <a:r>
              <a:rPr lang="en-US" sz="1600" dirty="0" smtClean="0"/>
              <a:t>Low duty cycle operation and extended sleep time: </a:t>
            </a:r>
            <a:r>
              <a:rPr lang="en-US" sz="1600" b="1" dirty="0" smtClean="0">
                <a:solidFill>
                  <a:srgbClr val="FF0000"/>
                </a:solidFill>
              </a:rPr>
              <a:t>100% (fully awake), 50</a:t>
            </a:r>
            <a:r>
              <a:rPr lang="en-US" sz="1600" b="1" dirty="0" smtClean="0">
                <a:solidFill>
                  <a:srgbClr val="FF0000"/>
                </a:solidFill>
              </a:rPr>
              <a:t>%, 10% and 1%</a:t>
            </a:r>
          </a:p>
          <a:p>
            <a:pPr lvl="1"/>
            <a:r>
              <a:rPr lang="en-US" sz="1600" dirty="0" smtClean="0"/>
              <a:t>Support for “</a:t>
            </a:r>
            <a:r>
              <a:rPr lang="en-US" sz="1600" dirty="0" smtClean="0">
                <a:solidFill>
                  <a:srgbClr val="00B050"/>
                </a:solidFill>
              </a:rPr>
              <a:t>sleepy nodes</a:t>
            </a:r>
            <a:r>
              <a:rPr lang="en-US" sz="1600" dirty="0" smtClean="0"/>
              <a:t>”, “</a:t>
            </a:r>
            <a:r>
              <a:rPr lang="en-US" sz="1600" dirty="0" smtClean="0">
                <a:solidFill>
                  <a:srgbClr val="00B050"/>
                </a:solidFill>
              </a:rPr>
              <a:t>sleepy routers</a:t>
            </a:r>
            <a:r>
              <a:rPr lang="en-US" sz="1600" dirty="0" smtClean="0"/>
              <a:t>”, and </a:t>
            </a:r>
            <a:r>
              <a:rPr lang="en-US" sz="1600" dirty="0" smtClean="0">
                <a:solidFill>
                  <a:srgbClr val="00B050"/>
                </a:solidFill>
              </a:rPr>
              <a:t>low duty cycle </a:t>
            </a:r>
            <a:r>
              <a:rPr lang="en-US" sz="1600" dirty="0" smtClean="0">
                <a:solidFill>
                  <a:srgbClr val="00B050"/>
                </a:solidFill>
              </a:rPr>
              <a:t>routers</a:t>
            </a:r>
          </a:p>
        </p:txBody>
      </p:sp>
      <p:graphicFrame>
        <p:nvGraphicFramePr>
          <p:cNvPr id="5" name="Table 4"/>
          <p:cNvGraphicFramePr>
            <a:graphicFrameLocks noGrp="1"/>
          </p:cNvGraphicFramePr>
          <p:nvPr/>
        </p:nvGraphicFramePr>
        <p:xfrm>
          <a:off x="762000" y="2438400"/>
          <a:ext cx="7696200" cy="1524000"/>
        </p:xfrm>
        <a:graphic>
          <a:graphicData uri="http://schemas.openxmlformats.org/drawingml/2006/table">
            <a:tbl>
              <a:tblPr firstRow="1" bandRow="1">
                <a:tableStyleId>{5C22544A-7EE6-4342-B048-85BDC9FD1C3A}</a:tableStyleId>
              </a:tblPr>
              <a:tblGrid>
                <a:gridCol w="1990398"/>
                <a:gridCol w="1592317"/>
                <a:gridCol w="1725010"/>
                <a:gridCol w="2388475"/>
              </a:tblGrid>
              <a:tr h="254000">
                <a:tc rowSpan="2">
                  <a:txBody>
                    <a:bodyPr/>
                    <a:lstStyle/>
                    <a:p>
                      <a:pPr algn="ctr"/>
                      <a:endParaRPr lang="en-US" sz="1400" dirty="0" smtClean="0"/>
                    </a:p>
                    <a:p>
                      <a:pPr algn="ctr"/>
                      <a:r>
                        <a:rPr lang="en-US" sz="1400" dirty="0" smtClean="0"/>
                        <a:t>Packet size</a:t>
                      </a:r>
                      <a:r>
                        <a:rPr lang="en-US" sz="1400" baseline="0" dirty="0" smtClean="0"/>
                        <a:t>   \  date rate</a:t>
                      </a:r>
                      <a:endParaRPr lang="en-US" sz="1400" dirty="0"/>
                    </a:p>
                  </a:txBody>
                  <a:tcPr>
                    <a:solidFill>
                      <a:schemeClr val="accent4">
                        <a:lumMod val="60000"/>
                        <a:lumOff val="40000"/>
                      </a:schemeClr>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Packet length</a:t>
                      </a:r>
                      <a:r>
                        <a:rPr lang="en-US" sz="1400" baseline="0" dirty="0" smtClean="0"/>
                        <a:t> in time (sec)</a:t>
                      </a:r>
                      <a:endParaRPr lang="en-US" sz="1400" dirty="0" smtClean="0"/>
                    </a:p>
                  </a:txBody>
                  <a:tcPr/>
                </a:tc>
                <a:tc hMerge="1">
                  <a:txBody>
                    <a:bodyPr/>
                    <a:lstStyle/>
                    <a:p>
                      <a:pPr algn="ctr"/>
                      <a:endParaRPr lang="en-US" sz="1400" dirty="0"/>
                    </a:p>
                  </a:txBody>
                  <a:tcPr/>
                </a:tc>
                <a:tc hMerge="1">
                  <a:txBody>
                    <a:bodyPr/>
                    <a:lstStyle/>
                    <a:p>
                      <a:pPr algn="ctr"/>
                      <a:endParaRPr lang="en-US" sz="1400" dirty="0"/>
                    </a:p>
                  </a:txBody>
                  <a:tcPr/>
                </a:tc>
              </a:tr>
              <a:tr h="254000">
                <a:tc vMerge="1">
                  <a:txBody>
                    <a:bodyPr/>
                    <a:lstStyle/>
                    <a:p>
                      <a:pPr algn="ctr"/>
                      <a:endParaRPr lang="en-US" sz="1400" dirty="0"/>
                    </a:p>
                  </a:txBody>
                  <a:tcPr/>
                </a:tc>
                <a:tc>
                  <a:txBody>
                    <a:bodyPr/>
                    <a:lstStyle/>
                    <a:p>
                      <a:pPr algn="ctr"/>
                      <a:r>
                        <a:rPr lang="en-US" sz="1400" dirty="0" smtClean="0"/>
                        <a:t>1 kbps</a:t>
                      </a:r>
                      <a:endParaRPr lang="en-US" sz="1400" dirty="0"/>
                    </a:p>
                  </a:txBody>
                  <a:tcPr/>
                </a:tc>
                <a:tc>
                  <a:txBody>
                    <a:bodyPr/>
                    <a:lstStyle/>
                    <a:p>
                      <a:pPr algn="ctr"/>
                      <a:r>
                        <a:rPr lang="en-US" sz="1400" dirty="0" smtClean="0"/>
                        <a:t>250 kbps</a:t>
                      </a:r>
                      <a:endParaRPr lang="en-US" sz="1400" dirty="0"/>
                    </a:p>
                  </a:txBody>
                  <a:tcPr/>
                </a:tc>
                <a:tc>
                  <a:txBody>
                    <a:bodyPr/>
                    <a:lstStyle/>
                    <a:p>
                      <a:pPr algn="ctr"/>
                      <a:r>
                        <a:rPr lang="en-US" sz="1400" dirty="0" smtClean="0"/>
                        <a:t>27 Mbps</a:t>
                      </a:r>
                      <a:endParaRPr lang="en-US" sz="1400" dirty="0"/>
                    </a:p>
                  </a:txBody>
                  <a:tcPr/>
                </a:tc>
              </a:tr>
              <a:tr h="177800">
                <a:tc>
                  <a:txBody>
                    <a:bodyPr/>
                    <a:lstStyle/>
                    <a:p>
                      <a:pPr algn="ctr"/>
                      <a:r>
                        <a:rPr lang="en-US" sz="1400" dirty="0" smtClean="0"/>
                        <a:t>31 octets</a:t>
                      </a:r>
                      <a:endParaRPr lang="en-US" sz="1400" dirty="0"/>
                    </a:p>
                  </a:txBody>
                  <a:tcPr>
                    <a:solidFill>
                      <a:srgbClr val="FFFF00"/>
                    </a:solidFill>
                  </a:tcPr>
                </a:tc>
                <a:tc>
                  <a:txBody>
                    <a:bodyPr/>
                    <a:lstStyle/>
                    <a:p>
                      <a:pPr algn="ctr"/>
                      <a:r>
                        <a:rPr lang="en-US" sz="1400" dirty="0" smtClean="0"/>
                        <a:t>0.248</a:t>
                      </a:r>
                      <a:endParaRPr lang="en-US" sz="1400" dirty="0"/>
                    </a:p>
                  </a:txBody>
                  <a:tcPr/>
                </a:tc>
                <a:tc>
                  <a:txBody>
                    <a:bodyPr/>
                    <a:lstStyle/>
                    <a:p>
                      <a:pPr algn="ctr"/>
                      <a:r>
                        <a:rPr lang="en-US" sz="1400" dirty="0" smtClean="0"/>
                        <a:t>0.00099</a:t>
                      </a:r>
                      <a:endParaRPr lang="en-US" sz="1400" dirty="0"/>
                    </a:p>
                  </a:txBody>
                  <a:tcPr/>
                </a:tc>
                <a:tc>
                  <a:txBody>
                    <a:bodyPr/>
                    <a:lstStyle/>
                    <a:p>
                      <a:pPr algn="ctr"/>
                      <a:r>
                        <a:rPr lang="en-US" sz="1400" dirty="0" smtClean="0"/>
                        <a:t>9.185x10-6</a:t>
                      </a:r>
                      <a:endParaRPr lang="en-US" sz="1400" dirty="0"/>
                    </a:p>
                  </a:txBody>
                  <a:tcPr/>
                </a:tc>
              </a:tr>
              <a:tr h="177800">
                <a:tc>
                  <a:txBody>
                    <a:bodyPr/>
                    <a:lstStyle/>
                    <a:p>
                      <a:pPr algn="ctr"/>
                      <a:r>
                        <a:rPr lang="en-US" sz="1400" dirty="0" smtClean="0"/>
                        <a:t>255 octets</a:t>
                      </a:r>
                      <a:endParaRPr lang="en-US" sz="1400" dirty="0"/>
                    </a:p>
                  </a:txBody>
                  <a:tcPr>
                    <a:solidFill>
                      <a:srgbClr val="FFFF00"/>
                    </a:solidFill>
                  </a:tcPr>
                </a:tc>
                <a:tc>
                  <a:txBody>
                    <a:bodyPr/>
                    <a:lstStyle/>
                    <a:p>
                      <a:pPr algn="ctr"/>
                      <a:r>
                        <a:rPr lang="en-US" sz="1400" dirty="0" smtClean="0"/>
                        <a:t>2.04</a:t>
                      </a:r>
                      <a:endParaRPr lang="en-US" sz="1400" dirty="0"/>
                    </a:p>
                  </a:txBody>
                  <a:tcPr/>
                </a:tc>
                <a:tc>
                  <a:txBody>
                    <a:bodyPr/>
                    <a:lstStyle/>
                    <a:p>
                      <a:pPr algn="ctr"/>
                      <a:r>
                        <a:rPr lang="en-US" sz="1400" dirty="0" smtClean="0"/>
                        <a:t>0.0082</a:t>
                      </a:r>
                      <a:endParaRPr lang="en-US" sz="1400" dirty="0"/>
                    </a:p>
                  </a:txBody>
                  <a:tcPr/>
                </a:tc>
                <a:tc>
                  <a:txBody>
                    <a:bodyPr/>
                    <a:lstStyle/>
                    <a:p>
                      <a:pPr algn="ctr"/>
                      <a:r>
                        <a:rPr lang="en-US" sz="1400" dirty="0" smtClean="0"/>
                        <a:t>75.56x10-6</a:t>
                      </a:r>
                      <a:endParaRPr lang="en-US" sz="1400" dirty="0"/>
                    </a:p>
                  </a:txBody>
                  <a:tcPr/>
                </a:tc>
              </a:tr>
              <a:tr h="152400">
                <a:tc>
                  <a:txBody>
                    <a:bodyPr/>
                    <a:lstStyle/>
                    <a:p>
                      <a:pPr algn="ctr"/>
                      <a:r>
                        <a:rPr lang="en-US" sz="1400" dirty="0" smtClean="0"/>
                        <a:t>2047 octets</a:t>
                      </a:r>
                      <a:endParaRPr lang="en-US" sz="1400" dirty="0"/>
                    </a:p>
                  </a:txBody>
                  <a:tcPr>
                    <a:solidFill>
                      <a:srgbClr val="FFFF00"/>
                    </a:solidFill>
                  </a:tcPr>
                </a:tc>
                <a:tc>
                  <a:txBody>
                    <a:bodyPr/>
                    <a:lstStyle/>
                    <a:p>
                      <a:pPr algn="ctr"/>
                      <a:r>
                        <a:rPr lang="en-US" sz="1400" dirty="0" smtClean="0"/>
                        <a:t>16.376</a:t>
                      </a:r>
                      <a:endParaRPr lang="en-US" sz="1400" dirty="0"/>
                    </a:p>
                  </a:txBody>
                  <a:tcPr/>
                </a:tc>
                <a:tc>
                  <a:txBody>
                    <a:bodyPr/>
                    <a:lstStyle/>
                    <a:p>
                      <a:pPr algn="ctr"/>
                      <a:r>
                        <a:rPr lang="en-US" sz="1400" dirty="0" smtClean="0"/>
                        <a:t>0.0655</a:t>
                      </a:r>
                      <a:endParaRPr lang="en-US" sz="1400" dirty="0"/>
                    </a:p>
                  </a:txBody>
                  <a:tcPr/>
                </a:tc>
                <a:tc>
                  <a:txBody>
                    <a:bodyPr/>
                    <a:lstStyle/>
                    <a:p>
                      <a:pPr algn="ctr"/>
                      <a:r>
                        <a:rPr lang="en-US" sz="1400" dirty="0" smtClean="0"/>
                        <a:t>606.52x10-6</a:t>
                      </a:r>
                      <a:endParaRPr lang="en-US" sz="1400" dirty="0"/>
                    </a:p>
                  </a:txBody>
                  <a:tcPr/>
                </a:tc>
              </a:tr>
            </a:tbl>
          </a:graphicData>
        </a:graphic>
      </p:graphicFrame>
    </p:spTree>
    <p:extLst>
      <p:ext uri="{BB962C8B-B14F-4D97-AF65-F5344CB8AC3E}">
        <p14:creationId xmlns="" xmlns:p14="http://schemas.microsoft.com/office/powerpoint/2010/main" val="10442106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COMMON FEATURES FOR PROPOSED OPERATIONAL SCENARIO (</a:t>
            </a:r>
            <a:r>
              <a:rPr lang="en-US" sz="3200" b="1" i="1" dirty="0" smtClean="0">
                <a:solidFill>
                  <a:srgbClr val="00B0F0"/>
                </a:solidFill>
                <a:cs typeface="Times New Roman" pitchFamily="18" charset="0"/>
              </a:rPr>
              <a:t>3</a:t>
            </a:r>
            <a:r>
              <a:rPr lang="en-US" sz="3200" b="1" i="1" dirty="0" smtClean="0">
                <a:solidFill>
                  <a:srgbClr val="00B0F0"/>
                </a:solidFill>
                <a:cs typeface="Times New Roman" pitchFamily="18" charset="0"/>
              </a:rPr>
              <a:t>)</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417637"/>
            <a:ext cx="8229600" cy="4525963"/>
          </a:xfrm>
          <a:noFill/>
        </p:spPr>
        <p:txBody>
          <a:bodyPr>
            <a:noAutofit/>
          </a:bodyPr>
          <a:lstStyle/>
          <a:p>
            <a:r>
              <a:rPr lang="en-US" sz="1800" b="1" dirty="0" smtClean="0"/>
              <a:t>Signal quality</a:t>
            </a:r>
          </a:p>
          <a:p>
            <a:pPr lvl="1"/>
            <a:r>
              <a:rPr lang="en-US" sz="1600" dirty="0" smtClean="0">
                <a:solidFill>
                  <a:srgbClr val="00B050"/>
                </a:solidFill>
              </a:rPr>
              <a:t>Communication range: </a:t>
            </a:r>
            <a:r>
              <a:rPr lang="en-US" sz="1600" b="1" i="1" dirty="0" smtClean="0">
                <a:solidFill>
                  <a:srgbClr val="00B050"/>
                </a:solidFill>
              </a:rPr>
              <a:t>w</a:t>
            </a:r>
            <a:r>
              <a:rPr lang="en-US" sz="1600" dirty="0" smtClean="0">
                <a:solidFill>
                  <a:srgbClr val="00B050"/>
                </a:solidFill>
              </a:rPr>
              <a:t> m </a:t>
            </a:r>
          </a:p>
          <a:p>
            <a:pPr lvl="1"/>
            <a:r>
              <a:rPr lang="en-US" sz="1600" dirty="0" smtClean="0">
                <a:solidFill>
                  <a:srgbClr val="00B050"/>
                </a:solidFill>
              </a:rPr>
              <a:t>congestion and signal quality</a:t>
            </a:r>
            <a:r>
              <a:rPr lang="en-US" sz="1600" dirty="0" smtClean="0"/>
              <a:t>: </a:t>
            </a:r>
          </a:p>
          <a:p>
            <a:pPr lvl="2"/>
            <a:r>
              <a:rPr lang="en-US" sz="1600" dirty="0" smtClean="0"/>
              <a:t>Link failure rate </a:t>
            </a:r>
            <a:r>
              <a:rPr lang="en-US" sz="1600" dirty="0" smtClean="0"/>
              <a:t>(LFR) of each node:</a:t>
            </a:r>
            <a:r>
              <a:rPr lang="en-US" sz="1600" dirty="0" smtClean="0">
                <a:solidFill>
                  <a:srgbClr val="FF0000"/>
                </a:solidFill>
              </a:rPr>
              <a:t> </a:t>
            </a:r>
            <a:r>
              <a:rPr lang="en-US" sz="1600" b="1" dirty="0" smtClean="0">
                <a:solidFill>
                  <a:srgbClr val="FF0000"/>
                </a:solidFill>
              </a:rPr>
              <a:t>10-1, 10-3, and 10-6</a:t>
            </a:r>
          </a:p>
          <a:p>
            <a:pPr lvl="1"/>
            <a:r>
              <a:rPr lang="en-US" sz="1600" dirty="0" smtClean="0">
                <a:solidFill>
                  <a:srgbClr val="00B050"/>
                </a:solidFill>
              </a:rPr>
              <a:t>The </a:t>
            </a:r>
            <a:r>
              <a:rPr lang="en-US" sz="1600" dirty="0" smtClean="0">
                <a:solidFill>
                  <a:srgbClr val="00B050"/>
                </a:solidFill>
              </a:rPr>
              <a:t>signal-to-noise ratio (SNR) on the indirect paths to concentrator is small enough for the other devices to consider taking an extra hop along a greater SNR link to get to the concentrator: </a:t>
            </a:r>
          </a:p>
          <a:p>
            <a:pPr lvl="2"/>
            <a:r>
              <a:rPr lang="en-US" sz="1600" dirty="0" smtClean="0">
                <a:solidFill>
                  <a:srgbClr val="00B050"/>
                </a:solidFill>
              </a:rPr>
              <a:t>using link quality and energy detection </a:t>
            </a:r>
            <a:r>
              <a:rPr lang="en-US" sz="1600" dirty="0" smtClean="0">
                <a:solidFill>
                  <a:srgbClr val="00B050"/>
                </a:solidFill>
              </a:rPr>
              <a:t>information</a:t>
            </a:r>
            <a:endParaRPr lang="en-US" sz="1800" dirty="0" smtClean="0">
              <a:solidFill>
                <a:srgbClr val="00B050"/>
              </a:solidFill>
            </a:endParaRPr>
          </a:p>
          <a:p>
            <a:r>
              <a:rPr lang="en-US" sz="1800" b="1" dirty="0" smtClean="0"/>
              <a:t>A </a:t>
            </a:r>
            <a:r>
              <a:rPr lang="en-US" sz="1800" b="1" dirty="0" smtClean="0"/>
              <a:t>latency-critical message and a high-priority </a:t>
            </a:r>
            <a:r>
              <a:rPr lang="en-US" sz="1800" b="1" dirty="0" smtClean="0"/>
              <a:t>message</a:t>
            </a:r>
            <a:endParaRPr lang="en-US" sz="1800" dirty="0" smtClean="0"/>
          </a:p>
          <a:p>
            <a:pPr lvl="1"/>
            <a:r>
              <a:rPr lang="en-US" sz="1600" dirty="0" smtClean="0">
                <a:solidFill>
                  <a:srgbClr val="FF0000"/>
                </a:solidFill>
              </a:rPr>
              <a:t>For each scenario, </a:t>
            </a:r>
            <a:r>
              <a:rPr lang="en-US" sz="1600" b="1" dirty="0" smtClean="0">
                <a:solidFill>
                  <a:srgbClr val="FF0000"/>
                </a:solidFill>
              </a:rPr>
              <a:t>a latency-critical message </a:t>
            </a:r>
            <a:r>
              <a:rPr lang="en-US" sz="1600" dirty="0" smtClean="0">
                <a:solidFill>
                  <a:srgbClr val="FF0000"/>
                </a:solidFill>
              </a:rPr>
              <a:t>and </a:t>
            </a:r>
            <a:r>
              <a:rPr lang="en-US" sz="1600" b="1" dirty="0" smtClean="0">
                <a:solidFill>
                  <a:srgbClr val="FF0000"/>
                </a:solidFill>
              </a:rPr>
              <a:t>a high-priority message </a:t>
            </a:r>
            <a:r>
              <a:rPr lang="en-US" sz="1600" dirty="0" smtClean="0">
                <a:solidFill>
                  <a:srgbClr val="FF0000"/>
                </a:solidFill>
              </a:rPr>
              <a:t>are to be tested.</a:t>
            </a:r>
          </a:p>
          <a:p>
            <a:pPr lvl="1"/>
            <a:r>
              <a:rPr lang="en-US" sz="1600" dirty="0" smtClean="0"/>
              <a:t>It </a:t>
            </a:r>
            <a:r>
              <a:rPr lang="en-US" sz="1600" dirty="0" smtClean="0"/>
              <a:t>allows data with different properties to be treated differently by the routing algorithm.</a:t>
            </a:r>
          </a:p>
          <a:p>
            <a:pPr lvl="1"/>
            <a:r>
              <a:rPr lang="en-US" sz="1600" dirty="0" smtClean="0"/>
              <a:t>Such as </a:t>
            </a:r>
            <a:r>
              <a:rPr lang="en-US" sz="1600" dirty="0" smtClean="0">
                <a:solidFill>
                  <a:srgbClr val="00B050"/>
                </a:solidFill>
              </a:rPr>
              <a:t>latency-critical properties </a:t>
            </a:r>
            <a:r>
              <a:rPr lang="en-US" sz="1600" dirty="0" smtClean="0"/>
              <a:t>over lower-latency paths and </a:t>
            </a:r>
            <a:r>
              <a:rPr lang="en-US" sz="1600" dirty="0" smtClean="0">
                <a:solidFill>
                  <a:srgbClr val="00B050"/>
                </a:solidFill>
              </a:rPr>
              <a:t>higher-priority messages </a:t>
            </a:r>
            <a:r>
              <a:rPr lang="en-US" sz="1600" dirty="0" smtClean="0"/>
              <a:t>to be transmitted before lower-priority messages over the same </a:t>
            </a:r>
            <a:r>
              <a:rPr lang="en-US" sz="1600" dirty="0" smtClean="0"/>
              <a:t>link</a:t>
            </a:r>
            <a:endParaRPr lang="en-US" sz="1600" dirty="0" smtClean="0"/>
          </a:p>
        </p:txBody>
      </p:sp>
    </p:spTree>
    <p:extLst>
      <p:ext uri="{BB962C8B-B14F-4D97-AF65-F5344CB8AC3E}">
        <p14:creationId xmlns="" xmlns:p14="http://schemas.microsoft.com/office/powerpoint/2010/main" val="10442106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COMMON FEATURES FOR PROPOSED OPERATIONAL SCENARIO (</a:t>
            </a:r>
            <a:r>
              <a:rPr lang="en-US" sz="3200" b="1" i="1" dirty="0" smtClean="0">
                <a:solidFill>
                  <a:srgbClr val="00B0F0"/>
                </a:solidFill>
                <a:cs typeface="Times New Roman" pitchFamily="18" charset="0"/>
              </a:rPr>
              <a:t>4</a:t>
            </a:r>
            <a:r>
              <a:rPr lang="en-US" sz="3200" b="1" i="1" dirty="0" smtClean="0">
                <a:solidFill>
                  <a:srgbClr val="00B0F0"/>
                </a:solidFill>
                <a:cs typeface="Times New Roman" pitchFamily="18" charset="0"/>
              </a:rPr>
              <a:t>)</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417637"/>
            <a:ext cx="8229600" cy="4525963"/>
          </a:xfrm>
          <a:noFill/>
        </p:spPr>
        <p:txBody>
          <a:bodyPr>
            <a:noAutofit/>
          </a:bodyPr>
          <a:lstStyle/>
          <a:p>
            <a:r>
              <a:rPr lang="en-US" sz="1800" b="1" dirty="0" smtClean="0"/>
              <a:t>Single and multiple </a:t>
            </a:r>
            <a:r>
              <a:rPr lang="en-US" sz="1800" b="1" dirty="0" smtClean="0"/>
              <a:t>Entry and Exit </a:t>
            </a:r>
            <a:r>
              <a:rPr lang="en-US" sz="1800" b="1" dirty="0" smtClean="0"/>
              <a:t>points</a:t>
            </a:r>
            <a:endParaRPr lang="en-US" sz="1800" dirty="0" smtClean="0"/>
          </a:p>
          <a:p>
            <a:pPr lvl="1">
              <a:buNone/>
            </a:pPr>
            <a:r>
              <a:rPr lang="en-US" sz="1600" dirty="0" smtClean="0"/>
              <a:t>For each scenario, </a:t>
            </a:r>
          </a:p>
          <a:p>
            <a:pPr lvl="1"/>
            <a:r>
              <a:rPr lang="en-US" sz="1600" dirty="0" smtClean="0"/>
              <a:t>for </a:t>
            </a:r>
            <a:r>
              <a:rPr lang="en-US" sz="1600" dirty="0" smtClean="0"/>
              <a:t>single </a:t>
            </a:r>
            <a:r>
              <a:rPr lang="en-US" sz="1600" dirty="0" smtClean="0"/>
              <a:t>entry and exit points</a:t>
            </a:r>
          </a:p>
          <a:p>
            <a:pPr lvl="2"/>
            <a:r>
              <a:rPr lang="en-US" sz="1600" dirty="0" smtClean="0">
                <a:solidFill>
                  <a:srgbClr val="00B050"/>
                </a:solidFill>
              </a:rPr>
              <a:t>entry </a:t>
            </a:r>
            <a:r>
              <a:rPr lang="en-US" sz="1600" dirty="0" smtClean="0">
                <a:solidFill>
                  <a:srgbClr val="00B050"/>
                </a:solidFill>
              </a:rPr>
              <a:t>point</a:t>
            </a:r>
            <a:r>
              <a:rPr lang="en-US" sz="1600" dirty="0" smtClean="0"/>
              <a:t>: </a:t>
            </a:r>
            <a:r>
              <a:rPr lang="en-US" sz="1600" dirty="0" smtClean="0">
                <a:solidFill>
                  <a:srgbClr val="FF0000"/>
                </a:solidFill>
              </a:rPr>
              <a:t>first node </a:t>
            </a:r>
            <a:r>
              <a:rPr lang="en-US" sz="1600" dirty="0" smtClean="0">
                <a:solidFill>
                  <a:srgbClr val="FF0000"/>
                </a:solidFill>
              </a:rPr>
              <a:t>of the first row</a:t>
            </a:r>
          </a:p>
          <a:p>
            <a:pPr lvl="2"/>
            <a:r>
              <a:rPr lang="en-US" sz="1600" dirty="0" smtClean="0">
                <a:solidFill>
                  <a:srgbClr val="00B050"/>
                </a:solidFill>
              </a:rPr>
              <a:t>exit </a:t>
            </a:r>
            <a:r>
              <a:rPr lang="en-US" sz="1600" dirty="0" smtClean="0">
                <a:solidFill>
                  <a:srgbClr val="00B050"/>
                </a:solidFill>
              </a:rPr>
              <a:t>point</a:t>
            </a:r>
            <a:r>
              <a:rPr lang="en-US" sz="1600" dirty="0" smtClean="0"/>
              <a:t>: </a:t>
            </a:r>
            <a:r>
              <a:rPr lang="en-US" sz="1600" dirty="0" smtClean="0">
                <a:solidFill>
                  <a:srgbClr val="FF0000"/>
                </a:solidFill>
              </a:rPr>
              <a:t>last node </a:t>
            </a:r>
            <a:r>
              <a:rPr lang="en-US" sz="1600" dirty="0" smtClean="0">
                <a:solidFill>
                  <a:srgbClr val="FF0000"/>
                </a:solidFill>
              </a:rPr>
              <a:t>of the last </a:t>
            </a:r>
            <a:r>
              <a:rPr lang="en-US" sz="1600" dirty="0" smtClean="0">
                <a:solidFill>
                  <a:srgbClr val="FF0000"/>
                </a:solidFill>
              </a:rPr>
              <a:t>row</a:t>
            </a:r>
            <a:endParaRPr lang="en-US" sz="1600" dirty="0" smtClean="0"/>
          </a:p>
          <a:p>
            <a:pPr lvl="1"/>
            <a:r>
              <a:rPr lang="en-US" sz="1600" dirty="0" smtClean="0"/>
              <a:t>for multiple entry and exit points</a:t>
            </a:r>
          </a:p>
          <a:p>
            <a:pPr lvl="2"/>
            <a:r>
              <a:rPr lang="en-US" sz="1600" dirty="0" smtClean="0">
                <a:solidFill>
                  <a:srgbClr val="00B050"/>
                </a:solidFill>
              </a:rPr>
              <a:t>entry points</a:t>
            </a:r>
            <a:r>
              <a:rPr lang="en-US" sz="1600" dirty="0" smtClean="0"/>
              <a:t>: </a:t>
            </a:r>
            <a:r>
              <a:rPr lang="en-US" sz="1600" dirty="0" smtClean="0">
                <a:solidFill>
                  <a:srgbClr val="FF0000"/>
                </a:solidFill>
              </a:rPr>
              <a:t>first three nodes of the first row</a:t>
            </a:r>
          </a:p>
          <a:p>
            <a:pPr lvl="2"/>
            <a:r>
              <a:rPr lang="en-US" sz="1600" dirty="0" smtClean="0">
                <a:solidFill>
                  <a:srgbClr val="00B050"/>
                </a:solidFill>
              </a:rPr>
              <a:t>exit points</a:t>
            </a:r>
            <a:r>
              <a:rPr lang="en-US" sz="1600" dirty="0" smtClean="0"/>
              <a:t>: </a:t>
            </a:r>
            <a:r>
              <a:rPr lang="en-US" sz="1600" dirty="0" smtClean="0">
                <a:solidFill>
                  <a:srgbClr val="FF0000"/>
                </a:solidFill>
              </a:rPr>
              <a:t>last </a:t>
            </a:r>
            <a:r>
              <a:rPr lang="en-US" sz="1600" dirty="0" smtClean="0">
                <a:solidFill>
                  <a:srgbClr val="FF0000"/>
                </a:solidFill>
              </a:rPr>
              <a:t>three nodes of the </a:t>
            </a:r>
            <a:r>
              <a:rPr lang="en-US" sz="1600" dirty="0" smtClean="0">
                <a:solidFill>
                  <a:srgbClr val="FF0000"/>
                </a:solidFill>
              </a:rPr>
              <a:t>last </a:t>
            </a:r>
            <a:r>
              <a:rPr lang="en-US" sz="1600" dirty="0" smtClean="0">
                <a:solidFill>
                  <a:srgbClr val="FF0000"/>
                </a:solidFill>
              </a:rPr>
              <a:t>row</a:t>
            </a:r>
            <a:endParaRPr lang="en-US" sz="1600" dirty="0" smtClean="0">
              <a:solidFill>
                <a:srgbClr val="FF0000"/>
              </a:solidFill>
            </a:endParaRPr>
          </a:p>
          <a:p>
            <a:pPr lvl="1"/>
            <a:r>
              <a:rPr lang="en-US" sz="1600" dirty="0" smtClean="0"/>
              <a:t>use </a:t>
            </a:r>
            <a:r>
              <a:rPr lang="en-US" sz="1600" dirty="0" smtClean="0"/>
              <a:t>of </a:t>
            </a:r>
            <a:r>
              <a:rPr lang="en-US" sz="1600" dirty="0" smtClean="0">
                <a:solidFill>
                  <a:srgbClr val="00B050"/>
                </a:solidFill>
              </a:rPr>
              <a:t>multiple ingress and egress points </a:t>
            </a:r>
            <a:r>
              <a:rPr lang="en-US" sz="1600" dirty="0" smtClean="0"/>
              <a:t>for data within the network to select the most appropriate entry/exit point for their communications with entities outside the network</a:t>
            </a:r>
          </a:p>
          <a:p>
            <a:pPr lvl="1">
              <a:buNone/>
            </a:pPr>
            <a:endParaRPr lang="en-US" sz="1600" dirty="0" smtClean="0">
              <a:solidFill>
                <a:srgbClr val="00B050"/>
              </a:solidFill>
            </a:endParaRPr>
          </a:p>
        </p:txBody>
      </p:sp>
    </p:spTree>
    <p:extLst>
      <p:ext uri="{BB962C8B-B14F-4D97-AF65-F5344CB8AC3E}">
        <p14:creationId xmlns="" xmlns:p14="http://schemas.microsoft.com/office/powerpoint/2010/main" val="10442106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COMMON FEATURES FOR PROPOSED OPERATIONAL SCENARIO (5)</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417637"/>
            <a:ext cx="8229600" cy="4525963"/>
          </a:xfrm>
          <a:noFill/>
        </p:spPr>
        <p:txBody>
          <a:bodyPr>
            <a:noAutofit/>
          </a:bodyPr>
          <a:lstStyle/>
          <a:p>
            <a:r>
              <a:rPr lang="en-US" sz="1800" dirty="0" smtClean="0"/>
              <a:t>Values applied for Variables</a:t>
            </a:r>
            <a:endParaRPr lang="en-US" sz="1600" b="1" dirty="0" smtClean="0">
              <a:solidFill>
                <a:srgbClr val="FF0000"/>
              </a:solidFill>
            </a:endParaRPr>
          </a:p>
          <a:p>
            <a:pPr lvl="1"/>
            <a:endParaRPr lang="en-US" sz="1600" dirty="0" smtClean="0"/>
          </a:p>
          <a:p>
            <a:pPr lvl="1">
              <a:buNone/>
            </a:pPr>
            <a:endParaRPr lang="en-US" sz="1600" dirty="0" smtClean="0">
              <a:solidFill>
                <a:srgbClr val="00B050"/>
              </a:solidFill>
            </a:endParaRPr>
          </a:p>
        </p:txBody>
      </p:sp>
      <p:graphicFrame>
        <p:nvGraphicFramePr>
          <p:cNvPr id="4" name="Table 3"/>
          <p:cNvGraphicFramePr>
            <a:graphicFrameLocks noGrp="1"/>
          </p:cNvGraphicFramePr>
          <p:nvPr/>
        </p:nvGraphicFramePr>
        <p:xfrm>
          <a:off x="609600" y="1828800"/>
          <a:ext cx="7924800" cy="3754120"/>
        </p:xfrm>
        <a:graphic>
          <a:graphicData uri="http://schemas.openxmlformats.org/drawingml/2006/table">
            <a:tbl>
              <a:tblPr firstRow="1" bandRow="1">
                <a:tableStyleId>{5C22544A-7EE6-4342-B048-85BDC9FD1C3A}</a:tableStyleId>
              </a:tblPr>
              <a:tblGrid>
                <a:gridCol w="4953000"/>
                <a:gridCol w="990600"/>
                <a:gridCol w="1981200"/>
              </a:tblGrid>
              <a:tr h="370840">
                <a:tc>
                  <a:txBody>
                    <a:bodyPr/>
                    <a:lstStyle/>
                    <a:p>
                      <a:pPr algn="ctr"/>
                      <a:r>
                        <a:rPr lang="en-US" sz="1600" dirty="0" smtClean="0"/>
                        <a:t>Parameter/description</a:t>
                      </a:r>
                      <a:endParaRPr lang="en-US" sz="1600" dirty="0"/>
                    </a:p>
                  </a:txBody>
                  <a:tcPr/>
                </a:tc>
                <a:tc>
                  <a:txBody>
                    <a:bodyPr/>
                    <a:lstStyle/>
                    <a:p>
                      <a:pPr algn="ctr"/>
                      <a:r>
                        <a:rPr lang="en-US" sz="1600" dirty="0" smtClean="0"/>
                        <a:t>variable</a:t>
                      </a:r>
                      <a:endParaRPr lang="en-US" sz="1600" dirty="0"/>
                    </a:p>
                  </a:txBody>
                  <a:tcPr/>
                </a:tc>
                <a:tc>
                  <a:txBody>
                    <a:bodyPr/>
                    <a:lstStyle/>
                    <a:p>
                      <a:pPr algn="ctr"/>
                      <a:r>
                        <a:rPr lang="en-US" sz="1600" dirty="0" smtClean="0"/>
                        <a:t>values</a:t>
                      </a:r>
                      <a:endParaRPr lang="en-US" sz="1600" dirty="0"/>
                    </a:p>
                  </a:txBody>
                  <a:tcPr/>
                </a:tc>
              </a:tr>
              <a:tr h="370840">
                <a:tc>
                  <a:txBody>
                    <a:bodyPr/>
                    <a:lstStyle/>
                    <a:p>
                      <a:r>
                        <a:rPr lang="en-US" sz="1600" dirty="0" smtClean="0"/>
                        <a:t>Distance between two nodes in a row (m)</a:t>
                      </a:r>
                      <a:endParaRPr lang="en-US" sz="1600" dirty="0"/>
                    </a:p>
                  </a:txBody>
                  <a:tcPr/>
                </a:tc>
                <a:tc>
                  <a:txBody>
                    <a:bodyPr/>
                    <a:lstStyle/>
                    <a:p>
                      <a:pPr algn="ctr"/>
                      <a:r>
                        <a:rPr lang="en-US" sz="1600" b="1" i="1" dirty="0" smtClean="0"/>
                        <a:t>x</a:t>
                      </a:r>
                      <a:endParaRPr lang="en-US" sz="1600" dirty="0"/>
                    </a:p>
                  </a:txBody>
                  <a:tcPr/>
                </a:tc>
                <a:tc>
                  <a:txBody>
                    <a:bodyPr/>
                    <a:lstStyle/>
                    <a:p>
                      <a:r>
                        <a:rPr lang="en-US" sz="1600" b="1" dirty="0" smtClean="0">
                          <a:solidFill>
                            <a:srgbClr val="FF0000"/>
                          </a:solidFill>
                        </a:rPr>
                        <a:t>2, 5</a:t>
                      </a:r>
                      <a:endParaRPr lang="en-US" sz="1600" dirty="0"/>
                    </a:p>
                  </a:txBody>
                  <a:tcPr/>
                </a:tc>
              </a:tr>
              <a:tr h="370840">
                <a:tc>
                  <a:txBody>
                    <a:bodyPr/>
                    <a:lstStyle/>
                    <a:p>
                      <a:r>
                        <a:rPr lang="en-US" sz="1600" dirty="0" smtClean="0"/>
                        <a:t>Number of nodes in a row and column in a single PAN coordinator network</a:t>
                      </a:r>
                      <a:endParaRPr lang="en-US" sz="1600" dirty="0"/>
                    </a:p>
                  </a:txBody>
                  <a:tcPr/>
                </a:tc>
                <a:tc>
                  <a:txBody>
                    <a:bodyPr/>
                    <a:lstStyle/>
                    <a:p>
                      <a:pPr algn="ctr"/>
                      <a:r>
                        <a:rPr lang="en-US" sz="1600" b="1" i="1" dirty="0" smtClean="0"/>
                        <a:t>y</a:t>
                      </a:r>
                      <a:endParaRPr lang="en-US" sz="1600" dirty="0"/>
                    </a:p>
                  </a:txBody>
                  <a:tcPr/>
                </a:tc>
                <a:tc>
                  <a:txBody>
                    <a:bodyPr/>
                    <a:lstStyle/>
                    <a:p>
                      <a:r>
                        <a:rPr lang="en-US" sz="1600" b="1" dirty="0" smtClean="0">
                          <a:solidFill>
                            <a:srgbClr val="FF0000"/>
                          </a:solidFill>
                        </a:rPr>
                        <a:t>11, 33, 99</a:t>
                      </a:r>
                      <a:endParaRPr lang="en-US" sz="1600" dirty="0"/>
                    </a:p>
                  </a:txBody>
                  <a:tcPr/>
                </a:tc>
              </a:tr>
              <a:tr h="370840">
                <a:tc>
                  <a:txBody>
                    <a:bodyPr/>
                    <a:lstStyle/>
                    <a:p>
                      <a:r>
                        <a:rPr lang="en-US" sz="1600" dirty="0" smtClean="0"/>
                        <a:t>Number of single PAN coordinator networks in a row of a multiple PAN coordinator network</a:t>
                      </a:r>
                      <a:endParaRPr lang="en-US" sz="1600" dirty="0"/>
                    </a:p>
                  </a:txBody>
                  <a:tcPr/>
                </a:tc>
                <a:tc>
                  <a:txBody>
                    <a:bodyPr/>
                    <a:lstStyle/>
                    <a:p>
                      <a:pPr algn="ctr"/>
                      <a:r>
                        <a:rPr lang="en-US" sz="1600" b="1" i="1" dirty="0" smtClean="0"/>
                        <a:t>z</a:t>
                      </a:r>
                      <a:endParaRPr lang="en-US" sz="1600" dirty="0"/>
                    </a:p>
                  </a:txBody>
                  <a:tcPr/>
                </a:tc>
                <a:tc>
                  <a:txBody>
                    <a:bodyPr/>
                    <a:lstStyle/>
                    <a:p>
                      <a:r>
                        <a:rPr lang="en-US" sz="1600" b="1" dirty="0" smtClean="0">
                          <a:solidFill>
                            <a:srgbClr val="FF0000"/>
                          </a:solidFill>
                        </a:rPr>
                        <a:t>1, 3</a:t>
                      </a:r>
                      <a:endParaRPr lang="en-US" sz="1600" dirty="0"/>
                    </a:p>
                  </a:txBody>
                  <a:tcPr/>
                </a:tc>
              </a:tr>
              <a:tr h="370840">
                <a:tc>
                  <a:txBody>
                    <a:bodyPr/>
                    <a:lstStyle/>
                    <a:p>
                      <a:r>
                        <a:rPr lang="en-US" sz="1600" dirty="0" smtClean="0"/>
                        <a:t>Communication range of a node (m)</a:t>
                      </a:r>
                      <a:endParaRPr lang="en-US" sz="1600" dirty="0"/>
                    </a:p>
                  </a:txBody>
                  <a:tcPr/>
                </a:tc>
                <a:tc>
                  <a:txBody>
                    <a:bodyPr/>
                    <a:lstStyle/>
                    <a:p>
                      <a:pPr algn="ctr"/>
                      <a:r>
                        <a:rPr lang="en-US" sz="1600" b="1" i="1" dirty="0" smtClean="0"/>
                        <a:t>w</a:t>
                      </a:r>
                      <a:endParaRPr lang="en-US" sz="1600" dirty="0"/>
                    </a:p>
                  </a:txBody>
                  <a:tcPr/>
                </a:tc>
                <a:tc>
                  <a:txBody>
                    <a:bodyPr/>
                    <a:lstStyle/>
                    <a:p>
                      <a:r>
                        <a:rPr lang="en-US" sz="1600" b="1" dirty="0" smtClean="0">
                          <a:solidFill>
                            <a:srgbClr val="FF0000"/>
                          </a:solidFill>
                        </a:rPr>
                        <a:t>10</a:t>
                      </a:r>
                      <a:endParaRPr lang="en-US" sz="1600" dirty="0"/>
                    </a:p>
                  </a:txBody>
                  <a:tcPr/>
                </a:tc>
              </a:tr>
              <a:tr h="370840">
                <a:tc>
                  <a:txBody>
                    <a:bodyPr/>
                    <a:lstStyle/>
                    <a:p>
                      <a:r>
                        <a:rPr lang="en-US" sz="1600" dirty="0" smtClean="0"/>
                        <a:t>Data rate (kbps)</a:t>
                      </a:r>
                      <a:endParaRPr lang="en-US" sz="1600" dirty="0"/>
                    </a:p>
                  </a:txBody>
                  <a:tcPr/>
                </a:tc>
                <a:tc>
                  <a:txBody>
                    <a:bodyPr/>
                    <a:lstStyle/>
                    <a:p>
                      <a:endParaRPr lang="en-US" sz="1600"/>
                    </a:p>
                  </a:txBody>
                  <a:tcPr/>
                </a:tc>
                <a:tc>
                  <a:txBody>
                    <a:bodyPr/>
                    <a:lstStyle/>
                    <a:p>
                      <a:pPr marL="0" lvl="1" indent="0"/>
                      <a:r>
                        <a:rPr lang="en-US" sz="1600" b="1" dirty="0" smtClean="0">
                          <a:solidFill>
                            <a:srgbClr val="FF0000"/>
                          </a:solidFill>
                        </a:rPr>
                        <a:t>1, 200, 27000</a:t>
                      </a:r>
                      <a:endParaRPr lang="en-US" sz="1600" b="1" dirty="0" smtClean="0">
                        <a:solidFill>
                          <a:srgbClr val="FF0000"/>
                        </a:solidFill>
                      </a:endParaRPr>
                    </a:p>
                  </a:txBody>
                  <a:tcPr/>
                </a:tc>
              </a:tr>
              <a:tr h="370840">
                <a:tc>
                  <a:txBody>
                    <a:bodyPr/>
                    <a:lstStyle/>
                    <a:p>
                      <a:r>
                        <a:rPr lang="en-US" sz="1600" dirty="0" smtClean="0"/>
                        <a:t>Packet size  (octets)</a:t>
                      </a:r>
                      <a:endParaRPr lang="en-US" sz="1600" dirty="0"/>
                    </a:p>
                  </a:txBody>
                  <a:tcPr/>
                </a:tc>
                <a:tc>
                  <a:txBody>
                    <a:bodyPr/>
                    <a:lstStyle/>
                    <a:p>
                      <a:endParaRPr lang="en-US" sz="160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FF0000"/>
                          </a:solidFill>
                        </a:rPr>
                        <a:t>31, 255, 2047</a:t>
                      </a:r>
                    </a:p>
                  </a:txBody>
                  <a:tcPr/>
                </a:tc>
              </a:tr>
              <a:tr h="370840">
                <a:tc>
                  <a:txBody>
                    <a:bodyPr/>
                    <a:lstStyle/>
                    <a:p>
                      <a:r>
                        <a:rPr lang="en-US" sz="1600" dirty="0" smtClean="0"/>
                        <a:t>duty cycle of operation (%)</a:t>
                      </a:r>
                      <a:endParaRPr lang="en-US" sz="1600" dirty="0"/>
                    </a:p>
                  </a:txBody>
                  <a:tcPr/>
                </a:tc>
                <a:tc>
                  <a:txBody>
                    <a:bodyPr/>
                    <a:lstStyle/>
                    <a:p>
                      <a:endParaRPr lang="en-US" sz="160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FF0000"/>
                          </a:solidFill>
                        </a:rPr>
                        <a:t>100, 50, 10, 1</a:t>
                      </a:r>
                    </a:p>
                  </a:txBody>
                  <a:tcPr/>
                </a:tc>
              </a:tr>
              <a:tr h="370840">
                <a:tc>
                  <a:txBody>
                    <a:bodyPr/>
                    <a:lstStyle/>
                    <a:p>
                      <a:r>
                        <a:rPr lang="en-US" sz="1600" dirty="0" smtClean="0"/>
                        <a:t>Link failure</a:t>
                      </a:r>
                      <a:r>
                        <a:rPr lang="en-US" sz="1600" baseline="0" dirty="0" smtClean="0"/>
                        <a:t> rate of a node due to poor s</a:t>
                      </a:r>
                      <a:r>
                        <a:rPr lang="en-US" sz="1600" dirty="0" smtClean="0"/>
                        <a:t>ignal quality </a:t>
                      </a:r>
                      <a:endParaRPr lang="en-US" sz="1600" dirty="0"/>
                    </a:p>
                  </a:txBody>
                  <a:tcPr/>
                </a:tc>
                <a:tc>
                  <a:txBody>
                    <a:bodyPr/>
                    <a:lstStyle/>
                    <a:p>
                      <a:endParaRPr lang="en-US" sz="160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FF0000"/>
                          </a:solidFill>
                        </a:rPr>
                        <a:t>10-1, 10-3, 10-6</a:t>
                      </a:r>
                    </a:p>
                  </a:txBody>
                  <a:tcPr/>
                </a:tc>
              </a:tr>
            </a:tbl>
          </a:graphicData>
        </a:graphic>
      </p:graphicFrame>
    </p:spTree>
    <p:extLst>
      <p:ext uri="{BB962C8B-B14F-4D97-AF65-F5344CB8AC3E}">
        <p14:creationId xmlns="" xmlns:p14="http://schemas.microsoft.com/office/powerpoint/2010/main" val="10442106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OPERATIONAL SCENARIO A </a:t>
            </a:r>
            <a:br>
              <a:rPr lang="en-US" sz="3200" b="1" i="1" dirty="0" smtClean="0">
                <a:solidFill>
                  <a:srgbClr val="00B0F0"/>
                </a:solidFill>
                <a:cs typeface="Times New Roman" pitchFamily="18" charset="0"/>
              </a:rPr>
            </a:br>
            <a:r>
              <a:rPr lang="en-US" sz="3200" b="1" i="1" dirty="0" smtClean="0">
                <a:solidFill>
                  <a:srgbClr val="00B0F0"/>
                </a:solidFill>
                <a:cs typeface="Times New Roman" pitchFamily="18" charset="0"/>
              </a:rPr>
              <a:t>UNICAST (PEER-TO-PEER)</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417637"/>
            <a:ext cx="8229600" cy="4525963"/>
          </a:xfrm>
          <a:noFill/>
        </p:spPr>
        <p:txBody>
          <a:bodyPr>
            <a:noAutofit/>
          </a:bodyPr>
          <a:lstStyle/>
          <a:p>
            <a:r>
              <a:rPr lang="en-US" sz="2000" dirty="0" smtClean="0"/>
              <a:t>Variables and values for parameters to be used</a:t>
            </a:r>
            <a:endParaRPr lang="en-US" sz="2000" dirty="0" smtClean="0"/>
          </a:p>
          <a:p>
            <a:pPr lvl="1"/>
            <a:r>
              <a:rPr lang="en-US" sz="1600" b="1" i="1" dirty="0" smtClean="0"/>
              <a:t>Specified in table of the previous slide</a:t>
            </a:r>
            <a:endParaRPr lang="en-US" sz="1600" dirty="0" smtClean="0"/>
          </a:p>
          <a:p>
            <a:endParaRPr lang="en-US" sz="1600" dirty="0" smtClean="0"/>
          </a:p>
          <a:p>
            <a:r>
              <a:rPr lang="en-US" sz="2000" dirty="0" smtClean="0"/>
              <a:t>Two cases applied for data entry and exit points</a:t>
            </a:r>
          </a:p>
          <a:p>
            <a:pPr lvl="1"/>
            <a:r>
              <a:rPr lang="en-US" sz="1600" dirty="0" smtClean="0"/>
              <a:t>Case for single entry point and single exit point: </a:t>
            </a:r>
            <a:r>
              <a:rPr lang="en-US" sz="1600" dirty="0" smtClean="0">
                <a:solidFill>
                  <a:srgbClr val="FF0000"/>
                </a:solidFill>
              </a:rPr>
              <a:t>use</a:t>
            </a:r>
            <a:r>
              <a:rPr lang="en-US" sz="1600" dirty="0" smtClean="0"/>
              <a:t> </a:t>
            </a:r>
            <a:r>
              <a:rPr lang="en-US" sz="1600" dirty="0" smtClean="0">
                <a:solidFill>
                  <a:srgbClr val="FF0000"/>
                </a:solidFill>
              </a:rPr>
              <a:t>one entry point and one exit point specified  </a:t>
            </a:r>
          </a:p>
          <a:p>
            <a:pPr lvl="1"/>
            <a:r>
              <a:rPr lang="en-US" sz="1600" dirty="0" smtClean="0"/>
              <a:t>Case for multiple entry and exit points:</a:t>
            </a:r>
            <a:r>
              <a:rPr lang="en-US" sz="1600" dirty="0" smtClean="0">
                <a:solidFill>
                  <a:srgbClr val="FF0000"/>
                </a:solidFill>
              </a:rPr>
              <a:t> use one entry point and exit point selected among three </a:t>
            </a:r>
            <a:r>
              <a:rPr lang="en-US" sz="1600" dirty="0" smtClean="0">
                <a:solidFill>
                  <a:srgbClr val="FF0000"/>
                </a:solidFill>
              </a:rPr>
              <a:t>entry </a:t>
            </a:r>
            <a:r>
              <a:rPr lang="en-US" sz="1600" dirty="0" smtClean="0">
                <a:solidFill>
                  <a:srgbClr val="FF0000"/>
                </a:solidFill>
              </a:rPr>
              <a:t>points </a:t>
            </a:r>
            <a:r>
              <a:rPr lang="en-US" sz="1600" dirty="0" smtClean="0">
                <a:solidFill>
                  <a:srgbClr val="FF0000"/>
                </a:solidFill>
              </a:rPr>
              <a:t>and </a:t>
            </a:r>
            <a:r>
              <a:rPr lang="en-US" sz="1600" dirty="0" smtClean="0">
                <a:solidFill>
                  <a:srgbClr val="FF0000"/>
                </a:solidFill>
              </a:rPr>
              <a:t>three </a:t>
            </a:r>
            <a:r>
              <a:rPr lang="en-US" sz="1600" dirty="0" smtClean="0">
                <a:solidFill>
                  <a:srgbClr val="FF0000"/>
                </a:solidFill>
              </a:rPr>
              <a:t>exit </a:t>
            </a:r>
            <a:r>
              <a:rPr lang="en-US" sz="1600" dirty="0" smtClean="0">
                <a:solidFill>
                  <a:srgbClr val="FF0000"/>
                </a:solidFill>
              </a:rPr>
              <a:t>points respectively</a:t>
            </a:r>
          </a:p>
          <a:p>
            <a:pPr lvl="1"/>
            <a:endParaRPr lang="en-US" sz="1600" dirty="0" smtClean="0">
              <a:solidFill>
                <a:srgbClr val="FF0000"/>
              </a:solidFill>
            </a:endParaRPr>
          </a:p>
          <a:p>
            <a:r>
              <a:rPr lang="en-US" sz="2000" dirty="0" smtClean="0"/>
              <a:t>Two cases applied to </a:t>
            </a:r>
            <a:r>
              <a:rPr lang="en-US" sz="2000" dirty="0" smtClean="0"/>
              <a:t>mobile </a:t>
            </a:r>
            <a:r>
              <a:rPr lang="en-US" sz="2000" dirty="0" smtClean="0"/>
              <a:t>device as a node</a:t>
            </a:r>
          </a:p>
          <a:p>
            <a:pPr lvl="1"/>
            <a:r>
              <a:rPr lang="en-US" sz="1600" dirty="0" smtClean="0"/>
              <a:t>Case to consider a mobile device as a sender: an entry point is a mobile device.</a:t>
            </a:r>
          </a:p>
          <a:p>
            <a:pPr lvl="1"/>
            <a:r>
              <a:rPr lang="en-US" sz="1600" dirty="0" smtClean="0"/>
              <a:t>Case to consider a mobile device as a receiver: an exit point is a mobile device.</a:t>
            </a:r>
          </a:p>
          <a:p>
            <a:pPr lvl="1"/>
            <a:r>
              <a:rPr lang="en-US" sz="1600" dirty="0" smtClean="0">
                <a:solidFill>
                  <a:srgbClr val="00B050"/>
                </a:solidFill>
              </a:rPr>
              <a:t>To meet requirement for mobility </a:t>
            </a:r>
            <a:r>
              <a:rPr lang="en-US" sz="1600" dirty="0" smtClean="0"/>
              <a:t>to support hand-held controls</a:t>
            </a:r>
          </a:p>
          <a:p>
            <a:pPr lvl="1"/>
            <a:endParaRPr lang="en-US" sz="1600" dirty="0" smtClean="0">
              <a:solidFill>
                <a:srgbClr val="FF0000"/>
              </a:solidFill>
            </a:endParaRPr>
          </a:p>
        </p:txBody>
      </p:sp>
    </p:spTree>
    <p:extLst>
      <p:ext uri="{BB962C8B-B14F-4D97-AF65-F5344CB8AC3E}">
        <p14:creationId xmlns="" xmlns:p14="http://schemas.microsoft.com/office/powerpoint/2010/main" val="10442106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contents</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417637"/>
            <a:ext cx="8229600" cy="4525963"/>
          </a:xfrm>
          <a:noFill/>
        </p:spPr>
        <p:txBody>
          <a:bodyPr>
            <a:noAutofit/>
          </a:bodyPr>
          <a:lstStyle/>
          <a:p>
            <a:pPr lvl="0"/>
            <a:r>
              <a:rPr lang="en-US" altLang="ko-KR" sz="2000" dirty="0" smtClean="0"/>
              <a:t>Introduction</a:t>
            </a:r>
          </a:p>
          <a:p>
            <a:pPr lvl="0"/>
            <a:endParaRPr lang="en-US" altLang="ko-KR" sz="2000" dirty="0" smtClean="0"/>
          </a:p>
          <a:p>
            <a:pPr lvl="0"/>
            <a:r>
              <a:rPr lang="en-US" sz="2000" dirty="0" smtClean="0"/>
              <a:t>Requirements for scenarios from </a:t>
            </a:r>
            <a:r>
              <a:rPr lang="en-US" sz="2000" dirty="0" smtClean="0"/>
              <a:t>TGD, </a:t>
            </a:r>
            <a:r>
              <a:rPr lang="en-US" sz="2000" dirty="0" smtClean="0"/>
              <a:t>15-13-0753-14</a:t>
            </a:r>
            <a:endParaRPr lang="en-US" altLang="ko-KR" sz="2000" dirty="0" smtClean="0"/>
          </a:p>
          <a:p>
            <a:pPr lvl="0"/>
            <a:endParaRPr lang="en-US" altLang="ko-KR" sz="2000" dirty="0" smtClean="0"/>
          </a:p>
          <a:p>
            <a:pPr lvl="0"/>
            <a:r>
              <a:rPr lang="en-US" altLang="ko-KR" sz="2000" dirty="0" smtClean="0"/>
              <a:t>Proposed operational scenarios for TGD</a:t>
            </a:r>
          </a:p>
          <a:p>
            <a:pPr lvl="0"/>
            <a:endParaRPr lang="en-US" altLang="ko-KR" sz="2000" dirty="0" smtClean="0"/>
          </a:p>
          <a:p>
            <a:pPr lvl="0"/>
            <a:r>
              <a:rPr lang="en-US" altLang="ko-KR" sz="2000" dirty="0" smtClean="0"/>
              <a:t>Conclusions</a:t>
            </a:r>
            <a:endParaRPr lang="ko-KR" altLang="ko-KR" sz="2000" dirty="0" smtClean="0"/>
          </a:p>
          <a:p>
            <a:pPr lvl="1"/>
            <a:endParaRPr lang="ko-KR" altLang="ko-KR" sz="1600" dirty="0"/>
          </a:p>
        </p:txBody>
      </p:sp>
    </p:spTree>
    <p:extLst>
      <p:ext uri="{BB962C8B-B14F-4D97-AF65-F5344CB8AC3E}">
        <p14:creationId xmlns="" xmlns:p14="http://schemas.microsoft.com/office/powerpoint/2010/main" val="8606363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OPERATIONAL SCENARIO B</a:t>
            </a:r>
            <a:br>
              <a:rPr lang="en-US" sz="3200" b="1" i="1" dirty="0" smtClean="0">
                <a:solidFill>
                  <a:srgbClr val="00B0F0"/>
                </a:solidFill>
                <a:cs typeface="Times New Roman" pitchFamily="18" charset="0"/>
              </a:rPr>
            </a:br>
            <a:r>
              <a:rPr lang="en-US" sz="3200" b="1" i="1" dirty="0" smtClean="0">
                <a:solidFill>
                  <a:srgbClr val="00B0F0"/>
                </a:solidFill>
                <a:cs typeface="Times New Roman" pitchFamily="18" charset="0"/>
              </a:rPr>
              <a:t>MULTICAST</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417637"/>
            <a:ext cx="8229600" cy="4525963"/>
          </a:xfrm>
          <a:noFill/>
        </p:spPr>
        <p:txBody>
          <a:bodyPr>
            <a:noAutofit/>
          </a:bodyPr>
          <a:lstStyle/>
          <a:p>
            <a:r>
              <a:rPr lang="en-US" sz="2000" dirty="0" smtClean="0"/>
              <a:t>Variables and values for parameters to be used</a:t>
            </a:r>
          </a:p>
          <a:p>
            <a:pPr lvl="1"/>
            <a:r>
              <a:rPr lang="en-US" sz="1600" b="1" i="1" dirty="0" smtClean="0"/>
              <a:t>Specified in table of the previous slide</a:t>
            </a:r>
            <a:endParaRPr lang="en-US" sz="1600" dirty="0" smtClean="0"/>
          </a:p>
          <a:p>
            <a:pPr lvl="1"/>
            <a:endParaRPr lang="en-US" sz="1600" dirty="0" smtClean="0"/>
          </a:p>
          <a:p>
            <a:r>
              <a:rPr lang="en-US" sz="2000" dirty="0" smtClean="0"/>
              <a:t>Two cases applied for data entry and exit points</a:t>
            </a:r>
          </a:p>
          <a:p>
            <a:pPr lvl="1"/>
            <a:r>
              <a:rPr lang="en-US" sz="1600" dirty="0" smtClean="0"/>
              <a:t>Case for single entry point and single exit </a:t>
            </a:r>
            <a:r>
              <a:rPr lang="en-US" sz="1600" dirty="0" smtClean="0"/>
              <a:t>point:</a:t>
            </a:r>
            <a:r>
              <a:rPr lang="en-US" sz="1600" dirty="0" smtClean="0">
                <a:solidFill>
                  <a:srgbClr val="FF0000"/>
                </a:solidFill>
              </a:rPr>
              <a:t> use one </a:t>
            </a:r>
            <a:r>
              <a:rPr lang="en-US" sz="1600" dirty="0" smtClean="0">
                <a:solidFill>
                  <a:srgbClr val="FF0000"/>
                </a:solidFill>
              </a:rPr>
              <a:t>entry point and </a:t>
            </a:r>
            <a:r>
              <a:rPr lang="en-US" sz="1600" dirty="0" smtClean="0">
                <a:solidFill>
                  <a:srgbClr val="FF0000"/>
                </a:solidFill>
              </a:rPr>
              <a:t>multicast to three </a:t>
            </a:r>
            <a:r>
              <a:rPr lang="en-US" sz="1600" dirty="0" smtClean="0">
                <a:solidFill>
                  <a:srgbClr val="FF0000"/>
                </a:solidFill>
              </a:rPr>
              <a:t>exit </a:t>
            </a:r>
            <a:r>
              <a:rPr lang="en-US" sz="1600" dirty="0" smtClean="0">
                <a:solidFill>
                  <a:srgbClr val="FF0000"/>
                </a:solidFill>
              </a:rPr>
              <a:t>points</a:t>
            </a:r>
            <a:endParaRPr lang="en-US" sz="1600" dirty="0" smtClean="0">
              <a:solidFill>
                <a:srgbClr val="FF0000"/>
              </a:solidFill>
            </a:endParaRPr>
          </a:p>
          <a:p>
            <a:pPr lvl="1"/>
            <a:r>
              <a:rPr lang="en-US" sz="1600" dirty="0" smtClean="0"/>
              <a:t>Case for </a:t>
            </a:r>
            <a:r>
              <a:rPr lang="en-US" sz="1600" dirty="0" smtClean="0"/>
              <a:t>multiple entry and </a:t>
            </a:r>
            <a:r>
              <a:rPr lang="en-US" sz="1600" dirty="0" smtClean="0"/>
              <a:t>multiple exit points: </a:t>
            </a:r>
            <a:r>
              <a:rPr lang="en-US" sz="1600" dirty="0" smtClean="0">
                <a:solidFill>
                  <a:srgbClr val="FF0000"/>
                </a:solidFill>
              </a:rPr>
              <a:t>use one entry point selected among three </a:t>
            </a:r>
            <a:r>
              <a:rPr lang="en-US" sz="1600" dirty="0" smtClean="0">
                <a:solidFill>
                  <a:srgbClr val="FF0000"/>
                </a:solidFill>
              </a:rPr>
              <a:t>entry </a:t>
            </a:r>
            <a:r>
              <a:rPr lang="en-US" sz="1600" dirty="0" smtClean="0">
                <a:solidFill>
                  <a:srgbClr val="FF0000"/>
                </a:solidFill>
              </a:rPr>
              <a:t>points </a:t>
            </a:r>
            <a:r>
              <a:rPr lang="en-US" sz="1600" dirty="0" smtClean="0">
                <a:solidFill>
                  <a:srgbClr val="FF0000"/>
                </a:solidFill>
              </a:rPr>
              <a:t>and </a:t>
            </a:r>
            <a:r>
              <a:rPr lang="en-US" sz="1600" dirty="0" smtClean="0">
                <a:solidFill>
                  <a:srgbClr val="FF0000"/>
                </a:solidFill>
              </a:rPr>
              <a:t>multicast to three </a:t>
            </a:r>
            <a:r>
              <a:rPr lang="en-US" sz="1600" dirty="0" smtClean="0">
                <a:solidFill>
                  <a:srgbClr val="FF0000"/>
                </a:solidFill>
              </a:rPr>
              <a:t>exit </a:t>
            </a:r>
            <a:r>
              <a:rPr lang="en-US" sz="1600" dirty="0" smtClean="0">
                <a:solidFill>
                  <a:srgbClr val="FF0000"/>
                </a:solidFill>
              </a:rPr>
              <a:t>points</a:t>
            </a:r>
          </a:p>
          <a:p>
            <a:pPr lvl="1"/>
            <a:endParaRPr lang="en-US" sz="1600" dirty="0" smtClean="0">
              <a:solidFill>
                <a:srgbClr val="FF0000"/>
              </a:solidFill>
            </a:endParaRPr>
          </a:p>
          <a:p>
            <a:r>
              <a:rPr lang="en-US" sz="2000" dirty="0" smtClean="0"/>
              <a:t>Two cases applied to a mobile device as a node</a:t>
            </a:r>
          </a:p>
          <a:p>
            <a:pPr lvl="1"/>
            <a:r>
              <a:rPr lang="en-US" sz="1600" dirty="0" smtClean="0"/>
              <a:t>Case to consider a mobile device as a sender: an entry point is a mobile device.</a:t>
            </a:r>
          </a:p>
          <a:p>
            <a:pPr lvl="1"/>
            <a:r>
              <a:rPr lang="en-US" sz="1600" dirty="0" smtClean="0"/>
              <a:t>Case to </a:t>
            </a:r>
            <a:r>
              <a:rPr lang="en-US" sz="1600" dirty="0" smtClean="0"/>
              <a:t>consider a mobile device as a </a:t>
            </a:r>
            <a:r>
              <a:rPr lang="en-US" sz="1600" dirty="0" smtClean="0"/>
              <a:t>receiver: </a:t>
            </a:r>
            <a:r>
              <a:rPr lang="en-US" sz="1600" dirty="0" smtClean="0"/>
              <a:t>an </a:t>
            </a:r>
            <a:r>
              <a:rPr lang="en-US" sz="1600" dirty="0" smtClean="0"/>
              <a:t>exit </a:t>
            </a:r>
            <a:r>
              <a:rPr lang="en-US" sz="1600" dirty="0" smtClean="0"/>
              <a:t>point is a mobile device</a:t>
            </a:r>
            <a:r>
              <a:rPr lang="en-US" sz="1600" dirty="0" smtClean="0"/>
              <a:t>.</a:t>
            </a:r>
          </a:p>
          <a:p>
            <a:pPr lvl="1"/>
            <a:r>
              <a:rPr lang="en-US" sz="1600" dirty="0" smtClean="0">
                <a:solidFill>
                  <a:srgbClr val="00B050"/>
                </a:solidFill>
              </a:rPr>
              <a:t>To meet requirement </a:t>
            </a:r>
            <a:r>
              <a:rPr lang="en-US" sz="1600" dirty="0" smtClean="0">
                <a:solidFill>
                  <a:srgbClr val="00B050"/>
                </a:solidFill>
              </a:rPr>
              <a:t>for mobility </a:t>
            </a:r>
            <a:r>
              <a:rPr lang="en-US" sz="1600" dirty="0" smtClean="0"/>
              <a:t>to support hand-held controls</a:t>
            </a:r>
          </a:p>
          <a:p>
            <a:endParaRPr lang="en-US" sz="2000" dirty="0" smtClean="0">
              <a:solidFill>
                <a:srgbClr val="FF0000"/>
              </a:solidFill>
            </a:endParaRPr>
          </a:p>
        </p:txBody>
      </p:sp>
    </p:spTree>
    <p:extLst>
      <p:ext uri="{BB962C8B-B14F-4D97-AF65-F5344CB8AC3E}">
        <p14:creationId xmlns="" xmlns:p14="http://schemas.microsoft.com/office/powerpoint/2010/main" val="10442106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OPERATIONAL SCENARIO C</a:t>
            </a:r>
            <a:br>
              <a:rPr lang="en-US" sz="3200" b="1" i="1" dirty="0" smtClean="0">
                <a:solidFill>
                  <a:srgbClr val="00B0F0"/>
                </a:solidFill>
                <a:cs typeface="Times New Roman" pitchFamily="18" charset="0"/>
              </a:rPr>
            </a:br>
            <a:r>
              <a:rPr lang="en-US" sz="3200" b="1" i="1" dirty="0" smtClean="0">
                <a:solidFill>
                  <a:srgbClr val="00B0F0"/>
                </a:solidFill>
                <a:cs typeface="Times New Roman" pitchFamily="18" charset="0"/>
              </a:rPr>
              <a:t>B</a:t>
            </a:r>
            <a:r>
              <a:rPr lang="en-US" sz="3200" b="1" i="1" dirty="0" smtClean="0">
                <a:solidFill>
                  <a:srgbClr val="00B0F0"/>
                </a:solidFill>
                <a:cs typeface="Times New Roman" pitchFamily="18" charset="0"/>
              </a:rPr>
              <a:t>ROADCAST</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417637"/>
            <a:ext cx="8229600" cy="4525963"/>
          </a:xfrm>
          <a:noFill/>
        </p:spPr>
        <p:txBody>
          <a:bodyPr>
            <a:noAutofit/>
          </a:bodyPr>
          <a:lstStyle/>
          <a:p>
            <a:r>
              <a:rPr lang="en-US" sz="2000" dirty="0" smtClean="0"/>
              <a:t>Variables and values for parameters to be used</a:t>
            </a:r>
          </a:p>
          <a:p>
            <a:pPr lvl="1"/>
            <a:r>
              <a:rPr lang="en-US" sz="1600" b="1" i="1" dirty="0" smtClean="0"/>
              <a:t>Specified in table of the previous slide</a:t>
            </a:r>
            <a:endParaRPr lang="en-US" sz="1600" dirty="0" smtClean="0"/>
          </a:p>
          <a:p>
            <a:pPr lvl="1"/>
            <a:endParaRPr lang="en-US" sz="1600" dirty="0" smtClean="0"/>
          </a:p>
          <a:p>
            <a:r>
              <a:rPr lang="en-US" sz="2000" dirty="0" smtClean="0"/>
              <a:t>Two cases applied for data entry and exit points</a:t>
            </a:r>
          </a:p>
          <a:p>
            <a:pPr lvl="1"/>
            <a:r>
              <a:rPr lang="en-US" sz="1600" dirty="0" smtClean="0"/>
              <a:t>Case for </a:t>
            </a:r>
            <a:r>
              <a:rPr lang="en-US" sz="1600" dirty="0" smtClean="0"/>
              <a:t>single entry </a:t>
            </a:r>
            <a:r>
              <a:rPr lang="en-US" sz="1600" dirty="0" smtClean="0"/>
              <a:t>point</a:t>
            </a:r>
            <a:r>
              <a:rPr lang="en-US" sz="1600" dirty="0" smtClean="0"/>
              <a:t>:</a:t>
            </a:r>
            <a:r>
              <a:rPr lang="en-US" sz="1600" dirty="0" smtClean="0">
                <a:solidFill>
                  <a:srgbClr val="FF0000"/>
                </a:solidFill>
              </a:rPr>
              <a:t> use one </a:t>
            </a:r>
            <a:r>
              <a:rPr lang="en-US" sz="1600" dirty="0" smtClean="0">
                <a:solidFill>
                  <a:srgbClr val="FF0000"/>
                </a:solidFill>
              </a:rPr>
              <a:t>entry point and </a:t>
            </a:r>
            <a:r>
              <a:rPr lang="en-US" sz="1600" dirty="0" smtClean="0">
                <a:solidFill>
                  <a:srgbClr val="FF0000"/>
                </a:solidFill>
              </a:rPr>
              <a:t>broadcast </a:t>
            </a:r>
            <a:r>
              <a:rPr lang="en-US" sz="1600" dirty="0" smtClean="0">
                <a:solidFill>
                  <a:srgbClr val="FF0000"/>
                </a:solidFill>
              </a:rPr>
              <a:t>to </a:t>
            </a:r>
            <a:r>
              <a:rPr lang="en-US" sz="1600" dirty="0" smtClean="0">
                <a:solidFill>
                  <a:srgbClr val="FF0000"/>
                </a:solidFill>
              </a:rPr>
              <a:t>all other nodes</a:t>
            </a:r>
            <a:endParaRPr lang="en-US" sz="1600" dirty="0" smtClean="0">
              <a:solidFill>
                <a:srgbClr val="FF0000"/>
              </a:solidFill>
            </a:endParaRPr>
          </a:p>
          <a:p>
            <a:pPr lvl="1"/>
            <a:r>
              <a:rPr lang="en-US" sz="1600" dirty="0" smtClean="0"/>
              <a:t>Case for </a:t>
            </a:r>
            <a:r>
              <a:rPr lang="en-US" sz="1600" dirty="0" smtClean="0"/>
              <a:t>multiple </a:t>
            </a:r>
            <a:r>
              <a:rPr lang="en-US" sz="1600" dirty="0" smtClean="0"/>
              <a:t>entry </a:t>
            </a:r>
            <a:r>
              <a:rPr lang="en-US" sz="1600" dirty="0" smtClean="0"/>
              <a:t>case: </a:t>
            </a:r>
            <a:r>
              <a:rPr lang="en-US" sz="1600" dirty="0" smtClean="0">
                <a:solidFill>
                  <a:srgbClr val="FF0000"/>
                </a:solidFill>
              </a:rPr>
              <a:t>use one </a:t>
            </a:r>
            <a:r>
              <a:rPr lang="en-US" sz="1600" dirty="0" smtClean="0">
                <a:solidFill>
                  <a:srgbClr val="FF0000"/>
                </a:solidFill>
              </a:rPr>
              <a:t>entry point </a:t>
            </a:r>
            <a:r>
              <a:rPr lang="en-US" sz="1600" dirty="0" smtClean="0">
                <a:solidFill>
                  <a:srgbClr val="FF0000"/>
                </a:solidFill>
              </a:rPr>
              <a:t>selected among </a:t>
            </a:r>
            <a:r>
              <a:rPr lang="en-US" sz="1600" dirty="0" smtClean="0">
                <a:solidFill>
                  <a:srgbClr val="FF0000"/>
                </a:solidFill>
              </a:rPr>
              <a:t>three entry points and </a:t>
            </a:r>
            <a:r>
              <a:rPr lang="en-US" sz="1600" dirty="0" smtClean="0">
                <a:solidFill>
                  <a:srgbClr val="FF0000"/>
                </a:solidFill>
              </a:rPr>
              <a:t>broadcast </a:t>
            </a:r>
            <a:r>
              <a:rPr lang="en-US" sz="1600" dirty="0" smtClean="0">
                <a:solidFill>
                  <a:srgbClr val="FF0000"/>
                </a:solidFill>
              </a:rPr>
              <a:t>to </a:t>
            </a:r>
            <a:r>
              <a:rPr lang="en-US" sz="1600" dirty="0" smtClean="0">
                <a:solidFill>
                  <a:srgbClr val="FF0000"/>
                </a:solidFill>
              </a:rPr>
              <a:t>all other nodes</a:t>
            </a:r>
          </a:p>
          <a:p>
            <a:pPr lvl="1"/>
            <a:endParaRPr lang="en-US" sz="1600" dirty="0" smtClean="0">
              <a:solidFill>
                <a:srgbClr val="FF0000"/>
              </a:solidFill>
            </a:endParaRPr>
          </a:p>
          <a:p>
            <a:r>
              <a:rPr lang="en-US" sz="2000" dirty="0" smtClean="0"/>
              <a:t>Two cases applied to </a:t>
            </a:r>
            <a:r>
              <a:rPr lang="en-US" sz="2000" dirty="0" smtClean="0"/>
              <a:t>a mobile </a:t>
            </a:r>
            <a:r>
              <a:rPr lang="en-US" sz="2000" dirty="0" smtClean="0"/>
              <a:t>device as a node</a:t>
            </a:r>
          </a:p>
          <a:p>
            <a:pPr lvl="1"/>
            <a:r>
              <a:rPr lang="en-US" sz="1600" dirty="0" smtClean="0"/>
              <a:t>Case to consider a mobile device as a sender: an entry point is a mobile device.</a:t>
            </a:r>
          </a:p>
          <a:p>
            <a:pPr lvl="1"/>
            <a:r>
              <a:rPr lang="en-US" sz="1600" dirty="0" smtClean="0"/>
              <a:t>Case to consider a mobile device as a receiver: an exit point is a mobile device.</a:t>
            </a:r>
          </a:p>
          <a:p>
            <a:pPr lvl="1"/>
            <a:r>
              <a:rPr lang="en-US" sz="1600" dirty="0" smtClean="0">
                <a:solidFill>
                  <a:srgbClr val="00B050"/>
                </a:solidFill>
              </a:rPr>
              <a:t>To meet requirement for mobility </a:t>
            </a:r>
            <a:r>
              <a:rPr lang="en-US" sz="1600" dirty="0" smtClean="0"/>
              <a:t>to support hand-held controls</a:t>
            </a:r>
          </a:p>
          <a:p>
            <a:pPr lvl="1"/>
            <a:endParaRPr lang="en-US" sz="1600" dirty="0" smtClean="0">
              <a:solidFill>
                <a:srgbClr val="FF0000"/>
              </a:solidFill>
            </a:endParaRPr>
          </a:p>
        </p:txBody>
      </p:sp>
    </p:spTree>
    <p:extLst>
      <p:ext uri="{BB962C8B-B14F-4D97-AF65-F5344CB8AC3E}">
        <p14:creationId xmlns="" xmlns:p14="http://schemas.microsoft.com/office/powerpoint/2010/main" val="10442106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OPERATIONAL SCENARIO D</a:t>
            </a:r>
            <a:br>
              <a:rPr lang="en-US" sz="3200" b="1" i="1" dirty="0" smtClean="0">
                <a:solidFill>
                  <a:srgbClr val="00B0F0"/>
                </a:solidFill>
                <a:cs typeface="Times New Roman" pitchFamily="18" charset="0"/>
              </a:rPr>
            </a:br>
            <a:r>
              <a:rPr lang="en-US" sz="3200" b="1" i="1" dirty="0" smtClean="0">
                <a:solidFill>
                  <a:srgbClr val="00B0F0"/>
                </a:solidFill>
                <a:cs typeface="Times New Roman" pitchFamily="18" charset="0"/>
              </a:rPr>
              <a:t>MANY-TO-ONE</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417637"/>
            <a:ext cx="8229600" cy="4525963"/>
          </a:xfrm>
          <a:noFill/>
        </p:spPr>
        <p:txBody>
          <a:bodyPr>
            <a:noAutofit/>
          </a:bodyPr>
          <a:lstStyle/>
          <a:p>
            <a:r>
              <a:rPr lang="en-US" sz="2000" dirty="0" smtClean="0"/>
              <a:t>Variables and values for parameters to be used</a:t>
            </a:r>
          </a:p>
          <a:p>
            <a:pPr lvl="1"/>
            <a:r>
              <a:rPr lang="en-US" sz="1600" b="1" i="1" dirty="0" smtClean="0"/>
              <a:t>Specified in table of the previous slide</a:t>
            </a:r>
            <a:endParaRPr lang="en-US" sz="1600" dirty="0" smtClean="0"/>
          </a:p>
          <a:p>
            <a:pPr lvl="1"/>
            <a:endParaRPr lang="en-US" sz="1600" dirty="0" smtClean="0"/>
          </a:p>
          <a:p>
            <a:r>
              <a:rPr lang="en-US" sz="2000" dirty="0" smtClean="0"/>
              <a:t>Two cases applied for data entry and exit points</a:t>
            </a:r>
          </a:p>
          <a:p>
            <a:pPr lvl="1"/>
            <a:r>
              <a:rPr lang="en-US" sz="1600" dirty="0" smtClean="0"/>
              <a:t>Case for multiple </a:t>
            </a:r>
            <a:r>
              <a:rPr lang="en-US" sz="1600" dirty="0" smtClean="0"/>
              <a:t>entry </a:t>
            </a:r>
            <a:r>
              <a:rPr lang="en-US" sz="1600" dirty="0" smtClean="0"/>
              <a:t>points </a:t>
            </a:r>
            <a:r>
              <a:rPr lang="en-US" sz="1600" dirty="0" smtClean="0"/>
              <a:t>and </a:t>
            </a:r>
            <a:r>
              <a:rPr lang="en-US" sz="1600" dirty="0" smtClean="0"/>
              <a:t>single </a:t>
            </a:r>
            <a:r>
              <a:rPr lang="en-US" sz="1600" dirty="0" smtClean="0"/>
              <a:t>exit </a:t>
            </a:r>
            <a:r>
              <a:rPr lang="en-US" sz="1600" dirty="0" smtClean="0"/>
              <a:t>points:</a:t>
            </a:r>
            <a:r>
              <a:rPr lang="en-US" sz="1600" dirty="0" smtClean="0">
                <a:solidFill>
                  <a:srgbClr val="FF0000"/>
                </a:solidFill>
              </a:rPr>
              <a:t> use three </a:t>
            </a:r>
            <a:r>
              <a:rPr lang="en-US" sz="1600" dirty="0" smtClean="0">
                <a:solidFill>
                  <a:srgbClr val="FF0000"/>
                </a:solidFill>
              </a:rPr>
              <a:t>entry </a:t>
            </a:r>
            <a:r>
              <a:rPr lang="en-US" sz="1600" dirty="0" smtClean="0">
                <a:solidFill>
                  <a:srgbClr val="FF0000"/>
                </a:solidFill>
              </a:rPr>
              <a:t>points to send data to one </a:t>
            </a:r>
            <a:r>
              <a:rPr lang="en-US" sz="1600" dirty="0" smtClean="0">
                <a:solidFill>
                  <a:srgbClr val="FF0000"/>
                </a:solidFill>
              </a:rPr>
              <a:t>exit </a:t>
            </a:r>
            <a:r>
              <a:rPr lang="en-US" sz="1600" dirty="0" smtClean="0">
                <a:solidFill>
                  <a:srgbClr val="FF0000"/>
                </a:solidFill>
              </a:rPr>
              <a:t>point.</a:t>
            </a:r>
            <a:endParaRPr lang="en-US" sz="1600" dirty="0" smtClean="0">
              <a:solidFill>
                <a:srgbClr val="FF0000"/>
              </a:solidFill>
            </a:endParaRPr>
          </a:p>
          <a:p>
            <a:pPr lvl="1"/>
            <a:r>
              <a:rPr lang="en-US" sz="1600" dirty="0" smtClean="0"/>
              <a:t>Case for </a:t>
            </a:r>
            <a:r>
              <a:rPr lang="en-US" sz="1600" dirty="0" smtClean="0"/>
              <a:t>multiple entry and multiple exit </a:t>
            </a:r>
            <a:r>
              <a:rPr lang="en-US" sz="1600" dirty="0" smtClean="0"/>
              <a:t>points: </a:t>
            </a:r>
            <a:r>
              <a:rPr lang="en-US" sz="1600" dirty="0" smtClean="0">
                <a:solidFill>
                  <a:srgbClr val="FF0000"/>
                </a:solidFill>
              </a:rPr>
              <a:t>: </a:t>
            </a:r>
            <a:r>
              <a:rPr lang="en-US" sz="1600" dirty="0" smtClean="0">
                <a:solidFill>
                  <a:srgbClr val="FF0000"/>
                </a:solidFill>
              </a:rPr>
              <a:t>use three </a:t>
            </a:r>
            <a:r>
              <a:rPr lang="en-US" sz="1600" dirty="0" smtClean="0">
                <a:solidFill>
                  <a:srgbClr val="FF0000"/>
                </a:solidFill>
              </a:rPr>
              <a:t>entry points </a:t>
            </a:r>
            <a:r>
              <a:rPr lang="en-US" sz="1600" dirty="0" smtClean="0">
                <a:solidFill>
                  <a:srgbClr val="FF0000"/>
                </a:solidFill>
              </a:rPr>
              <a:t>to send </a:t>
            </a:r>
            <a:r>
              <a:rPr lang="en-US" sz="1600" dirty="0" smtClean="0">
                <a:solidFill>
                  <a:srgbClr val="FF0000"/>
                </a:solidFill>
              </a:rPr>
              <a:t>data to one exit </a:t>
            </a:r>
            <a:r>
              <a:rPr lang="en-US" sz="1600" dirty="0" smtClean="0">
                <a:solidFill>
                  <a:srgbClr val="FF0000"/>
                </a:solidFill>
              </a:rPr>
              <a:t>point selected among three exit points.</a:t>
            </a:r>
          </a:p>
          <a:p>
            <a:pPr lvl="1"/>
            <a:endParaRPr lang="en-US" sz="1600" dirty="0" smtClean="0">
              <a:solidFill>
                <a:srgbClr val="FF0000"/>
              </a:solidFill>
            </a:endParaRPr>
          </a:p>
          <a:p>
            <a:r>
              <a:rPr lang="en-US" sz="2000" dirty="0" smtClean="0"/>
              <a:t>Two cases applied to </a:t>
            </a:r>
            <a:r>
              <a:rPr lang="en-US" sz="2000" dirty="0" smtClean="0"/>
              <a:t>a mobile </a:t>
            </a:r>
            <a:r>
              <a:rPr lang="en-US" sz="2000" dirty="0" smtClean="0"/>
              <a:t>device as a node</a:t>
            </a:r>
          </a:p>
          <a:p>
            <a:pPr lvl="1"/>
            <a:r>
              <a:rPr lang="en-US" sz="1600" dirty="0" smtClean="0"/>
              <a:t>Case to consider a mobile device as a sender: an entry point is a mobile device.</a:t>
            </a:r>
          </a:p>
          <a:p>
            <a:pPr lvl="1"/>
            <a:r>
              <a:rPr lang="en-US" sz="1600" dirty="0" smtClean="0"/>
              <a:t>Case to consider a mobile device as a receiver: an exit point is a mobile device.</a:t>
            </a:r>
          </a:p>
          <a:p>
            <a:pPr lvl="1"/>
            <a:r>
              <a:rPr lang="en-US" sz="1600" dirty="0" smtClean="0">
                <a:solidFill>
                  <a:srgbClr val="00B050"/>
                </a:solidFill>
              </a:rPr>
              <a:t>To meet requirement for mobility </a:t>
            </a:r>
            <a:r>
              <a:rPr lang="en-US" sz="1600" dirty="0" smtClean="0"/>
              <a:t>to support hand-held controls</a:t>
            </a:r>
          </a:p>
          <a:p>
            <a:pPr lvl="1"/>
            <a:endParaRPr lang="en-US" sz="1600" dirty="0" smtClean="0">
              <a:solidFill>
                <a:srgbClr val="FF0000"/>
              </a:solidFill>
            </a:endParaRPr>
          </a:p>
        </p:txBody>
      </p:sp>
    </p:spTree>
    <p:extLst>
      <p:ext uri="{BB962C8B-B14F-4D97-AF65-F5344CB8AC3E}">
        <p14:creationId xmlns="" xmlns:p14="http://schemas.microsoft.com/office/powerpoint/2010/main" val="10442106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OPERATIONAL SCENARIO E</a:t>
            </a:r>
            <a:br>
              <a:rPr lang="en-US" sz="3200" b="1" i="1" dirty="0" smtClean="0">
                <a:solidFill>
                  <a:srgbClr val="00B0F0"/>
                </a:solidFill>
                <a:cs typeface="Times New Roman" pitchFamily="18" charset="0"/>
              </a:rPr>
            </a:br>
            <a:r>
              <a:rPr lang="en-US" sz="3200" b="1" i="1" dirty="0" smtClean="0">
                <a:solidFill>
                  <a:srgbClr val="00B0F0"/>
                </a:solidFill>
                <a:cs typeface="Times New Roman" pitchFamily="18" charset="0"/>
              </a:rPr>
              <a:t>L</a:t>
            </a:r>
            <a:r>
              <a:rPr lang="en-US" sz="3200" b="1" i="1" dirty="0" smtClean="0">
                <a:solidFill>
                  <a:srgbClr val="00B0F0"/>
                </a:solidFill>
                <a:cs typeface="Times New Roman" pitchFamily="18" charset="0"/>
              </a:rPr>
              <a:t>INEAR </a:t>
            </a:r>
            <a:r>
              <a:rPr lang="en-US" sz="3200" b="1" i="1" dirty="0" smtClean="0">
                <a:solidFill>
                  <a:srgbClr val="00B0F0"/>
                </a:solidFill>
                <a:cs typeface="Times New Roman" pitchFamily="18" charset="0"/>
              </a:rPr>
              <a:t>T</a:t>
            </a:r>
            <a:r>
              <a:rPr lang="en-US" sz="3200" b="1" i="1" dirty="0" smtClean="0">
                <a:solidFill>
                  <a:srgbClr val="00B0F0"/>
                </a:solidFill>
                <a:cs typeface="Times New Roman" pitchFamily="18" charset="0"/>
              </a:rPr>
              <a:t>OPOLOGY</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417637"/>
            <a:ext cx="8229600" cy="4525963"/>
          </a:xfrm>
          <a:noFill/>
        </p:spPr>
        <p:txBody>
          <a:bodyPr>
            <a:noAutofit/>
          </a:bodyPr>
          <a:lstStyle/>
          <a:p>
            <a:r>
              <a:rPr lang="en-US" sz="1800" dirty="0" smtClean="0">
                <a:solidFill>
                  <a:srgbClr val="00B050"/>
                </a:solidFill>
              </a:rPr>
              <a:t>Linear topology </a:t>
            </a:r>
            <a:r>
              <a:rPr lang="en-US" sz="1800" dirty="0" smtClean="0"/>
              <a:t>is also required for strings of </a:t>
            </a:r>
            <a:r>
              <a:rPr lang="en-US" sz="1800" dirty="0" smtClean="0"/>
              <a:t>lights. </a:t>
            </a:r>
            <a:endParaRPr lang="en-US" sz="1800" dirty="0" smtClean="0"/>
          </a:p>
          <a:p>
            <a:endParaRPr lang="en-US" sz="2000" dirty="0" smtClean="0"/>
          </a:p>
          <a:p>
            <a:r>
              <a:rPr lang="en-US" sz="2000" dirty="0" smtClean="0"/>
              <a:t>Variables </a:t>
            </a:r>
            <a:r>
              <a:rPr lang="en-US" sz="2000" dirty="0" smtClean="0"/>
              <a:t>and values for parameters to be used</a:t>
            </a:r>
          </a:p>
          <a:p>
            <a:pPr lvl="1"/>
            <a:r>
              <a:rPr lang="en-US" sz="1600" b="1" i="1" dirty="0" smtClean="0"/>
              <a:t>Specified in table of the previous slide</a:t>
            </a:r>
            <a:endParaRPr lang="en-US" sz="1600" dirty="0" smtClean="0"/>
          </a:p>
          <a:p>
            <a:pPr lvl="1"/>
            <a:endParaRPr lang="en-US" sz="1600" dirty="0" smtClean="0"/>
          </a:p>
          <a:p>
            <a:r>
              <a:rPr lang="en-US" sz="2000" dirty="0" smtClean="0"/>
              <a:t>Two cases applied for data entry and exit points</a:t>
            </a:r>
          </a:p>
          <a:p>
            <a:pPr lvl="1"/>
            <a:r>
              <a:rPr lang="en-US" sz="1600" dirty="0" smtClean="0"/>
              <a:t>Case for </a:t>
            </a:r>
            <a:r>
              <a:rPr lang="en-US" sz="1600" dirty="0" smtClean="0"/>
              <a:t>single entry </a:t>
            </a:r>
            <a:r>
              <a:rPr lang="en-US" sz="1600" dirty="0" smtClean="0"/>
              <a:t>point:</a:t>
            </a:r>
            <a:r>
              <a:rPr lang="en-US" sz="1600" dirty="0" smtClean="0">
                <a:solidFill>
                  <a:srgbClr val="FF0000"/>
                </a:solidFill>
              </a:rPr>
              <a:t> use one </a:t>
            </a:r>
            <a:r>
              <a:rPr lang="en-US" sz="1600" dirty="0" smtClean="0">
                <a:solidFill>
                  <a:srgbClr val="FF0000"/>
                </a:solidFill>
              </a:rPr>
              <a:t>entry point </a:t>
            </a:r>
            <a:r>
              <a:rPr lang="en-US" sz="1600" dirty="0" smtClean="0">
                <a:solidFill>
                  <a:srgbClr val="FF0000"/>
                </a:solidFill>
              </a:rPr>
              <a:t>to send data </a:t>
            </a:r>
            <a:r>
              <a:rPr lang="en-US" sz="1600" dirty="0" smtClean="0">
                <a:solidFill>
                  <a:srgbClr val="FF0000"/>
                </a:solidFill>
              </a:rPr>
              <a:t>to </a:t>
            </a:r>
            <a:r>
              <a:rPr lang="en-US" sz="1600" dirty="0" smtClean="0">
                <a:solidFill>
                  <a:srgbClr val="FF0000"/>
                </a:solidFill>
              </a:rPr>
              <a:t>the first node of the last row of the network. This data packet is delivered to the right hand side neighbor node until it reaches to the exit point.</a:t>
            </a:r>
            <a:endParaRPr lang="en-US" sz="1600" dirty="0" smtClean="0">
              <a:solidFill>
                <a:srgbClr val="FF0000"/>
              </a:solidFill>
            </a:endParaRPr>
          </a:p>
          <a:p>
            <a:pPr lvl="1"/>
            <a:r>
              <a:rPr lang="en-US" sz="1600" dirty="0" smtClean="0"/>
              <a:t>Case for </a:t>
            </a:r>
            <a:r>
              <a:rPr lang="en-US" sz="1600" dirty="0" smtClean="0"/>
              <a:t>multiple </a:t>
            </a:r>
            <a:r>
              <a:rPr lang="en-US" sz="1600" dirty="0" smtClean="0"/>
              <a:t>entry points: </a:t>
            </a:r>
            <a:r>
              <a:rPr lang="en-US" sz="1600" dirty="0" smtClean="0">
                <a:solidFill>
                  <a:srgbClr val="FF0000"/>
                </a:solidFill>
              </a:rPr>
              <a:t>select one entry point among three entry points and </a:t>
            </a:r>
            <a:r>
              <a:rPr lang="en-US" sz="1600" dirty="0" smtClean="0">
                <a:solidFill>
                  <a:srgbClr val="FF0000"/>
                </a:solidFill>
              </a:rPr>
              <a:t>apply the same procedure for the single entry point case.</a:t>
            </a:r>
          </a:p>
          <a:p>
            <a:pPr lvl="1"/>
            <a:endParaRPr lang="en-US" sz="1600" dirty="0" smtClean="0">
              <a:solidFill>
                <a:srgbClr val="FF0000"/>
              </a:solidFill>
            </a:endParaRPr>
          </a:p>
          <a:p>
            <a:r>
              <a:rPr lang="en-US" sz="2000" dirty="0" smtClean="0"/>
              <a:t>Two cases </a:t>
            </a:r>
            <a:r>
              <a:rPr lang="en-US" sz="2000" dirty="0" smtClean="0"/>
              <a:t>applied to </a:t>
            </a:r>
            <a:r>
              <a:rPr lang="en-US" sz="2000" dirty="0" smtClean="0"/>
              <a:t>a mobile </a:t>
            </a:r>
            <a:r>
              <a:rPr lang="en-US" sz="2000" dirty="0" smtClean="0"/>
              <a:t>device as a node</a:t>
            </a:r>
          </a:p>
          <a:p>
            <a:pPr lvl="1"/>
            <a:r>
              <a:rPr lang="en-US" sz="1600" dirty="0" smtClean="0"/>
              <a:t>Case to consider a mobile device as a sender: an entry point is a mobile device.</a:t>
            </a:r>
          </a:p>
          <a:p>
            <a:pPr lvl="1"/>
            <a:r>
              <a:rPr lang="en-US" sz="1600" dirty="0" smtClean="0"/>
              <a:t>Case to consider a mobile device as a receiver: an exit point is a mobile device.</a:t>
            </a:r>
          </a:p>
          <a:p>
            <a:pPr lvl="1"/>
            <a:r>
              <a:rPr lang="en-US" sz="1600" dirty="0" smtClean="0">
                <a:solidFill>
                  <a:srgbClr val="00B050"/>
                </a:solidFill>
              </a:rPr>
              <a:t>To meet requirement for mobility </a:t>
            </a:r>
            <a:r>
              <a:rPr lang="en-US" sz="1600" dirty="0" smtClean="0"/>
              <a:t>to support hand-held controls</a:t>
            </a:r>
          </a:p>
          <a:p>
            <a:pPr lvl="1"/>
            <a:endParaRPr lang="en-US" sz="1600" dirty="0" smtClean="0">
              <a:solidFill>
                <a:srgbClr val="FF0000"/>
              </a:solidFill>
            </a:endParaRPr>
          </a:p>
        </p:txBody>
      </p:sp>
    </p:spTree>
    <p:extLst>
      <p:ext uri="{BB962C8B-B14F-4D97-AF65-F5344CB8AC3E}">
        <p14:creationId xmlns="" xmlns:p14="http://schemas.microsoft.com/office/powerpoint/2010/main" val="10442106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conclusions</a:t>
            </a:r>
            <a:endParaRPr lang="en-US" dirty="0">
              <a:solidFill>
                <a:srgbClr val="0070C0"/>
              </a:solidFill>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CONCLUSIONS</a:t>
            </a:r>
            <a:endParaRPr lang="en-US" sz="3200" b="1" i="1" dirty="0">
              <a:solidFill>
                <a:srgbClr val="00B0F0"/>
              </a:solidFill>
              <a:cs typeface="Times New Roman" pitchFamily="18" charset="0"/>
            </a:endParaRPr>
          </a:p>
        </p:txBody>
      </p:sp>
      <p:sp>
        <p:nvSpPr>
          <p:cNvPr id="5" name="Content Placeholder 4"/>
          <p:cNvSpPr txBox="1">
            <a:spLocks noGrp="1"/>
          </p:cNvSpPr>
          <p:nvPr>
            <p:ph idx="1"/>
          </p:nvPr>
        </p:nvSpPr>
        <p:spPr>
          <a:xfrm>
            <a:off x="457201" y="1447800"/>
            <a:ext cx="8382000" cy="3231654"/>
          </a:xfrm>
          <a:prstGeom prst="rect">
            <a:avLst/>
          </a:prstGeom>
          <a:noFill/>
        </p:spPr>
        <p:txBody>
          <a:bodyPr wrap="square" rtlCol="0">
            <a:spAutoFit/>
          </a:bodyPr>
          <a:lstStyle/>
          <a:p>
            <a:r>
              <a:rPr lang="en-US" sz="2000" dirty="0" smtClean="0"/>
              <a:t>In this document, requirements to establish operational scenarios are identified from the current TG10 TGD, 15-13-0753-14.</a:t>
            </a:r>
          </a:p>
          <a:p>
            <a:endParaRPr lang="en-US" sz="2000" dirty="0" smtClean="0"/>
          </a:p>
          <a:p>
            <a:r>
              <a:rPr lang="en-US" sz="2000" dirty="0" smtClean="0"/>
              <a:t>F</a:t>
            </a:r>
            <a:r>
              <a:rPr lang="en-US" sz="2000" dirty="0" smtClean="0"/>
              <a:t>ive operational scenarios are proposed for comparison of the future TG10 proposals:</a:t>
            </a:r>
          </a:p>
          <a:p>
            <a:pPr lvl="1"/>
            <a:r>
              <a:rPr lang="en-US" sz="1600" dirty="0" smtClean="0"/>
              <a:t>Scenario A for </a:t>
            </a:r>
            <a:r>
              <a:rPr lang="en-US" sz="1600" dirty="0" err="1" smtClean="0"/>
              <a:t>unicast</a:t>
            </a:r>
            <a:r>
              <a:rPr lang="en-US" sz="1600" dirty="0" smtClean="0"/>
              <a:t> (peer-to-peer)</a:t>
            </a:r>
          </a:p>
          <a:p>
            <a:pPr lvl="1"/>
            <a:r>
              <a:rPr lang="en-US" sz="1600" dirty="0" smtClean="0"/>
              <a:t>Scenario </a:t>
            </a:r>
            <a:r>
              <a:rPr lang="en-US" sz="1600" dirty="0" smtClean="0"/>
              <a:t>B </a:t>
            </a:r>
            <a:r>
              <a:rPr lang="en-US" sz="1600" dirty="0" smtClean="0"/>
              <a:t>for </a:t>
            </a:r>
            <a:r>
              <a:rPr lang="en-US" sz="1600" dirty="0" smtClean="0"/>
              <a:t>multicast</a:t>
            </a:r>
          </a:p>
          <a:p>
            <a:pPr lvl="1"/>
            <a:r>
              <a:rPr lang="en-US" sz="1600" dirty="0" smtClean="0"/>
              <a:t>Scenario C </a:t>
            </a:r>
            <a:r>
              <a:rPr lang="en-US" sz="1600" dirty="0" smtClean="0"/>
              <a:t>for </a:t>
            </a:r>
            <a:r>
              <a:rPr lang="en-US" sz="1600" dirty="0" smtClean="0"/>
              <a:t>broadcast</a:t>
            </a:r>
          </a:p>
          <a:p>
            <a:pPr lvl="1"/>
            <a:r>
              <a:rPr lang="en-US" sz="1600" dirty="0" smtClean="0"/>
              <a:t>Scenario </a:t>
            </a:r>
            <a:r>
              <a:rPr lang="en-US" sz="1600" dirty="0" smtClean="0"/>
              <a:t>D </a:t>
            </a:r>
            <a:r>
              <a:rPr lang="en-US" sz="1600" dirty="0" smtClean="0"/>
              <a:t>for </a:t>
            </a:r>
            <a:r>
              <a:rPr lang="en-US" sz="1600" dirty="0" smtClean="0"/>
              <a:t>many-to-one</a:t>
            </a:r>
          </a:p>
          <a:p>
            <a:pPr lvl="1"/>
            <a:r>
              <a:rPr lang="en-US" sz="1600" dirty="0" smtClean="0"/>
              <a:t>Scenario </a:t>
            </a:r>
            <a:r>
              <a:rPr lang="en-US" sz="1600" dirty="0" smtClean="0"/>
              <a:t>E </a:t>
            </a:r>
            <a:r>
              <a:rPr lang="en-US" sz="1600" dirty="0" smtClean="0"/>
              <a:t>for </a:t>
            </a:r>
            <a:r>
              <a:rPr lang="en-US" sz="1600" dirty="0" smtClean="0"/>
              <a:t>linear topology</a:t>
            </a:r>
            <a:endParaRPr lang="en-US" sz="1600" dirty="0" smtClean="0"/>
          </a:p>
        </p:txBody>
      </p:sp>
    </p:spTree>
    <p:extLst>
      <p:ext uri="{BB962C8B-B14F-4D97-AF65-F5344CB8AC3E}">
        <p14:creationId xmlns="" xmlns:p14="http://schemas.microsoft.com/office/powerpoint/2010/main" val="41986037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Introduction</a:t>
            </a:r>
            <a:endParaRPr lang="en-US" dirty="0">
              <a:solidFill>
                <a:srgbClr val="0070C0"/>
              </a:solidFill>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INTRODUCTION</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417637"/>
            <a:ext cx="8229600" cy="4525963"/>
          </a:xfrm>
          <a:noFill/>
        </p:spPr>
        <p:txBody>
          <a:bodyPr>
            <a:noAutofit/>
          </a:bodyPr>
          <a:lstStyle/>
          <a:p>
            <a:pPr lvl="0"/>
            <a:r>
              <a:rPr lang="en-US" altLang="ko-KR" sz="1800" dirty="0" smtClean="0"/>
              <a:t>Operational scenarios are to be included in the TG10 TGD, which can be used to evaluate/compare proposals with the common parameters and environments.</a:t>
            </a:r>
          </a:p>
          <a:p>
            <a:pPr lvl="0"/>
            <a:endParaRPr lang="en-US" altLang="ko-KR" sz="1800" dirty="0" smtClean="0"/>
          </a:p>
          <a:p>
            <a:pPr lvl="0"/>
            <a:r>
              <a:rPr lang="en-US" altLang="ko-KR" sz="1800" dirty="0" smtClean="0"/>
              <a:t>In this document, </a:t>
            </a:r>
          </a:p>
          <a:p>
            <a:pPr lvl="1"/>
            <a:r>
              <a:rPr lang="en-US" altLang="ko-KR" sz="1600" dirty="0" smtClean="0"/>
              <a:t>A</a:t>
            </a:r>
            <a:r>
              <a:rPr lang="en-US" altLang="ko-KR" sz="1600" dirty="0" smtClean="0"/>
              <a:t>ll requirements from the current TGD, 15-13-0753-14, to establish operational scenarios are identified and summarized.</a:t>
            </a:r>
          </a:p>
          <a:p>
            <a:pPr lvl="1"/>
            <a:r>
              <a:rPr lang="en-US" altLang="ko-KR" sz="1600" dirty="0" smtClean="0"/>
              <a:t>All parameters and features which can be applied for these scenarios are defined.</a:t>
            </a:r>
            <a:endParaRPr lang="en-US" altLang="ko-KR" sz="1600" dirty="0" smtClean="0"/>
          </a:p>
          <a:p>
            <a:pPr lvl="0"/>
            <a:endParaRPr lang="en-US" altLang="ko-KR" sz="1800" dirty="0" smtClean="0"/>
          </a:p>
          <a:p>
            <a:pPr lvl="0"/>
            <a:r>
              <a:rPr lang="en-US" altLang="ko-KR" sz="1800" dirty="0" smtClean="0"/>
              <a:t>Several operational scenarios are proposed for various topologies and situations:</a:t>
            </a:r>
          </a:p>
          <a:p>
            <a:pPr lvl="1"/>
            <a:r>
              <a:rPr lang="en-US" altLang="ko-KR" sz="1600" dirty="0" smtClean="0"/>
              <a:t>Scenario A: </a:t>
            </a:r>
            <a:r>
              <a:rPr lang="en-US" altLang="ko-KR" sz="1600" dirty="0" err="1" smtClean="0"/>
              <a:t>Unicast</a:t>
            </a:r>
            <a:endParaRPr lang="en-US" altLang="ko-KR" sz="1600" dirty="0" smtClean="0"/>
          </a:p>
          <a:p>
            <a:pPr lvl="1"/>
            <a:r>
              <a:rPr lang="en-US" altLang="ko-KR" sz="1600" dirty="0" smtClean="0"/>
              <a:t>Scenario </a:t>
            </a:r>
            <a:r>
              <a:rPr lang="en-US" altLang="ko-KR" sz="1600" dirty="0" smtClean="0"/>
              <a:t>B: Multicast</a:t>
            </a:r>
          </a:p>
          <a:p>
            <a:pPr lvl="1"/>
            <a:r>
              <a:rPr lang="en-US" altLang="ko-KR" sz="1600" dirty="0" smtClean="0"/>
              <a:t>Scenario </a:t>
            </a:r>
            <a:r>
              <a:rPr lang="en-US" altLang="ko-KR" sz="1600" dirty="0" smtClean="0"/>
              <a:t>C: Broadcast,</a:t>
            </a:r>
          </a:p>
          <a:p>
            <a:pPr lvl="1"/>
            <a:r>
              <a:rPr lang="en-US" altLang="ko-KR" sz="1600" dirty="0" smtClean="0"/>
              <a:t>Scenario </a:t>
            </a:r>
            <a:r>
              <a:rPr lang="en-US" altLang="ko-KR" sz="1600" dirty="0" smtClean="0"/>
              <a:t>D: Many-to-one</a:t>
            </a:r>
          </a:p>
          <a:p>
            <a:pPr lvl="1"/>
            <a:r>
              <a:rPr lang="en-US" altLang="ko-KR" sz="1600" dirty="0" smtClean="0"/>
              <a:t>Scenario </a:t>
            </a:r>
            <a:r>
              <a:rPr lang="en-US" altLang="ko-KR" sz="1600" dirty="0" smtClean="0"/>
              <a:t>E: Linear topology</a:t>
            </a:r>
          </a:p>
        </p:txBody>
      </p:sp>
    </p:spTree>
    <p:extLst>
      <p:ext uri="{BB962C8B-B14F-4D97-AF65-F5344CB8AC3E}">
        <p14:creationId xmlns="" xmlns:p14="http://schemas.microsoft.com/office/powerpoint/2010/main" val="8606363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Requirements for scenarios from </a:t>
            </a:r>
            <a:r>
              <a:rPr lang="en-US" dirty="0" err="1" smtClean="0">
                <a:solidFill>
                  <a:srgbClr val="0070C0"/>
                </a:solidFill>
              </a:rPr>
              <a:t>tgd</a:t>
            </a:r>
            <a:r>
              <a:rPr lang="en-US" dirty="0" smtClean="0">
                <a:solidFill>
                  <a:srgbClr val="0070C0"/>
                </a:solidFill>
              </a:rPr>
              <a:t>, 15-13-0753-14</a:t>
            </a:r>
            <a:endParaRPr lang="en-US" dirty="0">
              <a:solidFill>
                <a:srgbClr val="0070C0"/>
              </a:solidFill>
            </a:endParaRPr>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REQUIREMENTS FROM </a:t>
            </a:r>
            <a:r>
              <a:rPr lang="en-US" sz="3200" b="1" i="1" dirty="0" smtClean="0">
                <a:solidFill>
                  <a:srgbClr val="00B0F0"/>
                </a:solidFill>
                <a:cs typeface="Times New Roman" pitchFamily="18" charset="0"/>
              </a:rPr>
              <a:t>TGD</a:t>
            </a:r>
            <a:r>
              <a:rPr lang="en-US" sz="3200" dirty="0" smtClean="0"/>
              <a:t> </a:t>
            </a:r>
            <a:r>
              <a:rPr lang="en-US" sz="3200" dirty="0" smtClean="0"/>
              <a:t/>
            </a:r>
            <a:br>
              <a:rPr lang="en-US" sz="3200" dirty="0" smtClean="0"/>
            </a:br>
            <a:r>
              <a:rPr lang="en-US" sz="3200" b="1" i="1" dirty="0" smtClean="0"/>
              <a:t>(from 15-13-0753-14 Clause 1)</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417637"/>
            <a:ext cx="8229600" cy="4525963"/>
          </a:xfrm>
          <a:noFill/>
        </p:spPr>
        <p:txBody>
          <a:bodyPr>
            <a:noAutofit/>
          </a:bodyPr>
          <a:lstStyle/>
          <a:p>
            <a:r>
              <a:rPr lang="en-US" sz="1800" dirty="0" smtClean="0"/>
              <a:t>The use of mesh network topologies</a:t>
            </a:r>
          </a:p>
          <a:p>
            <a:pPr lvl="1"/>
            <a:r>
              <a:rPr lang="en-US" sz="1600" dirty="0" smtClean="0"/>
              <a:t>Individual nodes have </a:t>
            </a:r>
            <a:r>
              <a:rPr lang="en-US" sz="1600" dirty="0" smtClean="0">
                <a:solidFill>
                  <a:srgbClr val="00B050"/>
                </a:solidFill>
              </a:rPr>
              <a:t>multiple neighbors </a:t>
            </a:r>
            <a:r>
              <a:rPr lang="en-US" sz="1600" dirty="0" smtClean="0"/>
              <a:t>within </a:t>
            </a:r>
            <a:r>
              <a:rPr lang="en-US" sz="1600" dirty="0" smtClean="0">
                <a:solidFill>
                  <a:srgbClr val="00B050"/>
                </a:solidFill>
              </a:rPr>
              <a:t>communication range</a:t>
            </a:r>
          </a:p>
          <a:p>
            <a:pPr lvl="1"/>
            <a:r>
              <a:rPr lang="en-US" sz="1600" dirty="0" smtClean="0"/>
              <a:t>Packets traverse the mesh in </a:t>
            </a:r>
            <a:r>
              <a:rPr lang="en-US" sz="1600" dirty="0" smtClean="0">
                <a:solidFill>
                  <a:srgbClr val="00B050"/>
                </a:solidFill>
              </a:rPr>
              <a:t>multiple hops between nodes</a:t>
            </a:r>
            <a:r>
              <a:rPr lang="en-US" sz="1600" dirty="0" smtClean="0"/>
              <a:t>. </a:t>
            </a:r>
          </a:p>
          <a:p>
            <a:pPr lvl="1"/>
            <a:r>
              <a:rPr lang="en-US" sz="1600" dirty="0" smtClean="0"/>
              <a:t>Packets can be forwarded through the mesh along </a:t>
            </a:r>
            <a:r>
              <a:rPr lang="en-US" sz="1600" dirty="0" smtClean="0">
                <a:solidFill>
                  <a:srgbClr val="00B050"/>
                </a:solidFill>
              </a:rPr>
              <a:t>a number of possible paths</a:t>
            </a:r>
            <a:r>
              <a:rPr lang="en-US" sz="1600" dirty="0" smtClean="0"/>
              <a:t>. </a:t>
            </a:r>
          </a:p>
          <a:p>
            <a:pPr lvl="1"/>
            <a:r>
              <a:rPr lang="en-US" sz="1600" dirty="0" smtClean="0"/>
              <a:t>Nodes make dynamic decisions of which neighbor to forward a packet to, based on knowledge of the current set of available paths, and metrics related to </a:t>
            </a:r>
            <a:r>
              <a:rPr lang="en-US" sz="1600" dirty="0" smtClean="0">
                <a:solidFill>
                  <a:srgbClr val="00B050"/>
                </a:solidFill>
              </a:rPr>
              <a:t>congestion and signal quality</a:t>
            </a:r>
            <a:r>
              <a:rPr lang="en-US" sz="1600" dirty="0" smtClean="0"/>
              <a:t>.</a:t>
            </a:r>
          </a:p>
          <a:p>
            <a:r>
              <a:rPr lang="en-US" sz="1800" dirty="0" smtClean="0"/>
              <a:t>Low energy, constrained resource network devices </a:t>
            </a:r>
          </a:p>
          <a:p>
            <a:pPr lvl="1"/>
            <a:r>
              <a:rPr lang="en-US" sz="1600" dirty="0" smtClean="0">
                <a:solidFill>
                  <a:srgbClr val="00B050"/>
                </a:solidFill>
              </a:rPr>
              <a:t>Low data rates</a:t>
            </a:r>
            <a:r>
              <a:rPr lang="en-US" sz="1600" dirty="0" smtClean="0"/>
              <a:t>: less than 1 Kbps to over 27 Mbps with packet lengths up to 2047 octets in the low kbps range </a:t>
            </a:r>
          </a:p>
          <a:p>
            <a:pPr lvl="1"/>
            <a:r>
              <a:rPr lang="en-US" sz="1600" dirty="0" smtClean="0"/>
              <a:t>MAC layer design to optimize for </a:t>
            </a:r>
            <a:r>
              <a:rPr lang="en-US" sz="1600" dirty="0" smtClean="0">
                <a:solidFill>
                  <a:srgbClr val="00B050"/>
                </a:solidFill>
              </a:rPr>
              <a:t>very low duty cycle operation and extended sleep time: </a:t>
            </a:r>
            <a:r>
              <a:rPr lang="en-US" sz="1600" dirty="0" smtClean="0"/>
              <a:t>Even when more practical packet lengths and data rates are considered, the additional delays for synchronizing sleep cycles and multiple hops could easily result in end-to-end delays exceeding several seconds </a:t>
            </a:r>
          </a:p>
          <a:p>
            <a:pPr lvl="1"/>
            <a:r>
              <a:rPr lang="en-GB" sz="1600" dirty="0" smtClean="0"/>
              <a:t>Due to the limited bandwidth of 802.15 networks, </a:t>
            </a:r>
            <a:r>
              <a:rPr lang="en-GB" sz="1600" dirty="0" smtClean="0">
                <a:solidFill>
                  <a:srgbClr val="00B050"/>
                </a:solidFill>
              </a:rPr>
              <a:t>the use of broadcast and multicast for establishment and maintenance of bridging operation </a:t>
            </a:r>
            <a:r>
              <a:rPr lang="en-GB" sz="1600" dirty="0" smtClean="0"/>
              <a:t>should be carefully considered, and minimized when possible.</a:t>
            </a:r>
            <a:endParaRPr lang="en-US" sz="1600" dirty="0" smtClean="0"/>
          </a:p>
          <a:p>
            <a:pPr lvl="1"/>
            <a:endParaRPr lang="en-US" sz="1400" dirty="0" smtClean="0"/>
          </a:p>
        </p:txBody>
      </p: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REQUIREMENTS FROM </a:t>
            </a:r>
            <a:r>
              <a:rPr lang="en-US" sz="3200" b="1" i="1" dirty="0" smtClean="0">
                <a:solidFill>
                  <a:srgbClr val="00B0F0"/>
                </a:solidFill>
                <a:cs typeface="Times New Roman" pitchFamily="18" charset="0"/>
              </a:rPr>
              <a:t>TGD</a:t>
            </a:r>
            <a:r>
              <a:rPr lang="en-US" sz="3200" dirty="0" smtClean="0"/>
              <a:t> </a:t>
            </a:r>
            <a:r>
              <a:rPr lang="en-US" sz="3200" dirty="0" smtClean="0"/>
              <a:t/>
            </a:r>
            <a:br>
              <a:rPr lang="en-US" sz="3200" dirty="0" smtClean="0"/>
            </a:br>
            <a:r>
              <a:rPr lang="en-US" sz="3200" b="1" i="1" dirty="0" smtClean="0"/>
              <a:t>(from 15-13-0753-14 Clause 4)</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417637"/>
            <a:ext cx="8229600" cy="4525963"/>
          </a:xfrm>
          <a:noFill/>
        </p:spPr>
        <p:txBody>
          <a:bodyPr>
            <a:noAutofit/>
          </a:bodyPr>
          <a:lstStyle/>
          <a:p>
            <a:pPr lvl="0"/>
            <a:r>
              <a:rPr lang="en-GB" sz="1800" dirty="0" smtClean="0"/>
              <a:t>Support for multi-hop networks </a:t>
            </a:r>
            <a:r>
              <a:rPr lang="en-GB" sz="1800" dirty="0" smtClean="0">
                <a:solidFill>
                  <a:srgbClr val="00B050"/>
                </a:solidFill>
              </a:rPr>
              <a:t>in linear topology </a:t>
            </a:r>
            <a:r>
              <a:rPr lang="en-GB" sz="1800" dirty="0" smtClean="0"/>
              <a:t>for greatest range.</a:t>
            </a:r>
            <a:endParaRPr lang="en-US" sz="1800" dirty="0" smtClean="0"/>
          </a:p>
          <a:p>
            <a:pPr lvl="1"/>
            <a:r>
              <a:rPr lang="en-US" sz="1600" dirty="0" smtClean="0"/>
              <a:t>Using 802.15.4g for </a:t>
            </a:r>
            <a:r>
              <a:rPr lang="en-US" sz="1600" dirty="0" smtClean="0">
                <a:solidFill>
                  <a:srgbClr val="00B050"/>
                </a:solidFill>
              </a:rPr>
              <a:t>one-to-many and many-to-one topologies</a:t>
            </a:r>
            <a:r>
              <a:rPr lang="en-US" sz="1600" dirty="0" smtClean="0"/>
              <a:t>. Supporting monitoring applications, </a:t>
            </a:r>
            <a:r>
              <a:rPr lang="en-US" sz="1600" dirty="0" smtClean="0">
                <a:solidFill>
                  <a:srgbClr val="00B050"/>
                </a:solidFill>
              </a:rPr>
              <a:t>with low duty cycle</a:t>
            </a:r>
            <a:r>
              <a:rPr lang="en-US" sz="1600" dirty="0" smtClean="0"/>
              <a:t>.</a:t>
            </a:r>
          </a:p>
          <a:p>
            <a:pPr lvl="0"/>
            <a:r>
              <a:rPr lang="en-GB" sz="1800" dirty="0" smtClean="0"/>
              <a:t>Support for commercial building automation, interior lighting control, street light control, and similar applications</a:t>
            </a:r>
            <a:endParaRPr lang="en-US" sz="1800" dirty="0" smtClean="0"/>
          </a:p>
          <a:p>
            <a:pPr lvl="1"/>
            <a:r>
              <a:rPr lang="en-US" sz="1600" dirty="0" smtClean="0"/>
              <a:t>These applications have requirements for </a:t>
            </a:r>
            <a:r>
              <a:rPr lang="en-US" sz="1600" dirty="0" smtClean="0">
                <a:solidFill>
                  <a:srgbClr val="00B050"/>
                </a:solidFill>
              </a:rPr>
              <a:t>peer to peer topology </a:t>
            </a:r>
            <a:r>
              <a:rPr lang="en-US" sz="1600" dirty="0" smtClean="0"/>
              <a:t>(switches or sensors to lights). </a:t>
            </a:r>
            <a:r>
              <a:rPr lang="en-US" sz="1600" dirty="0" smtClean="0">
                <a:solidFill>
                  <a:srgbClr val="00B050"/>
                </a:solidFill>
              </a:rPr>
              <a:t>Many-to-one and one-to-many relationships </a:t>
            </a:r>
            <a:r>
              <a:rPr lang="en-US" sz="1600" dirty="0" smtClean="0"/>
              <a:t>are required, as well as </a:t>
            </a:r>
            <a:r>
              <a:rPr lang="en-US" sz="1600" dirty="0" smtClean="0">
                <a:solidFill>
                  <a:srgbClr val="00B050"/>
                </a:solidFill>
              </a:rPr>
              <a:t>multicast</a:t>
            </a:r>
            <a:r>
              <a:rPr lang="en-US" sz="1600" dirty="0" smtClean="0"/>
              <a:t> to support groups of lights. </a:t>
            </a:r>
            <a:r>
              <a:rPr lang="en-US" sz="1600" dirty="0" smtClean="0">
                <a:solidFill>
                  <a:srgbClr val="00B050"/>
                </a:solidFill>
              </a:rPr>
              <a:t>Linear topology </a:t>
            </a:r>
            <a:r>
              <a:rPr lang="en-US" sz="1600" dirty="0" smtClean="0"/>
              <a:t>is also required for strings of lights. There is sometimes a </a:t>
            </a:r>
            <a:r>
              <a:rPr lang="en-US" sz="1600" dirty="0" smtClean="0">
                <a:solidFill>
                  <a:srgbClr val="00B050"/>
                </a:solidFill>
              </a:rPr>
              <a:t>requirement for mobility </a:t>
            </a:r>
            <a:r>
              <a:rPr lang="en-US" sz="1600" dirty="0" smtClean="0"/>
              <a:t>to support hand-held controls. There is a requirement for </a:t>
            </a:r>
            <a:r>
              <a:rPr lang="en-US" sz="1600" dirty="0" smtClean="0">
                <a:solidFill>
                  <a:srgbClr val="00B050"/>
                </a:solidFill>
              </a:rPr>
              <a:t>relatively low latency (100mS) </a:t>
            </a:r>
            <a:r>
              <a:rPr lang="en-US" sz="1600" dirty="0" smtClean="0"/>
              <a:t>for direct manual control of lights. </a:t>
            </a:r>
          </a:p>
          <a:p>
            <a:r>
              <a:rPr lang="en-US" sz="1800" dirty="0" smtClean="0"/>
              <a:t>Dynamic route reconfiguration</a:t>
            </a:r>
          </a:p>
          <a:p>
            <a:pPr lvl="1"/>
            <a:r>
              <a:rPr lang="en-US" sz="1600" dirty="0" smtClean="0"/>
              <a:t>Discovery and </a:t>
            </a:r>
            <a:r>
              <a:rPr lang="en-US" sz="1600" dirty="0" smtClean="0">
                <a:solidFill>
                  <a:srgbClr val="00B050"/>
                </a:solidFill>
              </a:rPr>
              <a:t>addition of new nodes</a:t>
            </a:r>
          </a:p>
          <a:p>
            <a:pPr lvl="1"/>
            <a:r>
              <a:rPr lang="en-US" sz="1600" dirty="0" smtClean="0">
                <a:solidFill>
                  <a:srgbClr val="00B050"/>
                </a:solidFill>
              </a:rPr>
              <a:t>Loss and recurrence of routes </a:t>
            </a:r>
          </a:p>
          <a:p>
            <a:pPr lvl="1"/>
            <a:r>
              <a:rPr lang="en-US" sz="1600" dirty="0" smtClean="0"/>
              <a:t>Support </a:t>
            </a:r>
            <a:r>
              <a:rPr lang="en-US" sz="1600" dirty="0" smtClean="0">
                <a:solidFill>
                  <a:srgbClr val="00B050"/>
                </a:solidFill>
              </a:rPr>
              <a:t>broadcast and multicast: one-to-many and many-to-one topologies with multiple concentrators</a:t>
            </a:r>
          </a:p>
          <a:p>
            <a:pPr lvl="0"/>
            <a:r>
              <a:rPr lang="en-US" sz="1800" dirty="0" smtClean="0"/>
              <a:t>Support for “</a:t>
            </a:r>
            <a:r>
              <a:rPr lang="en-US" sz="1800" dirty="0" smtClean="0">
                <a:solidFill>
                  <a:srgbClr val="00B050"/>
                </a:solidFill>
              </a:rPr>
              <a:t>sleepy nodes</a:t>
            </a:r>
            <a:r>
              <a:rPr lang="en-US" sz="1800" dirty="0" smtClean="0"/>
              <a:t>”, “</a:t>
            </a:r>
            <a:r>
              <a:rPr lang="en-US" sz="1800" dirty="0" smtClean="0">
                <a:solidFill>
                  <a:srgbClr val="00B050"/>
                </a:solidFill>
              </a:rPr>
              <a:t>sleepy routers</a:t>
            </a:r>
            <a:r>
              <a:rPr lang="en-US" sz="1800" dirty="0" smtClean="0"/>
              <a:t>”, and </a:t>
            </a:r>
            <a:r>
              <a:rPr lang="en-US" sz="1800" dirty="0" smtClean="0">
                <a:solidFill>
                  <a:srgbClr val="00B050"/>
                </a:solidFill>
              </a:rPr>
              <a:t>low duty cycle routers</a:t>
            </a:r>
          </a:p>
          <a:p>
            <a:pPr lvl="0"/>
            <a:r>
              <a:rPr lang="en-US" sz="1800" dirty="0" smtClean="0"/>
              <a:t>Routing between </a:t>
            </a:r>
            <a:r>
              <a:rPr lang="en-US" sz="1800" dirty="0" smtClean="0">
                <a:solidFill>
                  <a:srgbClr val="00B050"/>
                </a:solidFill>
              </a:rPr>
              <a:t>different PHYs</a:t>
            </a:r>
          </a:p>
        </p:txBody>
      </p: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REQUIREMENTS</a:t>
            </a:r>
            <a:r>
              <a:rPr lang="en-US" sz="3200" dirty="0" smtClean="0"/>
              <a:t> </a:t>
            </a:r>
            <a:r>
              <a:rPr lang="en-US" sz="3200" b="1" i="1" dirty="0" smtClean="0">
                <a:solidFill>
                  <a:srgbClr val="00B0F0"/>
                </a:solidFill>
                <a:cs typeface="Times New Roman" pitchFamily="18" charset="0"/>
              </a:rPr>
              <a:t>FROM </a:t>
            </a:r>
            <a:r>
              <a:rPr lang="en-US" sz="3200" b="1" i="1" dirty="0" smtClean="0">
                <a:solidFill>
                  <a:srgbClr val="00B0F0"/>
                </a:solidFill>
                <a:cs typeface="Times New Roman" pitchFamily="18" charset="0"/>
              </a:rPr>
              <a:t>TGD</a:t>
            </a:r>
            <a:r>
              <a:rPr lang="en-US" sz="3200" dirty="0" smtClean="0"/>
              <a:t> </a:t>
            </a:r>
            <a:r>
              <a:rPr lang="en-US" sz="3200" dirty="0" smtClean="0"/>
              <a:t/>
            </a:r>
            <a:br>
              <a:rPr lang="en-US" sz="3200" dirty="0" smtClean="0"/>
            </a:br>
            <a:r>
              <a:rPr lang="en-US" sz="3200" b="1" i="1" dirty="0" smtClean="0"/>
              <a:t>(from 15-13-0753-14 Clause 6)</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417637"/>
            <a:ext cx="8229600" cy="4525963"/>
          </a:xfrm>
          <a:noFill/>
        </p:spPr>
        <p:txBody>
          <a:bodyPr>
            <a:noAutofit/>
          </a:bodyPr>
          <a:lstStyle/>
          <a:p>
            <a:r>
              <a:rPr lang="en-US" sz="1800" dirty="0" smtClean="0"/>
              <a:t>Possible to </a:t>
            </a:r>
            <a:r>
              <a:rPr lang="en-US" sz="1800" dirty="0" smtClean="0">
                <a:solidFill>
                  <a:srgbClr val="00B050"/>
                </a:solidFill>
              </a:rPr>
              <a:t>merge an independent subnet into a larger network </a:t>
            </a:r>
            <a:r>
              <a:rPr lang="en-US" sz="1800" dirty="0" smtClean="0"/>
              <a:t>when connectivity between them becomes available, providing both are using similar operating parameters. </a:t>
            </a:r>
          </a:p>
          <a:p>
            <a:pPr lvl="1"/>
            <a:r>
              <a:rPr lang="en-US" sz="1600" dirty="0" smtClean="0"/>
              <a:t>It should be possible for a network to operate as a number of independent subnets in the event of failure of parts of the network. </a:t>
            </a:r>
          </a:p>
          <a:p>
            <a:r>
              <a:rPr lang="en-US" sz="1800" dirty="0" smtClean="0"/>
              <a:t>The proposal should provide a method to relearn the network topology in response to </a:t>
            </a:r>
            <a:r>
              <a:rPr lang="en-US" sz="1800" dirty="0" smtClean="0">
                <a:solidFill>
                  <a:srgbClr val="00B050"/>
                </a:solidFill>
              </a:rPr>
              <a:t>changes in the presence of devices, changes in connectivity between devices and changes in the status and quality of the links between devices.</a:t>
            </a:r>
          </a:p>
          <a:p>
            <a:r>
              <a:rPr lang="en-US" sz="1800" dirty="0" smtClean="0"/>
              <a:t>The proposal should not preclude the use of techniques such as receiver </a:t>
            </a:r>
            <a:r>
              <a:rPr lang="en-US" sz="1800" dirty="0" smtClean="0">
                <a:solidFill>
                  <a:srgbClr val="00B050"/>
                </a:solidFill>
              </a:rPr>
              <a:t>duty-cycling</a:t>
            </a:r>
            <a:r>
              <a:rPr lang="en-US" sz="1800" dirty="0" smtClean="0"/>
              <a:t> to reduce the power consumption of all devices in the network.</a:t>
            </a:r>
          </a:p>
          <a:p>
            <a:pPr lvl="1"/>
            <a:r>
              <a:rPr lang="en-US" sz="1600" dirty="0" smtClean="0"/>
              <a:t>The proposal shall support the use of </a:t>
            </a:r>
            <a:r>
              <a:rPr lang="en-US" sz="1600" dirty="0" smtClean="0">
                <a:solidFill>
                  <a:srgbClr val="00B050"/>
                </a:solidFill>
              </a:rPr>
              <a:t>sleeping end and sleeping routing devices.</a:t>
            </a:r>
          </a:p>
          <a:p>
            <a:r>
              <a:rPr lang="en-US" sz="1800" dirty="0" smtClean="0"/>
              <a:t>It allows data with different properties to be treated differently by the routing algorithm.</a:t>
            </a:r>
          </a:p>
          <a:p>
            <a:pPr lvl="1"/>
            <a:r>
              <a:rPr lang="en-US" sz="1600" dirty="0" smtClean="0"/>
              <a:t>Such as </a:t>
            </a:r>
            <a:r>
              <a:rPr lang="en-US" sz="1600" dirty="0" smtClean="0">
                <a:solidFill>
                  <a:srgbClr val="00B050"/>
                </a:solidFill>
              </a:rPr>
              <a:t>latency-critical properties </a:t>
            </a:r>
            <a:r>
              <a:rPr lang="en-US" sz="1600" dirty="0" smtClean="0"/>
              <a:t>over lower-latency paths and </a:t>
            </a:r>
            <a:r>
              <a:rPr lang="en-US" sz="1600" dirty="0" smtClean="0">
                <a:solidFill>
                  <a:srgbClr val="00B050"/>
                </a:solidFill>
              </a:rPr>
              <a:t>higher-priority messages </a:t>
            </a:r>
            <a:r>
              <a:rPr lang="en-US" sz="1600" dirty="0" smtClean="0"/>
              <a:t>to be transmitted before lower-priority messages over the same link</a:t>
            </a:r>
          </a:p>
          <a:p>
            <a:endParaRPr lang="en-US" sz="1800" dirty="0"/>
          </a:p>
        </p:txBody>
      </p: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3562"/>
            <a:ext cx="8229600" cy="884238"/>
          </a:xfrm>
        </p:spPr>
        <p:txBody>
          <a:bodyPr>
            <a:noAutofit/>
          </a:bodyPr>
          <a:lstStyle/>
          <a:p>
            <a:pPr>
              <a:lnSpc>
                <a:spcPts val="3200"/>
              </a:lnSpc>
            </a:pPr>
            <a:r>
              <a:rPr lang="en-US" sz="3200" b="1" i="1" dirty="0" smtClean="0">
                <a:solidFill>
                  <a:srgbClr val="00B0F0"/>
                </a:solidFill>
                <a:cs typeface="Times New Roman" pitchFamily="18" charset="0"/>
              </a:rPr>
              <a:t>REQUIREMENTS FROM </a:t>
            </a:r>
            <a:r>
              <a:rPr lang="en-US" sz="3200" b="1" i="1" dirty="0" smtClean="0">
                <a:solidFill>
                  <a:srgbClr val="00B0F0"/>
                </a:solidFill>
                <a:cs typeface="Times New Roman" pitchFamily="18" charset="0"/>
              </a:rPr>
              <a:t>TGD</a:t>
            </a:r>
            <a:r>
              <a:rPr lang="en-US" sz="3200" dirty="0" smtClean="0"/>
              <a:t> </a:t>
            </a:r>
            <a:r>
              <a:rPr lang="en-US" sz="3200" dirty="0" smtClean="0"/>
              <a:t/>
            </a:r>
            <a:br>
              <a:rPr lang="en-US" sz="3200" dirty="0" smtClean="0"/>
            </a:br>
            <a:r>
              <a:rPr lang="en-US" sz="3200" b="1" i="1" dirty="0" smtClean="0"/>
              <a:t>(from 15-13-0753-14 Clause 6)</a:t>
            </a:r>
            <a:endParaRPr lang="en-US" sz="3200" b="1" i="1" dirty="0">
              <a:solidFill>
                <a:srgbClr val="00B0F0"/>
              </a:solidFill>
              <a:cs typeface="Times New Roman" pitchFamily="18" charset="0"/>
            </a:endParaRPr>
          </a:p>
        </p:txBody>
      </p:sp>
      <p:sp>
        <p:nvSpPr>
          <p:cNvPr id="14" name="Content Placeholder 13"/>
          <p:cNvSpPr>
            <a:spLocks noGrp="1"/>
          </p:cNvSpPr>
          <p:nvPr>
            <p:ph idx="1"/>
          </p:nvPr>
        </p:nvSpPr>
        <p:spPr>
          <a:xfrm>
            <a:off x="457200" y="1417637"/>
            <a:ext cx="8229600" cy="4525963"/>
          </a:xfrm>
          <a:noFill/>
        </p:spPr>
        <p:txBody>
          <a:bodyPr>
            <a:noAutofit/>
          </a:bodyPr>
          <a:lstStyle/>
          <a:p>
            <a:r>
              <a:rPr lang="en-US" sz="1800" dirty="0" smtClean="0">
                <a:solidFill>
                  <a:srgbClr val="00B050"/>
                </a:solidFill>
              </a:rPr>
              <a:t>Multiple Entry and Exit points</a:t>
            </a:r>
          </a:p>
          <a:p>
            <a:pPr lvl="1"/>
            <a:r>
              <a:rPr lang="en-US" sz="1600" dirty="0" smtClean="0"/>
              <a:t>use of multiple ingress and egress points for data within the network to select the most appropriate entry/exit point for their communications with entities outside the network</a:t>
            </a:r>
            <a:endParaRPr lang="en-US" sz="1600" dirty="0"/>
          </a:p>
        </p:txBody>
      </p:sp>
      <p:sp>
        <p:nvSpPr>
          <p:cNvPr id="4" name="TextBox 3"/>
          <p:cNvSpPr txBox="1"/>
          <p:nvPr/>
        </p:nvSpPr>
        <p:spPr>
          <a:xfrm>
            <a:off x="381000" y="3581400"/>
            <a:ext cx="8382000" cy="2554545"/>
          </a:xfrm>
          <a:prstGeom prst="rect">
            <a:avLst/>
          </a:prstGeom>
          <a:solidFill>
            <a:srgbClr val="FFFF00"/>
          </a:solidFill>
        </p:spPr>
        <p:txBody>
          <a:bodyPr wrap="square" rtlCol="0">
            <a:spAutoFit/>
          </a:bodyPr>
          <a:lstStyle/>
          <a:p>
            <a:r>
              <a:rPr lang="en-US" sz="1600" b="1" u="sng" dirty="0" smtClean="0">
                <a:solidFill>
                  <a:srgbClr val="FF0000"/>
                </a:solidFill>
              </a:rPr>
              <a:t>Some definitions:</a:t>
            </a:r>
          </a:p>
          <a:p>
            <a:r>
              <a:rPr lang="en-US" sz="1600" b="1" dirty="0" smtClean="0">
                <a:solidFill>
                  <a:srgbClr val="FF0000"/>
                </a:solidFill>
              </a:rPr>
              <a:t>Proactive </a:t>
            </a:r>
            <a:r>
              <a:rPr lang="en-US" sz="1600" b="1" dirty="0" smtClean="0">
                <a:solidFill>
                  <a:srgbClr val="FF0000"/>
                </a:solidFill>
              </a:rPr>
              <a:t>routing</a:t>
            </a:r>
            <a:r>
              <a:rPr lang="en-US" sz="1600" dirty="0" smtClean="0"/>
              <a:t>: </a:t>
            </a:r>
            <a:r>
              <a:rPr lang="en-US" sz="1600" b="1" dirty="0" smtClean="0"/>
              <a:t>table-driven routing </a:t>
            </a:r>
            <a:r>
              <a:rPr lang="en-US" sz="1600" dirty="0" smtClean="0"/>
              <a:t>by maintaining fresh lists of destinations and their routes by periodically distributing routing tables throughout the network</a:t>
            </a:r>
          </a:p>
          <a:p>
            <a:r>
              <a:rPr lang="en-US" sz="1600" b="1" dirty="0" smtClean="0">
                <a:solidFill>
                  <a:srgbClr val="FF0000"/>
                </a:solidFill>
              </a:rPr>
              <a:t>Reactive routing</a:t>
            </a:r>
            <a:r>
              <a:rPr lang="en-US" sz="1600" dirty="0" smtClean="0"/>
              <a:t>: on-demand routing by finding a route on demand by flooding the network with Route Request packets</a:t>
            </a:r>
          </a:p>
          <a:p>
            <a:r>
              <a:rPr lang="en-US" sz="1600" b="1" dirty="0" smtClean="0">
                <a:solidFill>
                  <a:srgbClr val="FF0000"/>
                </a:solidFill>
              </a:rPr>
              <a:t>Bridging</a:t>
            </a:r>
            <a:r>
              <a:rPr lang="en-US" sz="1600" dirty="0" smtClean="0"/>
              <a:t>: to allow two or more communication networks, or two or more network segments, to create an aggregate network, in the first two layers, below the network </a:t>
            </a:r>
            <a:r>
              <a:rPr lang="en-US" sz="1600" dirty="0" smtClean="0"/>
              <a:t>layer</a:t>
            </a:r>
            <a:endParaRPr lang="en-US" sz="1600" dirty="0" smtClean="0"/>
          </a:p>
          <a:p>
            <a:r>
              <a:rPr lang="en-US" sz="1600" b="1" dirty="0" smtClean="0">
                <a:solidFill>
                  <a:srgbClr val="FF0000"/>
                </a:solidFill>
              </a:rPr>
              <a:t>Routing</a:t>
            </a:r>
            <a:r>
              <a:rPr lang="en-US" sz="1600" dirty="0" smtClean="0"/>
              <a:t>: to allow the networks to communicate independently as separate networks</a:t>
            </a:r>
          </a:p>
          <a:p>
            <a:r>
              <a:rPr lang="en-US" sz="1600" b="1" dirty="0" smtClean="0">
                <a:solidFill>
                  <a:srgbClr val="FF0000"/>
                </a:solidFill>
              </a:rPr>
              <a:t>Gateway</a:t>
            </a:r>
            <a:r>
              <a:rPr lang="en-US" sz="1600" dirty="0" smtClean="0"/>
              <a:t>: router or a proxy server that routes between networks, </a:t>
            </a:r>
          </a:p>
          <a:p>
            <a:r>
              <a:rPr lang="en-US" sz="1600" dirty="0" smtClean="0"/>
              <a:t>	protocol converters, which can operate at any network layer.</a:t>
            </a:r>
          </a:p>
        </p:txBody>
      </p:sp>
    </p:spTree>
    <p:extLst>
      <p:ext uri="{BB962C8B-B14F-4D97-AF65-F5344CB8AC3E}">
        <p14:creationId xmlns="" xmlns:p14="http://schemas.microsoft.com/office/powerpoint/2010/main" val="137345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48568</TotalTime>
  <Words>2433</Words>
  <Application>Microsoft Office PowerPoint</Application>
  <PresentationFormat>On-screen Show (4:3)</PresentationFormat>
  <Paragraphs>279</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contents</vt:lpstr>
      <vt:lpstr>Introduction</vt:lpstr>
      <vt:lpstr>INTRODUCTION</vt:lpstr>
      <vt:lpstr>Requirements for scenarios from tgd, 15-13-0753-14</vt:lpstr>
      <vt:lpstr>REQUIREMENTS FROM TGD  (from 15-13-0753-14 Clause 1)</vt:lpstr>
      <vt:lpstr>REQUIREMENTS FROM TGD  (from 15-13-0753-14 Clause 4)</vt:lpstr>
      <vt:lpstr>REQUIREMENTS FROM TGD  (from 15-13-0753-14 Clause 6)</vt:lpstr>
      <vt:lpstr>REQUIREMENTS FROM TGD  (from 15-13-0753-14 Clause 6)</vt:lpstr>
      <vt:lpstr>Proposed Operational scenarios for tgd</vt:lpstr>
      <vt:lpstr>OPERATIONAL SCENARIO IN THE CURRENT TGD, 15-13-0753-14 (1)</vt:lpstr>
      <vt:lpstr>OPERATIONAL SCENARIO IN THE CURRENT TGD, 15-13-0753-14 (2)</vt:lpstr>
      <vt:lpstr>TYPES CONSIDERED FOR PROPOSED OPERATIONAL SCENARIOS</vt:lpstr>
      <vt:lpstr>COMMON FEATURES FOR PROPOSED OPERATIONAL SCENARIO (1)</vt:lpstr>
      <vt:lpstr>COMMON FEATURES FOR PROPOSED OPERATIONAL SCENARIO (2)</vt:lpstr>
      <vt:lpstr>COMMON FEATURES FOR PROPOSED OPERATIONAL SCENARIO (3)</vt:lpstr>
      <vt:lpstr>COMMON FEATURES FOR PROPOSED OPERATIONAL SCENARIO (4)</vt:lpstr>
      <vt:lpstr>COMMON FEATURES FOR PROPOSED OPERATIONAL SCENARIO (5)</vt:lpstr>
      <vt:lpstr>OPERATIONAL SCENARIO A  UNICAST (PEER-TO-PEER)</vt:lpstr>
      <vt:lpstr>OPERATIONAL SCENARIO B MULTICAST</vt:lpstr>
      <vt:lpstr>OPERATIONAL SCENARIO C BROADCAST</vt:lpstr>
      <vt:lpstr>OPERATIONAL SCENARIO D MANY-TO-ONE</vt:lpstr>
      <vt:lpstr>OPERATIONAL SCENARIO E LINEAR TOPOLOGY</vt:lpstr>
      <vt:lpstr>conclusions</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Filtering for TG4m OFDM</dc:title>
  <dc:creator>Soo-Young Chang</dc:creator>
  <cp:lastModifiedBy>Soo-Young Chang</cp:lastModifiedBy>
  <cp:revision>606</cp:revision>
  <dcterms:created xsi:type="dcterms:W3CDTF">2012-10-17T02:01:24Z</dcterms:created>
  <dcterms:modified xsi:type="dcterms:W3CDTF">2014-05-10T15:47:38Z</dcterms:modified>
</cp:coreProperties>
</file>