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8" r:id="rId3"/>
    <p:sldId id="269" r:id="rId4"/>
    <p:sldId id="295" r:id="rId5"/>
    <p:sldId id="285" r:id="rId6"/>
    <p:sldId id="281" r:id="rId7"/>
    <p:sldId id="280" r:id="rId8"/>
    <p:sldId id="283" r:id="rId9"/>
    <p:sldId id="286" r:id="rId10"/>
    <p:sldId id="288" r:id="rId11"/>
    <p:sldId id="290" r:id="rId12"/>
    <p:sldId id="291" r:id="rId13"/>
    <p:sldId id="292" r:id="rId14"/>
    <p:sldId id="293" r:id="rId15"/>
    <p:sldId id="294"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68" autoAdjust="0"/>
    <p:restoredTop sz="95912" autoAdjust="0"/>
  </p:normalViewPr>
  <p:slideViewPr>
    <p:cSldViewPr showGuides="1">
      <p:cViewPr>
        <p:scale>
          <a:sx n="100" d="100"/>
          <a:sy n="100" d="100"/>
        </p:scale>
        <p:origin x="-576" y="-330"/>
      </p:cViewPr>
      <p:guideLst>
        <p:guide orient="horz" pos="731"/>
        <p:guide orient="horz" pos="4088"/>
        <p:guide pos="158"/>
      </p:guideLst>
    </p:cSldViewPr>
  </p:slideViewPr>
  <p:outlineViewPr>
    <p:cViewPr>
      <p:scale>
        <a:sx n="33" d="100"/>
        <a:sy n="33" d="100"/>
      </p:scale>
      <p:origin x="0" y="2100"/>
    </p:cViewPr>
  </p:outlineViewPr>
  <p:notesTextViewPr>
    <p:cViewPr>
      <p:scale>
        <a:sx n="1" d="1"/>
        <a:sy n="1" d="1"/>
      </p:scale>
      <p:origin x="0" y="0"/>
    </p:cViewPr>
  </p:notesTextViewPr>
  <p:notesViewPr>
    <p:cSldViewPr>
      <p:cViewPr varScale="1">
        <p:scale>
          <a:sx n="61" d="100"/>
          <a:sy n="61" d="100"/>
        </p:scale>
        <p:origin x="-2058"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pPr/>
              <a:t>2014/4/22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pPr/>
              <a:t>‹#›</a:t>
            </a:fld>
            <a:endParaRPr kumimoji="1" lang="ja-JP" altLang="en-US"/>
          </a:p>
        </p:txBody>
      </p:sp>
    </p:spTree>
    <p:extLst>
      <p:ext uri="{BB962C8B-B14F-4D97-AF65-F5344CB8AC3E}">
        <p14:creationId xmlns:p14="http://schemas.microsoft.com/office/powerpoint/2010/main"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pPr/>
              <a:t>1</a:t>
            </a:fld>
            <a:endParaRPr kumimoji="1" lang="ja-JP" altLang="en-US"/>
          </a:p>
        </p:txBody>
      </p:sp>
    </p:spTree>
    <p:extLst>
      <p:ext uri="{BB962C8B-B14F-4D97-AF65-F5344CB8AC3E}">
        <p14:creationId xmlns:p14="http://schemas.microsoft.com/office/powerpoint/2010/main" val="13946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3BECF9F4-547F-4EDD-AB32-2E9B5C1D74C4}" type="datetime1">
              <a:rPr kumimoji="1" lang="ja-JP" altLang="en-US" smtClean="0"/>
              <a:pPr/>
              <a:t>2014/4/22</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553A351B-2FDE-4C4E-8C04-CC11E45F88F1}" type="datetime1">
              <a:rPr kumimoji="1" lang="ja-JP" altLang="en-US" smtClean="0"/>
              <a:pPr/>
              <a:t>2014/4/22</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14C47CE1-7D50-4378-8F40-17241331610A}" type="datetime1">
              <a:rPr kumimoji="1" lang="ja-JP" altLang="en-US" smtClean="0"/>
              <a:pPr/>
              <a:t>2014/4/22</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34234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DCD8EB32-FB4A-488D-9347-A49E25F76581}" type="datetime1">
              <a:rPr kumimoji="1" lang="ja-JP" altLang="en-US" smtClean="0"/>
              <a:pPr/>
              <a:t>2014/4/22</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2EFA7C49-FE5E-404A-9EEE-22E4588D4676}" type="datetime1">
              <a:rPr kumimoji="1" lang="ja-JP" altLang="en-US" smtClean="0"/>
              <a:pPr/>
              <a:t>2014/4/22</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81B86EED-93D0-4998-AA5E-EB2B313224B0}" type="datetime1">
              <a:rPr kumimoji="1" lang="ja-JP" altLang="en-US" smtClean="0"/>
              <a:pPr/>
              <a:t>2014/4/22</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978453EA-50D5-413C-9788-A6AF42B0B393}" type="datetime1">
              <a:rPr kumimoji="1" lang="ja-JP" altLang="en-US" smtClean="0"/>
              <a:pPr/>
              <a:t>2014/4/22</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4290A37C-9FCA-4279-A4AE-7B519E2F1029}" type="datetime1">
              <a:rPr kumimoji="1" lang="ja-JP" altLang="en-US" smtClean="0"/>
              <a:pPr/>
              <a:t>2014/4/22</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7D6DCFD-1147-46C6-A19A-01F9966B1F8B}" type="datetime1">
              <a:rPr kumimoji="1" lang="ja-JP" altLang="en-US" smtClean="0"/>
              <a:pPr/>
              <a:t>2014/4/22</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18BA0E36-95E5-42AE-B226-50F0DAE08FE6}" type="datetime1">
              <a:rPr kumimoji="1" lang="ja-JP" altLang="en-US" smtClean="0"/>
              <a:pPr/>
              <a:t>2014/4/22</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D67330D9-A50B-4384-8367-544C72CDC4CF}" type="datetime1">
              <a:rPr kumimoji="1" lang="ja-JP" altLang="en-US" smtClean="0"/>
              <a:pPr/>
              <a:t>2014/4/22</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zh-CN"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C5D5951F-6B7E-4783-AAF6-6925B67ED72A}" type="datetime1">
              <a:rPr kumimoji="1" lang="ja-JP" altLang="en-US" smtClean="0"/>
              <a:pPr/>
              <a:t>2014/4/22</a:t>
            </a:fld>
            <a:endParaRPr kumimoji="1" lang="ja-JP"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a:t>
            </a:r>
            <a:r>
              <a:rPr lang="en-US" altLang="ja-JP" sz="1400" b="1" dirty="0" smtClean="0">
                <a:effectLst/>
              </a:rPr>
              <a:t>15-14-0234-00-004n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5478423"/>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altLang="ja-JP" sz="1800" dirty="0" smtClean="0">
                <a:solidFill>
                  <a:schemeClr val="tx2"/>
                </a:solidFill>
              </a:rPr>
              <a:t>LB93 Comment resolution for Transmission mask </a:t>
            </a:r>
            <a:r>
              <a:rPr lang="en-US" altLang="ja-JP" sz="1800" dirty="0" smtClean="0">
                <a:solidFill>
                  <a:schemeClr val="tx2"/>
                </a:solidFill>
              </a:rPr>
              <a:t>and Adjacent channel rejection level for CMB GFSK PHY</a:t>
            </a:r>
            <a:endParaRPr lang="en-US" altLang="zh-CN" sz="1800" dirty="0" smtClean="0">
              <a:solidFill>
                <a:schemeClr val="tx2"/>
              </a:solidFill>
            </a:endParaRPr>
          </a:p>
          <a:p>
            <a:pPr eaLnBrk="0" hangingPunct="0">
              <a:defRPr/>
            </a:pPr>
            <a:r>
              <a:rPr lang="en-US" altLang="zh-CN" sz="1800" b="1" dirty="0" smtClean="0">
                <a:solidFill>
                  <a:schemeClr val="tx2"/>
                </a:solidFill>
              </a:rPr>
              <a:t>Date </a:t>
            </a:r>
            <a:r>
              <a:rPr lang="en-US" altLang="zh-CN" sz="1800" b="1" dirty="0"/>
              <a:t>Submitted:	</a:t>
            </a:r>
            <a:r>
              <a:rPr lang="en-US" altLang="zh-CN" sz="1800" dirty="0" smtClean="0"/>
              <a:t>Apr/20</a:t>
            </a:r>
            <a:r>
              <a:rPr lang="en-US" altLang="ja-JP" sz="1800" dirty="0" smtClean="0"/>
              <a:t> </a:t>
            </a:r>
            <a:r>
              <a:rPr lang="en-US" altLang="zh-CN" sz="1800" dirty="0" smtClean="0"/>
              <a:t>, 2014</a:t>
            </a:r>
            <a:r>
              <a:rPr lang="en-US" altLang="zh-CN" sz="1800" dirty="0"/>
              <a:t>	</a:t>
            </a:r>
          </a:p>
          <a:p>
            <a:pPr eaLnBrk="0" hangingPunct="0">
              <a:defRPr/>
            </a:pPr>
            <a:r>
              <a:rPr lang="en-US" altLang="zh-CN" sz="1800" b="1" dirty="0" smtClean="0"/>
              <a:t>Source:</a:t>
            </a:r>
          </a:p>
          <a:p>
            <a:pPr marL="182563" eaLnBrk="0" hangingPunct="0">
              <a:defRPr/>
            </a:pPr>
            <a:r>
              <a:rPr lang="en-US" altLang="zh-CN" sz="1800" dirty="0"/>
              <a:t>Kenichi Mori </a:t>
            </a:r>
            <a:r>
              <a:rPr lang="en-US" altLang="zh-CN" sz="1800" dirty="0" smtClean="0"/>
              <a:t>(mori.ken1@jp.panasonic.com), Panasonic;</a:t>
            </a:r>
            <a:br>
              <a:rPr lang="en-US" altLang="zh-CN" sz="1800" dirty="0" smtClean="0"/>
            </a:br>
            <a:r>
              <a:rPr lang="en-US" altLang="zh-CN" sz="1800" dirty="0" err="1" smtClean="0"/>
              <a:t>Shinsuke</a:t>
            </a:r>
            <a:r>
              <a:rPr lang="en-US" altLang="zh-CN" sz="1800" dirty="0" smtClean="0"/>
              <a:t> </a:t>
            </a:r>
            <a:r>
              <a:rPr lang="en-US" altLang="zh-CN" sz="1800" dirty="0"/>
              <a:t>Hara (shinsukehara0122@gmail.com </a:t>
            </a:r>
            <a:r>
              <a:rPr lang="en-US" altLang="zh-CN" sz="1800" dirty="0" smtClean="0"/>
              <a:t>), </a:t>
            </a:r>
            <a:r>
              <a:rPr lang="en-US" altLang="zh-CN" sz="1800" dirty="0" err="1" smtClean="0"/>
              <a:t>QoL</a:t>
            </a:r>
            <a:r>
              <a:rPr lang="en-US" altLang="zh-CN" sz="1800" dirty="0" smtClean="0"/>
              <a:t>-SN;</a:t>
            </a:r>
            <a:br>
              <a:rPr lang="en-US" altLang="zh-CN" sz="1800" dirty="0" smtClean="0"/>
            </a:br>
            <a:r>
              <a:rPr lang="en-US" altLang="zh-CN" sz="1800" dirty="0" smtClean="0"/>
              <a:t>Masahiro </a:t>
            </a:r>
            <a:r>
              <a:rPr lang="en-US" altLang="zh-CN" sz="1800" dirty="0"/>
              <a:t>Kuroda (</a:t>
            </a:r>
            <a:r>
              <a:rPr lang="en-US" altLang="zh-CN" sz="1800" dirty="0" smtClean="0"/>
              <a:t>marsh@nict.go.jp), </a:t>
            </a:r>
            <a:r>
              <a:rPr lang="en-US" altLang="zh-CN" sz="1800" dirty="0" err="1" smtClean="0"/>
              <a:t>QoL</a:t>
            </a:r>
            <a:r>
              <a:rPr lang="en-US" altLang="zh-CN" sz="1800" dirty="0" smtClean="0"/>
              <a:t>-SN&amp;NICT;</a:t>
            </a:r>
            <a:endParaRPr lang="en-US" altLang="zh-CN" sz="1800" dirty="0"/>
          </a:p>
          <a:p>
            <a:pPr eaLnBrk="0" hangingPunct="0">
              <a:spcBef>
                <a:spcPts val="600"/>
              </a:spcBef>
              <a:spcAft>
                <a:spcPts val="600"/>
              </a:spcAft>
              <a:defRPr/>
            </a:pPr>
            <a:r>
              <a:rPr lang="en-US" altLang="zh-CN" sz="1600" b="1" dirty="0" smtClean="0"/>
              <a:t>Abstract: PSD calculation result of GFSK PHY for 15.4n</a:t>
            </a:r>
            <a:endParaRPr lang="en-US" altLang="zh-CN" sz="1600" dirty="0"/>
          </a:p>
          <a:p>
            <a:pPr eaLnBrk="0" hangingPunct="0">
              <a:spcBef>
                <a:spcPts val="600"/>
              </a:spcBef>
              <a:spcAft>
                <a:spcPts val="600"/>
              </a:spcAft>
              <a:defRPr/>
            </a:pPr>
            <a:r>
              <a:rPr lang="en-US" altLang="zh-CN" sz="1600" b="1" dirty="0"/>
              <a:t>Purpose:</a:t>
            </a:r>
            <a:r>
              <a:rPr lang="en-US" altLang="zh-CN" sz="1600" dirty="0"/>
              <a:t>	</a:t>
            </a:r>
            <a:r>
              <a:rPr lang="en-US" altLang="zh-CN" sz="1600" dirty="0" smtClean="0"/>
              <a:t>Clarification of PSD of GFSK</a:t>
            </a:r>
            <a:br>
              <a:rPr lang="en-US" altLang="zh-CN" sz="1600" dirty="0" smtClean="0"/>
            </a:br>
            <a:r>
              <a:rPr lang="en-US" altLang="zh-CN" sz="1600" b="1" dirty="0" smtClean="0">
                <a:solidFill>
                  <a:schemeClr val="tx2"/>
                </a:solidFill>
              </a:rPr>
              <a:t>Notice</a:t>
            </a:r>
            <a:r>
              <a:rPr lang="en-US" altLang="zh-CN" sz="1600" b="1" dirty="0">
                <a:solidFill>
                  <a:schemeClr val="tx2"/>
                </a:solidFill>
              </a:rPr>
              <a:t>:</a:t>
            </a:r>
            <a:r>
              <a:rPr lang="en-US" altLang="zh-CN"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600" b="1" dirty="0" smtClean="0">
                <a:solidFill>
                  <a:schemeClr val="tx2"/>
                </a:solidFill>
              </a:rPr>
              <a:t/>
            </a:r>
            <a:br>
              <a:rPr lang="en-US" altLang="zh-CN" sz="1600" b="1" dirty="0" smtClean="0">
                <a:solidFill>
                  <a:schemeClr val="tx2"/>
                </a:solidFill>
              </a:rPr>
            </a:br>
            <a:r>
              <a:rPr lang="en-US" altLang="zh-CN" sz="1600" b="1" dirty="0" smtClean="0">
                <a:solidFill>
                  <a:schemeClr val="tx2"/>
                </a:solidFill>
              </a:rPr>
              <a:t>Release</a:t>
            </a:r>
            <a:r>
              <a:rPr lang="en-US" altLang="zh-CN" sz="1600" b="1" dirty="0">
                <a:solidFill>
                  <a:schemeClr val="tx2"/>
                </a:solidFill>
              </a:rPr>
              <a:t>:</a:t>
            </a:r>
            <a:r>
              <a:rPr lang="en-US" altLang="zh-CN" sz="1600" dirty="0">
                <a:solidFill>
                  <a:schemeClr val="tx2"/>
                </a:solidFill>
              </a:rPr>
              <a:t>	The contributor acknowledges and accepts that this contribution becomes the property of IEEE and may be made publicly available by P802.15.</a:t>
            </a:r>
            <a:r>
              <a:rPr lang="en-US" altLang="zh-CN" sz="1800" dirty="0">
                <a:solidFill>
                  <a:schemeClr val="tx2"/>
                </a:solidFill>
              </a:rPr>
              <a:t>	</a:t>
            </a:r>
          </a:p>
        </p:txBody>
      </p:sp>
      <p:sp>
        <p:nvSpPr>
          <p:cNvPr id="2" name="スライド番号プレースホルダー 1"/>
          <p:cNvSpPr>
            <a:spLocks noGrp="1"/>
          </p:cNvSpPr>
          <p:nvPr>
            <p:ph type="sldNum" sz="quarter" idx="12"/>
          </p:nvPr>
        </p:nvSpPr>
        <p:spPr/>
        <p:txBody>
          <a:bodyPr/>
          <a:lstStyle/>
          <a:p>
            <a:fld id="{690A14BF-E132-4BDE-B1CB-39223ACD2D34}" type="slidenum">
              <a:rPr kumimoji="1" lang="ja-JP" altLang="en-US" smtClean="0"/>
              <a:pPr/>
              <a:t>1</a:t>
            </a:fld>
            <a:endParaRPr kumimoji="1" lang="ja-JP" altLang="en-US"/>
          </a:p>
        </p:txBody>
      </p:sp>
    </p:spTree>
    <p:extLst>
      <p:ext uri="{BB962C8B-B14F-4D97-AF65-F5344CB8AC3E}">
        <p14:creationId xmlns:p14="http://schemas.microsoft.com/office/powerpoint/2010/main" val="3568419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10</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lang="en-US" altLang="ja-JP" dirty="0" smtClean="0"/>
              <a:t>Needed Receiver Sensitivity Level</a:t>
            </a:r>
            <a:endParaRPr kumimoji="1" lang="ja-JP" altLang="en-US" dirty="0"/>
          </a:p>
        </p:txBody>
      </p:sp>
      <mc:AlternateContent xmlns:mc="http://schemas.openxmlformats.org/markup-compatibility/2006" xmlns:a14="http://schemas.microsoft.com/office/drawing/2010/main">
        <mc:Choice Requires="a14">
          <p:sp>
            <p:nvSpPr>
              <p:cNvPr id="2" name="正方形/長方形 1"/>
              <p:cNvSpPr>
                <a:spLocks noChangeAspect="1"/>
              </p:cNvSpPr>
              <p:nvPr/>
            </p:nvSpPr>
            <p:spPr>
              <a:xfrm>
                <a:off x="3851920" y="1358769"/>
                <a:ext cx="3772186" cy="72872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altLang="ja-JP" sz="1600">
                          <a:latin typeface="Cambria Math"/>
                        </a:rPr>
                        <m:t>S</m:t>
                      </m:r>
                      <m:r>
                        <a:rPr lang="en-US" altLang="ja-JP" sz="1600">
                          <a:latin typeface="Cambria Math"/>
                        </a:rPr>
                        <m:t>=</m:t>
                      </m:r>
                      <m:d>
                        <m:dPr>
                          <m:ctrlPr>
                            <a:rPr lang="ja-JP" altLang="ja-JP" sz="1600" i="1">
                              <a:latin typeface="Cambria Math"/>
                            </a:rPr>
                          </m:ctrlPr>
                        </m:dPr>
                        <m:e>
                          <m:r>
                            <a:rPr lang="en-US" altLang="ja-JP" sz="1600" i="1">
                              <a:latin typeface="Cambria Math"/>
                            </a:rPr>
                            <m:t>−91+10×</m:t>
                          </m:r>
                          <m:r>
                            <m:rPr>
                              <m:sty m:val="p"/>
                            </m:rPr>
                            <a:rPr lang="en-US" altLang="ja-JP" sz="1600">
                              <a:latin typeface="Cambria Math"/>
                            </a:rPr>
                            <m:t>log</m:t>
                          </m:r>
                          <m:d>
                            <m:dPr>
                              <m:ctrlPr>
                                <a:rPr lang="ja-JP" altLang="ja-JP" sz="1600" i="1">
                                  <a:latin typeface="Cambria Math"/>
                                </a:rPr>
                              </m:ctrlPr>
                            </m:dPr>
                            <m:e>
                              <m:f>
                                <m:fPr>
                                  <m:ctrlPr>
                                    <a:rPr lang="ja-JP" altLang="ja-JP" sz="1600" i="1">
                                      <a:latin typeface="Cambria Math"/>
                                    </a:rPr>
                                  </m:ctrlPr>
                                </m:fPr>
                                <m:num>
                                  <m:r>
                                    <a:rPr lang="en-US" altLang="ja-JP" sz="1600" i="1">
                                      <a:latin typeface="Cambria Math"/>
                                    </a:rPr>
                                    <m:t>𝑅</m:t>
                                  </m:r>
                                </m:num>
                                <m:den>
                                  <m:r>
                                    <a:rPr lang="en-US" altLang="ja-JP" sz="1600" i="1">
                                      <a:latin typeface="Cambria Math"/>
                                    </a:rPr>
                                    <m:t>50</m:t>
                                  </m:r>
                                  <m:r>
                                    <m:rPr>
                                      <m:sty m:val="p"/>
                                    </m:rPr>
                                    <a:rPr lang="en-US" altLang="ja-JP" sz="1600">
                                      <a:latin typeface="Cambria Math"/>
                                    </a:rPr>
                                    <m:t>kbps</m:t>
                                  </m:r>
                                </m:den>
                              </m:f>
                            </m:e>
                          </m:d>
                        </m:e>
                      </m:d>
                      <m:r>
                        <a:rPr lang="en-US" altLang="ja-JP" sz="1600" i="1">
                          <a:latin typeface="Cambria Math"/>
                        </a:rPr>
                        <m:t> </m:t>
                      </m:r>
                      <m:d>
                        <m:dPr>
                          <m:begChr m:val="["/>
                          <m:endChr m:val="]"/>
                          <m:ctrlPr>
                            <a:rPr lang="ja-JP" altLang="ja-JP" sz="1600" i="1">
                              <a:latin typeface="Cambria Math"/>
                            </a:rPr>
                          </m:ctrlPr>
                        </m:dPr>
                        <m:e>
                          <m:r>
                            <m:rPr>
                              <m:sty m:val="p"/>
                            </m:rPr>
                            <a:rPr lang="en-US" altLang="ja-JP" sz="1600">
                              <a:latin typeface="Cambria Math"/>
                            </a:rPr>
                            <m:t>dBm</m:t>
                          </m:r>
                        </m:e>
                      </m:d>
                    </m:oMath>
                  </m:oMathPara>
                </a14:m>
                <a:endParaRPr lang="ja-JP" altLang="en-US" sz="1600" dirty="0"/>
              </a:p>
            </p:txBody>
          </p:sp>
        </mc:Choice>
        <mc:Fallback xmlns="">
          <p:sp>
            <p:nvSpPr>
              <p:cNvPr id="2" name="正方形/長方形 1"/>
              <p:cNvSpPr>
                <a:spLocks noRot="1" noChangeAspect="1" noMove="1" noResize="1" noEditPoints="1" noAdjustHandles="1" noChangeArrowheads="1" noChangeShapeType="1" noTextEdit="1"/>
              </p:cNvSpPr>
              <p:nvPr/>
            </p:nvSpPr>
            <p:spPr>
              <a:xfrm>
                <a:off x="3851920" y="1358769"/>
                <a:ext cx="3772186" cy="728726"/>
              </a:xfrm>
              <a:prstGeom prst="rect">
                <a:avLst/>
              </a:prstGeom>
              <a:blipFill rotWithShape="1">
                <a:blip r:embed="rId2"/>
                <a:stretch>
                  <a:fillRect/>
                </a:stretch>
              </a:blipFill>
            </p:spPr>
            <p:txBody>
              <a:bodyPr/>
              <a:lstStyle/>
              <a:p>
                <a:r>
                  <a:rPr lang="ja-JP" altLang="en-US">
                    <a:noFill/>
                  </a:rPr>
                  <a:t> </a:t>
                </a:r>
              </a:p>
            </p:txBody>
          </p:sp>
        </mc:Fallback>
      </mc:AlternateContent>
      <p:sp>
        <p:nvSpPr>
          <p:cNvPr id="3" name="テキスト ボックス 2"/>
          <p:cNvSpPr txBox="1"/>
          <p:nvPr/>
        </p:nvSpPr>
        <p:spPr>
          <a:xfrm>
            <a:off x="251520" y="1430777"/>
            <a:ext cx="3595856" cy="369332"/>
          </a:xfrm>
          <a:prstGeom prst="rect">
            <a:avLst/>
          </a:prstGeom>
          <a:noFill/>
        </p:spPr>
        <p:txBody>
          <a:bodyPr wrap="none" rtlCol="0">
            <a:spAutoFit/>
          </a:bodyPr>
          <a:lstStyle/>
          <a:p>
            <a:r>
              <a:rPr kumimoji="1" lang="en-US" altLang="ja-JP" dirty="0" smtClean="0"/>
              <a:t>GFSK receiver sensitivity formula</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409765358"/>
              </p:ext>
            </p:extLst>
          </p:nvPr>
        </p:nvGraphicFramePr>
        <p:xfrm>
          <a:off x="1345672" y="2186861"/>
          <a:ext cx="6286668" cy="914400"/>
        </p:xfrm>
        <a:graphic>
          <a:graphicData uri="http://schemas.openxmlformats.org/drawingml/2006/table">
            <a:tbl>
              <a:tblPr firstRow="1" firstCol="1" bandRow="1">
                <a:tableStyleId>{5C22544A-7EE6-4342-B048-85BDC9FD1C3A}</a:tableStyleId>
              </a:tblPr>
              <a:tblGrid>
                <a:gridCol w="2664296"/>
                <a:gridCol w="1332148"/>
                <a:gridCol w="1080120"/>
                <a:gridCol w="1210104"/>
              </a:tblGrid>
              <a:tr h="0">
                <a:tc>
                  <a:txBody>
                    <a:bodyPr/>
                    <a:lstStyle/>
                    <a:p>
                      <a:pPr algn="just">
                        <a:spcAft>
                          <a:spcPts val="0"/>
                        </a:spcAft>
                      </a:pPr>
                      <a:r>
                        <a:rPr lang="en-US" sz="2000" b="1" kern="100" dirty="0" smtClean="0">
                          <a:solidFill>
                            <a:schemeClr val="tx1"/>
                          </a:solidFill>
                          <a:effectLst/>
                        </a:rPr>
                        <a:t>Data</a:t>
                      </a:r>
                      <a:r>
                        <a:rPr lang="en-US" sz="2000" b="1" kern="100" baseline="0" dirty="0" smtClean="0">
                          <a:solidFill>
                            <a:schemeClr val="tx1"/>
                          </a:solidFill>
                          <a:effectLst/>
                        </a:rPr>
                        <a:t> rate</a:t>
                      </a:r>
                      <a:r>
                        <a:rPr lang="en-US" sz="2000" b="1" kern="100" dirty="0" smtClean="0">
                          <a:solidFill>
                            <a:schemeClr val="tx1"/>
                          </a:solidFill>
                          <a:effectLst/>
                        </a:rPr>
                        <a:t> </a:t>
                      </a:r>
                      <a:r>
                        <a:rPr lang="en-US" sz="2000" b="1" kern="100" dirty="0">
                          <a:solidFill>
                            <a:schemeClr val="tx1"/>
                          </a:solidFill>
                          <a:effectLst/>
                        </a:rPr>
                        <a:t>[kbps]</a:t>
                      </a:r>
                      <a:endParaRPr lang="ja-JP" sz="2000" b="1"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b="1" kern="100" dirty="0">
                          <a:solidFill>
                            <a:schemeClr val="tx1"/>
                          </a:solidFill>
                          <a:effectLst/>
                        </a:rPr>
                        <a:t>50</a:t>
                      </a:r>
                      <a:endParaRPr lang="ja-JP" sz="2000" b="1"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b="1" kern="100" dirty="0">
                          <a:solidFill>
                            <a:schemeClr val="tx1"/>
                          </a:solidFill>
                          <a:effectLst/>
                        </a:rPr>
                        <a:t>100</a:t>
                      </a:r>
                      <a:endParaRPr lang="ja-JP" sz="2000" b="1"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b="1" kern="100" dirty="0">
                          <a:solidFill>
                            <a:schemeClr val="tx1"/>
                          </a:solidFill>
                          <a:effectLst/>
                        </a:rPr>
                        <a:t>200</a:t>
                      </a:r>
                      <a:endParaRPr lang="ja-JP" sz="2000" b="1"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spcAft>
                          <a:spcPts val="0"/>
                        </a:spcAft>
                      </a:pPr>
                      <a:r>
                        <a:rPr lang="en-US" altLang="ja-JP" sz="2000" b="1" kern="100" dirty="0" smtClean="0">
                          <a:solidFill>
                            <a:schemeClr val="tx1"/>
                          </a:solidFill>
                          <a:effectLst/>
                          <a:latin typeface="+mn-lt"/>
                          <a:ea typeface="+mn-ea"/>
                          <a:cs typeface="+mn-cs"/>
                        </a:rPr>
                        <a:t>Modulation</a:t>
                      </a:r>
                      <a:r>
                        <a:rPr lang="en-US" altLang="ja-JP" sz="2000" b="1" kern="100" baseline="0" dirty="0" smtClean="0">
                          <a:solidFill>
                            <a:schemeClr val="tx1"/>
                          </a:solidFill>
                          <a:effectLst/>
                          <a:latin typeface="+mn-lt"/>
                          <a:ea typeface="+mn-ea"/>
                          <a:cs typeface="+mn-cs"/>
                        </a:rPr>
                        <a:t> index</a:t>
                      </a:r>
                      <a:endParaRPr lang="ja-JP" sz="2000" b="1"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100" dirty="0" smtClean="0">
                          <a:effectLst/>
                        </a:rPr>
                        <a:t>1.0</a:t>
                      </a:r>
                      <a:endParaRPr lang="ja-JP" sz="20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100" dirty="0" smtClean="0">
                          <a:effectLst/>
                        </a:rPr>
                        <a:t>0.5/1.0</a:t>
                      </a:r>
                      <a:endParaRPr lang="ja-JP" sz="20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100" dirty="0" smtClean="0">
                          <a:effectLst/>
                        </a:rPr>
                        <a:t>0.5/1.0</a:t>
                      </a:r>
                      <a:endParaRPr lang="ja-JP" sz="20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spcAft>
                          <a:spcPts val="0"/>
                        </a:spcAft>
                      </a:pPr>
                      <a:r>
                        <a:rPr lang="en-US" sz="2000" b="1" kern="100" dirty="0" smtClean="0">
                          <a:solidFill>
                            <a:schemeClr val="tx1"/>
                          </a:solidFill>
                          <a:effectLst/>
                        </a:rPr>
                        <a:t>Rx</a:t>
                      </a:r>
                      <a:r>
                        <a:rPr lang="en-US" sz="2000" b="1" kern="100" baseline="0" dirty="0" smtClean="0">
                          <a:solidFill>
                            <a:schemeClr val="tx1"/>
                          </a:solidFill>
                          <a:effectLst/>
                        </a:rPr>
                        <a:t> sensitivity</a:t>
                      </a:r>
                      <a:r>
                        <a:rPr lang="en-US" sz="2000" b="1" kern="100" dirty="0" smtClean="0">
                          <a:solidFill>
                            <a:schemeClr val="tx1"/>
                          </a:solidFill>
                          <a:effectLst/>
                        </a:rPr>
                        <a:t> </a:t>
                      </a:r>
                      <a:r>
                        <a:rPr lang="en-US" sz="2000" b="1" kern="100" dirty="0">
                          <a:solidFill>
                            <a:schemeClr val="tx1"/>
                          </a:solidFill>
                          <a:effectLst/>
                        </a:rPr>
                        <a:t>[</a:t>
                      </a:r>
                      <a:r>
                        <a:rPr lang="en-US" sz="2000" b="1" kern="100" dirty="0" err="1">
                          <a:solidFill>
                            <a:schemeClr val="tx1"/>
                          </a:solidFill>
                          <a:effectLst/>
                        </a:rPr>
                        <a:t>dBm</a:t>
                      </a:r>
                      <a:r>
                        <a:rPr lang="en-US" sz="2000" b="1" kern="100" dirty="0">
                          <a:solidFill>
                            <a:schemeClr val="tx1"/>
                          </a:solidFill>
                          <a:effectLst/>
                        </a:rPr>
                        <a:t>]</a:t>
                      </a:r>
                      <a:endParaRPr lang="ja-JP" sz="2000" b="1"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100" dirty="0">
                          <a:effectLst/>
                        </a:rPr>
                        <a:t>-91</a:t>
                      </a:r>
                      <a:endParaRPr lang="ja-JP" sz="20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100" dirty="0">
                          <a:effectLst/>
                        </a:rPr>
                        <a:t>-88</a:t>
                      </a:r>
                      <a:endParaRPr lang="ja-JP" sz="20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100" dirty="0">
                          <a:effectLst/>
                        </a:rPr>
                        <a:t>-85</a:t>
                      </a:r>
                      <a:endParaRPr lang="ja-JP" sz="20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mc:AlternateContent xmlns:mc="http://schemas.openxmlformats.org/markup-compatibility/2006" xmlns:a14="http://schemas.microsoft.com/office/drawing/2010/main">
        <mc:Choice Requires="a14">
          <p:sp>
            <p:nvSpPr>
              <p:cNvPr id="7" name="正方形/長方形 6"/>
              <p:cNvSpPr/>
              <p:nvPr/>
            </p:nvSpPr>
            <p:spPr>
              <a:xfrm>
                <a:off x="3815916" y="3338989"/>
                <a:ext cx="381303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altLang="ja-JP" smtClean="0">
                          <a:latin typeface="Cambria Math"/>
                        </a:rPr>
                        <m:t>N</m:t>
                      </m:r>
                      <m:r>
                        <a:rPr lang="en-US" altLang="ja-JP" smtClean="0">
                          <a:latin typeface="Cambria Math"/>
                        </a:rPr>
                        <m:t>=</m:t>
                      </m:r>
                      <m:r>
                        <a:rPr lang="en-US" altLang="ja-JP" i="1">
                          <a:latin typeface="Cambria Math"/>
                        </a:rPr>
                        <m:t>𝑘</m:t>
                      </m:r>
                      <m:r>
                        <a:rPr lang="en-US" altLang="ja-JP">
                          <a:latin typeface="Cambria Math"/>
                        </a:rPr>
                        <m:t>×</m:t>
                      </m:r>
                      <m:r>
                        <a:rPr lang="en-US" altLang="ja-JP" i="1">
                          <a:latin typeface="Cambria Math"/>
                        </a:rPr>
                        <m:t>𝑇</m:t>
                      </m:r>
                      <m:r>
                        <a:rPr lang="en-US" altLang="ja-JP">
                          <a:latin typeface="Cambria Math"/>
                        </a:rPr>
                        <m:t>×</m:t>
                      </m:r>
                      <m:r>
                        <a:rPr lang="en-US" altLang="ja-JP" i="1">
                          <a:latin typeface="Cambria Math"/>
                        </a:rPr>
                        <m:t>𝐵𝑐h</m:t>
                      </m:r>
                      <m:r>
                        <a:rPr lang="en-US" altLang="ja-JP">
                          <a:latin typeface="Cambria Math"/>
                        </a:rPr>
                        <m:t>×</m:t>
                      </m:r>
                      <m:r>
                        <a:rPr lang="en-US" altLang="ja-JP" i="1">
                          <a:latin typeface="Cambria Math"/>
                        </a:rPr>
                        <m:t>𝑁𝐹</m:t>
                      </m:r>
                      <m:r>
                        <a:rPr lang="en-US" altLang="ja-JP" b="0" i="1" smtClean="0">
                          <a:latin typeface="Cambria Math"/>
                        </a:rPr>
                        <m:t>=−110</m:t>
                      </m:r>
                      <m:r>
                        <m:rPr>
                          <m:sty m:val="p"/>
                        </m:rPr>
                        <a:rPr lang="en-US" altLang="ja-JP" b="0" i="0" smtClean="0">
                          <a:latin typeface="Cambria Math"/>
                        </a:rPr>
                        <m:t>dBm</m:t>
                      </m:r>
                    </m:oMath>
                  </m:oMathPara>
                </a14:m>
                <a:endParaRPr lang="ja-JP" altLang="ja-JP" dirty="0"/>
              </a:p>
            </p:txBody>
          </p:sp>
        </mc:Choice>
        <mc:Fallback xmlns="">
          <p:sp>
            <p:nvSpPr>
              <p:cNvPr id="7" name="正方形/長方形 6"/>
              <p:cNvSpPr>
                <a:spLocks noRot="1" noChangeAspect="1" noMove="1" noResize="1" noEditPoints="1" noAdjustHandles="1" noChangeArrowheads="1" noChangeShapeType="1" noTextEdit="1"/>
              </p:cNvSpPr>
              <p:nvPr/>
            </p:nvSpPr>
            <p:spPr>
              <a:xfrm>
                <a:off x="3815916" y="3338989"/>
                <a:ext cx="3813032" cy="369332"/>
              </a:xfrm>
              <a:prstGeom prst="rect">
                <a:avLst/>
              </a:prstGeom>
              <a:blipFill rotWithShape="1">
                <a:blip r:embed="rId3"/>
                <a:stretch>
                  <a:fillRect/>
                </a:stretch>
              </a:blipFill>
            </p:spPr>
            <p:txBody>
              <a:bodyPr/>
              <a:lstStyle/>
              <a:p>
                <a:r>
                  <a:rPr lang="ja-JP" altLang="en-US">
                    <a:noFill/>
                  </a:rPr>
                  <a:t> </a:t>
                </a:r>
              </a:p>
            </p:txBody>
          </p:sp>
        </mc:Fallback>
      </mc:AlternateContent>
      <p:sp>
        <p:nvSpPr>
          <p:cNvPr id="8" name="テキスト ボックス 7"/>
          <p:cNvSpPr txBox="1"/>
          <p:nvPr/>
        </p:nvSpPr>
        <p:spPr>
          <a:xfrm>
            <a:off x="251520" y="3329697"/>
            <a:ext cx="3185487" cy="369332"/>
          </a:xfrm>
          <a:prstGeom prst="rect">
            <a:avLst/>
          </a:prstGeom>
          <a:noFill/>
        </p:spPr>
        <p:txBody>
          <a:bodyPr wrap="none" rtlCol="0">
            <a:spAutoFit/>
          </a:bodyPr>
          <a:lstStyle/>
          <a:p>
            <a:r>
              <a:rPr kumimoji="1" lang="en-US" altLang="ja-JP" dirty="0" smtClean="0"/>
              <a:t>Noise power within a channel</a:t>
            </a:r>
            <a:endParaRPr kumimoji="1" lang="ja-JP" altLang="en-US" dirty="0"/>
          </a:p>
        </p:txBody>
      </p:sp>
      <p:sp>
        <p:nvSpPr>
          <p:cNvPr id="9" name="テキスト ボックス 8"/>
          <p:cNvSpPr txBox="1"/>
          <p:nvPr/>
        </p:nvSpPr>
        <p:spPr>
          <a:xfrm>
            <a:off x="3167844" y="3699029"/>
            <a:ext cx="5725331" cy="954107"/>
          </a:xfrm>
          <a:prstGeom prst="rect">
            <a:avLst/>
          </a:prstGeom>
          <a:noFill/>
        </p:spPr>
        <p:txBody>
          <a:bodyPr wrap="square" rtlCol="0">
            <a:spAutoFit/>
          </a:bodyPr>
          <a:lstStyle/>
          <a:p>
            <a:r>
              <a:rPr lang="en-US" altLang="ja-JP" sz="1400" i="1" dirty="0"/>
              <a:t>k</a:t>
            </a:r>
            <a:r>
              <a:rPr lang="ja-JP" altLang="ja-JP" sz="1400" dirty="0"/>
              <a:t>：</a:t>
            </a:r>
            <a:r>
              <a:rPr lang="en-US" altLang="ja-JP" sz="1400" dirty="0"/>
              <a:t>	</a:t>
            </a:r>
            <a:r>
              <a:rPr lang="en-US" altLang="ja-JP" sz="1400" dirty="0" smtClean="0"/>
              <a:t>Boltzmann constant</a:t>
            </a:r>
            <a:r>
              <a:rPr lang="en-US" altLang="ja-JP" sz="1400" dirty="0"/>
              <a:t>	1.38e-23 J/K</a:t>
            </a:r>
            <a:endParaRPr lang="ja-JP" altLang="ja-JP" sz="1400" dirty="0"/>
          </a:p>
          <a:p>
            <a:r>
              <a:rPr lang="en-US" altLang="ja-JP" sz="1400" i="1" dirty="0"/>
              <a:t>T</a:t>
            </a:r>
            <a:r>
              <a:rPr lang="ja-JP" altLang="ja-JP" sz="1400" dirty="0"/>
              <a:t>：</a:t>
            </a:r>
            <a:r>
              <a:rPr lang="en-US" altLang="ja-JP" sz="1400" dirty="0"/>
              <a:t>	</a:t>
            </a:r>
            <a:r>
              <a:rPr lang="en-US" altLang="ja-JP" sz="1400" dirty="0" smtClean="0"/>
              <a:t>Absolute temperature</a:t>
            </a:r>
            <a:r>
              <a:rPr lang="en-US" altLang="ja-JP" sz="1400" dirty="0"/>
              <a:t>	290K</a:t>
            </a:r>
            <a:endParaRPr lang="ja-JP" altLang="ja-JP" sz="1400" dirty="0"/>
          </a:p>
          <a:p>
            <a:r>
              <a:rPr lang="en-US" altLang="ja-JP" sz="1400" i="1" dirty="0"/>
              <a:t>Bch</a:t>
            </a:r>
            <a:r>
              <a:rPr lang="ja-JP" altLang="ja-JP" sz="1400" dirty="0"/>
              <a:t>：</a:t>
            </a:r>
            <a:r>
              <a:rPr lang="en-US" altLang="ja-JP" sz="1400" dirty="0"/>
              <a:t>	</a:t>
            </a:r>
            <a:r>
              <a:rPr lang="en-US" altLang="ja-JP" sz="1400" dirty="0" smtClean="0"/>
              <a:t>Channel bandwidth</a:t>
            </a:r>
            <a:r>
              <a:rPr lang="en-US" altLang="ja-JP" sz="1400" dirty="0"/>
              <a:t>	500kHz</a:t>
            </a:r>
            <a:endParaRPr lang="ja-JP" altLang="ja-JP" sz="1400" dirty="0"/>
          </a:p>
          <a:p>
            <a:r>
              <a:rPr lang="en-US" altLang="ja-JP" sz="1400" i="1" dirty="0"/>
              <a:t>NF</a:t>
            </a:r>
            <a:r>
              <a:rPr lang="ja-JP" altLang="ja-JP" sz="1400" dirty="0"/>
              <a:t>：</a:t>
            </a:r>
            <a:r>
              <a:rPr lang="en-US" altLang="ja-JP" sz="1400" dirty="0"/>
              <a:t>	</a:t>
            </a:r>
            <a:r>
              <a:rPr lang="en-US" altLang="ja-JP" sz="1400" dirty="0" smtClean="0"/>
              <a:t>Receiver NF	7dB</a:t>
            </a:r>
            <a:endParaRPr lang="ja-JP" altLang="ja-JP" sz="1400" dirty="0"/>
          </a:p>
        </p:txBody>
      </p:sp>
      <p:graphicFrame>
        <p:nvGraphicFramePr>
          <p:cNvPr id="10" name="表 9"/>
          <p:cNvGraphicFramePr>
            <a:graphicFrameLocks noGrp="1"/>
          </p:cNvGraphicFramePr>
          <p:nvPr>
            <p:extLst>
              <p:ext uri="{D42A27DB-BD31-4B8C-83A1-F6EECF244321}">
                <p14:modId xmlns:p14="http://schemas.microsoft.com/office/powerpoint/2010/main" val="2252600920"/>
              </p:ext>
            </p:extLst>
          </p:nvPr>
        </p:nvGraphicFramePr>
        <p:xfrm>
          <a:off x="611559" y="5414352"/>
          <a:ext cx="7776865" cy="822960"/>
        </p:xfrm>
        <a:graphic>
          <a:graphicData uri="http://schemas.openxmlformats.org/drawingml/2006/table">
            <a:tbl>
              <a:tblPr firstRow="1" firstCol="1" bandRow="1">
                <a:tableStyleId>{5C22544A-7EE6-4342-B048-85BDC9FD1C3A}</a:tableStyleId>
              </a:tblPr>
              <a:tblGrid>
                <a:gridCol w="2412268"/>
                <a:gridCol w="1944216"/>
                <a:gridCol w="1800200"/>
                <a:gridCol w="1620181"/>
              </a:tblGrid>
              <a:tr h="263831">
                <a:tc>
                  <a:txBody>
                    <a:bodyPr/>
                    <a:lstStyle/>
                    <a:p>
                      <a:pPr algn="just">
                        <a:spcAft>
                          <a:spcPts val="0"/>
                        </a:spcAft>
                      </a:pPr>
                      <a:r>
                        <a:rPr lang="en-US" sz="1800" kern="100" dirty="0" smtClean="0">
                          <a:solidFill>
                            <a:schemeClr val="tx1"/>
                          </a:solidFill>
                          <a:effectLst/>
                        </a:rPr>
                        <a:t>Data</a:t>
                      </a:r>
                      <a:r>
                        <a:rPr lang="en-US" sz="1800" kern="100" baseline="0" dirty="0" smtClean="0">
                          <a:solidFill>
                            <a:schemeClr val="tx1"/>
                          </a:solidFill>
                          <a:effectLst/>
                        </a:rPr>
                        <a:t> rate</a:t>
                      </a:r>
                      <a:r>
                        <a:rPr lang="en-US" sz="1800" kern="100" dirty="0" smtClean="0">
                          <a:solidFill>
                            <a:schemeClr val="tx1"/>
                          </a:solidFill>
                          <a:effectLst/>
                        </a:rPr>
                        <a:t> </a:t>
                      </a:r>
                      <a:r>
                        <a:rPr lang="en-US" sz="1800" kern="100" dirty="0">
                          <a:solidFill>
                            <a:schemeClr val="tx1"/>
                          </a:solidFill>
                          <a:effectLst/>
                        </a:rPr>
                        <a:t>[kbps]</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50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100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200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831">
                <a:tc>
                  <a:txBody>
                    <a:bodyPr/>
                    <a:lstStyle/>
                    <a:p>
                      <a:pPr algn="just">
                        <a:spcAft>
                          <a:spcPts val="0"/>
                        </a:spcAft>
                      </a:pPr>
                      <a:r>
                        <a:rPr lang="en-US" altLang="ja-JP" sz="1800" kern="100" dirty="0" smtClean="0">
                          <a:solidFill>
                            <a:schemeClr val="tx1"/>
                          </a:solidFill>
                          <a:effectLst/>
                          <a:latin typeface="+mn-ea"/>
                          <a:ea typeface="+mn-ea"/>
                          <a:cs typeface="Times New Roman"/>
                        </a:rPr>
                        <a:t>Modulation index</a:t>
                      </a:r>
                      <a:endParaRPr lang="ja-JP" sz="1800" kern="100" dirty="0">
                        <a:solidFill>
                          <a:schemeClr val="tx1"/>
                        </a:solidFill>
                        <a:effectLst/>
                        <a:latin typeface="+mn-ea"/>
                        <a:ea typeface="+mn-ea"/>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ja-JP" sz="1800" kern="100" dirty="0" smtClean="0">
                          <a:effectLst/>
                          <a:latin typeface="+mn-lt"/>
                          <a:ea typeface="ＭＳ 明朝"/>
                          <a:cs typeface="Times New Roman"/>
                        </a:rPr>
                        <a:t>1.0</a:t>
                      </a:r>
                      <a:endParaRPr lang="ja-JP" sz="1800" kern="100" dirty="0">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ja-JP" sz="1800" kern="100" dirty="0" smtClean="0">
                          <a:effectLst/>
                          <a:latin typeface="+mn-lt"/>
                          <a:ea typeface="ＭＳ 明朝"/>
                          <a:cs typeface="Times New Roman"/>
                        </a:rPr>
                        <a:t>0.5 / 1.0</a:t>
                      </a:r>
                      <a:endParaRPr lang="ja-JP" sz="1800" kern="100" dirty="0">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ja-JP" sz="1800" kern="100" dirty="0" smtClean="0">
                          <a:effectLst/>
                          <a:latin typeface="+mn-lt"/>
                          <a:ea typeface="ＭＳ 明朝"/>
                          <a:cs typeface="Times New Roman"/>
                        </a:rPr>
                        <a:t>0.5 /</a:t>
                      </a:r>
                      <a:r>
                        <a:rPr lang="en-US" altLang="ja-JP" sz="1800" kern="100" baseline="0" dirty="0" smtClean="0">
                          <a:effectLst/>
                          <a:latin typeface="+mn-lt"/>
                          <a:ea typeface="ＭＳ 明朝"/>
                          <a:cs typeface="Times New Roman"/>
                        </a:rPr>
                        <a:t> 1.0</a:t>
                      </a:r>
                      <a:endParaRPr lang="ja-JP" sz="1800" kern="100" dirty="0">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831">
                <a:tc>
                  <a:txBody>
                    <a:bodyPr/>
                    <a:lstStyle/>
                    <a:p>
                      <a:pPr algn="just">
                        <a:spcAft>
                          <a:spcPts val="0"/>
                        </a:spcAft>
                      </a:pPr>
                      <a:r>
                        <a:rPr lang="en-US" sz="1800" kern="100" dirty="0" smtClean="0">
                          <a:solidFill>
                            <a:schemeClr val="tx1"/>
                          </a:solidFill>
                          <a:effectLst/>
                        </a:rPr>
                        <a:t>Needed</a:t>
                      </a:r>
                      <a:r>
                        <a:rPr lang="en-US" sz="1800" kern="100" baseline="0" dirty="0" smtClean="0">
                          <a:solidFill>
                            <a:schemeClr val="tx1"/>
                          </a:solidFill>
                          <a:effectLst/>
                        </a:rPr>
                        <a:t> </a:t>
                      </a:r>
                      <a:r>
                        <a:rPr lang="en-US" sz="1800" kern="100" dirty="0" smtClean="0">
                          <a:solidFill>
                            <a:schemeClr val="tx1"/>
                          </a:solidFill>
                          <a:effectLst/>
                        </a:rPr>
                        <a:t>SNR </a:t>
                      </a:r>
                      <a:r>
                        <a:rPr lang="en-US" sz="1800" kern="100" dirty="0">
                          <a:solidFill>
                            <a:schemeClr val="tx1"/>
                          </a:solidFill>
                          <a:effectLst/>
                        </a:rPr>
                        <a:t>[dB]</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effectLst/>
                        </a:rPr>
                        <a:t>19</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effectLst/>
                        </a:rPr>
                        <a:t>22</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effectLst/>
                        </a:rPr>
                        <a:t>25</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下矢印 10"/>
          <p:cNvSpPr/>
          <p:nvPr/>
        </p:nvSpPr>
        <p:spPr bwMode="auto">
          <a:xfrm>
            <a:off x="3959932" y="4797152"/>
            <a:ext cx="1224136" cy="504056"/>
          </a:xfrm>
          <a:prstGeom prst="downArrow">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93399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11</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Proposed Interference Rejection</a:t>
            </a:r>
            <a:endParaRPr kumimoji="1" lang="ja-JP" altLang="en-US" dirty="0"/>
          </a:p>
        </p:txBody>
      </p:sp>
      <p:sp>
        <p:nvSpPr>
          <p:cNvPr id="6" name="テキスト ボックス 5"/>
          <p:cNvSpPr txBox="1"/>
          <p:nvPr/>
        </p:nvSpPr>
        <p:spPr>
          <a:xfrm>
            <a:off x="250825" y="1340768"/>
            <a:ext cx="8605651" cy="646331"/>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smtClean="0"/>
              <a:t>Needed Desire and Un-desire signal ratio can be calculated as below based on the previously mentioned needed SNR and transmission spectral mask. </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419622760"/>
              </p:ext>
            </p:extLst>
          </p:nvPr>
        </p:nvGraphicFramePr>
        <p:xfrm>
          <a:off x="263433" y="2204864"/>
          <a:ext cx="8593042" cy="1371600"/>
        </p:xfrm>
        <a:graphic>
          <a:graphicData uri="http://schemas.openxmlformats.org/drawingml/2006/table">
            <a:tbl>
              <a:tblPr firstRow="1" firstCol="1" bandRow="1">
                <a:tableStyleId>{5C22544A-7EE6-4342-B048-85BDC9FD1C3A}</a:tableStyleId>
              </a:tblPr>
              <a:tblGrid>
                <a:gridCol w="3588487"/>
                <a:gridCol w="1764196"/>
                <a:gridCol w="1656184"/>
                <a:gridCol w="1584175"/>
              </a:tblGrid>
              <a:tr h="0">
                <a:tc>
                  <a:txBody>
                    <a:bodyPr/>
                    <a:lstStyle/>
                    <a:p>
                      <a:pPr algn="just">
                        <a:spcAft>
                          <a:spcPts val="0"/>
                        </a:spcAft>
                      </a:pPr>
                      <a:r>
                        <a:rPr lang="en-US" sz="1800" kern="100" dirty="0" smtClean="0">
                          <a:solidFill>
                            <a:schemeClr val="tx1"/>
                          </a:solidFill>
                          <a:effectLst/>
                        </a:rPr>
                        <a:t>Data</a:t>
                      </a:r>
                      <a:r>
                        <a:rPr lang="en-US" sz="1800" kern="100" baseline="0" dirty="0" smtClean="0">
                          <a:solidFill>
                            <a:schemeClr val="tx1"/>
                          </a:solidFill>
                          <a:effectLst/>
                        </a:rPr>
                        <a:t> rate</a:t>
                      </a:r>
                      <a:r>
                        <a:rPr lang="en-US" sz="1800" kern="100" dirty="0" smtClean="0">
                          <a:solidFill>
                            <a:schemeClr val="tx1"/>
                          </a:solidFill>
                          <a:effectLst/>
                        </a:rPr>
                        <a:t> </a:t>
                      </a:r>
                      <a:r>
                        <a:rPr lang="en-US" sz="1800" kern="100" dirty="0">
                          <a:solidFill>
                            <a:schemeClr val="tx1"/>
                          </a:solidFill>
                          <a:effectLst/>
                        </a:rPr>
                        <a:t>[kbps]</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50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100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200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spcAft>
                          <a:spcPts val="0"/>
                        </a:spcAft>
                      </a:pPr>
                      <a:r>
                        <a:rPr lang="en-US" sz="1800" kern="100" dirty="0" smtClean="0">
                          <a:solidFill>
                            <a:schemeClr val="tx1"/>
                          </a:solidFill>
                          <a:effectLst/>
                        </a:rPr>
                        <a:t>Adjacent</a:t>
                      </a:r>
                      <a:r>
                        <a:rPr lang="en-US" sz="1800" kern="100" baseline="0" dirty="0" smtClean="0">
                          <a:solidFill>
                            <a:schemeClr val="tx1"/>
                          </a:solidFill>
                          <a:effectLst/>
                        </a:rPr>
                        <a:t> channel selectivity</a:t>
                      </a:r>
                      <a:r>
                        <a:rPr lang="en-US" sz="1800" kern="100" dirty="0">
                          <a:solidFill>
                            <a:schemeClr val="tx1"/>
                          </a:solidFill>
                          <a:effectLst/>
                        </a:rPr>
                        <a:t/>
                      </a:r>
                      <a:br>
                        <a:rPr lang="en-US" sz="1800" kern="100" dirty="0">
                          <a:solidFill>
                            <a:schemeClr val="tx1"/>
                          </a:solidFill>
                          <a:effectLst/>
                        </a:rPr>
                      </a:br>
                      <a:r>
                        <a:rPr lang="en-US" sz="1800" kern="100" dirty="0">
                          <a:solidFill>
                            <a:schemeClr val="tx1"/>
                          </a:solidFill>
                          <a:effectLst/>
                        </a:rPr>
                        <a:t>(</a:t>
                      </a:r>
                      <a:r>
                        <a:rPr lang="en-US" sz="1800" kern="100" dirty="0" smtClean="0">
                          <a:solidFill>
                            <a:schemeClr val="tx1"/>
                          </a:solidFill>
                          <a:effectLst/>
                        </a:rPr>
                        <a:t>D/U</a:t>
                      </a:r>
                      <a:r>
                        <a:rPr lang="en-US" sz="1800" kern="100" baseline="0" dirty="0" smtClean="0">
                          <a:solidFill>
                            <a:schemeClr val="tx1"/>
                          </a:solidFill>
                          <a:effectLst/>
                        </a:rPr>
                        <a:t> ratio</a:t>
                      </a:r>
                      <a:r>
                        <a:rPr lang="en-US" sz="1800" kern="100" dirty="0" smtClean="0">
                          <a:solidFill>
                            <a:schemeClr val="tx1"/>
                          </a:solidFill>
                          <a:effectLst/>
                        </a:rPr>
                        <a:t>)</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19-28dB</a:t>
                      </a:r>
                      <a:br>
                        <a:rPr lang="en-US" sz="1800" kern="100" dirty="0" smtClean="0">
                          <a:effectLst/>
                        </a:rPr>
                      </a:br>
                      <a:r>
                        <a:rPr lang="en-US" sz="1800" kern="100" dirty="0" smtClean="0">
                          <a:effectLst/>
                        </a:rPr>
                        <a:t>= </a:t>
                      </a:r>
                      <a:r>
                        <a:rPr lang="en-US" sz="1800" kern="100" dirty="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22-31dB</a:t>
                      </a:r>
                      <a:br>
                        <a:rPr lang="en-US" sz="1800" kern="100" dirty="0" smtClean="0">
                          <a:effectLst/>
                        </a:rPr>
                      </a:br>
                      <a:r>
                        <a:rPr lang="en-US" sz="1800" kern="100" dirty="0" smtClean="0">
                          <a:effectLst/>
                        </a:rPr>
                        <a:t>= </a:t>
                      </a:r>
                      <a:r>
                        <a:rPr lang="en-US" sz="1800" kern="100" dirty="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25-14dB</a:t>
                      </a:r>
                      <a:br>
                        <a:rPr lang="en-US" sz="1800" kern="100" dirty="0" smtClean="0">
                          <a:effectLst/>
                        </a:rPr>
                      </a:br>
                      <a:r>
                        <a:rPr lang="en-US" sz="1800" kern="100" dirty="0" smtClean="0">
                          <a:effectLst/>
                        </a:rPr>
                        <a:t>= </a:t>
                      </a:r>
                      <a:r>
                        <a:rPr lang="en-US" sz="1800" kern="100" dirty="0">
                          <a:effectLst/>
                        </a:rPr>
                        <a:t>11dB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spcAft>
                          <a:spcPts val="0"/>
                        </a:spcAft>
                      </a:pPr>
                      <a:r>
                        <a:rPr lang="en-US" sz="1800" kern="100" dirty="0" smtClean="0">
                          <a:solidFill>
                            <a:schemeClr val="tx1"/>
                          </a:solidFill>
                          <a:effectLst/>
                        </a:rPr>
                        <a:t>Alternative channel</a:t>
                      </a:r>
                      <a:r>
                        <a:rPr lang="en-US" sz="1800" kern="100" baseline="0" dirty="0" smtClean="0">
                          <a:solidFill>
                            <a:schemeClr val="tx1"/>
                          </a:solidFill>
                          <a:effectLst/>
                        </a:rPr>
                        <a:t> selectivity</a:t>
                      </a:r>
                      <a:r>
                        <a:rPr lang="en-US" sz="1800" kern="100" dirty="0">
                          <a:solidFill>
                            <a:schemeClr val="tx1"/>
                          </a:solidFill>
                          <a:effectLst/>
                        </a:rPr>
                        <a:t/>
                      </a:r>
                      <a:br>
                        <a:rPr lang="en-US" sz="1800" kern="100" dirty="0">
                          <a:solidFill>
                            <a:schemeClr val="tx1"/>
                          </a:solidFill>
                          <a:effectLst/>
                        </a:rPr>
                      </a:br>
                      <a:r>
                        <a:rPr lang="en-US" sz="1800" kern="100" dirty="0">
                          <a:solidFill>
                            <a:schemeClr val="tx1"/>
                          </a:solidFill>
                          <a:effectLst/>
                        </a:rPr>
                        <a:t>(D/</a:t>
                      </a:r>
                      <a:r>
                        <a:rPr lang="en-US" sz="1800" kern="100" dirty="0" smtClean="0">
                          <a:solidFill>
                            <a:schemeClr val="tx1"/>
                          </a:solidFill>
                          <a:effectLst/>
                        </a:rPr>
                        <a:t>U</a:t>
                      </a:r>
                      <a:r>
                        <a:rPr lang="ja-JP" sz="1800" kern="100" dirty="0" smtClean="0">
                          <a:solidFill>
                            <a:schemeClr val="tx1"/>
                          </a:solidFill>
                          <a:effectLst/>
                        </a:rPr>
                        <a:t>比</a:t>
                      </a:r>
                      <a:r>
                        <a:rPr lang="en-US" altLang="ja-JP" sz="1800" kern="100" dirty="0" smtClean="0">
                          <a:solidFill>
                            <a:schemeClr val="tx1"/>
                          </a:solidFill>
                          <a:effectLst/>
                        </a:rPr>
                        <a:t> ratio</a:t>
                      </a:r>
                      <a:r>
                        <a:rPr lang="en-US" sz="1800" kern="100" dirty="0" smtClean="0">
                          <a:solidFill>
                            <a:schemeClr val="tx1"/>
                          </a:solidFill>
                          <a:effectLst/>
                        </a:rPr>
                        <a:t>)</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19-28dB</a:t>
                      </a:r>
                      <a:br>
                        <a:rPr lang="en-US" sz="1800" kern="100" dirty="0" smtClean="0">
                          <a:effectLst/>
                        </a:rPr>
                      </a:br>
                      <a:r>
                        <a:rPr lang="en-US" sz="1800" kern="100" dirty="0" smtClean="0">
                          <a:effectLst/>
                        </a:rPr>
                        <a:t>= </a:t>
                      </a:r>
                      <a:r>
                        <a:rPr lang="en-US" sz="1800" kern="100" dirty="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22-31dB</a:t>
                      </a:r>
                      <a:br>
                        <a:rPr lang="en-US" sz="1800" kern="100" dirty="0" smtClean="0">
                          <a:effectLst/>
                        </a:rPr>
                      </a:br>
                      <a:r>
                        <a:rPr lang="en-US" sz="1800" kern="100" dirty="0" smtClean="0">
                          <a:effectLst/>
                        </a:rPr>
                        <a:t>= </a:t>
                      </a:r>
                      <a:r>
                        <a:rPr lang="en-US" sz="1800" kern="100" dirty="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25-34dB</a:t>
                      </a:r>
                      <a:br>
                        <a:rPr lang="en-US" sz="1800" kern="100" dirty="0" smtClean="0">
                          <a:effectLst/>
                        </a:rPr>
                      </a:br>
                      <a:r>
                        <a:rPr lang="en-US" sz="1800" kern="100" dirty="0" smtClean="0">
                          <a:effectLst/>
                        </a:rPr>
                        <a:t>= </a:t>
                      </a:r>
                      <a:r>
                        <a:rPr lang="en-US" sz="1800" kern="100" dirty="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下矢印 8"/>
          <p:cNvSpPr/>
          <p:nvPr/>
        </p:nvSpPr>
        <p:spPr bwMode="auto">
          <a:xfrm>
            <a:off x="3959932" y="3789040"/>
            <a:ext cx="1224136" cy="504056"/>
          </a:xfrm>
          <a:prstGeom prst="downArrow">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正方形/長方形 9"/>
          <p:cNvSpPr/>
          <p:nvPr/>
        </p:nvSpPr>
        <p:spPr>
          <a:xfrm>
            <a:off x="2627784" y="4319808"/>
            <a:ext cx="3871573" cy="369332"/>
          </a:xfrm>
          <a:prstGeom prst="rect">
            <a:avLst/>
          </a:prstGeom>
        </p:spPr>
        <p:txBody>
          <a:bodyPr wrap="none">
            <a:spAutoFit/>
          </a:bodyPr>
          <a:lstStyle/>
          <a:p>
            <a:r>
              <a:rPr lang="en-US" altLang="ja-JP" dirty="0" smtClean="0">
                <a:latin typeface="Times New Roman" pitchFamily="18" charset="0"/>
                <a:cs typeface="Times New Roman" pitchFamily="18" charset="0"/>
              </a:rPr>
              <a:t>Proposed receiver </a:t>
            </a:r>
            <a:r>
              <a:rPr lang="en-US" altLang="ja-JP" dirty="0">
                <a:latin typeface="Times New Roman" pitchFamily="18" charset="0"/>
                <a:cs typeface="Times New Roman" pitchFamily="18" charset="0"/>
              </a:rPr>
              <a:t>interference rejection</a:t>
            </a:r>
            <a:endParaRPr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1745956264"/>
              </p:ext>
            </p:extLst>
          </p:nvPr>
        </p:nvGraphicFramePr>
        <p:xfrm>
          <a:off x="263433" y="4757700"/>
          <a:ext cx="8593042" cy="822960"/>
        </p:xfrm>
        <a:graphic>
          <a:graphicData uri="http://schemas.openxmlformats.org/drawingml/2006/table">
            <a:tbl>
              <a:tblPr firstRow="1" firstCol="1" bandRow="1">
                <a:tableStyleId>{5C22544A-7EE6-4342-B048-85BDC9FD1C3A}</a:tableStyleId>
              </a:tblPr>
              <a:tblGrid>
                <a:gridCol w="3588487"/>
                <a:gridCol w="1764196"/>
                <a:gridCol w="1656184"/>
                <a:gridCol w="1584175"/>
              </a:tblGrid>
              <a:tr h="0">
                <a:tc>
                  <a:txBody>
                    <a:bodyPr/>
                    <a:lstStyle/>
                    <a:p>
                      <a:pPr algn="just">
                        <a:spcAft>
                          <a:spcPts val="0"/>
                        </a:spcAft>
                      </a:pPr>
                      <a:r>
                        <a:rPr lang="en-US" sz="1800" kern="100" dirty="0" smtClean="0">
                          <a:solidFill>
                            <a:schemeClr val="tx1"/>
                          </a:solidFill>
                          <a:effectLst/>
                        </a:rPr>
                        <a:t>Data</a:t>
                      </a:r>
                      <a:r>
                        <a:rPr lang="en-US" sz="1800" kern="100" baseline="0" dirty="0" smtClean="0">
                          <a:solidFill>
                            <a:schemeClr val="tx1"/>
                          </a:solidFill>
                          <a:effectLst/>
                        </a:rPr>
                        <a:t> rate</a:t>
                      </a:r>
                      <a:r>
                        <a:rPr lang="en-US" sz="1800" kern="100" dirty="0" smtClean="0">
                          <a:solidFill>
                            <a:schemeClr val="tx1"/>
                          </a:solidFill>
                          <a:effectLst/>
                        </a:rPr>
                        <a:t> </a:t>
                      </a:r>
                      <a:r>
                        <a:rPr lang="en-US" sz="1800" kern="100" dirty="0">
                          <a:solidFill>
                            <a:schemeClr val="tx1"/>
                          </a:solidFill>
                          <a:effectLst/>
                        </a:rPr>
                        <a:t>[kbps]</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50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100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200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spcAft>
                          <a:spcPts val="0"/>
                        </a:spcAft>
                      </a:pPr>
                      <a:r>
                        <a:rPr lang="en-US" sz="1800" kern="100" dirty="0" smtClean="0">
                          <a:solidFill>
                            <a:schemeClr val="tx1"/>
                          </a:solidFill>
                          <a:effectLst/>
                        </a:rPr>
                        <a:t>For Adjacent channel</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-11dB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spcAft>
                          <a:spcPts val="0"/>
                        </a:spcAft>
                      </a:pPr>
                      <a:r>
                        <a:rPr lang="en-US" sz="1800" kern="100" dirty="0" smtClean="0">
                          <a:solidFill>
                            <a:schemeClr val="tx1"/>
                          </a:solidFill>
                          <a:effectLst/>
                        </a:rPr>
                        <a:t>For Alternative channel</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98987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12</a:t>
            </a:fld>
            <a:endParaRPr kumimoji="1" lang="ja-JP" altLang="en-US"/>
          </a:p>
        </p:txBody>
      </p:sp>
      <p:sp>
        <p:nvSpPr>
          <p:cNvPr id="5" name="正方形/長方形 4"/>
          <p:cNvSpPr/>
          <p:nvPr/>
        </p:nvSpPr>
        <p:spPr>
          <a:xfrm>
            <a:off x="250825" y="1160748"/>
            <a:ext cx="8605651" cy="3970318"/>
          </a:xfrm>
          <a:prstGeom prst="rect">
            <a:avLst/>
          </a:prstGeom>
        </p:spPr>
        <p:txBody>
          <a:bodyPr wrap="square">
            <a:spAutoFit/>
          </a:bodyPr>
          <a:lstStyle/>
          <a:p>
            <a:r>
              <a:rPr lang="en-US" altLang="ja-JP" sz="1400" b="1" dirty="0" smtClean="0"/>
              <a:t>20.2.4.X Transmit </a:t>
            </a:r>
            <a:r>
              <a:rPr lang="en-US" altLang="ja-JP" sz="1400" b="1" dirty="0"/>
              <a:t>PSD </a:t>
            </a:r>
            <a:r>
              <a:rPr lang="en-US" altLang="ja-JP" sz="1400" b="1" dirty="0" smtClean="0"/>
              <a:t>mask</a:t>
            </a:r>
          </a:p>
          <a:p>
            <a:endParaRPr lang="en-US" altLang="ja-JP" sz="1400" b="1" dirty="0"/>
          </a:p>
          <a:p>
            <a:endParaRPr lang="en-US" altLang="ja-JP" sz="1400" b="1" dirty="0" smtClean="0"/>
          </a:p>
          <a:p>
            <a:r>
              <a:rPr lang="en-US" altLang="ja-JP" sz="1400" dirty="0" smtClean="0"/>
              <a:t>NOTE 1 - In </a:t>
            </a:r>
            <a:r>
              <a:rPr lang="en-US" altLang="ja-JP" sz="1400" dirty="0"/>
              <a:t>the presence of additional regulatory restrictions, the </a:t>
            </a:r>
            <a:r>
              <a:rPr lang="en-US" altLang="ja-JP" sz="1400" dirty="0" smtClean="0"/>
              <a:t>CMB device </a:t>
            </a:r>
            <a:r>
              <a:rPr lang="en-US" altLang="ja-JP" sz="1400" dirty="0"/>
              <a:t>has to </a:t>
            </a:r>
            <a:r>
              <a:rPr lang="en-US" altLang="ja-JP" sz="1400" dirty="0" smtClean="0"/>
              <a:t>respect </a:t>
            </a:r>
            <a:r>
              <a:rPr lang="en-US" altLang="ja-JP" sz="1400" dirty="0"/>
              <a:t>both the </a:t>
            </a:r>
            <a:r>
              <a:rPr lang="en-US" altLang="ja-JP" sz="1400" dirty="0" smtClean="0"/>
              <a:t>regulatory requirements </a:t>
            </a:r>
            <a:r>
              <a:rPr lang="en-US" altLang="ja-JP" sz="1400" dirty="0"/>
              <a:t>and the mask defined in this section</a:t>
            </a:r>
            <a:r>
              <a:rPr lang="en-US" altLang="ja-JP" sz="1400" dirty="0" smtClean="0"/>
              <a:t>.</a:t>
            </a:r>
            <a:br>
              <a:rPr lang="en-US" altLang="ja-JP" sz="1400" dirty="0" smtClean="0"/>
            </a:br>
            <a:r>
              <a:rPr lang="en-US" altLang="ja-JP" sz="1400" dirty="0"/>
              <a:t>NOTE </a:t>
            </a:r>
            <a:r>
              <a:rPr lang="en-US" altLang="ja-JP" sz="1400" dirty="0" smtClean="0"/>
              <a:t>2 - Transmit </a:t>
            </a:r>
            <a:r>
              <a:rPr lang="en-US" altLang="ja-JP" sz="1400" dirty="0"/>
              <a:t>spectral mask figures in this </a:t>
            </a:r>
            <a:r>
              <a:rPr lang="en-US" altLang="ja-JP" sz="1400" dirty="0" err="1"/>
              <a:t>subclause</a:t>
            </a:r>
            <a:r>
              <a:rPr lang="en-US" altLang="ja-JP" sz="1400" dirty="0"/>
              <a:t> are not drawn to scale</a:t>
            </a:r>
            <a:r>
              <a:rPr lang="en-US" altLang="ja-JP" sz="1400" dirty="0" smtClean="0"/>
              <a:t>.</a:t>
            </a:r>
          </a:p>
          <a:p>
            <a:endParaRPr lang="en-US" altLang="ja-JP" sz="1400" dirty="0" smtClean="0"/>
          </a:p>
          <a:p>
            <a:r>
              <a:rPr lang="en-US" altLang="ja-JP" sz="1400" dirty="0" smtClean="0"/>
              <a:t>For all CMB GFSK transmission spectral masks, </a:t>
            </a:r>
            <a:r>
              <a:rPr lang="en-US" altLang="ja-JP" sz="1400" dirty="0"/>
              <a:t>the interim transmit spectral </a:t>
            </a:r>
            <a:r>
              <a:rPr lang="en-US" altLang="ja-JP" sz="1400" dirty="0" smtClean="0"/>
              <a:t>mask </a:t>
            </a:r>
            <a:r>
              <a:rPr lang="en-US" altLang="ja-JP" sz="1400" dirty="0"/>
              <a:t>shall </a:t>
            </a:r>
            <a:r>
              <a:rPr lang="en-US" altLang="ja-JP" sz="1400" dirty="0" smtClean="0"/>
              <a:t>have</a:t>
            </a:r>
            <a:br>
              <a:rPr lang="en-US" altLang="ja-JP" sz="1400" dirty="0" smtClean="0"/>
            </a:br>
            <a:r>
              <a:rPr lang="en-US" altLang="ja-JP" sz="1400" dirty="0" smtClean="0"/>
              <a:t>a </a:t>
            </a:r>
            <a:r>
              <a:rPr lang="en-US" altLang="ja-JP" sz="1400" dirty="0"/>
              <a:t>0dBr </a:t>
            </a:r>
            <a:r>
              <a:rPr lang="en-US" altLang="ja-JP" sz="1400" dirty="0" smtClean="0"/>
              <a:t>within +/-1 x symbol rate frequency range of the center frequency,</a:t>
            </a:r>
            <a:br>
              <a:rPr lang="en-US" altLang="ja-JP" sz="1400" dirty="0" smtClean="0"/>
            </a:br>
            <a:r>
              <a:rPr lang="en-US" altLang="ja-JP" sz="1400" dirty="0" smtClean="0"/>
              <a:t>a -10 </a:t>
            </a:r>
            <a:r>
              <a:rPr lang="en-US" altLang="ja-JP" sz="1400" dirty="0" err="1"/>
              <a:t>dBr</a:t>
            </a:r>
            <a:r>
              <a:rPr lang="en-US" altLang="ja-JP" sz="1400" dirty="0"/>
              <a:t> </a:t>
            </a:r>
            <a:r>
              <a:rPr lang="en-US" altLang="ja-JP" sz="1400" dirty="0" smtClean="0"/>
              <a:t>within a range of from 2 x symbol rate to 1 x symbol rate frequency apart from the center frequency,</a:t>
            </a:r>
            <a:br>
              <a:rPr lang="en-US" altLang="ja-JP" sz="1400" dirty="0" smtClean="0"/>
            </a:br>
            <a:r>
              <a:rPr lang="en-US" altLang="ja-JP" sz="1400" dirty="0" smtClean="0"/>
              <a:t>a -35 </a:t>
            </a:r>
            <a:r>
              <a:rPr lang="en-US" altLang="ja-JP" sz="1400" dirty="0" err="1" smtClean="0"/>
              <a:t>dBr</a:t>
            </a:r>
            <a:r>
              <a:rPr lang="en-US" altLang="ja-JP" sz="1400" dirty="0" smtClean="0"/>
              <a:t>  at frequency offset apart from more than 2 x symbol rate frequency from the center frequency as shown in the figure 2XX,</a:t>
            </a:r>
          </a:p>
          <a:p>
            <a:r>
              <a:rPr lang="en-US" altLang="ja-JP" sz="1400" dirty="0" smtClean="0"/>
              <a:t>where </a:t>
            </a:r>
            <a:r>
              <a:rPr lang="en-US" altLang="ja-JP" sz="1400" dirty="0" err="1" smtClean="0"/>
              <a:t>dBr</a:t>
            </a:r>
            <a:r>
              <a:rPr lang="en-US" altLang="ja-JP" sz="1400" dirty="0" smtClean="0"/>
              <a:t> is defined as relative power to measured average transmission power within +/1 x symbol rate frequency range of the center frequency.</a:t>
            </a:r>
          </a:p>
          <a:p>
            <a:endParaRPr lang="en-US" altLang="ja-JP" sz="1400" dirty="0"/>
          </a:p>
          <a:p>
            <a:r>
              <a:rPr lang="en-US" altLang="ja-JP" sz="1400" dirty="0"/>
              <a:t>The spectrum analyzer settings for this measurement shall be as follows: the resolution bandwidth is </a:t>
            </a:r>
            <a:r>
              <a:rPr lang="en-US" altLang="ja-JP" sz="1400" dirty="0" smtClean="0"/>
              <a:t>5 </a:t>
            </a:r>
            <a:r>
              <a:rPr lang="en-US" altLang="ja-JP" sz="1400" dirty="0"/>
              <a:t>kHz,</a:t>
            </a:r>
          </a:p>
          <a:p>
            <a:r>
              <a:rPr lang="en-US" altLang="ja-JP" sz="1400" dirty="0"/>
              <a:t>the video bandwidth is </a:t>
            </a:r>
            <a:r>
              <a:rPr lang="en-US" altLang="ja-JP" sz="1400" dirty="0" smtClean="0"/>
              <a:t>5 </a:t>
            </a:r>
            <a:r>
              <a:rPr lang="en-US" altLang="ja-JP" sz="1400" dirty="0"/>
              <a:t>kHz or greater, and the detector is RMS.</a:t>
            </a:r>
          </a:p>
        </p:txBody>
      </p:sp>
      <p:sp>
        <p:nvSpPr>
          <p:cNvPr id="7" name="タイトル 1"/>
          <p:cNvSpPr>
            <a:spLocks noGrp="1"/>
          </p:cNvSpPr>
          <p:nvPr>
            <p:ph type="title"/>
          </p:nvPr>
        </p:nvSpPr>
        <p:spPr>
          <a:xfrm>
            <a:off x="685800" y="620613"/>
            <a:ext cx="7772400" cy="504925"/>
          </a:xfrm>
        </p:spPr>
        <p:txBody>
          <a:bodyPr/>
          <a:lstStyle/>
          <a:p>
            <a:r>
              <a:rPr kumimoji="1" lang="en-US" altLang="ja-JP" dirty="0" smtClean="0"/>
              <a:t>Proposed Text</a:t>
            </a:r>
            <a:endParaRPr kumimoji="1" lang="ja-JP" altLang="en-US" dirty="0"/>
          </a:p>
        </p:txBody>
      </p:sp>
      <p:grpSp>
        <p:nvGrpSpPr>
          <p:cNvPr id="3" name="グループ化 2"/>
          <p:cNvGrpSpPr/>
          <p:nvPr/>
        </p:nvGrpSpPr>
        <p:grpSpPr>
          <a:xfrm>
            <a:off x="6120172" y="4816223"/>
            <a:ext cx="2260082" cy="1745125"/>
            <a:chOff x="3239852" y="4215751"/>
            <a:chExt cx="2736304" cy="2112841"/>
          </a:xfrm>
        </p:grpSpPr>
        <p:cxnSp>
          <p:nvCxnSpPr>
            <p:cNvPr id="9" name="直線矢印コネクタ 8"/>
            <p:cNvCxnSpPr/>
            <p:nvPr/>
          </p:nvCxnSpPr>
          <p:spPr bwMode="auto">
            <a:xfrm>
              <a:off x="3373985" y="5526297"/>
              <a:ext cx="2602171" cy="0"/>
            </a:xfrm>
            <a:prstGeom prst="straightConnector1">
              <a:avLst/>
            </a:prstGeom>
            <a:solidFill>
              <a:schemeClr val="accent1"/>
            </a:solidFill>
            <a:ln w="25400" cap="flat" cmpd="sng" algn="ctr">
              <a:solidFill>
                <a:schemeClr val="tx1"/>
              </a:solidFill>
              <a:prstDash val="solid"/>
              <a:round/>
              <a:headEnd type="none" w="sm" len="sm"/>
              <a:tailEnd type="triangle"/>
            </a:ln>
            <a:effectLst/>
          </p:spPr>
        </p:cxnSp>
        <p:cxnSp>
          <p:nvCxnSpPr>
            <p:cNvPr id="10" name="直線矢印コネクタ 9"/>
            <p:cNvCxnSpPr/>
            <p:nvPr/>
          </p:nvCxnSpPr>
          <p:spPr bwMode="auto">
            <a:xfrm flipV="1">
              <a:off x="4581177" y="4215751"/>
              <a:ext cx="0" cy="1310546"/>
            </a:xfrm>
            <a:prstGeom prst="straightConnector1">
              <a:avLst/>
            </a:prstGeom>
            <a:solidFill>
              <a:schemeClr val="accent1"/>
            </a:solidFill>
            <a:ln w="25400" cap="flat" cmpd="sng" algn="ctr">
              <a:solidFill>
                <a:schemeClr val="tx1"/>
              </a:solidFill>
              <a:prstDash val="solid"/>
              <a:round/>
              <a:headEnd type="none" w="sm" len="sm"/>
              <a:tailEnd type="triangle"/>
            </a:ln>
            <a:effectLst/>
          </p:spPr>
        </p:cxnSp>
        <p:sp>
          <p:nvSpPr>
            <p:cNvPr id="11" name="フリーフォーム 10"/>
            <p:cNvSpPr/>
            <p:nvPr/>
          </p:nvSpPr>
          <p:spPr bwMode="auto">
            <a:xfrm>
              <a:off x="3377400" y="4644199"/>
              <a:ext cx="2413000" cy="624078"/>
            </a:xfrm>
            <a:custGeom>
              <a:avLst/>
              <a:gdLst>
                <a:gd name="connsiteX0" fmla="*/ 0 w 3238500"/>
                <a:gd name="connsiteY0" fmla="*/ 883920 h 891540"/>
                <a:gd name="connsiteX1" fmla="*/ 609600 w 3238500"/>
                <a:gd name="connsiteY1" fmla="*/ 883920 h 891540"/>
                <a:gd name="connsiteX2" fmla="*/ 609600 w 3238500"/>
                <a:gd name="connsiteY2" fmla="*/ 571500 h 891540"/>
                <a:gd name="connsiteX3" fmla="*/ 1112520 w 3238500"/>
                <a:gd name="connsiteY3" fmla="*/ 571500 h 891540"/>
                <a:gd name="connsiteX4" fmla="*/ 1112520 w 3238500"/>
                <a:gd name="connsiteY4" fmla="*/ 0 h 891540"/>
                <a:gd name="connsiteX5" fmla="*/ 2118360 w 3238500"/>
                <a:gd name="connsiteY5" fmla="*/ 0 h 891540"/>
                <a:gd name="connsiteX6" fmla="*/ 2118360 w 3238500"/>
                <a:gd name="connsiteY6" fmla="*/ 571500 h 891540"/>
                <a:gd name="connsiteX7" fmla="*/ 2621280 w 3238500"/>
                <a:gd name="connsiteY7" fmla="*/ 571500 h 891540"/>
                <a:gd name="connsiteX8" fmla="*/ 2621280 w 3238500"/>
                <a:gd name="connsiteY8" fmla="*/ 891540 h 891540"/>
                <a:gd name="connsiteX9" fmla="*/ 3238500 w 3238500"/>
                <a:gd name="connsiteY9" fmla="*/ 891540 h 891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38500" h="891540">
                  <a:moveTo>
                    <a:pt x="0" y="883920"/>
                  </a:moveTo>
                  <a:lnTo>
                    <a:pt x="609600" y="883920"/>
                  </a:lnTo>
                  <a:lnTo>
                    <a:pt x="609600" y="571500"/>
                  </a:lnTo>
                  <a:lnTo>
                    <a:pt x="1112520" y="571500"/>
                  </a:lnTo>
                  <a:lnTo>
                    <a:pt x="1112520" y="0"/>
                  </a:lnTo>
                  <a:lnTo>
                    <a:pt x="2118360" y="0"/>
                  </a:lnTo>
                  <a:lnTo>
                    <a:pt x="2118360" y="571500"/>
                  </a:lnTo>
                  <a:lnTo>
                    <a:pt x="2621280" y="571500"/>
                  </a:lnTo>
                  <a:lnTo>
                    <a:pt x="2621280" y="891540"/>
                  </a:lnTo>
                  <a:lnTo>
                    <a:pt x="3238500" y="891540"/>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3512690" y="5844175"/>
              <a:ext cx="2175434" cy="484417"/>
            </a:xfrm>
            <a:prstGeom prst="rect">
              <a:avLst/>
            </a:prstGeom>
            <a:noFill/>
          </p:spPr>
          <p:txBody>
            <a:bodyPr wrap="square" rtlCol="0">
              <a:spAutoFit/>
            </a:bodyPr>
            <a:lstStyle/>
            <a:p>
              <a:pPr algn="ctr"/>
              <a:r>
                <a:rPr kumimoji="1" lang="en-US" altLang="ja-JP" sz="1000" dirty="0" smtClean="0"/>
                <a:t>Normalized frequency</a:t>
              </a:r>
            </a:p>
            <a:p>
              <a:pPr algn="ctr"/>
              <a:r>
                <a:rPr lang="en-US" altLang="ja-JP" sz="1000" dirty="0" smtClean="0"/>
                <a:t>(Frequency / Symbol rate)</a:t>
              </a:r>
              <a:endParaRPr kumimoji="1" lang="ja-JP" altLang="en-US" sz="1000" dirty="0"/>
            </a:p>
          </p:txBody>
        </p:sp>
        <p:sp>
          <p:nvSpPr>
            <p:cNvPr id="13" name="テキスト ボックス 12"/>
            <p:cNvSpPr txBox="1"/>
            <p:nvPr/>
          </p:nvSpPr>
          <p:spPr>
            <a:xfrm>
              <a:off x="3642250" y="5576702"/>
              <a:ext cx="1824203" cy="298102"/>
            </a:xfrm>
            <a:prstGeom prst="rect">
              <a:avLst/>
            </a:prstGeom>
            <a:noFill/>
          </p:spPr>
          <p:txBody>
            <a:bodyPr wrap="square" rtlCol="0">
              <a:spAutoFit/>
            </a:bodyPr>
            <a:lstStyle/>
            <a:p>
              <a:r>
                <a:rPr kumimoji="1" lang="en-US" altLang="ja-JP" sz="1000" dirty="0" smtClean="0"/>
                <a:t>-2      -1     0      1      2</a:t>
              </a:r>
              <a:endParaRPr kumimoji="1" lang="ja-JP" altLang="en-US" sz="1000" dirty="0"/>
            </a:p>
          </p:txBody>
        </p:sp>
        <p:cxnSp>
          <p:nvCxnSpPr>
            <p:cNvPr id="14" name="直線コネクタ 13"/>
            <p:cNvCxnSpPr/>
            <p:nvPr/>
          </p:nvCxnSpPr>
          <p:spPr bwMode="auto">
            <a:xfrm>
              <a:off x="4205606" y="4392171"/>
              <a:ext cx="0" cy="113412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5" name="直線コネクタ 14"/>
            <p:cNvCxnSpPr/>
            <p:nvPr/>
          </p:nvCxnSpPr>
          <p:spPr bwMode="auto">
            <a:xfrm>
              <a:off x="4956749" y="4392171"/>
              <a:ext cx="0" cy="113412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6" name="直線コネクタ 15"/>
            <p:cNvCxnSpPr/>
            <p:nvPr/>
          </p:nvCxnSpPr>
          <p:spPr bwMode="auto">
            <a:xfrm>
              <a:off x="5332320" y="4392171"/>
              <a:ext cx="0" cy="113412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7" name="直線コネクタ 16"/>
            <p:cNvCxnSpPr/>
            <p:nvPr/>
          </p:nvCxnSpPr>
          <p:spPr bwMode="auto">
            <a:xfrm>
              <a:off x="3830035" y="4392171"/>
              <a:ext cx="0" cy="113412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8" name="テキスト ボックス 17"/>
            <p:cNvSpPr txBox="1"/>
            <p:nvPr/>
          </p:nvSpPr>
          <p:spPr>
            <a:xfrm>
              <a:off x="4391980" y="4581128"/>
              <a:ext cx="399220" cy="184666"/>
            </a:xfrm>
            <a:prstGeom prst="rect">
              <a:avLst/>
            </a:prstGeom>
            <a:solidFill>
              <a:schemeClr val="bg1">
                <a:alpha val="70000"/>
              </a:schemeClr>
            </a:solidFill>
          </p:spPr>
          <p:txBody>
            <a:bodyPr wrap="square" lIns="0" tIns="0" rIns="0" bIns="0" rtlCol="0" anchor="ctr" anchorCtr="1">
              <a:spAutoFit/>
            </a:bodyPr>
            <a:lstStyle/>
            <a:p>
              <a:pPr algn="ctr"/>
              <a:r>
                <a:rPr kumimoji="1" lang="en-US" altLang="ja-JP" sz="1000" dirty="0" smtClean="0"/>
                <a:t>0 </a:t>
              </a:r>
              <a:r>
                <a:rPr kumimoji="1" lang="en-US" altLang="ja-JP" sz="1000" dirty="0" err="1" smtClean="0"/>
                <a:t>dBr</a:t>
              </a:r>
              <a:endParaRPr kumimoji="1" lang="en-US" altLang="ja-JP" sz="1000" dirty="0" smtClean="0"/>
            </a:p>
          </p:txBody>
        </p:sp>
        <p:sp>
          <p:nvSpPr>
            <p:cNvPr id="19" name="テキスト ボックス 18"/>
            <p:cNvSpPr txBox="1"/>
            <p:nvPr/>
          </p:nvSpPr>
          <p:spPr>
            <a:xfrm>
              <a:off x="4211960" y="4977172"/>
              <a:ext cx="745982" cy="369332"/>
            </a:xfrm>
            <a:prstGeom prst="rect">
              <a:avLst/>
            </a:prstGeom>
            <a:solidFill>
              <a:schemeClr val="bg1">
                <a:alpha val="70000"/>
              </a:schemeClr>
            </a:solidFill>
          </p:spPr>
          <p:txBody>
            <a:bodyPr wrap="square" lIns="0" tIns="0" rIns="0" bIns="0" rtlCol="0" anchor="ctr" anchorCtr="1">
              <a:spAutoFit/>
            </a:bodyPr>
            <a:lstStyle/>
            <a:p>
              <a:pPr algn="ctr"/>
              <a:r>
                <a:rPr lang="en-US" altLang="ja-JP" sz="1000" dirty="0" smtClean="0"/>
                <a:t>-10dBr</a:t>
              </a:r>
              <a:endParaRPr kumimoji="1" lang="en-US" altLang="ja-JP" sz="1000" dirty="0" smtClean="0"/>
            </a:p>
            <a:p>
              <a:pPr algn="ctr"/>
              <a:r>
                <a:rPr lang="en-US" altLang="ja-JP" sz="1000" dirty="0" smtClean="0"/>
                <a:t>-35dBr</a:t>
              </a:r>
              <a:endParaRPr kumimoji="1" lang="en-US" altLang="ja-JP" sz="1000" dirty="0" smtClean="0"/>
            </a:p>
          </p:txBody>
        </p:sp>
        <p:cxnSp>
          <p:nvCxnSpPr>
            <p:cNvPr id="20" name="直線コネクタ 19"/>
            <p:cNvCxnSpPr/>
            <p:nvPr/>
          </p:nvCxnSpPr>
          <p:spPr bwMode="auto">
            <a:xfrm>
              <a:off x="3239852" y="5047444"/>
              <a:ext cx="2333906"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1" name="直線コネクタ 20"/>
            <p:cNvCxnSpPr/>
            <p:nvPr/>
          </p:nvCxnSpPr>
          <p:spPr bwMode="auto">
            <a:xfrm>
              <a:off x="3239852" y="5274269"/>
              <a:ext cx="2333906"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2" name="直線コネクタ 21"/>
            <p:cNvCxnSpPr/>
            <p:nvPr/>
          </p:nvCxnSpPr>
          <p:spPr bwMode="auto">
            <a:xfrm>
              <a:off x="3239852" y="4644199"/>
              <a:ext cx="2333906" cy="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sp>
        <p:nvSpPr>
          <p:cNvPr id="23" name="テキスト ボックス 22"/>
          <p:cNvSpPr txBox="1"/>
          <p:nvPr/>
        </p:nvSpPr>
        <p:spPr>
          <a:xfrm>
            <a:off x="4932040" y="5517232"/>
            <a:ext cx="1080745" cy="307777"/>
          </a:xfrm>
          <a:prstGeom prst="rect">
            <a:avLst/>
          </a:prstGeom>
          <a:noFill/>
        </p:spPr>
        <p:txBody>
          <a:bodyPr wrap="none" rtlCol="0">
            <a:spAutoFit/>
          </a:bodyPr>
          <a:lstStyle/>
          <a:p>
            <a:r>
              <a:rPr lang="en-US" altLang="ja-JP" sz="1400" dirty="0" smtClean="0"/>
              <a:t>Figure 2XX</a:t>
            </a:r>
            <a:endParaRPr kumimoji="1" lang="ja-JP" altLang="en-US" sz="1400" dirty="0"/>
          </a:p>
        </p:txBody>
      </p:sp>
      <p:sp>
        <p:nvSpPr>
          <p:cNvPr id="6" name="テキスト ボックス 5"/>
          <p:cNvSpPr txBox="1"/>
          <p:nvPr/>
        </p:nvSpPr>
        <p:spPr>
          <a:xfrm>
            <a:off x="323528" y="1444714"/>
            <a:ext cx="8604956" cy="400110"/>
          </a:xfrm>
          <a:prstGeom prst="rect">
            <a:avLst/>
          </a:prstGeom>
          <a:solidFill>
            <a:srgbClr val="FFFF00"/>
          </a:solidFill>
          <a:ln>
            <a:noFill/>
          </a:ln>
        </p:spPr>
        <p:txBody>
          <a:bodyPr wrap="square" rtlCol="0">
            <a:spAutoFit/>
          </a:bodyPr>
          <a:lstStyle/>
          <a:p>
            <a:r>
              <a:rPr kumimoji="1" lang="en-US" altLang="ja-JP" sz="1000" dirty="0" smtClean="0"/>
              <a:t>Instruction to technical editor: Add this new subclause at an appropriate place and assign the correct subclause number.</a:t>
            </a:r>
          </a:p>
          <a:p>
            <a:r>
              <a:rPr kumimoji="1" lang="en-US" altLang="ja-JP" sz="1000" dirty="0" smtClean="0"/>
              <a:t>Instruction to technical editor: Assign an appropriate figure number for this figure. </a:t>
            </a:r>
            <a:endParaRPr kumimoji="1" lang="ja-JP" altLang="en-US" sz="1000" dirty="0"/>
          </a:p>
        </p:txBody>
      </p:sp>
    </p:spTree>
    <p:extLst>
      <p:ext uri="{BB962C8B-B14F-4D97-AF65-F5344CB8AC3E}">
        <p14:creationId xmlns:p14="http://schemas.microsoft.com/office/powerpoint/2010/main" val="1938031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13</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Proposed Text cont.</a:t>
            </a:r>
            <a:endParaRPr kumimoji="1" lang="ja-JP" altLang="en-US" dirty="0"/>
          </a:p>
        </p:txBody>
      </p:sp>
      <p:sp>
        <p:nvSpPr>
          <p:cNvPr id="6" name="正方形/長方形 5"/>
          <p:cNvSpPr/>
          <p:nvPr/>
        </p:nvSpPr>
        <p:spPr>
          <a:xfrm>
            <a:off x="250825" y="1160748"/>
            <a:ext cx="8641655" cy="4401205"/>
          </a:xfrm>
          <a:prstGeom prst="rect">
            <a:avLst/>
          </a:prstGeom>
        </p:spPr>
        <p:txBody>
          <a:bodyPr wrap="square">
            <a:spAutoFit/>
          </a:bodyPr>
          <a:lstStyle/>
          <a:p>
            <a:r>
              <a:rPr lang="en-US" altLang="ja-JP" sz="1400" b="1" dirty="0" smtClean="0"/>
              <a:t>21.2.4.X Receiver interference rejection</a:t>
            </a:r>
            <a:endParaRPr lang="en-US" altLang="ja-JP" sz="1400" dirty="0" smtClean="0"/>
          </a:p>
          <a:p>
            <a:endParaRPr lang="en-US" altLang="ja-JP" sz="1400" dirty="0" smtClean="0"/>
          </a:p>
          <a:p>
            <a:endParaRPr lang="en-US" altLang="ja-JP" sz="1400" dirty="0" smtClean="0"/>
          </a:p>
          <a:p>
            <a:r>
              <a:rPr lang="en-US" altLang="ja-JP" sz="1400" dirty="0" smtClean="0"/>
              <a:t>The </a:t>
            </a:r>
            <a:r>
              <a:rPr lang="en-US" altLang="ja-JP" sz="1400" dirty="0"/>
              <a:t>adjacent designated channels are those on either side of the desired designated channel that are closest in frequency to the desired designated channel. The alternate designated channel is more than one removed from the desired designated channel in the operational frequency band.</a:t>
            </a:r>
            <a:endParaRPr lang="ja-JP" altLang="ja-JP" sz="1400" dirty="0"/>
          </a:p>
          <a:p>
            <a:r>
              <a:rPr lang="en-US" altLang="ja-JP" sz="1400" dirty="0"/>
              <a:t> </a:t>
            </a:r>
            <a:endParaRPr lang="ja-JP" altLang="ja-JP" sz="1400" dirty="0"/>
          </a:p>
          <a:p>
            <a:r>
              <a:rPr lang="en-US" altLang="ja-JP" sz="1400" dirty="0"/>
              <a:t>The adjacent channel rejection shall be measured as follows: the desired signal shall be a compliant CMB GFSK PHY </a:t>
            </a:r>
            <a:r>
              <a:rPr lang="en-US" altLang="ja-JP" sz="1400" dirty="0" smtClean="0"/>
              <a:t>signal, as defined in 21.2.2, </a:t>
            </a:r>
            <a:r>
              <a:rPr lang="en-US" altLang="ja-JP" sz="1400" dirty="0"/>
              <a:t>of pseudo-random data at the center frequency of the desired channel. The desired signal is input to the receiver at a level 3 dB above the receiver sensitivity given in </a:t>
            </a:r>
            <a:r>
              <a:rPr lang="en-US" altLang="ja-JP" sz="1400" dirty="0" smtClean="0"/>
              <a:t>21.2.4.3.</a:t>
            </a:r>
            <a:endParaRPr lang="ja-JP" altLang="ja-JP" sz="1400" dirty="0"/>
          </a:p>
          <a:p>
            <a:r>
              <a:rPr lang="en-US" altLang="ja-JP" sz="1400" dirty="0"/>
              <a:t> </a:t>
            </a:r>
            <a:endParaRPr lang="ja-JP" altLang="ja-JP" sz="1400" dirty="0"/>
          </a:p>
          <a:p>
            <a:r>
              <a:rPr lang="en-US" altLang="ja-JP" sz="1400" dirty="0"/>
              <a:t>In either the adjacent or the alternate channel, an unmodulated carrier in the center of that channel is input at the following level relative to the level of the desired signal:</a:t>
            </a:r>
            <a:endParaRPr lang="ja-JP" altLang="ja-JP" sz="1400" dirty="0"/>
          </a:p>
          <a:p>
            <a:r>
              <a:rPr lang="en-US" altLang="ja-JP" sz="1400" dirty="0"/>
              <a:t>— The adjacent channel rejection shall be greater than or equal to </a:t>
            </a:r>
            <a:r>
              <a:rPr lang="en-US" altLang="ja-JP" sz="1400" dirty="0" smtClean="0"/>
              <a:t>9 dB for 50 kbps and 100 kbps mode,</a:t>
            </a:r>
            <a:br>
              <a:rPr lang="en-US" altLang="ja-JP" sz="1400" dirty="0" smtClean="0"/>
            </a:br>
            <a:r>
              <a:rPr lang="en-US" altLang="ja-JP" sz="1400" dirty="0" smtClean="0"/>
              <a:t>     and -11 dB for 200kbps mode.</a:t>
            </a:r>
            <a:endParaRPr lang="ja-JP" altLang="ja-JP" sz="1400" dirty="0"/>
          </a:p>
          <a:p>
            <a:r>
              <a:rPr lang="en-US" altLang="ja-JP" sz="1400" dirty="0"/>
              <a:t>— The alternate channel rejection shall be greater than or equal to </a:t>
            </a:r>
            <a:r>
              <a:rPr lang="en-US" altLang="ja-JP" sz="1400" dirty="0" smtClean="0"/>
              <a:t>9 </a:t>
            </a:r>
            <a:r>
              <a:rPr lang="en-US" altLang="ja-JP" sz="1400" dirty="0" err="1"/>
              <a:t>dB.</a:t>
            </a:r>
            <a:endParaRPr lang="ja-JP" altLang="ja-JP" sz="1400" dirty="0"/>
          </a:p>
          <a:p>
            <a:r>
              <a:rPr lang="en-US" altLang="ja-JP" sz="1400" dirty="0"/>
              <a:t> </a:t>
            </a:r>
            <a:endParaRPr lang="ja-JP" altLang="ja-JP" sz="1400" dirty="0"/>
          </a:p>
          <a:p>
            <a:r>
              <a:rPr lang="en-US" altLang="ja-JP" sz="1400" dirty="0"/>
              <a:t>The test shall be performed for only one interfering signal at a time. The receiver shall meet the error rate criteria defined in 8.1.7 under these conditions.</a:t>
            </a:r>
            <a:endParaRPr lang="ja-JP" altLang="ja-JP" sz="1400" dirty="0"/>
          </a:p>
        </p:txBody>
      </p:sp>
      <p:sp>
        <p:nvSpPr>
          <p:cNvPr id="7" name="テキスト ボックス 6"/>
          <p:cNvSpPr txBox="1"/>
          <p:nvPr/>
        </p:nvSpPr>
        <p:spPr>
          <a:xfrm>
            <a:off x="323528" y="1484784"/>
            <a:ext cx="8604956" cy="246221"/>
          </a:xfrm>
          <a:prstGeom prst="rect">
            <a:avLst/>
          </a:prstGeom>
          <a:solidFill>
            <a:srgbClr val="FFFF00"/>
          </a:solidFill>
          <a:ln>
            <a:noFill/>
          </a:ln>
        </p:spPr>
        <p:txBody>
          <a:bodyPr wrap="square" rtlCol="0">
            <a:spAutoFit/>
          </a:bodyPr>
          <a:lstStyle/>
          <a:p>
            <a:r>
              <a:rPr kumimoji="1" lang="en-US" altLang="ja-JP" sz="1000" dirty="0" smtClean="0"/>
              <a:t>Instruction to technical editor: Add this new subclause at an appropriate place and assign the correct subclause number.</a:t>
            </a:r>
          </a:p>
        </p:txBody>
      </p:sp>
    </p:spTree>
    <p:extLst>
      <p:ext uri="{BB962C8B-B14F-4D97-AF65-F5344CB8AC3E}">
        <p14:creationId xmlns:p14="http://schemas.microsoft.com/office/powerpoint/2010/main" val="1255350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p:txBody>
          <a:bodyPr/>
          <a:lstStyle/>
          <a:p>
            <a:r>
              <a:rPr kumimoji="1" lang="en-US" altLang="ja-JP" dirty="0" smtClean="0"/>
              <a:t>Annex</a:t>
            </a:r>
            <a:endParaRPr kumimoji="1" lang="ja-JP" altLang="en-US" dirty="0"/>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14</a:t>
            </a:fld>
            <a:endParaRPr kumimoji="1" lang="ja-JP" altLang="en-US"/>
          </a:p>
        </p:txBody>
      </p:sp>
    </p:spTree>
    <p:extLst>
      <p:ext uri="{BB962C8B-B14F-4D97-AF65-F5344CB8AC3E}">
        <p14:creationId xmlns:p14="http://schemas.microsoft.com/office/powerpoint/2010/main" val="1190215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15</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Proposed spectral mask</a:t>
            </a:r>
            <a:endParaRPr kumimoji="1" lang="ja-JP" altLang="en-US" dirty="0"/>
          </a:p>
        </p:txBody>
      </p:sp>
      <p:sp>
        <p:nvSpPr>
          <p:cNvPr id="13" name="テキスト ボックス 12"/>
          <p:cNvSpPr txBox="1"/>
          <p:nvPr/>
        </p:nvSpPr>
        <p:spPr>
          <a:xfrm>
            <a:off x="1718538" y="1278052"/>
            <a:ext cx="2704587" cy="369332"/>
          </a:xfrm>
          <a:prstGeom prst="rect">
            <a:avLst/>
          </a:prstGeom>
          <a:solidFill>
            <a:schemeClr val="accent1"/>
          </a:solidFill>
        </p:spPr>
        <p:txBody>
          <a:bodyPr wrap="none" rtlCol="0">
            <a:spAutoFit/>
          </a:bodyPr>
          <a:lstStyle/>
          <a:p>
            <a:r>
              <a:rPr lang="en-US" altLang="ja-JP" dirty="0" smtClean="0"/>
              <a:t>10</a:t>
            </a:r>
            <a:r>
              <a:rPr kumimoji="1" lang="en-US" altLang="ja-JP" dirty="0" smtClean="0"/>
              <a:t>0kbps, mod index=1.0</a:t>
            </a:r>
            <a:endParaRPr kumimoji="1" lang="ja-JP" altLang="en-US" dirty="0"/>
          </a:p>
        </p:txBody>
      </p:sp>
      <p:sp>
        <p:nvSpPr>
          <p:cNvPr id="14" name="テキスト ボックス 13"/>
          <p:cNvSpPr txBox="1"/>
          <p:nvPr/>
        </p:nvSpPr>
        <p:spPr>
          <a:xfrm>
            <a:off x="5431809" y="1268760"/>
            <a:ext cx="2704587" cy="369332"/>
          </a:xfrm>
          <a:prstGeom prst="rect">
            <a:avLst/>
          </a:prstGeom>
          <a:solidFill>
            <a:schemeClr val="accent1"/>
          </a:solidFill>
        </p:spPr>
        <p:txBody>
          <a:bodyPr wrap="none" rtlCol="0">
            <a:spAutoFit/>
          </a:bodyPr>
          <a:lstStyle/>
          <a:p>
            <a:r>
              <a:rPr lang="en-US" altLang="ja-JP" dirty="0"/>
              <a:t>2</a:t>
            </a:r>
            <a:r>
              <a:rPr lang="en-US" altLang="ja-JP" dirty="0" smtClean="0"/>
              <a:t>0</a:t>
            </a:r>
            <a:r>
              <a:rPr kumimoji="1" lang="en-US" altLang="ja-JP" dirty="0" smtClean="0"/>
              <a:t>0kbps, mod index=1.0</a:t>
            </a:r>
            <a:endParaRPr kumimoji="1" lang="ja-JP" altLang="en-US" dirty="0"/>
          </a:p>
        </p:txBody>
      </p:sp>
      <p:pic>
        <p:nvPicPr>
          <p:cNvPr id="205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477" y="1818107"/>
            <a:ext cx="3564354" cy="2670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0"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1818112"/>
            <a:ext cx="3564354" cy="2670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1430506" y="4410400"/>
            <a:ext cx="3645550" cy="276999"/>
          </a:xfrm>
          <a:prstGeom prst="rect">
            <a:avLst/>
          </a:prstGeom>
          <a:noFill/>
        </p:spPr>
        <p:txBody>
          <a:bodyPr wrap="none" rtlCol="0">
            <a:spAutoFit/>
          </a:bodyPr>
          <a:lstStyle/>
          <a:p>
            <a:r>
              <a:rPr kumimoji="1" lang="en-US" altLang="ja-JP" sz="1200" dirty="0" smtClean="0"/>
              <a:t>-500     -300      -100   0  100       300       500 [kHz]</a:t>
            </a:r>
            <a:endParaRPr kumimoji="1" lang="ja-JP" altLang="en-US" sz="1200" dirty="0"/>
          </a:p>
        </p:txBody>
      </p:sp>
      <p:cxnSp>
        <p:nvCxnSpPr>
          <p:cNvPr id="19" name="直線コネクタ 18"/>
          <p:cNvCxnSpPr/>
          <p:nvPr/>
        </p:nvCxnSpPr>
        <p:spPr bwMode="auto">
          <a:xfrm>
            <a:off x="1682534"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直線コネクタ 32"/>
          <p:cNvCxnSpPr/>
          <p:nvPr/>
        </p:nvCxnSpPr>
        <p:spPr bwMode="auto">
          <a:xfrm>
            <a:off x="2222594"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直線コネクタ 33"/>
          <p:cNvCxnSpPr/>
          <p:nvPr/>
        </p:nvCxnSpPr>
        <p:spPr bwMode="auto">
          <a:xfrm>
            <a:off x="2762654"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直線コネクタ 34"/>
          <p:cNvCxnSpPr/>
          <p:nvPr/>
        </p:nvCxnSpPr>
        <p:spPr bwMode="auto">
          <a:xfrm>
            <a:off x="3338718"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直線コネクタ 35"/>
          <p:cNvCxnSpPr/>
          <p:nvPr/>
        </p:nvCxnSpPr>
        <p:spPr bwMode="auto">
          <a:xfrm>
            <a:off x="3878778"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直線コネクタ 36"/>
          <p:cNvCxnSpPr/>
          <p:nvPr/>
        </p:nvCxnSpPr>
        <p:spPr bwMode="auto">
          <a:xfrm>
            <a:off x="4454842"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直線コネクタ 25"/>
          <p:cNvCxnSpPr/>
          <p:nvPr/>
        </p:nvCxnSpPr>
        <p:spPr bwMode="auto">
          <a:xfrm flipV="1">
            <a:off x="2366610" y="1818112"/>
            <a:ext cx="0" cy="34923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直線コネクタ 39"/>
          <p:cNvCxnSpPr/>
          <p:nvPr/>
        </p:nvCxnSpPr>
        <p:spPr bwMode="auto">
          <a:xfrm flipV="1">
            <a:off x="3734762" y="1818112"/>
            <a:ext cx="0" cy="34923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直線矢印コネクタ 27"/>
          <p:cNvCxnSpPr/>
          <p:nvPr/>
        </p:nvCxnSpPr>
        <p:spPr bwMode="auto">
          <a:xfrm>
            <a:off x="2366610" y="4986464"/>
            <a:ext cx="1368152"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048" name="テキスト ボックス 2047"/>
          <p:cNvSpPr txBox="1"/>
          <p:nvPr/>
        </p:nvSpPr>
        <p:spPr>
          <a:xfrm>
            <a:off x="2078578" y="5265785"/>
            <a:ext cx="1936749" cy="584775"/>
          </a:xfrm>
          <a:prstGeom prst="rect">
            <a:avLst/>
          </a:prstGeom>
          <a:noFill/>
        </p:spPr>
        <p:txBody>
          <a:bodyPr wrap="none" rtlCol="0">
            <a:spAutoFit/>
          </a:bodyPr>
          <a:lstStyle/>
          <a:p>
            <a:pPr algn="ctr"/>
            <a:r>
              <a:rPr kumimoji="1" lang="en-US" altLang="ja-JP" sz="1600" dirty="0" smtClean="0"/>
              <a:t>Channel </a:t>
            </a:r>
            <a:r>
              <a:rPr kumimoji="1" lang="en-US" altLang="ja-JP" sz="1600" dirty="0" err="1" smtClean="0"/>
              <a:t>bandwdith</a:t>
            </a:r>
            <a:endParaRPr kumimoji="1" lang="en-US" altLang="ja-JP" sz="1600" dirty="0" smtClean="0"/>
          </a:p>
          <a:p>
            <a:pPr algn="ctr"/>
            <a:r>
              <a:rPr lang="en-US" altLang="ja-JP" sz="1600" dirty="0" smtClean="0"/>
              <a:t>500kHz</a:t>
            </a:r>
            <a:endParaRPr kumimoji="1" lang="ja-JP" altLang="en-US" sz="1600" dirty="0"/>
          </a:p>
        </p:txBody>
      </p:sp>
      <p:sp>
        <p:nvSpPr>
          <p:cNvPr id="44" name="テキスト ボックス 43"/>
          <p:cNvSpPr txBox="1"/>
          <p:nvPr/>
        </p:nvSpPr>
        <p:spPr>
          <a:xfrm>
            <a:off x="5148064" y="4410400"/>
            <a:ext cx="3728906" cy="276999"/>
          </a:xfrm>
          <a:prstGeom prst="rect">
            <a:avLst/>
          </a:prstGeom>
          <a:noFill/>
        </p:spPr>
        <p:txBody>
          <a:bodyPr wrap="none" rtlCol="0">
            <a:spAutoFit/>
          </a:bodyPr>
          <a:lstStyle/>
          <a:p>
            <a:r>
              <a:rPr kumimoji="1" lang="en-US" altLang="ja-JP" sz="1200" dirty="0" smtClean="0"/>
              <a:t>-1000   -600      -200   0   200      600       1000 [kHz]</a:t>
            </a:r>
            <a:endParaRPr kumimoji="1" lang="ja-JP" altLang="en-US" sz="1200" dirty="0"/>
          </a:p>
        </p:txBody>
      </p:sp>
      <p:cxnSp>
        <p:nvCxnSpPr>
          <p:cNvPr id="45" name="直線コネクタ 44"/>
          <p:cNvCxnSpPr/>
          <p:nvPr/>
        </p:nvCxnSpPr>
        <p:spPr bwMode="auto">
          <a:xfrm>
            <a:off x="5400092"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直線コネクタ 45"/>
          <p:cNvCxnSpPr/>
          <p:nvPr/>
        </p:nvCxnSpPr>
        <p:spPr bwMode="auto">
          <a:xfrm>
            <a:off x="5940152"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直線コネクタ 46"/>
          <p:cNvCxnSpPr/>
          <p:nvPr/>
        </p:nvCxnSpPr>
        <p:spPr bwMode="auto">
          <a:xfrm>
            <a:off x="6480212"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直線コネクタ 47"/>
          <p:cNvCxnSpPr/>
          <p:nvPr/>
        </p:nvCxnSpPr>
        <p:spPr bwMode="auto">
          <a:xfrm>
            <a:off x="7056276"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9" name="直線コネクタ 48"/>
          <p:cNvCxnSpPr/>
          <p:nvPr/>
        </p:nvCxnSpPr>
        <p:spPr bwMode="auto">
          <a:xfrm>
            <a:off x="7596336"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直線コネクタ 49"/>
          <p:cNvCxnSpPr/>
          <p:nvPr/>
        </p:nvCxnSpPr>
        <p:spPr bwMode="auto">
          <a:xfrm>
            <a:off x="8172400"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1" name="直線コネクタ 50"/>
          <p:cNvCxnSpPr/>
          <p:nvPr/>
        </p:nvCxnSpPr>
        <p:spPr bwMode="auto">
          <a:xfrm flipV="1">
            <a:off x="6444208" y="1818112"/>
            <a:ext cx="0" cy="34923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直線コネクタ 51"/>
          <p:cNvCxnSpPr/>
          <p:nvPr/>
        </p:nvCxnSpPr>
        <p:spPr bwMode="auto">
          <a:xfrm flipV="1">
            <a:off x="7128284" y="1818112"/>
            <a:ext cx="0" cy="34923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直線矢印コネクタ 52"/>
          <p:cNvCxnSpPr/>
          <p:nvPr/>
        </p:nvCxnSpPr>
        <p:spPr bwMode="auto">
          <a:xfrm>
            <a:off x="6444208" y="4986464"/>
            <a:ext cx="684076"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55" name="テキスト ボックス 54"/>
          <p:cNvSpPr txBox="1"/>
          <p:nvPr/>
        </p:nvSpPr>
        <p:spPr>
          <a:xfrm>
            <a:off x="5803603" y="5265785"/>
            <a:ext cx="1936749" cy="584775"/>
          </a:xfrm>
          <a:prstGeom prst="rect">
            <a:avLst/>
          </a:prstGeom>
          <a:noFill/>
        </p:spPr>
        <p:txBody>
          <a:bodyPr wrap="none" rtlCol="0">
            <a:spAutoFit/>
          </a:bodyPr>
          <a:lstStyle/>
          <a:p>
            <a:pPr algn="ctr"/>
            <a:r>
              <a:rPr kumimoji="1" lang="en-US" altLang="ja-JP" sz="1600" dirty="0" smtClean="0"/>
              <a:t>Channel </a:t>
            </a:r>
            <a:r>
              <a:rPr kumimoji="1" lang="en-US" altLang="ja-JP" sz="1600" dirty="0" err="1" smtClean="0"/>
              <a:t>bandwdith</a:t>
            </a:r>
            <a:endParaRPr kumimoji="1" lang="en-US" altLang="ja-JP" sz="1600" dirty="0" smtClean="0"/>
          </a:p>
          <a:p>
            <a:pPr algn="ctr"/>
            <a:r>
              <a:rPr lang="en-US" altLang="ja-JP" sz="1600" dirty="0" smtClean="0"/>
              <a:t>500kHz</a:t>
            </a:r>
            <a:endParaRPr kumimoji="1" lang="ja-JP" altLang="en-US" sz="1600" dirty="0"/>
          </a:p>
        </p:txBody>
      </p:sp>
      <p:sp>
        <p:nvSpPr>
          <p:cNvPr id="2050" name="テキスト ボックス 2049"/>
          <p:cNvSpPr txBox="1"/>
          <p:nvPr/>
        </p:nvSpPr>
        <p:spPr>
          <a:xfrm>
            <a:off x="1150925" y="5877272"/>
            <a:ext cx="7741555" cy="338554"/>
          </a:xfrm>
          <a:prstGeom prst="rect">
            <a:avLst/>
          </a:prstGeom>
          <a:noFill/>
        </p:spPr>
        <p:txBody>
          <a:bodyPr wrap="square" rtlCol="0">
            <a:spAutoFit/>
          </a:bodyPr>
          <a:lstStyle/>
          <a:p>
            <a:r>
              <a:rPr kumimoji="1" lang="en-US" altLang="ja-JP" sz="1600" dirty="0" smtClean="0"/>
              <a:t>Leakage power </a:t>
            </a:r>
            <a:r>
              <a:rPr lang="en-US" altLang="ja-JP" sz="1600" dirty="0" smtClean="0"/>
              <a:t>out of channel is smaller.    Leakage </a:t>
            </a:r>
            <a:r>
              <a:rPr lang="en-US" altLang="ja-JP" sz="1600" dirty="0"/>
              <a:t>power out of channel is </a:t>
            </a:r>
            <a:r>
              <a:rPr lang="en-US" altLang="ja-JP" sz="1600" dirty="0" smtClean="0"/>
              <a:t>larger.</a:t>
            </a:r>
            <a:endParaRPr kumimoji="1" lang="ja-JP" altLang="en-US" sz="1600" dirty="0"/>
          </a:p>
        </p:txBody>
      </p:sp>
      <p:sp>
        <p:nvSpPr>
          <p:cNvPr id="2051" name="テキスト ボックス 2050"/>
          <p:cNvSpPr txBox="1"/>
          <p:nvPr/>
        </p:nvSpPr>
        <p:spPr>
          <a:xfrm>
            <a:off x="-36512" y="4113076"/>
            <a:ext cx="1675459" cy="584775"/>
          </a:xfrm>
          <a:prstGeom prst="rect">
            <a:avLst/>
          </a:prstGeom>
          <a:noFill/>
        </p:spPr>
        <p:txBody>
          <a:bodyPr wrap="none" rtlCol="0">
            <a:spAutoFit/>
          </a:bodyPr>
          <a:lstStyle/>
          <a:p>
            <a:r>
              <a:rPr lang="en-US" altLang="ja-JP" sz="1200" dirty="0" smtClean="0"/>
              <a:t>Normalized frequency</a:t>
            </a:r>
          </a:p>
          <a:p>
            <a:endParaRPr lang="en-US" altLang="ja-JP" sz="800" dirty="0" smtClean="0"/>
          </a:p>
          <a:p>
            <a:r>
              <a:rPr lang="en-US" altLang="ja-JP" sz="1200" dirty="0" smtClean="0"/>
              <a:t>Actual frequency</a:t>
            </a:r>
            <a:endParaRPr kumimoji="1" lang="ja-JP" altLang="en-US" sz="1200" dirty="0"/>
          </a:p>
        </p:txBody>
      </p:sp>
    </p:spTree>
    <p:extLst>
      <p:ext uri="{BB962C8B-B14F-4D97-AF65-F5344CB8AC3E}">
        <p14:creationId xmlns:p14="http://schemas.microsoft.com/office/powerpoint/2010/main" val="3274309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20687"/>
            <a:ext cx="8640960" cy="504851"/>
          </a:xfrm>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251520" y="1124744"/>
            <a:ext cx="8640960" cy="4114800"/>
          </a:xfrm>
        </p:spPr>
        <p:txBody>
          <a:bodyPr/>
          <a:lstStyle/>
          <a:p>
            <a:r>
              <a:rPr lang="en-US" altLang="ja-JP" sz="2000" dirty="0" smtClean="0">
                <a:latin typeface="Times New Roman" pitchFamily="18" charset="0"/>
                <a:cs typeface="Times New Roman" pitchFamily="18" charset="0"/>
              </a:rPr>
              <a:t>Proposal of </a:t>
            </a:r>
            <a:r>
              <a:rPr lang="en-US" altLang="ja-JP" sz="2000" dirty="0">
                <a:latin typeface="Times New Roman" pitchFamily="18" charset="0"/>
                <a:cs typeface="Times New Roman" pitchFamily="18" charset="0"/>
              </a:rPr>
              <a:t>t</a:t>
            </a:r>
            <a:r>
              <a:rPr lang="en-US" altLang="ja-JP" sz="2000" dirty="0" smtClean="0">
                <a:latin typeface="Times New Roman" pitchFamily="18" charset="0"/>
                <a:cs typeface="Times New Roman" pitchFamily="18" charset="0"/>
              </a:rPr>
              <a:t>ransmission spectral mask for CMB GFSK PHY</a:t>
            </a:r>
            <a:endParaRPr lang="en-US" altLang="ja-JP" sz="2000" dirty="0">
              <a:latin typeface="Times New Roman" pitchFamily="18" charset="0"/>
              <a:cs typeface="Times New Roman" pitchFamily="18" charset="0"/>
            </a:endParaRPr>
          </a:p>
          <a:p>
            <a:r>
              <a:rPr kumimoji="1" lang="en-US" altLang="ja-JP" sz="2000" dirty="0" smtClean="0">
                <a:latin typeface="Times New Roman" pitchFamily="18" charset="0"/>
                <a:cs typeface="Times New Roman" pitchFamily="18" charset="0"/>
              </a:rPr>
              <a:t>Proposal of receiver interference rejection</a:t>
            </a:r>
            <a:endParaRPr kumimoji="1" lang="ja-JP" altLang="en-US" sz="2000" dirty="0">
              <a:latin typeface="Times New Roman" pitchFamily="18" charset="0"/>
              <a:cs typeface="Times New Roman" pitchFamily="18" charset="0"/>
            </a:endParaRP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2</a:t>
            </a:fld>
            <a:endParaRPr kumimoji="1" lang="ja-JP" altLang="en-US"/>
          </a:p>
        </p:txBody>
      </p:sp>
    </p:spTree>
    <p:extLst>
      <p:ext uri="{BB962C8B-B14F-4D97-AF65-F5344CB8AC3E}">
        <p14:creationId xmlns:p14="http://schemas.microsoft.com/office/powerpoint/2010/main" val="152497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7524" y="620687"/>
            <a:ext cx="8604956" cy="504851"/>
          </a:xfrm>
        </p:spPr>
        <p:txBody>
          <a:bodyPr/>
          <a:lstStyle/>
          <a:p>
            <a:r>
              <a:rPr lang="en-US" altLang="ja-JP" dirty="0" smtClean="0"/>
              <a:t>Background</a:t>
            </a:r>
            <a:endParaRPr kumimoji="1" lang="ja-JP" altLang="en-US" dirty="0"/>
          </a:p>
        </p:txBody>
      </p:sp>
      <p:sp>
        <p:nvSpPr>
          <p:cNvPr id="3" name="コンテンツ プレースホルダー 2"/>
          <p:cNvSpPr>
            <a:spLocks noGrp="1"/>
          </p:cNvSpPr>
          <p:nvPr>
            <p:ph idx="1"/>
          </p:nvPr>
        </p:nvSpPr>
        <p:spPr>
          <a:xfrm>
            <a:off x="250824" y="1124744"/>
            <a:ext cx="8641655" cy="4320480"/>
          </a:xfrm>
        </p:spPr>
        <p:txBody>
          <a:bodyPr/>
          <a:lstStyle/>
          <a:p>
            <a:endParaRPr lang="en-US" altLang="ja-JP" sz="2000" dirty="0" smtClean="0">
              <a:latin typeface="Times New Roman" pitchFamily="18" charset="0"/>
              <a:cs typeface="Times New Roman" pitchFamily="18" charset="0"/>
            </a:endParaRPr>
          </a:p>
          <a:p>
            <a:r>
              <a:rPr lang="en-US" altLang="ja-JP" sz="2000" dirty="0" smtClean="0">
                <a:latin typeface="Times New Roman" pitchFamily="18" charset="0"/>
                <a:cs typeface="Times New Roman" pitchFamily="18" charset="0"/>
              </a:rPr>
              <a:t>As shown in the following comment in LB93, the </a:t>
            </a:r>
            <a:r>
              <a:rPr lang="en-US" altLang="ja-JP" sz="2000" dirty="0" smtClean="0">
                <a:latin typeface="Times New Roman" pitchFamily="18" charset="0"/>
                <a:cs typeface="Times New Roman" pitchFamily="18" charset="0"/>
              </a:rPr>
              <a:t>draft </a:t>
            </a:r>
            <a:r>
              <a:rPr lang="en-US" altLang="ja-JP" sz="2000" dirty="0" smtClean="0">
                <a:latin typeface="Times New Roman" pitchFamily="18" charset="0"/>
                <a:cs typeface="Times New Roman" pitchFamily="18" charset="0"/>
              </a:rPr>
              <a:t>0 </a:t>
            </a:r>
            <a:r>
              <a:rPr lang="en-US" altLang="ja-JP" sz="2000" dirty="0" smtClean="0">
                <a:latin typeface="Times New Roman" pitchFamily="18" charset="0"/>
                <a:cs typeface="Times New Roman" pitchFamily="18" charset="0"/>
              </a:rPr>
              <a:t>does not specify receiver interference rejection level for CMB GFSK PHY.</a:t>
            </a:r>
          </a:p>
          <a:p>
            <a:pPr marL="0" indent="0">
              <a:buNone/>
            </a:pPr>
            <a:endParaRPr lang="en-US" altLang="ja-JP" sz="2000" dirty="0">
              <a:latin typeface="Times New Roman" pitchFamily="18" charset="0"/>
              <a:cs typeface="Times New Roman" pitchFamily="18" charset="0"/>
            </a:endParaRPr>
          </a:p>
          <a:p>
            <a:pPr marL="0" indent="0">
              <a:buNone/>
            </a:pPr>
            <a:r>
              <a:rPr lang="en-US" altLang="ja-JP" sz="2000" dirty="0" smtClean="0">
                <a:latin typeface="Times New Roman" pitchFamily="18" charset="0"/>
                <a:cs typeface="Times New Roman" pitchFamily="18" charset="0"/>
              </a:rPr>
              <a:t>To fix this issue, </a:t>
            </a:r>
          </a:p>
          <a:p>
            <a:pPr marL="0" indent="0">
              <a:buNone/>
            </a:pPr>
            <a:r>
              <a:rPr lang="en-US" altLang="ja-JP" sz="2000" dirty="0" smtClean="0">
                <a:latin typeface="Times New Roman" pitchFamily="18" charset="0"/>
                <a:cs typeface="Times New Roman" pitchFamily="18" charset="0"/>
              </a:rPr>
              <a:t>Transmission spectral mask should be specified first.</a:t>
            </a:r>
          </a:p>
          <a:p>
            <a:pPr marL="0" indent="0">
              <a:buNone/>
            </a:pPr>
            <a:r>
              <a:rPr lang="en-US" altLang="ja-JP" sz="2000" dirty="0" smtClean="0">
                <a:latin typeface="Times New Roman" pitchFamily="18" charset="0"/>
                <a:cs typeface="Times New Roman" pitchFamily="18" charset="0"/>
              </a:rPr>
              <a:t>After that, receiver interference rejection for CMB GFSK should be specified considering the transmission spectral mask.</a:t>
            </a:r>
            <a:endParaRPr lang="en-US" altLang="ja-JP" sz="2000" dirty="0">
              <a:latin typeface="Times New Roman" pitchFamily="18" charset="0"/>
              <a:cs typeface="Times New Roman" pitchFamily="18" charset="0"/>
            </a:endParaRP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3</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457473948"/>
              </p:ext>
            </p:extLst>
          </p:nvPr>
        </p:nvGraphicFramePr>
        <p:xfrm>
          <a:off x="242530" y="4545124"/>
          <a:ext cx="8641654" cy="1293708"/>
        </p:xfrm>
        <a:graphic>
          <a:graphicData uri="http://schemas.openxmlformats.org/drawingml/2006/table">
            <a:tbl>
              <a:tblPr>
                <a:tableStyleId>{5C22544A-7EE6-4342-B048-85BDC9FD1C3A}</a:tableStyleId>
              </a:tblPr>
              <a:tblGrid>
                <a:gridCol w="582654"/>
                <a:gridCol w="606172"/>
                <a:gridCol w="609803"/>
                <a:gridCol w="481324"/>
                <a:gridCol w="3179267"/>
                <a:gridCol w="3182434"/>
              </a:tblGrid>
              <a:tr h="646854">
                <a:tc>
                  <a:txBody>
                    <a:bodyPr/>
                    <a:lstStyle/>
                    <a:p>
                      <a:pPr algn="ctr" fontAlgn="t"/>
                      <a:r>
                        <a:rPr lang="en-US" altLang="ja-JP" sz="1600" b="0" i="0" u="none" strike="noStrike" dirty="0" smtClean="0">
                          <a:effectLst/>
                          <a:latin typeface="Arial"/>
                        </a:rPr>
                        <a:t>CID</a:t>
                      </a:r>
                      <a:endParaRPr lang="en-US" altLang="ja-JP" sz="1600" b="0" i="0" u="none" strike="noStrike" dirty="0">
                        <a:effectLst/>
                        <a:latin typeface="Arial"/>
                      </a:endParaRPr>
                    </a:p>
                  </a:txBody>
                  <a:tcPr marL="0" marR="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en-US" altLang="ja-JP" sz="1600" b="0" i="0" u="none" strike="noStrike" dirty="0" smtClean="0">
                          <a:effectLst/>
                          <a:latin typeface="Arial"/>
                        </a:rPr>
                        <a:t>Page</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en-US" altLang="ja-JP" sz="1600" b="0" i="0" u="none" strike="noStrike" dirty="0" smtClean="0">
                          <a:effectLst/>
                          <a:latin typeface="Arial"/>
                        </a:rPr>
                        <a:t>Sub-</a:t>
                      </a:r>
                    </a:p>
                    <a:p>
                      <a:pPr algn="ctr" fontAlgn="t"/>
                      <a:r>
                        <a:rPr lang="en-US" altLang="ja-JP" sz="1600" b="0" i="0" u="none" strike="noStrike" dirty="0" smtClean="0">
                          <a:effectLst/>
                          <a:latin typeface="Arial"/>
                        </a:rPr>
                        <a:t>clause</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en-US" altLang="ja-JP" sz="1600" b="0" i="0" u="none" strike="noStrike" dirty="0" smtClean="0">
                          <a:effectLst/>
                          <a:latin typeface="Arial"/>
                        </a:rPr>
                        <a:t>Line</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smtClean="0">
                          <a:solidFill>
                            <a:srgbClr val="000000"/>
                          </a:solidFill>
                          <a:effectLst/>
                          <a:latin typeface="Arial"/>
                        </a:rPr>
                        <a:t>Comment</a:t>
                      </a:r>
                      <a:endParaRPr lang="en-US" sz="1600" b="0" i="0" u="none" strike="noStrike" dirty="0">
                        <a:solidFill>
                          <a:srgbClr val="000000"/>
                        </a:solidFill>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t"/>
                      <a:r>
                        <a:rPr lang="en-US" altLang="ja-JP" sz="1600" b="0" i="0" u="none" strike="noStrike" dirty="0" smtClean="0">
                          <a:solidFill>
                            <a:srgbClr val="000000"/>
                          </a:solidFill>
                          <a:effectLst/>
                          <a:latin typeface="Arial"/>
                        </a:rPr>
                        <a:t>Proposed Change</a:t>
                      </a:r>
                      <a:endParaRPr lang="en-US" sz="1600" b="0" i="0" u="none" strike="noStrike" dirty="0">
                        <a:solidFill>
                          <a:srgbClr val="000000"/>
                        </a:solidFill>
                        <a:effectLst/>
                        <a:latin typeface="Arial"/>
                      </a:endParaRPr>
                    </a:p>
                  </a:txBody>
                  <a:tcPr marL="0" marR="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646854">
                <a:tc>
                  <a:txBody>
                    <a:bodyPr/>
                    <a:lstStyle/>
                    <a:p>
                      <a:pPr algn="ctr" fontAlgn="t"/>
                      <a:r>
                        <a:rPr lang="en-US" altLang="ja-JP" sz="1600" u="none" strike="noStrike" dirty="0">
                          <a:effectLst/>
                        </a:rPr>
                        <a:t>149</a:t>
                      </a:r>
                      <a:endParaRPr lang="en-US" altLang="ja-JP" sz="1600" b="0" i="0" u="none" strike="noStrike" dirty="0">
                        <a:effectLst/>
                        <a:latin typeface="Arial"/>
                      </a:endParaRPr>
                    </a:p>
                  </a:txBody>
                  <a:tcPr marL="0" marR="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en-US" altLang="ja-JP" sz="1600" u="none" strike="noStrike" dirty="0">
                          <a:effectLst/>
                        </a:rPr>
                        <a:t>25</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en-US" altLang="ja-JP" sz="1600" u="none" strike="noStrike" dirty="0">
                          <a:effectLst/>
                        </a:rPr>
                        <a:t>21.2.4</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en-US" altLang="ja-JP" sz="1600" u="none" strike="noStrike" dirty="0">
                          <a:effectLst/>
                        </a:rPr>
                        <a:t>9</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t"/>
                      <a:r>
                        <a:rPr lang="en-US" sz="1600" u="none" strike="noStrike" dirty="0">
                          <a:effectLst/>
                        </a:rPr>
                        <a:t>I don't see a specification for receiver interference rejection</a:t>
                      </a:r>
                      <a:endParaRPr lang="en-US" sz="1600" b="0" i="0" u="none" strike="noStrike" dirty="0">
                        <a:solidFill>
                          <a:srgbClr val="000000"/>
                        </a:solidFill>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t"/>
                      <a:r>
                        <a:rPr lang="en-US" sz="1600" u="none" strike="noStrike" dirty="0">
                          <a:effectLst/>
                        </a:rPr>
                        <a:t>Add (given requirements of 15-14-0081-01-004n)</a:t>
                      </a:r>
                      <a:endParaRPr lang="en-US" sz="1600" b="0" i="0" u="none" strike="noStrike" dirty="0">
                        <a:solidFill>
                          <a:srgbClr val="000000"/>
                        </a:solidFill>
                        <a:effectLst/>
                        <a:latin typeface="Arial"/>
                      </a:endParaRPr>
                    </a:p>
                  </a:txBody>
                  <a:tcPr marL="0" marR="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366691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4</a:t>
            </a:fld>
            <a:endParaRPr kumimoji="1" lang="ja-JP" altLang="en-US"/>
          </a:p>
        </p:txBody>
      </p:sp>
      <p:sp>
        <p:nvSpPr>
          <p:cNvPr id="5" name="タイトル 1"/>
          <p:cNvSpPr txBox="1">
            <a:spLocks/>
          </p:cNvSpPr>
          <p:nvPr/>
        </p:nvSpPr>
        <p:spPr bwMode="auto">
          <a:xfrm>
            <a:off x="287524" y="619894"/>
            <a:ext cx="8604956" cy="505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t>Discussion1</a:t>
            </a:r>
            <a:endParaRPr lang="ja-JP" altLang="en-US" kern="0" dirty="0"/>
          </a:p>
        </p:txBody>
      </p:sp>
      <p:sp>
        <p:nvSpPr>
          <p:cNvPr id="7" name="テキスト ボックス 6"/>
          <p:cNvSpPr txBox="1"/>
          <p:nvPr/>
        </p:nvSpPr>
        <p:spPr>
          <a:xfrm>
            <a:off x="250825" y="1174097"/>
            <a:ext cx="8605651" cy="1631216"/>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000" dirty="0" smtClean="0"/>
              <a:t>The commenter mentions DCN </a:t>
            </a:r>
            <a:r>
              <a:rPr kumimoji="1" lang="en-US" altLang="ja-JP" sz="2000" dirty="0" smtClean="0"/>
              <a:t>14-81r1 </a:t>
            </a:r>
            <a:r>
              <a:rPr kumimoji="1" lang="en-US" altLang="ja-JP" sz="2000" dirty="0" smtClean="0"/>
              <a:t>to solve these issues, but it does </a:t>
            </a:r>
            <a:r>
              <a:rPr kumimoji="1" lang="en-US" altLang="ja-JP" sz="2000" dirty="0" smtClean="0"/>
              <a:t>not show receiver interference rejection for CMB GFSK PHY. Hence, referring to DCN14-81r1 is not enough to solve this issue. </a:t>
            </a:r>
            <a:r>
              <a:rPr kumimoji="1" lang="en-US" altLang="ja-JP" sz="2000" dirty="0" smtClean="0"/>
              <a:t/>
            </a:r>
            <a:br>
              <a:rPr kumimoji="1" lang="en-US" altLang="ja-JP" sz="2000" dirty="0" smtClean="0"/>
            </a:br>
            <a:endParaRPr kumimoji="1" lang="en-US" altLang="ja-JP" sz="2000" dirty="0" smtClean="0"/>
          </a:p>
          <a:p>
            <a:pPr marL="342900" indent="-342900">
              <a:buFont typeface="Arial" panose="020B0604020202020204" pitchFamily="34" charset="0"/>
              <a:buChar char="•"/>
            </a:pPr>
            <a:r>
              <a:rPr lang="en-US" altLang="ja-JP" sz="2000" dirty="0" smtClean="0"/>
              <a:t>A discussion is needed to fix this issue as shown here.</a:t>
            </a:r>
            <a:endParaRPr kumimoji="1" lang="en-US" altLang="ja-JP" sz="2000" dirty="0" smtClean="0"/>
          </a:p>
        </p:txBody>
      </p:sp>
    </p:spTree>
    <p:extLst>
      <p:ext uri="{BB962C8B-B14F-4D97-AF65-F5344CB8AC3E}">
        <p14:creationId xmlns:p14="http://schemas.microsoft.com/office/powerpoint/2010/main" val="1065576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5</a:t>
            </a:fld>
            <a:endParaRPr kumimoji="1" lang="ja-JP" altLang="en-US"/>
          </a:p>
        </p:txBody>
      </p:sp>
      <p:sp>
        <p:nvSpPr>
          <p:cNvPr id="5" name="タイトル 1"/>
          <p:cNvSpPr>
            <a:spLocks noGrp="1"/>
          </p:cNvSpPr>
          <p:nvPr>
            <p:ph type="title"/>
          </p:nvPr>
        </p:nvSpPr>
        <p:spPr>
          <a:xfrm>
            <a:off x="287524" y="619894"/>
            <a:ext cx="8604956" cy="505644"/>
          </a:xfrm>
        </p:spPr>
        <p:txBody>
          <a:bodyPr/>
          <a:lstStyle/>
          <a:p>
            <a:r>
              <a:rPr lang="en-US" altLang="ja-JP" dirty="0" smtClean="0"/>
              <a:t>Discussion2</a:t>
            </a:r>
            <a:endParaRPr kumimoji="1" lang="ja-JP" altLang="en-US" dirty="0"/>
          </a:p>
        </p:txBody>
      </p:sp>
      <p:sp>
        <p:nvSpPr>
          <p:cNvPr id="6" name="テキスト ボックス 5"/>
          <p:cNvSpPr txBox="1"/>
          <p:nvPr/>
        </p:nvSpPr>
        <p:spPr>
          <a:xfrm>
            <a:off x="250825" y="1174097"/>
            <a:ext cx="8605651" cy="4955203"/>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000" dirty="0" smtClean="0"/>
              <a:t>Normalized frequency should be used to specify transmission </a:t>
            </a:r>
            <a:r>
              <a:rPr lang="en-US" altLang="ja-JP" sz="2000" dirty="0" smtClean="0"/>
              <a:t>spectral mask because </a:t>
            </a:r>
            <a:r>
              <a:rPr kumimoji="1" lang="en-US" altLang="ja-JP" sz="2000" dirty="0" smtClean="0"/>
              <a:t>CMB GFSK supports multiple data rates.</a:t>
            </a:r>
            <a:br>
              <a:rPr kumimoji="1" lang="en-US" altLang="ja-JP" sz="2000" dirty="0" smtClean="0"/>
            </a:br>
            <a:r>
              <a:rPr kumimoji="1" lang="en-US" altLang="ja-JP" sz="1600" dirty="0" smtClean="0"/>
              <a:t>Note: Normalized frequency = Actual frequency / Symbol rate</a:t>
            </a:r>
            <a:endParaRPr lang="en-US" altLang="ja-JP" sz="800" dirty="0" smtClean="0"/>
          </a:p>
          <a:p>
            <a:pPr marL="342900" indent="-342900">
              <a:buFont typeface="Arial" panose="020B0604020202020204" pitchFamily="34" charset="0"/>
              <a:buChar char="•"/>
            </a:pPr>
            <a:r>
              <a:rPr kumimoji="1" lang="en-US" altLang="ja-JP" sz="2000" dirty="0" smtClean="0"/>
              <a:t>99% occupation bandwidth (99% OBW) should be considered to determine transmission spectral mask.</a:t>
            </a:r>
            <a:br>
              <a:rPr kumimoji="1" lang="en-US" altLang="ja-JP" sz="2000" dirty="0" smtClean="0"/>
            </a:br>
            <a:r>
              <a:rPr kumimoji="1" lang="en-US" altLang="ja-JP" sz="1600" dirty="0" smtClean="0"/>
              <a:t>99% OBW (normalized frequency </a:t>
            </a:r>
            <a:r>
              <a:rPr lang="en-US" altLang="ja-JP" sz="1600" dirty="0" smtClean="0"/>
              <a:t>by symbol rate)</a:t>
            </a:r>
            <a:r>
              <a:rPr kumimoji="1" lang="en-US" altLang="ja-JP" sz="1600" dirty="0" smtClean="0"/>
              <a:t/>
            </a:r>
            <a:br>
              <a:rPr kumimoji="1" lang="en-US" altLang="ja-JP" sz="1600" dirty="0" smtClean="0"/>
            </a:br>
            <a:r>
              <a:rPr kumimoji="1" lang="en-US" altLang="ja-JP" sz="1600" dirty="0" smtClean="0"/>
              <a:t>	around 1.1 (0.55x2) when modulation index = 0.5</a:t>
            </a:r>
            <a:br>
              <a:rPr kumimoji="1" lang="en-US" altLang="ja-JP" sz="1600" dirty="0" smtClean="0"/>
            </a:br>
            <a:r>
              <a:rPr kumimoji="1" lang="en-US" altLang="ja-JP" sz="1600" dirty="0" smtClean="0"/>
              <a:t>	around 1.8 (0.9  x2) when modulation index = 1.0</a:t>
            </a:r>
            <a:br>
              <a:rPr kumimoji="1" lang="en-US" altLang="ja-JP" sz="1600" dirty="0" smtClean="0"/>
            </a:br>
            <a:r>
              <a:rPr kumimoji="1" lang="en-US" altLang="ja-JP" sz="1600" dirty="0" smtClean="0"/>
              <a:t>	Note: BT of Gaussian filter = 0.7</a:t>
            </a:r>
            <a:br>
              <a:rPr kumimoji="1" lang="en-US" altLang="ja-JP" sz="1600" dirty="0" smtClean="0"/>
            </a:br>
            <a:r>
              <a:rPr kumimoji="1" lang="en-US" altLang="ja-JP" sz="1600" dirty="0" smtClean="0"/>
              <a:t>=&gt; A single normalized frequency offset point (</a:t>
            </a:r>
            <a:r>
              <a:rPr lang="en-US" altLang="ja-JP" sz="1600" dirty="0" smtClean="0"/>
              <a:t>+/-1) is </a:t>
            </a:r>
            <a:r>
              <a:rPr kumimoji="1" lang="en-US" altLang="ja-JP" sz="1600" dirty="0" smtClean="0"/>
              <a:t>a good point to measure</a:t>
            </a:r>
            <a:endParaRPr kumimoji="1" lang="en-US" altLang="ja-JP" sz="800" dirty="0" smtClean="0"/>
          </a:p>
          <a:p>
            <a:pPr marL="342900" indent="-342900">
              <a:buFont typeface="Arial" panose="020B0604020202020204" pitchFamily="34" charset="0"/>
              <a:buChar char="•"/>
            </a:pPr>
            <a:r>
              <a:rPr lang="en-US" altLang="ja-JP" sz="2000" dirty="0" smtClean="0"/>
              <a:t>Resolution bandwidth (RBW) should be determined to measure transmission spectral mask.</a:t>
            </a:r>
            <a:endParaRPr lang="en-US" altLang="ja-JP" sz="800" dirty="0" smtClean="0"/>
          </a:p>
          <a:p>
            <a:pPr marL="342900" indent="-342900">
              <a:buFont typeface="Arial" panose="020B0604020202020204" pitchFamily="34" charset="0"/>
              <a:buChar char="•"/>
            </a:pPr>
            <a:r>
              <a:rPr lang="en-US" altLang="ja-JP" sz="2000" dirty="0"/>
              <a:t>Transmission spectral mask should be determined based on the lowest data rate of each modulation index because the lower data rate mode has </a:t>
            </a:r>
            <a:r>
              <a:rPr lang="en-US" altLang="ja-JP" sz="2000" dirty="0" smtClean="0"/>
              <a:t>a </a:t>
            </a:r>
            <a:r>
              <a:rPr lang="en-US" altLang="ja-JP" sz="2000" dirty="0"/>
              <a:t>bigger impact of the PLL synthesizer noise</a:t>
            </a:r>
            <a:r>
              <a:rPr lang="en-US" altLang="ja-JP" sz="2000" dirty="0" smtClean="0"/>
              <a:t>.</a:t>
            </a:r>
            <a:endParaRPr lang="en-US" altLang="ja-JP" sz="800" dirty="0" smtClean="0"/>
          </a:p>
          <a:p>
            <a:pPr marL="342900" indent="-342900">
              <a:buFont typeface="Arial" panose="020B0604020202020204" pitchFamily="34" charset="0"/>
              <a:buChar char="•"/>
            </a:pPr>
            <a:r>
              <a:rPr lang="en-US" altLang="ja-JP" sz="2000" dirty="0" smtClean="0"/>
              <a:t>Receiver interference rejection level should be determined based on transmission spectral mask.</a:t>
            </a:r>
            <a:r>
              <a:rPr kumimoji="1" lang="en-US" altLang="ja-JP" sz="2000" dirty="0" smtClean="0"/>
              <a:t> </a:t>
            </a:r>
          </a:p>
        </p:txBody>
      </p:sp>
    </p:spTree>
    <p:extLst>
      <p:ext uri="{BB962C8B-B14F-4D97-AF65-F5344CB8AC3E}">
        <p14:creationId xmlns:p14="http://schemas.microsoft.com/office/powerpoint/2010/main" val="3115329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6</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Parameters Influencing </a:t>
            </a:r>
            <a:r>
              <a:rPr kumimoji="1" lang="en-US" altLang="ja-JP" dirty="0" err="1" smtClean="0"/>
              <a:t>Tx</a:t>
            </a:r>
            <a:r>
              <a:rPr kumimoji="1" lang="en-US" altLang="ja-JP" dirty="0" smtClean="0"/>
              <a:t> PSD</a:t>
            </a:r>
            <a:endParaRPr kumimoji="1" lang="ja-JP" altLang="en-US" dirty="0"/>
          </a:p>
        </p:txBody>
      </p:sp>
      <p:sp>
        <p:nvSpPr>
          <p:cNvPr id="6" name="テキスト ボックス 5"/>
          <p:cNvSpPr txBox="1"/>
          <p:nvPr/>
        </p:nvSpPr>
        <p:spPr>
          <a:xfrm>
            <a:off x="250825" y="1124744"/>
            <a:ext cx="8641655" cy="4401205"/>
          </a:xfrm>
          <a:prstGeom prst="rect">
            <a:avLst/>
          </a:prstGeom>
          <a:noFill/>
        </p:spPr>
        <p:txBody>
          <a:bodyPr wrap="square" rtlCol="0">
            <a:spAutoFit/>
          </a:bodyPr>
          <a:lstStyle/>
          <a:p>
            <a:r>
              <a:rPr lang="en-US" altLang="ja-JP" sz="2000" dirty="0" smtClean="0">
                <a:latin typeface="+mj-lt"/>
              </a:rPr>
              <a:t>Example parameters influencing eye diagram are</a:t>
            </a:r>
          </a:p>
          <a:p>
            <a:endParaRPr lang="en-US" altLang="ja-JP" sz="2000" dirty="0" smtClean="0">
              <a:latin typeface="+mj-lt"/>
            </a:endParaRPr>
          </a:p>
          <a:p>
            <a:pPr marL="285750" indent="-285750">
              <a:buBlip>
                <a:blip r:embed="rId2"/>
              </a:buBlip>
            </a:pPr>
            <a:r>
              <a:rPr lang="en-US" altLang="ja-JP" sz="2000" dirty="0" smtClean="0">
                <a:latin typeface="+mj-lt"/>
              </a:rPr>
              <a:t>PLL Synthesizer</a:t>
            </a:r>
            <a:endParaRPr kumimoji="1" lang="en-US" altLang="ja-JP" sz="2000" dirty="0" smtClean="0">
              <a:latin typeface="+mj-lt"/>
            </a:endParaRPr>
          </a:p>
          <a:p>
            <a:pPr marL="285750" indent="-285750">
              <a:buFont typeface="Arial" pitchFamily="34" charset="0"/>
              <a:buChar char="•"/>
            </a:pPr>
            <a:r>
              <a:rPr lang="en-US" altLang="ja-JP" sz="2000" dirty="0" smtClean="0">
                <a:latin typeface="+mj-lt"/>
              </a:rPr>
              <a:t>VCO Phase noise</a:t>
            </a:r>
          </a:p>
          <a:p>
            <a:pPr marL="285750" indent="-285750">
              <a:buFont typeface="Arial" pitchFamily="34" charset="0"/>
              <a:buChar char="•"/>
            </a:pPr>
            <a:r>
              <a:rPr kumimoji="1" lang="en-US" altLang="ja-JP" sz="2000" dirty="0" smtClean="0">
                <a:latin typeface="+mj-lt"/>
              </a:rPr>
              <a:t>Charge pump noise</a:t>
            </a:r>
          </a:p>
          <a:p>
            <a:pPr marL="285750" indent="-285750">
              <a:buFont typeface="Arial" pitchFamily="34" charset="0"/>
              <a:buChar char="•"/>
            </a:pPr>
            <a:r>
              <a:rPr lang="en-US" altLang="ja-JP" sz="2000" dirty="0" smtClean="0">
                <a:latin typeface="+mj-lt"/>
              </a:rPr>
              <a:t>Delta-Sigma circuit noise (in case of fractional synthesizer)</a:t>
            </a:r>
          </a:p>
          <a:p>
            <a:pPr marL="285750" indent="-285750">
              <a:buFont typeface="Arial" pitchFamily="34" charset="0"/>
              <a:buChar char="•"/>
            </a:pPr>
            <a:r>
              <a:rPr kumimoji="1" lang="en-US" altLang="ja-JP" sz="2000" dirty="0" smtClean="0">
                <a:latin typeface="+mj-lt"/>
              </a:rPr>
              <a:t>PLL loop filter characteristics</a:t>
            </a:r>
          </a:p>
          <a:p>
            <a:r>
              <a:rPr lang="en-US" altLang="ja-JP" sz="2000" dirty="0" smtClean="0">
                <a:latin typeface="+mj-lt"/>
              </a:rPr>
              <a:t>etc.</a:t>
            </a:r>
            <a:endParaRPr kumimoji="1" lang="en-US" altLang="ja-JP" sz="2000" dirty="0" smtClean="0">
              <a:latin typeface="+mj-lt"/>
            </a:endParaRPr>
          </a:p>
          <a:p>
            <a:endParaRPr lang="en-US" altLang="ja-JP" sz="2000" dirty="0">
              <a:latin typeface="+mj-lt"/>
            </a:endParaRPr>
          </a:p>
          <a:p>
            <a:pPr marL="285750" indent="-285750">
              <a:buBlip>
                <a:blip r:embed="rId2"/>
              </a:buBlip>
            </a:pPr>
            <a:r>
              <a:rPr lang="en-US" altLang="ja-JP" sz="2000" dirty="0" smtClean="0">
                <a:latin typeface="+mj-lt"/>
              </a:rPr>
              <a:t>Others</a:t>
            </a:r>
          </a:p>
          <a:p>
            <a:pPr marL="285750" indent="-285750">
              <a:buFont typeface="Arial" pitchFamily="34" charset="0"/>
              <a:buChar char="•"/>
            </a:pPr>
            <a:r>
              <a:rPr lang="en-US" altLang="ja-JP" sz="2000" dirty="0" smtClean="0">
                <a:latin typeface="+mj-lt"/>
              </a:rPr>
              <a:t>Parts to parts variation</a:t>
            </a:r>
          </a:p>
          <a:p>
            <a:pPr marL="285750" indent="-285750">
              <a:buFont typeface="Arial" pitchFamily="34" charset="0"/>
              <a:buChar char="•"/>
            </a:pPr>
            <a:r>
              <a:rPr kumimoji="1" lang="en-US" altLang="ja-JP" sz="2000" dirty="0" smtClean="0">
                <a:latin typeface="+mj-lt"/>
              </a:rPr>
              <a:t>Voltage variation</a:t>
            </a:r>
          </a:p>
          <a:p>
            <a:pPr marL="285750" indent="-285750">
              <a:buFont typeface="Arial" pitchFamily="34" charset="0"/>
              <a:buChar char="•"/>
            </a:pPr>
            <a:r>
              <a:rPr lang="en-US" altLang="ja-JP" sz="2000" dirty="0" smtClean="0">
                <a:latin typeface="+mj-lt"/>
              </a:rPr>
              <a:t>Temperature variation</a:t>
            </a:r>
          </a:p>
          <a:p>
            <a:r>
              <a:rPr kumimoji="1" lang="en-US" altLang="ja-JP" sz="2000" dirty="0" smtClean="0">
                <a:latin typeface="+mj-lt"/>
              </a:rPr>
              <a:t>etc.</a:t>
            </a:r>
          </a:p>
        </p:txBody>
      </p:sp>
    </p:spTree>
    <p:extLst>
      <p:ext uri="{BB962C8B-B14F-4D97-AF65-F5344CB8AC3E}">
        <p14:creationId xmlns:p14="http://schemas.microsoft.com/office/powerpoint/2010/main" val="1514500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7</a:t>
            </a:fld>
            <a:endParaRPr kumimoji="1" lang="ja-JP" altLang="en-US"/>
          </a:p>
        </p:txBody>
      </p:sp>
      <p:sp>
        <p:nvSpPr>
          <p:cNvPr id="5" name="タイトル 1"/>
          <p:cNvSpPr>
            <a:spLocks noGrp="1"/>
          </p:cNvSpPr>
          <p:nvPr>
            <p:ph type="title"/>
          </p:nvPr>
        </p:nvSpPr>
        <p:spPr>
          <a:xfrm>
            <a:off x="250825" y="620613"/>
            <a:ext cx="8641655" cy="504925"/>
          </a:xfrm>
        </p:spPr>
        <p:txBody>
          <a:bodyPr/>
          <a:lstStyle/>
          <a:p>
            <a:r>
              <a:rPr kumimoji="1" lang="en-US" altLang="ja-JP" dirty="0" smtClean="0"/>
              <a:t>Discussion of Transmission Spectral Mask</a:t>
            </a:r>
            <a:endParaRPr kumimoji="1" lang="ja-JP" altLang="en-US" dirty="0"/>
          </a:p>
        </p:txBody>
      </p:sp>
      <p:sp>
        <p:nvSpPr>
          <p:cNvPr id="2" name="テキスト ボックス 1"/>
          <p:cNvSpPr txBox="1"/>
          <p:nvPr/>
        </p:nvSpPr>
        <p:spPr>
          <a:xfrm>
            <a:off x="250825" y="1124744"/>
            <a:ext cx="8641655" cy="1723549"/>
          </a:xfrm>
          <a:prstGeom prst="rect">
            <a:avLst/>
          </a:prstGeom>
          <a:noFill/>
        </p:spPr>
        <p:txBody>
          <a:bodyPr wrap="square" rtlCol="0">
            <a:spAutoFit/>
          </a:bodyPr>
          <a:lstStyle/>
          <a:p>
            <a:pPr marL="285750" indent="-285750">
              <a:buFont typeface="Arial" panose="020B0604020202020204" pitchFamily="34" charset="0"/>
              <a:buChar char="•"/>
            </a:pPr>
            <a:r>
              <a:rPr lang="en-US" altLang="ja-JP" dirty="0" smtClean="0"/>
              <a:t>RBW for transmission spectral mask should be less than 1/10 of the lowest symbol rate to get stable PSD for all data rates. =&gt; RBW = 5kHz (50kbps/10)</a:t>
            </a:r>
          </a:p>
          <a:p>
            <a:pPr marL="285750" indent="-285750">
              <a:buFont typeface="Arial" panose="020B0604020202020204" pitchFamily="34" charset="0"/>
              <a:buChar char="•"/>
            </a:pPr>
            <a:endParaRPr lang="en-US" altLang="ja-JP" sz="800" dirty="0" smtClean="0"/>
          </a:p>
          <a:p>
            <a:pPr marL="285750" indent="-285750">
              <a:buFont typeface="Arial" panose="020B0604020202020204" pitchFamily="34" charset="0"/>
              <a:buChar char="•"/>
            </a:pPr>
            <a:r>
              <a:rPr lang="en-US" altLang="ja-JP" dirty="0" smtClean="0"/>
              <a:t>PVT (Parts-to-parts, voltage, temperature) variation should be considered from actual situation point of view.</a:t>
            </a:r>
          </a:p>
          <a:p>
            <a:pPr marL="285750" indent="-285750">
              <a:buFont typeface="Arial" panose="020B0604020202020204" pitchFamily="34" charset="0"/>
              <a:buChar char="•"/>
            </a:pPr>
            <a:endParaRPr lang="en-US" altLang="ja-JP" sz="800" dirty="0" smtClean="0"/>
          </a:p>
          <a:p>
            <a:pPr marL="285750" indent="-285750">
              <a:buFont typeface="Arial" panose="020B0604020202020204" pitchFamily="34" charset="0"/>
              <a:buChar char="•"/>
            </a:pPr>
            <a:r>
              <a:rPr kumimoji="1" lang="en-US" altLang="ja-JP" dirty="0" smtClean="0"/>
              <a:t>10dB degradation of PVT variation is enough.</a:t>
            </a:r>
          </a:p>
        </p:txBody>
      </p:sp>
      <p:sp>
        <p:nvSpPr>
          <p:cNvPr id="6" name="テキスト ボックス 5"/>
          <p:cNvSpPr txBox="1"/>
          <p:nvPr/>
        </p:nvSpPr>
        <p:spPr>
          <a:xfrm>
            <a:off x="4247964" y="3933056"/>
            <a:ext cx="4284476" cy="954107"/>
          </a:xfrm>
          <a:prstGeom prst="rect">
            <a:avLst/>
          </a:prstGeom>
          <a:noFill/>
        </p:spPr>
        <p:txBody>
          <a:bodyPr wrap="square" rtlCol="0">
            <a:spAutoFit/>
          </a:bodyPr>
          <a:lstStyle/>
          <a:p>
            <a:r>
              <a:rPr lang="en-US" altLang="ja-JP" sz="1400" dirty="0" smtClean="0"/>
              <a:t>Red </a:t>
            </a:r>
            <a:r>
              <a:rPr lang="en-US" altLang="ja-JP" sz="1400" dirty="0" smtClean="0"/>
              <a:t>line:</a:t>
            </a:r>
          </a:p>
          <a:p>
            <a:r>
              <a:rPr lang="en-US" altLang="ja-JP" sz="1400" dirty="0"/>
              <a:t> </a:t>
            </a:r>
            <a:r>
              <a:rPr lang="en-US" altLang="ja-JP" sz="1400" dirty="0" smtClean="0"/>
              <a:t> </a:t>
            </a:r>
            <a:r>
              <a:rPr lang="en-US" altLang="ja-JP" sz="1400" dirty="0" smtClean="0"/>
              <a:t>Simulation result</a:t>
            </a:r>
            <a:r>
              <a:rPr lang="en-US" altLang="ja-JP" sz="1400" dirty="0" smtClean="0"/>
              <a:t/>
            </a:r>
            <a:br>
              <a:rPr lang="en-US" altLang="ja-JP" sz="1400" dirty="0" smtClean="0"/>
            </a:br>
            <a:r>
              <a:rPr lang="en-US" altLang="ja-JP" sz="1400" dirty="0" smtClean="0"/>
              <a:t>Blue </a:t>
            </a:r>
            <a:r>
              <a:rPr lang="en-US" altLang="ja-JP" sz="1400" dirty="0" smtClean="0"/>
              <a:t>dashed line:</a:t>
            </a:r>
            <a:br>
              <a:rPr lang="en-US" altLang="ja-JP" sz="1400" dirty="0" smtClean="0"/>
            </a:br>
            <a:r>
              <a:rPr lang="en-US" altLang="ja-JP" sz="1400" dirty="0" smtClean="0"/>
              <a:t>  </a:t>
            </a:r>
            <a:r>
              <a:rPr lang="en-US" altLang="ja-JP" sz="1400" dirty="0" err="1" smtClean="0"/>
              <a:t>Rohde&amp;Schwarz</a:t>
            </a:r>
            <a:r>
              <a:rPr lang="en-US" altLang="ja-JP" sz="1400" dirty="0" smtClean="0"/>
              <a:t> SMIQ </a:t>
            </a:r>
            <a:endParaRPr kumimoji="1" lang="ja-JP" altLang="en-US" sz="1400" dirty="0"/>
          </a:p>
        </p:txBody>
      </p:sp>
      <p:sp>
        <p:nvSpPr>
          <p:cNvPr id="7" name="テキスト ボックス 6"/>
          <p:cNvSpPr txBox="1"/>
          <p:nvPr/>
        </p:nvSpPr>
        <p:spPr>
          <a:xfrm>
            <a:off x="250825" y="3142709"/>
            <a:ext cx="8641655" cy="646331"/>
          </a:xfrm>
          <a:prstGeom prst="rect">
            <a:avLst/>
          </a:prstGeom>
          <a:noFill/>
        </p:spPr>
        <p:txBody>
          <a:bodyPr wrap="square" rtlCol="0">
            <a:spAutoFit/>
          </a:bodyPr>
          <a:lstStyle/>
          <a:p>
            <a:r>
              <a:rPr kumimoji="1" lang="en-US" altLang="ja-JP" dirty="0" smtClean="0"/>
              <a:t>Simulation and measurement result </a:t>
            </a:r>
            <a:r>
              <a:rPr lang="en-US" altLang="ja-JP" dirty="0"/>
              <a:t>(50kbps, Modulation index = 1.0</a:t>
            </a:r>
            <a:r>
              <a:rPr lang="en-US" altLang="ja-JP" dirty="0" smtClean="0"/>
              <a:t>)</a:t>
            </a:r>
            <a:endParaRPr kumimoji="1" lang="en-US" altLang="ja-JP" dirty="0" smtClean="0"/>
          </a:p>
          <a:p>
            <a:r>
              <a:rPr lang="en-US" altLang="ja-JP" dirty="0" smtClean="0"/>
              <a:t>w/ PLL synthesizer noise and implementation loss and </a:t>
            </a:r>
            <a:r>
              <a:rPr kumimoji="1" lang="en-US" altLang="ja-JP" dirty="0" smtClean="0"/>
              <a:t>w/o PVT variation</a:t>
            </a:r>
          </a:p>
        </p:txBody>
      </p:sp>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753036"/>
            <a:ext cx="3564354" cy="2670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3887924" y="5373216"/>
            <a:ext cx="4968552" cy="646331"/>
          </a:xfrm>
          <a:prstGeom prst="rect">
            <a:avLst/>
          </a:prstGeom>
          <a:noFill/>
        </p:spPr>
        <p:txBody>
          <a:bodyPr wrap="square" rtlCol="0">
            <a:spAutoFit/>
          </a:bodyPr>
          <a:lstStyle/>
          <a:p>
            <a:r>
              <a:rPr kumimoji="1" lang="en-US" altLang="ja-JP" dirty="0" smtClean="0"/>
              <a:t>Based on this simulation model, transmission spectral masks  are proposed in this document.</a:t>
            </a:r>
            <a:endParaRPr kumimoji="1" lang="ja-JP" altLang="en-US" dirty="0"/>
          </a:p>
        </p:txBody>
      </p:sp>
    </p:spTree>
    <p:extLst>
      <p:ext uri="{BB962C8B-B14F-4D97-AF65-F5344CB8AC3E}">
        <p14:creationId xmlns:p14="http://schemas.microsoft.com/office/powerpoint/2010/main" val="1381803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8</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Proposed spectral mask</a:t>
            </a:r>
            <a:endParaRPr kumimoji="1" lang="ja-JP" altLang="en-US" dirty="0"/>
          </a:p>
        </p:txBody>
      </p:sp>
      <p:sp>
        <p:nvSpPr>
          <p:cNvPr id="6" name="テキスト ボックス 5"/>
          <p:cNvSpPr txBox="1"/>
          <p:nvPr/>
        </p:nvSpPr>
        <p:spPr>
          <a:xfrm>
            <a:off x="250825" y="5481228"/>
            <a:ext cx="8640960" cy="923330"/>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smtClean="0"/>
              <a:t>RBW = 5kHz</a:t>
            </a:r>
          </a:p>
          <a:p>
            <a:pPr marL="285750" indent="-285750">
              <a:buFont typeface="Arial" panose="020B0604020202020204" pitchFamily="34" charset="0"/>
              <a:buChar char="•"/>
            </a:pPr>
            <a:r>
              <a:rPr lang="en-US" altLang="ja-JP" dirty="0" smtClean="0"/>
              <a:t>Signal power within +/-1 is used as a reference level of transmission mask.</a:t>
            </a:r>
            <a:endParaRPr kumimoji="1" lang="en-US" altLang="ja-JP" dirty="0" smtClean="0"/>
          </a:p>
          <a:p>
            <a:pPr marL="285750" indent="-285750">
              <a:buFont typeface="Arial" panose="020B0604020202020204" pitchFamily="34" charset="0"/>
              <a:buChar char="•"/>
            </a:pPr>
            <a:r>
              <a:rPr lang="en-US" altLang="ja-JP" dirty="0" smtClean="0"/>
              <a:t>Orange colored polygonal curve is the proposed transmission spectral mask.</a:t>
            </a:r>
            <a:endParaRPr kumimoji="1" lang="ja-JP" altLang="en-US" dirty="0"/>
          </a:p>
        </p:txBody>
      </p:sp>
      <p:sp>
        <p:nvSpPr>
          <p:cNvPr id="7" name="テキスト ボックス 6"/>
          <p:cNvSpPr txBox="1"/>
          <p:nvPr/>
        </p:nvSpPr>
        <p:spPr>
          <a:xfrm>
            <a:off x="555494" y="1151456"/>
            <a:ext cx="2576346" cy="369332"/>
          </a:xfrm>
          <a:prstGeom prst="rect">
            <a:avLst/>
          </a:prstGeom>
          <a:solidFill>
            <a:schemeClr val="accent1"/>
          </a:solidFill>
        </p:spPr>
        <p:txBody>
          <a:bodyPr wrap="none" rtlCol="0">
            <a:spAutoFit/>
          </a:bodyPr>
          <a:lstStyle/>
          <a:p>
            <a:r>
              <a:rPr kumimoji="1" lang="en-US" altLang="ja-JP" dirty="0" smtClean="0">
                <a:solidFill>
                  <a:srgbClr val="FF0000"/>
                </a:solidFill>
              </a:rPr>
              <a:t>50kbps, mod index=1.0</a:t>
            </a:r>
            <a:endParaRPr kumimoji="1" lang="ja-JP" altLang="en-US" dirty="0">
              <a:solidFill>
                <a:srgbClr val="FF0000"/>
              </a:solidFill>
            </a:endParaRPr>
          </a:p>
        </p:txBody>
      </p:sp>
      <p:sp>
        <p:nvSpPr>
          <p:cNvPr id="13" name="テキスト ボックス 12"/>
          <p:cNvSpPr txBox="1"/>
          <p:nvPr/>
        </p:nvSpPr>
        <p:spPr>
          <a:xfrm>
            <a:off x="3415585" y="1151456"/>
            <a:ext cx="2704587" cy="369332"/>
          </a:xfrm>
          <a:prstGeom prst="rect">
            <a:avLst/>
          </a:prstGeom>
          <a:solidFill>
            <a:schemeClr val="accent1"/>
          </a:solidFill>
        </p:spPr>
        <p:txBody>
          <a:bodyPr wrap="none" rtlCol="0">
            <a:spAutoFit/>
          </a:bodyPr>
          <a:lstStyle/>
          <a:p>
            <a:r>
              <a:rPr lang="en-US" altLang="ja-JP" dirty="0" smtClean="0"/>
              <a:t>10</a:t>
            </a:r>
            <a:r>
              <a:rPr kumimoji="1" lang="en-US" altLang="ja-JP" dirty="0" smtClean="0"/>
              <a:t>0kbps, mod index=1.0</a:t>
            </a:r>
            <a:endParaRPr kumimoji="1" lang="ja-JP" altLang="en-US" dirty="0"/>
          </a:p>
        </p:txBody>
      </p:sp>
      <p:sp>
        <p:nvSpPr>
          <p:cNvPr id="14" name="テキスト ボックス 13"/>
          <p:cNvSpPr txBox="1"/>
          <p:nvPr/>
        </p:nvSpPr>
        <p:spPr>
          <a:xfrm>
            <a:off x="6259901" y="1151456"/>
            <a:ext cx="2704587" cy="369332"/>
          </a:xfrm>
          <a:prstGeom prst="rect">
            <a:avLst/>
          </a:prstGeom>
          <a:solidFill>
            <a:schemeClr val="accent1"/>
          </a:solidFill>
        </p:spPr>
        <p:txBody>
          <a:bodyPr wrap="none" rtlCol="0">
            <a:spAutoFit/>
          </a:bodyPr>
          <a:lstStyle/>
          <a:p>
            <a:r>
              <a:rPr lang="en-US" altLang="ja-JP" dirty="0"/>
              <a:t>2</a:t>
            </a:r>
            <a:r>
              <a:rPr lang="en-US" altLang="ja-JP" dirty="0" smtClean="0"/>
              <a:t>0</a:t>
            </a:r>
            <a:r>
              <a:rPr kumimoji="1" lang="en-US" altLang="ja-JP" dirty="0" smtClean="0"/>
              <a:t>0kbps, mod index=1.0</a:t>
            </a:r>
            <a:endParaRPr kumimoji="1" lang="ja-JP" altLang="en-US" dirty="0"/>
          </a:p>
        </p:txBody>
      </p:sp>
      <p:sp>
        <p:nvSpPr>
          <p:cNvPr id="15" name="テキスト ボックス 14"/>
          <p:cNvSpPr txBox="1"/>
          <p:nvPr/>
        </p:nvSpPr>
        <p:spPr>
          <a:xfrm>
            <a:off x="499261" y="3284984"/>
            <a:ext cx="2704587" cy="369332"/>
          </a:xfrm>
          <a:prstGeom prst="rect">
            <a:avLst/>
          </a:prstGeom>
          <a:solidFill>
            <a:schemeClr val="accent1"/>
          </a:solidFill>
        </p:spPr>
        <p:txBody>
          <a:bodyPr wrap="none" rtlCol="0">
            <a:spAutoFit/>
          </a:bodyPr>
          <a:lstStyle/>
          <a:p>
            <a:r>
              <a:rPr lang="en-US" altLang="ja-JP" dirty="0" smtClean="0"/>
              <a:t>100</a:t>
            </a:r>
            <a:r>
              <a:rPr kumimoji="1" lang="en-US" altLang="ja-JP" dirty="0" smtClean="0"/>
              <a:t>kbps, mod index=0.5</a:t>
            </a:r>
            <a:endParaRPr kumimoji="1" lang="ja-JP" altLang="en-US" dirty="0"/>
          </a:p>
        </p:txBody>
      </p:sp>
      <p:sp>
        <p:nvSpPr>
          <p:cNvPr id="16" name="テキスト ボックス 15"/>
          <p:cNvSpPr txBox="1"/>
          <p:nvPr/>
        </p:nvSpPr>
        <p:spPr>
          <a:xfrm>
            <a:off x="3415585" y="3284984"/>
            <a:ext cx="2704587" cy="369332"/>
          </a:xfrm>
          <a:prstGeom prst="rect">
            <a:avLst/>
          </a:prstGeom>
          <a:solidFill>
            <a:schemeClr val="accent1"/>
          </a:solidFill>
        </p:spPr>
        <p:txBody>
          <a:bodyPr wrap="none" rtlCol="0">
            <a:spAutoFit/>
          </a:bodyPr>
          <a:lstStyle/>
          <a:p>
            <a:r>
              <a:rPr lang="en-US" altLang="ja-JP" dirty="0"/>
              <a:t>2</a:t>
            </a:r>
            <a:r>
              <a:rPr lang="en-US" altLang="ja-JP" dirty="0" smtClean="0"/>
              <a:t>00</a:t>
            </a:r>
            <a:r>
              <a:rPr kumimoji="1" lang="en-US" altLang="ja-JP" dirty="0" smtClean="0"/>
              <a:t>kbps, mod index=0.5</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1676637064"/>
              </p:ext>
            </p:extLst>
          </p:nvPr>
        </p:nvGraphicFramePr>
        <p:xfrm>
          <a:off x="6012160" y="3753036"/>
          <a:ext cx="2880320" cy="1656080"/>
        </p:xfrm>
        <a:graphic>
          <a:graphicData uri="http://schemas.openxmlformats.org/drawingml/2006/table">
            <a:tbl>
              <a:tblPr firstRow="1" bandRow="1">
                <a:tableStyleId>{21E4AEA4-8DFA-4A89-87EB-49C32662AFE0}</a:tableStyleId>
              </a:tblPr>
              <a:tblGrid>
                <a:gridCol w="1645897"/>
                <a:gridCol w="1234423"/>
              </a:tblGrid>
              <a:tr h="370840">
                <a:tc>
                  <a:txBody>
                    <a:bodyPr/>
                    <a:lstStyle/>
                    <a:p>
                      <a:pPr algn="ctr"/>
                      <a:r>
                        <a:rPr kumimoji="1" lang="en-US" altLang="ja-JP" sz="1200" dirty="0" smtClean="0"/>
                        <a:t>Normalized frequency</a:t>
                      </a:r>
                      <a:r>
                        <a:rPr kumimoji="1" lang="en-US" altLang="ja-JP" sz="1200" baseline="0" dirty="0" smtClean="0"/>
                        <a:t> offset</a:t>
                      </a:r>
                      <a:endParaRPr kumimoji="1" lang="ja-JP" altLang="en-US" sz="1200" dirty="0"/>
                    </a:p>
                  </a:txBody>
                  <a:tcPr anchor="ctr"/>
                </a:tc>
                <a:tc>
                  <a:txBody>
                    <a:bodyPr/>
                    <a:lstStyle/>
                    <a:p>
                      <a:pPr algn="ctr"/>
                      <a:r>
                        <a:rPr kumimoji="1" lang="en-US" altLang="ja-JP" sz="1200" dirty="0" smtClean="0"/>
                        <a:t>Transmission mask</a:t>
                      </a:r>
                      <a:endParaRPr kumimoji="1" lang="ja-JP" altLang="en-US" sz="1200" dirty="0" smtClean="0"/>
                    </a:p>
                  </a:txBody>
                  <a:tcPr anchor="ctr"/>
                </a:tc>
              </a:tr>
              <a:tr h="370840">
                <a:tc>
                  <a:txBody>
                    <a:bodyPr/>
                    <a:lstStyle/>
                    <a:p>
                      <a:pPr algn="ctr"/>
                      <a:r>
                        <a:rPr kumimoji="1" lang="en-US" altLang="ja-JP" sz="1200" dirty="0" smtClean="0"/>
                        <a:t>0</a:t>
                      </a:r>
                      <a:endParaRPr kumimoji="1" lang="ja-JP" altLang="en-US" sz="1200" dirty="0"/>
                    </a:p>
                  </a:txBody>
                  <a:tcPr anchor="ctr"/>
                </a:tc>
                <a:tc>
                  <a:txBody>
                    <a:bodyPr/>
                    <a:lstStyle/>
                    <a:p>
                      <a:pPr algn="ctr"/>
                      <a:r>
                        <a:rPr kumimoji="1" lang="en-US" altLang="ja-JP" sz="1200" dirty="0" smtClean="0"/>
                        <a:t>Reference level (L1 dB)</a:t>
                      </a:r>
                      <a:endParaRPr kumimoji="1" lang="ja-JP" altLang="en-US" sz="1200" dirty="0"/>
                    </a:p>
                  </a:txBody>
                  <a:tcPr anchor="ctr"/>
                </a:tc>
              </a:tr>
              <a:tr h="370840">
                <a:tc>
                  <a:txBody>
                    <a:bodyPr/>
                    <a:lstStyle/>
                    <a:p>
                      <a:pPr algn="ctr"/>
                      <a:r>
                        <a:rPr kumimoji="1" lang="en-US" altLang="ja-JP" sz="1200" dirty="0" smtClean="0"/>
                        <a:t>+/-1</a:t>
                      </a:r>
                      <a:endParaRPr kumimoji="1" lang="ja-JP" altLang="en-US" sz="1200" dirty="0"/>
                    </a:p>
                  </a:txBody>
                  <a:tcPr anchor="ctr"/>
                </a:tc>
                <a:tc>
                  <a:txBody>
                    <a:bodyPr/>
                    <a:lstStyle/>
                    <a:p>
                      <a:pPr algn="ctr"/>
                      <a:r>
                        <a:rPr kumimoji="1" lang="en-US" altLang="ja-JP" sz="1200" dirty="0" smtClean="0"/>
                        <a:t>L1-10 (dB)</a:t>
                      </a:r>
                      <a:endParaRPr kumimoji="1" lang="ja-JP" altLang="en-US" sz="1200" dirty="0"/>
                    </a:p>
                  </a:txBody>
                  <a:tcPr anchor="ctr"/>
                </a:tc>
              </a:tr>
              <a:tr h="370840">
                <a:tc>
                  <a:txBody>
                    <a:bodyPr/>
                    <a:lstStyle/>
                    <a:p>
                      <a:pPr algn="ctr"/>
                      <a:r>
                        <a:rPr kumimoji="1" lang="en-US" altLang="ja-JP" sz="1200" dirty="0" smtClean="0"/>
                        <a:t>+/- 2</a:t>
                      </a:r>
                      <a:endParaRPr kumimoji="1" lang="ja-JP" altLang="en-US" sz="1200" dirty="0"/>
                    </a:p>
                  </a:txBody>
                  <a:tcPr anchor="ctr"/>
                </a:tc>
                <a:tc>
                  <a:txBody>
                    <a:bodyPr/>
                    <a:lstStyle/>
                    <a:p>
                      <a:pPr algn="ctr"/>
                      <a:r>
                        <a:rPr kumimoji="1" lang="en-US" altLang="ja-JP" sz="1200" dirty="0" smtClean="0"/>
                        <a:t>L1-35 (dB)</a:t>
                      </a:r>
                      <a:endParaRPr kumimoji="1" lang="ja-JP" altLang="en-US" sz="1200" dirty="0"/>
                    </a:p>
                  </a:txBody>
                  <a:tcPr anchor="ctr"/>
                </a:tc>
              </a:tr>
            </a:tbl>
          </a:graphicData>
        </a:graphic>
      </p:graphicFrame>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556" y="1487752"/>
            <a:ext cx="2495048" cy="1869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9"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1108" y="1487752"/>
            <a:ext cx="2495048" cy="1869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6196" y="1487752"/>
            <a:ext cx="2495048" cy="1869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5556" y="3609020"/>
            <a:ext cx="2492418" cy="1869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19742" y="3647360"/>
            <a:ext cx="2492418" cy="1869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直線コネクタ 2"/>
          <p:cNvCxnSpPr/>
          <p:nvPr/>
        </p:nvCxnSpPr>
        <p:spPr bwMode="auto">
          <a:xfrm>
            <a:off x="250825" y="2564904"/>
            <a:ext cx="756779" cy="0"/>
          </a:xfrm>
          <a:prstGeom prst="line">
            <a:avLst/>
          </a:prstGeom>
          <a:solidFill>
            <a:schemeClr val="accent1"/>
          </a:solidFill>
          <a:ln w="9525" cap="flat" cmpd="sng" algn="ctr">
            <a:solidFill>
              <a:schemeClr val="tx1"/>
            </a:solidFill>
            <a:prstDash val="dash"/>
            <a:round/>
            <a:headEnd type="none" w="sm" len="sm"/>
            <a:tailEnd type="none" w="sm" len="sm"/>
          </a:ln>
          <a:effectLst/>
        </p:spPr>
      </p:cxnSp>
      <p:cxnSp>
        <p:nvCxnSpPr>
          <p:cNvPr id="18" name="直線コネクタ 17"/>
          <p:cNvCxnSpPr/>
          <p:nvPr/>
        </p:nvCxnSpPr>
        <p:spPr bwMode="auto">
          <a:xfrm>
            <a:off x="250825" y="2780928"/>
            <a:ext cx="1296839" cy="0"/>
          </a:xfrm>
          <a:prstGeom prst="line">
            <a:avLst/>
          </a:prstGeom>
          <a:solidFill>
            <a:schemeClr val="accent1"/>
          </a:solidFill>
          <a:ln w="9525" cap="flat" cmpd="sng" algn="ctr">
            <a:solidFill>
              <a:schemeClr val="tx1"/>
            </a:solidFill>
            <a:prstDash val="dash"/>
            <a:round/>
            <a:headEnd type="none" w="sm" len="sm"/>
            <a:tailEnd type="none" w="sm" len="sm"/>
          </a:ln>
          <a:effectLst/>
        </p:spPr>
      </p:cxnSp>
      <p:cxnSp>
        <p:nvCxnSpPr>
          <p:cNvPr id="10" name="直線矢印コネクタ 9"/>
          <p:cNvCxnSpPr/>
          <p:nvPr/>
        </p:nvCxnSpPr>
        <p:spPr bwMode="auto">
          <a:xfrm>
            <a:off x="467544" y="2312876"/>
            <a:ext cx="0" cy="28803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2" name="直線矢印コネクタ 21"/>
          <p:cNvCxnSpPr/>
          <p:nvPr/>
        </p:nvCxnSpPr>
        <p:spPr bwMode="auto">
          <a:xfrm flipV="1">
            <a:off x="467544" y="2780928"/>
            <a:ext cx="0" cy="28803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2" name="テキスト ボックス 11"/>
          <p:cNvSpPr txBox="1"/>
          <p:nvPr/>
        </p:nvSpPr>
        <p:spPr>
          <a:xfrm>
            <a:off x="290094" y="2107014"/>
            <a:ext cx="357470" cy="184666"/>
          </a:xfrm>
          <a:prstGeom prst="rect">
            <a:avLst/>
          </a:prstGeom>
          <a:solidFill>
            <a:schemeClr val="bg1"/>
          </a:solidFill>
        </p:spPr>
        <p:txBody>
          <a:bodyPr wrap="none" lIns="0" tIns="0" rIns="0" bIns="0" rtlCol="0" anchor="ctr" anchorCtr="0">
            <a:spAutoFit/>
          </a:bodyPr>
          <a:lstStyle/>
          <a:p>
            <a:r>
              <a:rPr kumimoji="1" lang="en-US" altLang="ja-JP" sz="1200" dirty="0" smtClean="0"/>
              <a:t>10dB</a:t>
            </a:r>
            <a:endParaRPr kumimoji="1" lang="ja-JP" altLang="en-US" sz="1200" dirty="0"/>
          </a:p>
        </p:txBody>
      </p:sp>
      <p:cxnSp>
        <p:nvCxnSpPr>
          <p:cNvPr id="24" name="直線コネクタ 23"/>
          <p:cNvCxnSpPr/>
          <p:nvPr/>
        </p:nvCxnSpPr>
        <p:spPr bwMode="auto">
          <a:xfrm>
            <a:off x="2267049" y="1980175"/>
            <a:ext cx="828787" cy="0"/>
          </a:xfrm>
          <a:prstGeom prst="line">
            <a:avLst/>
          </a:prstGeom>
          <a:solidFill>
            <a:schemeClr val="accent1"/>
          </a:solidFill>
          <a:ln w="9525" cap="flat" cmpd="sng" algn="ctr">
            <a:solidFill>
              <a:schemeClr val="tx1"/>
            </a:solidFill>
            <a:prstDash val="dash"/>
            <a:round/>
            <a:headEnd type="none" w="sm" len="sm"/>
            <a:tailEnd type="none" w="sm" len="sm"/>
          </a:ln>
          <a:effectLst/>
        </p:spPr>
      </p:cxnSp>
      <p:cxnSp>
        <p:nvCxnSpPr>
          <p:cNvPr id="25" name="直線コネクタ 24"/>
          <p:cNvCxnSpPr/>
          <p:nvPr/>
        </p:nvCxnSpPr>
        <p:spPr bwMode="auto">
          <a:xfrm>
            <a:off x="2087724" y="2204864"/>
            <a:ext cx="1008112" cy="0"/>
          </a:xfrm>
          <a:prstGeom prst="line">
            <a:avLst/>
          </a:prstGeom>
          <a:solidFill>
            <a:schemeClr val="accent1"/>
          </a:solidFill>
          <a:ln w="9525" cap="flat" cmpd="sng" algn="ctr">
            <a:solidFill>
              <a:schemeClr val="tx1"/>
            </a:solidFill>
            <a:prstDash val="dash"/>
            <a:round/>
            <a:headEnd type="none" w="sm" len="sm"/>
            <a:tailEnd type="none" w="sm" len="sm"/>
          </a:ln>
          <a:effectLst/>
        </p:spPr>
      </p:cxnSp>
      <p:cxnSp>
        <p:nvCxnSpPr>
          <p:cNvPr id="29" name="直線矢印コネクタ 28"/>
          <p:cNvCxnSpPr/>
          <p:nvPr/>
        </p:nvCxnSpPr>
        <p:spPr bwMode="auto">
          <a:xfrm>
            <a:off x="2987824" y="1700808"/>
            <a:ext cx="0" cy="28803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0" name="直線矢印コネクタ 29"/>
          <p:cNvCxnSpPr/>
          <p:nvPr/>
        </p:nvCxnSpPr>
        <p:spPr bwMode="auto">
          <a:xfrm flipV="1">
            <a:off x="2987824" y="2204864"/>
            <a:ext cx="0" cy="28803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1" name="テキスト ボックス 30"/>
          <p:cNvSpPr txBox="1"/>
          <p:nvPr/>
        </p:nvSpPr>
        <p:spPr>
          <a:xfrm>
            <a:off x="3062402" y="1988840"/>
            <a:ext cx="357470" cy="184666"/>
          </a:xfrm>
          <a:prstGeom prst="rect">
            <a:avLst/>
          </a:prstGeom>
          <a:solidFill>
            <a:schemeClr val="bg1"/>
          </a:solidFill>
        </p:spPr>
        <p:txBody>
          <a:bodyPr wrap="none" lIns="0" tIns="0" rIns="0" bIns="0" rtlCol="0" anchor="ctr" anchorCtr="0">
            <a:spAutoFit/>
          </a:bodyPr>
          <a:lstStyle/>
          <a:p>
            <a:r>
              <a:rPr kumimoji="1" lang="en-US" altLang="ja-JP" sz="1200" dirty="0" smtClean="0"/>
              <a:t>10dB</a:t>
            </a:r>
            <a:endParaRPr kumimoji="1" lang="ja-JP" altLang="en-US" sz="1200" dirty="0"/>
          </a:p>
        </p:txBody>
      </p:sp>
    </p:spTree>
    <p:extLst>
      <p:ext uri="{BB962C8B-B14F-4D97-AF65-F5344CB8AC3E}">
        <p14:creationId xmlns:p14="http://schemas.microsoft.com/office/powerpoint/2010/main" val="1218430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9</a:t>
            </a:fld>
            <a:endParaRPr kumimoji="1" lang="ja-JP" altLang="en-US"/>
          </a:p>
        </p:txBody>
      </p:sp>
      <p:sp>
        <p:nvSpPr>
          <p:cNvPr id="3" name="タイトル 1"/>
          <p:cNvSpPr>
            <a:spLocks noGrp="1"/>
          </p:cNvSpPr>
          <p:nvPr>
            <p:ph type="title"/>
          </p:nvPr>
        </p:nvSpPr>
        <p:spPr>
          <a:xfrm>
            <a:off x="685800" y="620613"/>
            <a:ext cx="7772400" cy="504925"/>
          </a:xfrm>
        </p:spPr>
        <p:txBody>
          <a:bodyPr/>
          <a:lstStyle/>
          <a:p>
            <a:r>
              <a:rPr kumimoji="1" lang="en-US" altLang="ja-JP" dirty="0" smtClean="0"/>
              <a:t>Receiver Interference Rejection </a:t>
            </a:r>
            <a:endParaRPr kumimoji="1" lang="ja-JP" altLang="en-US" dirty="0"/>
          </a:p>
        </p:txBody>
      </p:sp>
      <p:sp>
        <p:nvSpPr>
          <p:cNvPr id="2" name="テキスト ボックス 1"/>
          <p:cNvSpPr txBox="1"/>
          <p:nvPr/>
        </p:nvSpPr>
        <p:spPr>
          <a:xfrm>
            <a:off x="250825" y="1160748"/>
            <a:ext cx="8605651" cy="1477328"/>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smtClean="0"/>
              <a:t>Based on the </a:t>
            </a:r>
            <a:r>
              <a:rPr lang="en-US" altLang="ja-JP" dirty="0" smtClean="0"/>
              <a:t>previously proposed </a:t>
            </a:r>
            <a:r>
              <a:rPr lang="en-US" altLang="ja-JP" dirty="0"/>
              <a:t>transmission </a:t>
            </a:r>
            <a:r>
              <a:rPr kumimoji="1" lang="en-US" altLang="ja-JP" dirty="0" smtClean="0"/>
              <a:t>spectral mask, receiver interference rejection is determined.</a:t>
            </a:r>
          </a:p>
          <a:p>
            <a:pPr marL="285750" indent="-285750">
              <a:buFont typeface="Arial" panose="020B0604020202020204" pitchFamily="34" charset="0"/>
              <a:buChar char="•"/>
            </a:pPr>
            <a:r>
              <a:rPr lang="en-US" altLang="ja-JP" dirty="0" smtClean="0"/>
              <a:t>Channel bandwidth is 500kHz for all CMB GFSK mode.</a:t>
            </a:r>
          </a:p>
          <a:p>
            <a:pPr marL="285750" indent="-285750">
              <a:buFont typeface="Arial" panose="020B0604020202020204" pitchFamily="34" charset="0"/>
              <a:buChar char="•"/>
            </a:pPr>
            <a:r>
              <a:rPr kumimoji="1" lang="en-US" altLang="ja-JP" dirty="0" smtClean="0"/>
              <a:t>Proposed transmission spectral mask is as below</a:t>
            </a:r>
          </a:p>
          <a:p>
            <a:pPr marL="285750" indent="-285750">
              <a:buFont typeface="Arial" panose="020B0604020202020204" pitchFamily="34" charset="0"/>
              <a:buChar char="•"/>
            </a:pPr>
            <a:r>
              <a:rPr lang="en-US" altLang="ja-JP" dirty="0" smtClean="0"/>
              <a:t>RBW = 5kHz</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4023536013"/>
              </p:ext>
            </p:extLst>
          </p:nvPr>
        </p:nvGraphicFramePr>
        <p:xfrm>
          <a:off x="323528" y="2708920"/>
          <a:ext cx="4500500" cy="1752600"/>
        </p:xfrm>
        <a:graphic>
          <a:graphicData uri="http://schemas.openxmlformats.org/drawingml/2006/table">
            <a:tbl>
              <a:tblPr firstRow="1" bandRow="1">
                <a:tableStyleId>{21E4AEA4-8DFA-4A89-87EB-49C32662AFE0}</a:tableStyleId>
              </a:tblPr>
              <a:tblGrid>
                <a:gridCol w="2172655"/>
                <a:gridCol w="2327845"/>
              </a:tblGrid>
              <a:tr h="370840">
                <a:tc>
                  <a:txBody>
                    <a:bodyPr/>
                    <a:lstStyle/>
                    <a:p>
                      <a:pPr algn="ctr"/>
                      <a:r>
                        <a:rPr kumimoji="1" lang="en-US" altLang="ja-JP" sz="1800" dirty="0" smtClean="0"/>
                        <a:t>Normalized</a:t>
                      </a:r>
                      <a:br>
                        <a:rPr kumimoji="1" lang="en-US" altLang="ja-JP" sz="1800" dirty="0" smtClean="0"/>
                      </a:br>
                      <a:r>
                        <a:rPr kumimoji="1" lang="en-US" altLang="ja-JP" sz="1800" dirty="0" smtClean="0"/>
                        <a:t>frequency</a:t>
                      </a:r>
                      <a:r>
                        <a:rPr kumimoji="1" lang="en-US" altLang="ja-JP" sz="1800" baseline="0" dirty="0" smtClean="0"/>
                        <a:t> offset</a:t>
                      </a:r>
                      <a:endParaRPr kumimoji="1" lang="ja-JP" altLang="en-US" sz="1800" dirty="0"/>
                    </a:p>
                  </a:txBody>
                  <a:tcPr/>
                </a:tc>
                <a:tc>
                  <a:txBody>
                    <a:bodyPr/>
                    <a:lstStyle/>
                    <a:p>
                      <a:pPr algn="ctr"/>
                      <a:r>
                        <a:rPr kumimoji="1" lang="en-US" altLang="ja-JP" sz="1800" dirty="0" smtClean="0"/>
                        <a:t>Transmission mask</a:t>
                      </a:r>
                      <a:endParaRPr kumimoji="1" lang="ja-JP" altLang="en-US" sz="1800" dirty="0" smtClean="0"/>
                    </a:p>
                  </a:txBody>
                  <a:tcPr/>
                </a:tc>
              </a:tr>
              <a:tr h="370840">
                <a:tc>
                  <a:txBody>
                    <a:bodyPr/>
                    <a:lstStyle/>
                    <a:p>
                      <a:pPr algn="ctr"/>
                      <a:r>
                        <a:rPr kumimoji="1" lang="en-US" altLang="ja-JP" sz="1800" dirty="0" smtClean="0"/>
                        <a:t>0</a:t>
                      </a:r>
                      <a:endParaRPr kumimoji="1" lang="ja-JP" altLang="en-US" sz="1800" dirty="0"/>
                    </a:p>
                  </a:txBody>
                  <a:tcPr/>
                </a:tc>
                <a:tc>
                  <a:txBody>
                    <a:bodyPr/>
                    <a:lstStyle/>
                    <a:p>
                      <a:pPr algn="ctr"/>
                      <a:r>
                        <a:rPr kumimoji="1" lang="en-US" altLang="ja-JP" sz="1800" dirty="0" smtClean="0"/>
                        <a:t>Reference</a:t>
                      </a:r>
                      <a:r>
                        <a:rPr kumimoji="1" lang="en-US" altLang="ja-JP" sz="1800" baseline="0" dirty="0" smtClean="0"/>
                        <a:t> level</a:t>
                      </a:r>
                      <a:endParaRPr kumimoji="1" lang="ja-JP" altLang="en-US" sz="1800" dirty="0"/>
                    </a:p>
                  </a:txBody>
                  <a:tcPr/>
                </a:tc>
              </a:tr>
              <a:tr h="370840">
                <a:tc>
                  <a:txBody>
                    <a:bodyPr/>
                    <a:lstStyle/>
                    <a:p>
                      <a:pPr algn="ctr"/>
                      <a:r>
                        <a:rPr kumimoji="1" lang="en-US" altLang="ja-JP" sz="1800" dirty="0" smtClean="0"/>
                        <a:t>+/-1</a:t>
                      </a:r>
                      <a:endParaRPr kumimoji="1" lang="ja-JP" altLang="en-US" sz="1800" dirty="0"/>
                    </a:p>
                  </a:txBody>
                  <a:tcPr/>
                </a:tc>
                <a:tc>
                  <a:txBody>
                    <a:bodyPr/>
                    <a:lstStyle/>
                    <a:p>
                      <a:pPr algn="ctr"/>
                      <a:r>
                        <a:rPr kumimoji="1" lang="en-US" altLang="ja-JP" sz="1800" dirty="0" smtClean="0"/>
                        <a:t>-10 [dB] (L1)</a:t>
                      </a:r>
                      <a:endParaRPr kumimoji="1" lang="ja-JP" altLang="en-US" sz="1800" dirty="0"/>
                    </a:p>
                  </a:txBody>
                  <a:tcPr/>
                </a:tc>
              </a:tr>
              <a:tr h="370840">
                <a:tc>
                  <a:txBody>
                    <a:bodyPr/>
                    <a:lstStyle/>
                    <a:p>
                      <a:pPr algn="ctr"/>
                      <a:r>
                        <a:rPr kumimoji="1" lang="en-US" altLang="ja-JP" sz="1800" dirty="0" smtClean="0"/>
                        <a:t>+/-2</a:t>
                      </a:r>
                      <a:endParaRPr kumimoji="1" lang="ja-JP" altLang="en-US" sz="1800" dirty="0"/>
                    </a:p>
                  </a:txBody>
                  <a:tcPr/>
                </a:tc>
                <a:tc>
                  <a:txBody>
                    <a:bodyPr/>
                    <a:lstStyle/>
                    <a:p>
                      <a:pPr algn="ctr"/>
                      <a:r>
                        <a:rPr kumimoji="1" lang="en-US" altLang="ja-JP" sz="1800" dirty="0" smtClean="0"/>
                        <a:t>-35 [dB] (L2)</a:t>
                      </a:r>
                      <a:endParaRPr kumimoji="1" lang="ja-JP" altLang="en-US" sz="1800" dirty="0"/>
                    </a:p>
                  </a:txBody>
                  <a:tcPr/>
                </a:tc>
              </a:tr>
            </a:tbl>
          </a:graphicData>
        </a:graphic>
      </p:graphicFrame>
      <p:grpSp>
        <p:nvGrpSpPr>
          <p:cNvPr id="6" name="グループ化 5"/>
          <p:cNvGrpSpPr/>
          <p:nvPr/>
        </p:nvGrpSpPr>
        <p:grpSpPr>
          <a:xfrm>
            <a:off x="5724128" y="2419030"/>
            <a:ext cx="2736304" cy="2090090"/>
            <a:chOff x="5256076" y="3068960"/>
            <a:chExt cx="3672408" cy="2985842"/>
          </a:xfrm>
        </p:grpSpPr>
        <p:cxnSp>
          <p:nvCxnSpPr>
            <p:cNvPr id="12" name="直線矢印コネクタ 11"/>
            <p:cNvCxnSpPr/>
            <p:nvPr/>
          </p:nvCxnSpPr>
          <p:spPr bwMode="auto">
            <a:xfrm>
              <a:off x="5436096" y="4941168"/>
              <a:ext cx="3492388" cy="0"/>
            </a:xfrm>
            <a:prstGeom prst="straightConnector1">
              <a:avLst/>
            </a:prstGeom>
            <a:solidFill>
              <a:schemeClr val="accent1"/>
            </a:solidFill>
            <a:ln w="25400" cap="flat" cmpd="sng" algn="ctr">
              <a:solidFill>
                <a:schemeClr val="tx1"/>
              </a:solidFill>
              <a:prstDash val="solid"/>
              <a:round/>
              <a:headEnd type="none" w="sm" len="sm"/>
              <a:tailEnd type="triangle"/>
            </a:ln>
            <a:effectLst/>
          </p:spPr>
        </p:cxnSp>
        <p:cxnSp>
          <p:nvCxnSpPr>
            <p:cNvPr id="18" name="直線矢印コネクタ 17"/>
            <p:cNvCxnSpPr/>
            <p:nvPr/>
          </p:nvCxnSpPr>
          <p:spPr bwMode="auto">
            <a:xfrm flipV="1">
              <a:off x="7056276" y="3068960"/>
              <a:ext cx="0" cy="1872208"/>
            </a:xfrm>
            <a:prstGeom prst="straightConnector1">
              <a:avLst/>
            </a:prstGeom>
            <a:solidFill>
              <a:schemeClr val="accent1"/>
            </a:solidFill>
            <a:ln w="25400" cap="flat" cmpd="sng" algn="ctr">
              <a:solidFill>
                <a:schemeClr val="tx1"/>
              </a:solidFill>
              <a:prstDash val="solid"/>
              <a:round/>
              <a:headEnd type="none" w="sm" len="sm"/>
              <a:tailEnd type="triangle"/>
            </a:ln>
            <a:effectLst/>
          </p:spPr>
        </p:cxnSp>
        <p:sp>
          <p:nvSpPr>
            <p:cNvPr id="21" name="フリーフォーム 20"/>
            <p:cNvSpPr/>
            <p:nvPr/>
          </p:nvSpPr>
          <p:spPr bwMode="auto">
            <a:xfrm>
              <a:off x="5440680" y="3681028"/>
              <a:ext cx="3238500" cy="891540"/>
            </a:xfrm>
            <a:custGeom>
              <a:avLst/>
              <a:gdLst>
                <a:gd name="connsiteX0" fmla="*/ 0 w 3238500"/>
                <a:gd name="connsiteY0" fmla="*/ 883920 h 891540"/>
                <a:gd name="connsiteX1" fmla="*/ 609600 w 3238500"/>
                <a:gd name="connsiteY1" fmla="*/ 883920 h 891540"/>
                <a:gd name="connsiteX2" fmla="*/ 609600 w 3238500"/>
                <a:gd name="connsiteY2" fmla="*/ 571500 h 891540"/>
                <a:gd name="connsiteX3" fmla="*/ 1112520 w 3238500"/>
                <a:gd name="connsiteY3" fmla="*/ 571500 h 891540"/>
                <a:gd name="connsiteX4" fmla="*/ 1112520 w 3238500"/>
                <a:gd name="connsiteY4" fmla="*/ 0 h 891540"/>
                <a:gd name="connsiteX5" fmla="*/ 2118360 w 3238500"/>
                <a:gd name="connsiteY5" fmla="*/ 0 h 891540"/>
                <a:gd name="connsiteX6" fmla="*/ 2118360 w 3238500"/>
                <a:gd name="connsiteY6" fmla="*/ 571500 h 891540"/>
                <a:gd name="connsiteX7" fmla="*/ 2621280 w 3238500"/>
                <a:gd name="connsiteY7" fmla="*/ 571500 h 891540"/>
                <a:gd name="connsiteX8" fmla="*/ 2621280 w 3238500"/>
                <a:gd name="connsiteY8" fmla="*/ 891540 h 891540"/>
                <a:gd name="connsiteX9" fmla="*/ 3238500 w 3238500"/>
                <a:gd name="connsiteY9" fmla="*/ 891540 h 891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38500" h="891540">
                  <a:moveTo>
                    <a:pt x="0" y="883920"/>
                  </a:moveTo>
                  <a:lnTo>
                    <a:pt x="609600" y="883920"/>
                  </a:lnTo>
                  <a:lnTo>
                    <a:pt x="609600" y="571500"/>
                  </a:lnTo>
                  <a:lnTo>
                    <a:pt x="1112520" y="571500"/>
                  </a:lnTo>
                  <a:lnTo>
                    <a:pt x="1112520" y="0"/>
                  </a:lnTo>
                  <a:lnTo>
                    <a:pt x="2118360" y="0"/>
                  </a:lnTo>
                  <a:lnTo>
                    <a:pt x="2118360" y="571500"/>
                  </a:lnTo>
                  <a:lnTo>
                    <a:pt x="2621280" y="571500"/>
                  </a:lnTo>
                  <a:lnTo>
                    <a:pt x="2621280" y="891540"/>
                  </a:lnTo>
                  <a:lnTo>
                    <a:pt x="3238500" y="891540"/>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3" name="テキスト ボックス 22"/>
            <p:cNvSpPr txBox="1"/>
            <p:nvPr/>
          </p:nvSpPr>
          <p:spPr>
            <a:xfrm>
              <a:off x="5622253" y="5395281"/>
              <a:ext cx="2919661" cy="659521"/>
            </a:xfrm>
            <a:prstGeom prst="rect">
              <a:avLst/>
            </a:prstGeom>
            <a:noFill/>
          </p:spPr>
          <p:txBody>
            <a:bodyPr wrap="square" rtlCol="0">
              <a:spAutoFit/>
            </a:bodyPr>
            <a:lstStyle/>
            <a:p>
              <a:pPr algn="ctr"/>
              <a:r>
                <a:rPr kumimoji="1" lang="en-US" altLang="ja-JP" sz="1200" dirty="0" smtClean="0"/>
                <a:t>Normalized frequency</a:t>
              </a:r>
            </a:p>
            <a:p>
              <a:pPr algn="ctr"/>
              <a:r>
                <a:rPr lang="en-US" altLang="ja-JP" sz="1200" dirty="0" smtClean="0"/>
                <a:t>(Frequency / Symbol rate)</a:t>
              </a:r>
              <a:endParaRPr kumimoji="1" lang="ja-JP" altLang="en-US" sz="1200" dirty="0"/>
            </a:p>
          </p:txBody>
        </p:sp>
        <p:sp>
          <p:nvSpPr>
            <p:cNvPr id="24" name="テキスト ボックス 23"/>
            <p:cNvSpPr txBox="1"/>
            <p:nvPr/>
          </p:nvSpPr>
          <p:spPr>
            <a:xfrm>
              <a:off x="5796136" y="5013175"/>
              <a:ext cx="2448272" cy="395713"/>
            </a:xfrm>
            <a:prstGeom prst="rect">
              <a:avLst/>
            </a:prstGeom>
            <a:noFill/>
          </p:spPr>
          <p:txBody>
            <a:bodyPr wrap="square" rtlCol="0">
              <a:spAutoFit/>
            </a:bodyPr>
            <a:lstStyle/>
            <a:p>
              <a:r>
                <a:rPr kumimoji="1" lang="en-US" altLang="ja-JP" sz="1200" dirty="0" smtClean="0"/>
                <a:t>-2      -1     0      1      2</a:t>
              </a:r>
              <a:endParaRPr kumimoji="1" lang="ja-JP" altLang="en-US" sz="1200" dirty="0"/>
            </a:p>
          </p:txBody>
        </p:sp>
        <p:cxnSp>
          <p:nvCxnSpPr>
            <p:cNvPr id="26" name="直線コネクタ 25"/>
            <p:cNvCxnSpPr/>
            <p:nvPr/>
          </p:nvCxnSpPr>
          <p:spPr bwMode="auto">
            <a:xfrm>
              <a:off x="6552220" y="3320988"/>
              <a:ext cx="0" cy="162018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7" name="直線コネクタ 26"/>
            <p:cNvCxnSpPr/>
            <p:nvPr/>
          </p:nvCxnSpPr>
          <p:spPr bwMode="auto">
            <a:xfrm>
              <a:off x="7560332" y="3320988"/>
              <a:ext cx="0" cy="162018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8" name="直線コネクタ 27"/>
            <p:cNvCxnSpPr/>
            <p:nvPr/>
          </p:nvCxnSpPr>
          <p:spPr bwMode="auto">
            <a:xfrm>
              <a:off x="8064388" y="3320988"/>
              <a:ext cx="0" cy="162018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9" name="直線コネクタ 28"/>
            <p:cNvCxnSpPr/>
            <p:nvPr/>
          </p:nvCxnSpPr>
          <p:spPr bwMode="auto">
            <a:xfrm>
              <a:off x="6048164" y="3320988"/>
              <a:ext cx="0" cy="162018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0" name="テキスト ボックス 29"/>
            <p:cNvSpPr txBox="1"/>
            <p:nvPr/>
          </p:nvSpPr>
          <p:spPr>
            <a:xfrm>
              <a:off x="6991375" y="3554640"/>
              <a:ext cx="114024" cy="263809"/>
            </a:xfrm>
            <a:prstGeom prst="rect">
              <a:avLst/>
            </a:prstGeom>
            <a:solidFill>
              <a:schemeClr val="bg1">
                <a:alpha val="70000"/>
              </a:schemeClr>
            </a:solidFill>
          </p:spPr>
          <p:txBody>
            <a:bodyPr wrap="none" lIns="0" tIns="0" rIns="0" bIns="0" rtlCol="0" anchor="ctr" anchorCtr="1">
              <a:spAutoFit/>
            </a:bodyPr>
            <a:lstStyle/>
            <a:p>
              <a:pPr algn="ctr"/>
              <a:r>
                <a:rPr kumimoji="1" lang="en-US" altLang="ja-JP" sz="1200" dirty="0" smtClean="0"/>
                <a:t>0</a:t>
              </a:r>
            </a:p>
          </p:txBody>
        </p:sp>
        <p:sp>
          <p:nvSpPr>
            <p:cNvPr id="31" name="テキスト ボックス 30"/>
            <p:cNvSpPr txBox="1"/>
            <p:nvPr/>
          </p:nvSpPr>
          <p:spPr>
            <a:xfrm>
              <a:off x="6934364" y="4112328"/>
              <a:ext cx="228048" cy="527617"/>
            </a:xfrm>
            <a:prstGeom prst="rect">
              <a:avLst/>
            </a:prstGeom>
            <a:solidFill>
              <a:schemeClr val="bg1">
                <a:alpha val="70000"/>
              </a:schemeClr>
            </a:solidFill>
          </p:spPr>
          <p:txBody>
            <a:bodyPr wrap="none" lIns="0" tIns="0" rIns="0" bIns="0" rtlCol="0" anchor="ctr" anchorCtr="1">
              <a:spAutoFit/>
            </a:bodyPr>
            <a:lstStyle/>
            <a:p>
              <a:pPr algn="ctr"/>
              <a:r>
                <a:rPr kumimoji="1" lang="en-US" altLang="ja-JP" sz="1200" dirty="0" smtClean="0"/>
                <a:t>L1</a:t>
              </a:r>
            </a:p>
            <a:p>
              <a:pPr algn="ctr"/>
              <a:r>
                <a:rPr lang="en-US" altLang="ja-JP" sz="1200" dirty="0" smtClean="0"/>
                <a:t>L2</a:t>
              </a:r>
              <a:endParaRPr kumimoji="1" lang="en-US" altLang="ja-JP" sz="1200" dirty="0" smtClean="0"/>
            </a:p>
          </p:txBody>
        </p:sp>
        <p:cxnSp>
          <p:nvCxnSpPr>
            <p:cNvPr id="33" name="直線コネクタ 32"/>
            <p:cNvCxnSpPr/>
            <p:nvPr/>
          </p:nvCxnSpPr>
          <p:spPr bwMode="auto">
            <a:xfrm>
              <a:off x="5256076" y="4257092"/>
              <a:ext cx="3132348"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4" name="直線コネクタ 33"/>
            <p:cNvCxnSpPr/>
            <p:nvPr/>
          </p:nvCxnSpPr>
          <p:spPr bwMode="auto">
            <a:xfrm>
              <a:off x="5256076" y="4581128"/>
              <a:ext cx="3132348"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線コネクタ 36"/>
            <p:cNvCxnSpPr/>
            <p:nvPr/>
          </p:nvCxnSpPr>
          <p:spPr bwMode="auto">
            <a:xfrm>
              <a:off x="5256076" y="3681028"/>
              <a:ext cx="3132348" cy="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graphicFrame>
        <p:nvGraphicFramePr>
          <p:cNvPr id="25" name="表 24"/>
          <p:cNvGraphicFramePr>
            <a:graphicFrameLocks noGrp="1"/>
          </p:cNvGraphicFramePr>
          <p:nvPr>
            <p:extLst>
              <p:ext uri="{D42A27DB-BD31-4B8C-83A1-F6EECF244321}">
                <p14:modId xmlns:p14="http://schemas.microsoft.com/office/powerpoint/2010/main" val="1941202830"/>
              </p:ext>
            </p:extLst>
          </p:nvPr>
        </p:nvGraphicFramePr>
        <p:xfrm>
          <a:off x="250825" y="5192602"/>
          <a:ext cx="8641655" cy="1116123"/>
        </p:xfrm>
        <a:graphic>
          <a:graphicData uri="http://schemas.openxmlformats.org/drawingml/2006/table">
            <a:tbl>
              <a:tblPr firstRow="1" firstCol="1" bandRow="1">
                <a:tableStyleId>{5C22544A-7EE6-4342-B048-85BDC9FD1C3A}</a:tableStyleId>
              </a:tblPr>
              <a:tblGrid>
                <a:gridCol w="2917019"/>
                <a:gridCol w="2160240"/>
                <a:gridCol w="1836204"/>
                <a:gridCol w="1728192"/>
              </a:tblGrid>
              <a:tr h="372041">
                <a:tc>
                  <a:txBody>
                    <a:bodyPr/>
                    <a:lstStyle/>
                    <a:p>
                      <a:pPr algn="just">
                        <a:spcAft>
                          <a:spcPts val="0"/>
                        </a:spcAft>
                      </a:pPr>
                      <a:r>
                        <a:rPr lang="en-US" sz="1800" kern="100" dirty="0" smtClean="0">
                          <a:solidFill>
                            <a:schemeClr val="tx1"/>
                          </a:solidFill>
                          <a:effectLst/>
                        </a:rPr>
                        <a:t>Data</a:t>
                      </a:r>
                      <a:r>
                        <a:rPr lang="en-US" sz="1800" kern="100" baseline="0" dirty="0" smtClean="0">
                          <a:solidFill>
                            <a:schemeClr val="tx1"/>
                          </a:solidFill>
                          <a:effectLst/>
                        </a:rPr>
                        <a:t> Rate</a:t>
                      </a:r>
                      <a:r>
                        <a:rPr lang="en-US" sz="1800" kern="100" dirty="0" smtClean="0">
                          <a:solidFill>
                            <a:schemeClr val="tx1"/>
                          </a:solidFill>
                          <a:effectLst/>
                        </a:rPr>
                        <a:t> </a:t>
                      </a:r>
                      <a:r>
                        <a:rPr lang="en-US" sz="1800" kern="100" dirty="0">
                          <a:solidFill>
                            <a:schemeClr val="tx1"/>
                          </a:solidFill>
                          <a:effectLst/>
                        </a:rPr>
                        <a:t>[kbps]</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50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100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200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41">
                <a:tc>
                  <a:txBody>
                    <a:bodyPr/>
                    <a:lstStyle/>
                    <a:p>
                      <a:pPr algn="just">
                        <a:spcAft>
                          <a:spcPts val="0"/>
                        </a:spcAft>
                      </a:pPr>
                      <a:r>
                        <a:rPr lang="en-US" sz="1800" kern="100" dirty="0" smtClean="0">
                          <a:solidFill>
                            <a:schemeClr val="tx1"/>
                          </a:solidFill>
                          <a:effectLst/>
                        </a:rPr>
                        <a:t>Main</a:t>
                      </a:r>
                      <a:r>
                        <a:rPr lang="en-US" sz="1800" kern="100" baseline="0" dirty="0" smtClean="0">
                          <a:solidFill>
                            <a:schemeClr val="tx1"/>
                          </a:solidFill>
                          <a:effectLst/>
                        </a:rPr>
                        <a:t> </a:t>
                      </a:r>
                      <a:r>
                        <a:rPr lang="en-US" sz="1800" kern="100" dirty="0" err="1" smtClean="0">
                          <a:solidFill>
                            <a:schemeClr val="tx1"/>
                          </a:solidFill>
                          <a:effectLst/>
                        </a:rPr>
                        <a:t>Ch</a:t>
                      </a:r>
                      <a:r>
                        <a:rPr lang="en-US" sz="1800" kern="100" dirty="0" smtClean="0">
                          <a:solidFill>
                            <a:schemeClr val="tx1"/>
                          </a:solidFill>
                          <a:effectLst/>
                        </a:rPr>
                        <a:t>/ Adjacent </a:t>
                      </a:r>
                      <a:r>
                        <a:rPr lang="en-US" sz="1800" kern="100" dirty="0" err="1" smtClean="0">
                          <a:solidFill>
                            <a:schemeClr val="tx1"/>
                          </a:solidFill>
                          <a:effectLst/>
                        </a:rPr>
                        <a:t>Ch</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a:effectLst/>
                        </a:rPr>
                        <a:t>28dB</a:t>
                      </a:r>
                      <a:endParaRPr lang="ja-JP" sz="1800" kern="10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effectLst/>
                        </a:rPr>
                        <a:t>31dB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a:effectLst/>
                        </a:rPr>
                        <a:t>14dB</a:t>
                      </a:r>
                      <a:endParaRPr lang="ja-JP" sz="1800" kern="10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41">
                <a:tc>
                  <a:txBody>
                    <a:bodyPr/>
                    <a:lstStyle/>
                    <a:p>
                      <a:pPr algn="just">
                        <a:spcAft>
                          <a:spcPts val="0"/>
                        </a:spcAft>
                      </a:pPr>
                      <a:r>
                        <a:rPr lang="en-US" sz="1800" kern="100" dirty="0" smtClean="0">
                          <a:solidFill>
                            <a:schemeClr val="tx1"/>
                          </a:solidFill>
                          <a:effectLst/>
                        </a:rPr>
                        <a:t>Main</a:t>
                      </a:r>
                      <a:r>
                        <a:rPr lang="en-US" sz="1800" kern="100" baseline="0" dirty="0" smtClean="0">
                          <a:solidFill>
                            <a:schemeClr val="tx1"/>
                          </a:solidFill>
                          <a:effectLst/>
                        </a:rPr>
                        <a:t> </a:t>
                      </a:r>
                      <a:r>
                        <a:rPr lang="en-US" sz="1800" kern="100" dirty="0" err="1" smtClean="0">
                          <a:solidFill>
                            <a:schemeClr val="tx1"/>
                          </a:solidFill>
                          <a:effectLst/>
                        </a:rPr>
                        <a:t>Ch</a:t>
                      </a:r>
                      <a:r>
                        <a:rPr lang="en-US" sz="1800" kern="100" dirty="0" smtClean="0">
                          <a:solidFill>
                            <a:schemeClr val="tx1"/>
                          </a:solidFill>
                          <a:effectLst/>
                        </a:rPr>
                        <a:t>/ Alternative </a:t>
                      </a:r>
                      <a:r>
                        <a:rPr lang="en-US" sz="1800" kern="100" dirty="0" err="1" smtClean="0">
                          <a:solidFill>
                            <a:schemeClr val="tx1"/>
                          </a:solidFill>
                          <a:effectLst/>
                        </a:rPr>
                        <a:t>Ch</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a:effectLst/>
                        </a:rPr>
                        <a:t>28dB</a:t>
                      </a:r>
                      <a:endParaRPr lang="ja-JP" sz="1800" kern="10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effectLst/>
                        </a:rPr>
                        <a:t>31dB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effectLst/>
                        </a:rPr>
                        <a:t>34dB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2" name="タイトル 1"/>
          <p:cNvSpPr txBox="1">
            <a:spLocks/>
          </p:cNvSpPr>
          <p:nvPr/>
        </p:nvSpPr>
        <p:spPr bwMode="auto">
          <a:xfrm>
            <a:off x="250825" y="4833156"/>
            <a:ext cx="8641655"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2000" kern="0" smtClean="0"/>
              <a:t>Channel Leakage Power</a:t>
            </a:r>
            <a:endParaRPr lang="ja-JP" altLang="en-US" sz="2000" kern="0" dirty="0"/>
          </a:p>
        </p:txBody>
      </p:sp>
    </p:spTree>
    <p:extLst>
      <p:ext uri="{BB962C8B-B14F-4D97-AF65-F5344CB8AC3E}">
        <p14:creationId xmlns:p14="http://schemas.microsoft.com/office/powerpoint/2010/main" val="24605254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7301</TotalTime>
  <Words>912</Words>
  <Application>Microsoft Office PowerPoint</Application>
  <PresentationFormat>画面に合わせる (4:3)</PresentationFormat>
  <Paragraphs>242</Paragraphs>
  <Slides>15</Slides>
  <Notes>1</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PowerPoint プレゼンテーション</vt:lpstr>
      <vt:lpstr>Abstract</vt:lpstr>
      <vt:lpstr>Background</vt:lpstr>
      <vt:lpstr>PowerPoint プレゼンテーション</vt:lpstr>
      <vt:lpstr>Discussion2</vt:lpstr>
      <vt:lpstr>Parameters Influencing Tx PSD</vt:lpstr>
      <vt:lpstr>Discussion of Transmission Spectral Mask</vt:lpstr>
      <vt:lpstr>Proposed spectral mask</vt:lpstr>
      <vt:lpstr>Receiver Interference Rejection </vt:lpstr>
      <vt:lpstr>Needed Receiver Sensitivity Level</vt:lpstr>
      <vt:lpstr>Proposed Interference Rejection</vt:lpstr>
      <vt:lpstr>Proposed Text</vt:lpstr>
      <vt:lpstr>Proposed Text cont.</vt:lpstr>
      <vt:lpstr>Annex</vt:lpstr>
      <vt:lpstr>Proposed spectral mask</vt:lpstr>
    </vt:vector>
  </TitlesOfParts>
  <Company>パナソニック株式会社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Kenichi Mori</cp:lastModifiedBy>
  <cp:revision>258</cp:revision>
  <dcterms:created xsi:type="dcterms:W3CDTF">2012-11-04T11:02:43Z</dcterms:created>
  <dcterms:modified xsi:type="dcterms:W3CDTF">2014-04-22T09:33:00Z</dcterms:modified>
</cp:coreProperties>
</file>