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64" r:id="rId3"/>
    <p:sldId id="265" r:id="rId4"/>
    <p:sldId id="266" r:id="rId5"/>
    <p:sldId id="267"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704" y="-5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&lt;March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a:t>
            </a:r>
            <a:r>
              <a:rPr lang="en-US" b="1" dirty="0" smtClean="0"/>
              <a:t>0218-</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Jan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19 Jan 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January2014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15-14-0012-00)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3600" b="1" dirty="0" smtClean="0"/>
              <a:t>SC Maintenance</a:t>
            </a:r>
          </a:p>
          <a:p>
            <a:pPr marL="800100" lvl="1" indent="-342900">
              <a:buClr>
                <a:srgbClr val="FF0000"/>
              </a:buClr>
              <a:buFont typeface="Wingdings" charset="2"/>
              <a:buChar char="q"/>
            </a:pPr>
            <a:r>
              <a:rPr lang="en-US" sz="2800" b="1" dirty="0"/>
              <a:t>Wednesday 19 Mar, PM2: </a:t>
            </a:r>
            <a:r>
              <a:rPr lang="en-US" sz="2800" dirty="0">
                <a:solidFill>
                  <a:srgbClr val="000000"/>
                </a:solidFill>
                <a:ea typeface="Lucida Grande"/>
                <a:cs typeface="Lucida Grande"/>
              </a:rPr>
              <a:t>Review of IETF 6TiSCH calls and IETF 89 session</a:t>
            </a:r>
            <a:endParaRPr lang="en-US" sz="2800" dirty="0"/>
          </a:p>
          <a:p>
            <a:pPr marL="800100" lvl="1" indent="-342900">
              <a:buClr>
                <a:srgbClr val="FF0000"/>
              </a:buClr>
              <a:buFont typeface="Wingdings" charset="2"/>
              <a:buChar char="q"/>
            </a:pPr>
            <a:r>
              <a:rPr lang="en-US" sz="2800" b="1" dirty="0"/>
              <a:t>Thursday 20 Mar, PM2: </a:t>
            </a:r>
            <a:r>
              <a:rPr lang="en-US" sz="2800" dirty="0">
                <a:solidFill>
                  <a:srgbClr val="000000"/>
                </a:solidFill>
                <a:ea typeface="Lucida Grande"/>
                <a:cs typeface="Lucida Grande"/>
              </a:rPr>
              <a:t>Putting an architecture together of 6tisch, </a:t>
            </a:r>
            <a:r>
              <a:rPr lang="en-US" sz="2800" dirty="0" err="1">
                <a:solidFill>
                  <a:srgbClr val="000000"/>
                </a:solidFill>
                <a:ea typeface="Lucida Grande"/>
                <a:cs typeface="Lucida Grande"/>
              </a:rPr>
              <a:t>CoAP</a:t>
            </a:r>
            <a:r>
              <a:rPr lang="en-US" sz="2800" dirty="0">
                <a:solidFill>
                  <a:srgbClr val="000000"/>
                </a:solidFill>
                <a:ea typeface="Lucida Grande"/>
                <a:cs typeface="Lucida Grande"/>
              </a:rPr>
              <a:t>, </a:t>
            </a:r>
            <a:r>
              <a:rPr lang="en-US" sz="2800" dirty="0" err="1">
                <a:solidFill>
                  <a:srgbClr val="000000"/>
                </a:solidFill>
                <a:ea typeface="Lucida Grande"/>
                <a:cs typeface="Lucida Grande"/>
              </a:rPr>
              <a:t>Geolink</a:t>
            </a:r>
            <a:r>
              <a:rPr lang="en-US" sz="2800" dirty="0">
                <a:solidFill>
                  <a:srgbClr val="000000"/>
                </a:solidFill>
                <a:ea typeface="Lucida Grande"/>
                <a:cs typeface="Lucida Grande"/>
              </a:rPr>
              <a:t>, RPL, 6lowpan, </a:t>
            </a:r>
            <a:r>
              <a:rPr lang="en-US" sz="2800" dirty="0" err="1">
                <a:solidFill>
                  <a:srgbClr val="000000"/>
                </a:solidFill>
                <a:ea typeface="Lucida Grande"/>
                <a:cs typeface="Lucida Grande"/>
              </a:rPr>
              <a:t>etc</a:t>
            </a:r>
            <a:endParaRPr lang="en-US" sz="28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March 2014 Meeting Report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5016759"/>
          </a:xfrm>
          <a:prstGeom prst="rect">
            <a:avLst/>
          </a:prstGeom>
        </p:spPr>
        <p:txBody>
          <a:bodyPr wrap="square">
            <a:spAutoFit/>
          </a:bodyPr>
          <a:lstStyle/>
          <a:p>
            <a:r>
              <a:rPr lang="en-US" sz="1600" b="1" dirty="0"/>
              <a:t>6tisch Goal</a:t>
            </a:r>
            <a:endParaRPr lang="en-US" sz="1600" dirty="0"/>
          </a:p>
          <a:p>
            <a:r>
              <a:rPr lang="en-US" sz="1600" dirty="0"/>
              <a:t>The 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r>
              <a:rPr lang="en-US" sz="1600" b="1" dirty="0"/>
              <a:t>Work Item 1</a:t>
            </a:r>
            <a:endParaRPr lang="en-US" sz="1600" dirty="0"/>
          </a:p>
          <a:p>
            <a:r>
              <a:rPr lang="en-US" sz="1600" dirty="0"/>
              <a:t>Produce "</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r>
              <a:rPr lang="en-US" sz="1600" b="1" dirty="0"/>
              <a:t>Work Item 2</a:t>
            </a:r>
            <a:endParaRPr lang="en-US" sz="1600" dirty="0"/>
          </a:p>
          <a:p>
            <a:r>
              <a:rPr lang="en-US" sz="1600" dirty="0"/>
              <a:t>Produce 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r>
              <a:rPr lang="en-US" sz="1600" b="1" dirty="0"/>
              <a:t>Work Item 3</a:t>
            </a:r>
            <a:endParaRPr lang="en-US" sz="1600" dirty="0"/>
          </a:p>
          <a:p>
            <a:r>
              <a:rPr lang="en-US" sz="1600" dirty="0"/>
              <a:t>Produce "</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228600" y="609600"/>
            <a:ext cx="8534400" cy="762000"/>
          </a:xfrm>
        </p:spPr>
        <p:txBody>
          <a:bodyPr/>
          <a:lstStyle/>
          <a:p>
            <a:r>
              <a:rPr lang="en-US" dirty="0"/>
              <a:t>Architecture status </a:t>
            </a:r>
            <a:r>
              <a:rPr lang="en-US" dirty="0" smtClean="0"/>
              <a:t>&amp; changes </a:t>
            </a:r>
            <a:r>
              <a:rPr lang="en-US" dirty="0"/>
              <a:t>since IETF 88</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524000"/>
            <a:ext cx="8534400" cy="4770537"/>
          </a:xfrm>
          <a:prstGeom prst="rect">
            <a:avLst/>
          </a:prstGeom>
        </p:spPr>
        <p:txBody>
          <a:bodyPr wrap="square">
            <a:spAutoFit/>
          </a:bodyPr>
          <a:lstStyle/>
          <a:p>
            <a:pPr marL="282575" lvl="0"/>
            <a:r>
              <a:rPr lang="en-US" sz="1600" dirty="0" smtClean="0"/>
              <a:t>Incorporated </a:t>
            </a:r>
            <a:r>
              <a:rPr lang="en-US" sz="1600" dirty="0"/>
              <a:t>text on 6top vs. RPL (section 7.2)</a:t>
            </a:r>
          </a:p>
          <a:p>
            <a:pPr marL="742950" lvl="1" indent="-285750">
              <a:buFont typeface="Arial"/>
              <a:buChar char="•"/>
            </a:pPr>
            <a:r>
              <a:rPr lang="en-US" sz="1600" dirty="0"/>
              <a:t>Objective Function can leverage 6top databases </a:t>
            </a:r>
          </a:p>
          <a:p>
            <a:pPr marL="742950" lvl="1" indent="-285750">
              <a:buFont typeface="Arial"/>
              <a:buChar char="•"/>
            </a:pPr>
            <a:r>
              <a:rPr lang="en-US" sz="1600" dirty="0"/>
              <a:t>abstract neighbor table with stats</a:t>
            </a:r>
          </a:p>
          <a:p>
            <a:pPr marL="742950" lvl="1" indent="-285750">
              <a:buFont typeface="Arial"/>
              <a:buChar char="•"/>
            </a:pPr>
            <a:r>
              <a:rPr lang="en-US" sz="1600" dirty="0"/>
              <a:t>cell quality metrics  (RSSI, LQI)</a:t>
            </a:r>
          </a:p>
          <a:p>
            <a:pPr marL="742950" lvl="1" indent="-285750">
              <a:buFont typeface="Arial"/>
              <a:buChar char="•"/>
            </a:pPr>
            <a:r>
              <a:rPr lang="en-US" sz="1600" dirty="0"/>
              <a:t>ASN of last received packet</a:t>
            </a:r>
          </a:p>
          <a:p>
            <a:pPr marL="742950" lvl="1" indent="-285750">
              <a:buFont typeface="Arial"/>
              <a:buChar char="•"/>
            </a:pPr>
            <a:r>
              <a:rPr lang="en-US" sz="1600" dirty="0"/>
              <a:t>RPL can also influence MAC behavior</a:t>
            </a:r>
          </a:p>
          <a:p>
            <a:pPr marL="742950" lvl="1" indent="-285750">
              <a:buFont typeface="Arial"/>
              <a:buChar char="•"/>
            </a:pPr>
            <a:r>
              <a:rPr lang="en-US" sz="1600" dirty="0"/>
              <a:t>Extended Beacons period </a:t>
            </a:r>
          </a:p>
          <a:p>
            <a:pPr marL="742950" lvl="1" indent="-285750">
              <a:buFont typeface="Arial"/>
              <a:buChar char="•"/>
            </a:pPr>
            <a:r>
              <a:rPr lang="en-US" sz="1600" dirty="0"/>
              <a:t>6top provides a broadcast channel for DIO</a:t>
            </a:r>
          </a:p>
          <a:p>
            <a:pPr marL="230188" lvl="0"/>
            <a:r>
              <a:rPr lang="en-US" sz="1600" dirty="0"/>
              <a:t>Added text on chunk management (section 7.6)</a:t>
            </a:r>
          </a:p>
          <a:p>
            <a:pPr marL="742950" lvl="1" indent="-285750">
              <a:buFont typeface="Arial"/>
              <a:buChar char="•"/>
            </a:pPr>
            <a:r>
              <a:rPr lang="en-US" sz="1600" dirty="0"/>
              <a:t>To support the distribution of timeslot allocation. </a:t>
            </a:r>
          </a:p>
          <a:p>
            <a:pPr marL="742950" lvl="1" indent="-285750">
              <a:buFont typeface="Arial"/>
              <a:buChar char="•"/>
            </a:pPr>
            <a:r>
              <a:rPr lang="en-US" sz="1600" dirty="0"/>
              <a:t>Optional. E.g. not used in minimal</a:t>
            </a:r>
          </a:p>
          <a:p>
            <a:pPr marL="742950" lvl="1" indent="-285750">
              <a:buFont typeface="Arial"/>
              <a:buChar char="•"/>
            </a:pPr>
            <a:r>
              <a:rPr lang="en-US" sz="1600" dirty="0"/>
              <a:t>Operates for a whole group of cells at a time</a:t>
            </a:r>
          </a:p>
          <a:p>
            <a:pPr marL="742950" lvl="1" indent="-285750">
              <a:buFont typeface="Arial"/>
              <a:buChar char="•"/>
            </a:pPr>
            <a:r>
              <a:rPr lang="en-US" sz="1600" dirty="0"/>
              <a:t>Well-known partition on the CUD matrix</a:t>
            </a:r>
          </a:p>
          <a:p>
            <a:pPr marL="742950" lvl="1" indent="-285750">
              <a:buFont typeface="Arial"/>
              <a:buChar char="•"/>
            </a:pPr>
            <a:r>
              <a:rPr lang="en-US" sz="1600" dirty="0"/>
              <a:t>Used to obtain exclusive authority within interference domain</a:t>
            </a:r>
          </a:p>
          <a:p>
            <a:pPr marL="742950" lvl="1" indent="-285750">
              <a:buFont typeface="Arial"/>
              <a:buChar char="•"/>
            </a:pPr>
            <a:r>
              <a:rPr lang="en-US" sz="1600" dirty="0"/>
              <a:t>Different from Bundle that is a dynamic collection used for transmit </a:t>
            </a:r>
          </a:p>
          <a:p>
            <a:pPr marL="742950" lvl="1" indent="-285750">
              <a:buFont typeface="Arial"/>
              <a:buChar char="•"/>
            </a:pPr>
            <a:r>
              <a:rPr lang="en-US" sz="1600" dirty="0"/>
              <a:t>Mechanism for appropriation still TBD</a:t>
            </a:r>
          </a:p>
          <a:p>
            <a:pPr marL="1200150" lvl="2" indent="-285750">
              <a:buFont typeface="Arial"/>
              <a:buChar char="•"/>
            </a:pPr>
            <a:r>
              <a:rPr lang="en-US" sz="1600" dirty="0"/>
              <a:t>Done by RPL parents only</a:t>
            </a:r>
          </a:p>
          <a:p>
            <a:pPr marL="1200150" lvl="2" indent="-285750">
              <a:buFont typeface="Arial"/>
              <a:buChar char="•"/>
            </a:pPr>
            <a:r>
              <a:rPr lang="en-US" sz="1600" dirty="0"/>
              <a:t>Expectation: similar to DAD</a:t>
            </a:r>
          </a:p>
          <a:p>
            <a:pPr lvl="0"/>
            <a:r>
              <a:rPr lang="en-US" sz="1600" dirty="0"/>
              <a:t>New terms e.g. Channel Distribution/Usage matrix</a:t>
            </a:r>
          </a:p>
        </p:txBody>
      </p:sp>
    </p:spTree>
    <p:extLst>
      <p:ext uri="{BB962C8B-B14F-4D97-AF65-F5344CB8AC3E}">
        <p14:creationId xmlns:p14="http://schemas.microsoft.com/office/powerpoint/2010/main" val="106265368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228600" y="381000"/>
            <a:ext cx="8534400" cy="762000"/>
          </a:xfrm>
        </p:spPr>
        <p:txBody>
          <a:bodyPr/>
          <a:lstStyle/>
          <a:p>
            <a:r>
              <a:rPr lang="en-US" dirty="0"/>
              <a:t>6top sublayer and 6top interface status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152400" y="1066800"/>
            <a:ext cx="8839200" cy="5324535"/>
          </a:xfrm>
          <a:prstGeom prst="rect">
            <a:avLst/>
          </a:prstGeom>
        </p:spPr>
        <p:txBody>
          <a:bodyPr wrap="square">
            <a:spAutoFit/>
          </a:bodyPr>
          <a:lstStyle/>
          <a:p>
            <a:pPr lvl="0"/>
            <a:r>
              <a:rPr lang="en-US" sz="2000" dirty="0" smtClean="0"/>
              <a:t>6top Interface:</a:t>
            </a:r>
          </a:p>
          <a:p>
            <a:pPr marL="342900" lvl="0" indent="-342900">
              <a:buFont typeface="Arial"/>
              <a:buChar char="•"/>
            </a:pPr>
            <a:r>
              <a:rPr lang="en-US" sz="2000" dirty="0" smtClean="0"/>
              <a:t>Defines </a:t>
            </a:r>
            <a:r>
              <a:rPr lang="en-US" sz="2000" dirty="0"/>
              <a:t>a generic data model for the 6TiSCH Operation Sublayer (6top), using the YANG data modeling language. </a:t>
            </a:r>
          </a:p>
          <a:p>
            <a:pPr marL="342900" lvl="0" indent="-342900">
              <a:buFont typeface="Arial"/>
              <a:buChar char="•"/>
            </a:pPr>
            <a:r>
              <a:rPr lang="en-US" sz="2000" dirty="0"/>
              <a:t>This data model gives access to metrics (e.g. cell state), TSCH configuration and control procedures, and support for the different scheduling mechanisms</a:t>
            </a:r>
          </a:p>
          <a:p>
            <a:pPr marL="342900" lvl="0" indent="-342900">
              <a:buFont typeface="Arial"/>
              <a:buChar char="•"/>
            </a:pPr>
            <a:r>
              <a:rPr lang="en-US" sz="2000" dirty="0"/>
              <a:t>This data model can be used for future network management solutions defined by  the 6TiSCH working group.</a:t>
            </a:r>
          </a:p>
          <a:p>
            <a:pPr marL="342900" indent="-342900">
              <a:buFont typeface="Arial"/>
              <a:buChar char="•"/>
            </a:pPr>
            <a:r>
              <a:rPr lang="en-US" sz="2000" dirty="0"/>
              <a:t>The 6top interface draft proposal, adopted by the work group. defines a generic data model for the 6TiSCH Operation Sublayer (6top), using the YANG data modeling language. </a:t>
            </a:r>
          </a:p>
          <a:p>
            <a:r>
              <a:rPr lang="en-US" sz="2000" dirty="0" smtClean="0"/>
              <a:t>6top sublayer changes since IETF 88:</a:t>
            </a:r>
          </a:p>
          <a:p>
            <a:pPr marL="342900" lvl="0" indent="-342900">
              <a:buFont typeface="Arial"/>
              <a:buChar char="•"/>
            </a:pPr>
            <a:r>
              <a:rPr lang="en-US" sz="2000" dirty="0" smtClean="0"/>
              <a:t>Flags </a:t>
            </a:r>
            <a:r>
              <a:rPr lang="en-US" sz="2000" dirty="0"/>
              <a:t>for Cells</a:t>
            </a:r>
          </a:p>
          <a:p>
            <a:pPr marL="342900" lvl="0" indent="-342900">
              <a:buFont typeface="Arial"/>
              <a:buChar char="•"/>
            </a:pPr>
            <a:r>
              <a:rPr lang="en-US" sz="2000" dirty="0"/>
              <a:t>Remove section 3 “Using 6top” and re-organize the contents</a:t>
            </a:r>
          </a:p>
          <a:p>
            <a:pPr marL="342900" lvl="0" indent="-342900">
              <a:buFont typeface="Arial"/>
              <a:buChar char="•"/>
            </a:pPr>
            <a:r>
              <a:rPr lang="en-US" sz="2000" dirty="0"/>
              <a:t>Modify commands’ parameters for consistent with data model.</a:t>
            </a:r>
          </a:p>
          <a:p>
            <a:pPr marL="342900" lvl="0" indent="-342900">
              <a:buFont typeface="Arial"/>
              <a:buChar char="•"/>
            </a:pPr>
            <a:r>
              <a:rPr lang="en-US" sz="2000" dirty="0"/>
              <a:t>Add “Chunk commands” and “Chunk-cell commands”.</a:t>
            </a:r>
          </a:p>
          <a:p>
            <a:pPr marL="342900" lvl="0" indent="-342900">
              <a:buFont typeface="Arial"/>
              <a:buChar char="•"/>
            </a:pPr>
            <a:r>
              <a:rPr lang="en-US" sz="2000" dirty="0"/>
              <a:t>Remove security related commands</a:t>
            </a:r>
          </a:p>
          <a:p>
            <a:pPr marL="342900" lvl="0" indent="-342900">
              <a:buFont typeface="Arial"/>
              <a:buChar char="•"/>
            </a:pPr>
            <a:r>
              <a:rPr lang="en-US" sz="2000" dirty="0"/>
              <a:t>Detail the interaction with IEEE802.15.4e TSCH  </a:t>
            </a:r>
          </a:p>
        </p:txBody>
      </p:sp>
    </p:spTree>
    <p:extLst>
      <p:ext uri="{BB962C8B-B14F-4D97-AF65-F5344CB8AC3E}">
        <p14:creationId xmlns:p14="http://schemas.microsoft.com/office/powerpoint/2010/main" val="162794123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21249</TotalTime>
  <Words>734</Words>
  <Application>Microsoft Macintosh PowerPoint</Application>
  <PresentationFormat>On-screen Show (4:3)</PresentationFormat>
  <Paragraphs>100</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PowerPoint Presentation</vt:lpstr>
      <vt:lpstr>Meeting Goals (Agenda 15-14-0012-00)</vt:lpstr>
      <vt:lpstr>IETF 6tisch March 2014 Meeting Report</vt:lpstr>
      <vt:lpstr>Architecture status &amp; changes since IETF 88</vt:lpstr>
      <vt:lpstr>6top sublayer and 6top interface status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IETF Report</dc:title>
  <dc:subject>IEEE 802.15 &lt;IG 6tisch Opening Report&gt;</dc:subject>
  <dc:creator>Pat Kinney</dc:creator>
  <cp:keywords/>
  <dc:description>&lt;15-14-0218-00-00IG6t&gt;</dc:description>
  <cp:lastModifiedBy>Pat Kinney</cp:lastModifiedBy>
  <cp:revision>502</cp:revision>
  <cp:lastPrinted>1998-02-10T13:28:06Z</cp:lastPrinted>
  <dcterms:created xsi:type="dcterms:W3CDTF">2009-07-12T16:25:16Z</dcterms:created>
  <dcterms:modified xsi:type="dcterms:W3CDTF">2014-03-30T06:00:18Z</dcterms:modified>
  <cp:category/>
</cp:coreProperties>
</file>