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59" r:id="rId2"/>
    <p:sldId id="260" r:id="rId3"/>
    <p:sldId id="261" r:id="rId4"/>
    <p:sldId id="265" r:id="rId5"/>
    <p:sldId id="267" r:id="rId6"/>
    <p:sldId id="272" r:id="rId7"/>
    <p:sldId id="271" r:id="rId8"/>
    <p:sldId id="270" r:id="rId9"/>
    <p:sldId id="269" r:id="rId10"/>
    <p:sldId id="268" r:id="rId11"/>
    <p:sldId id="266" r:id="rId12"/>
    <p:sldId id="273" r:id="rId13"/>
    <p:sldId id="274" r:id="rId14"/>
    <p:sldId id="275" r:id="rId15"/>
    <p:sldId id="276" r:id="rId16"/>
    <p:sldId id="277" r:id="rId17"/>
    <p:sldId id="278" r:id="rId18"/>
    <p:sldId id="279" r:id="rId19"/>
    <p:sldId id="280" r:id="rId20"/>
    <p:sldId id="281" r:id="rId21"/>
    <p:sldId id="282" r:id="rId22"/>
    <p:sldId id="283" r:id="rId23"/>
    <p:sldId id="287"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8" d="100"/>
          <a:sy n="58" d="100"/>
        </p:scale>
        <p:origin x="1522"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F01C4676-FCE2-4AC0-A821-47A3A49110BE}"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11236004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520C6237-969B-4135-8CF2-2EC91772DC3F}"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68483742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66DE3C07-2E78-4CA1-94BA-C89ED2C9DAD3}" type="slidenum">
              <a:rPr lang="en-US" altLang="ko-KR"/>
              <a:pPr/>
              <a:t>‹#›</a:t>
            </a:fld>
            <a:endParaRPr lang="en-US" altLang="ko-K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smtClean="0"/>
              <a:t>&lt;Mar 2014&gt;</a:t>
            </a:r>
            <a:endParaRPr lang="en-US" altLang="ko-KR" dirty="0"/>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err="1" smtClean="0"/>
              <a:t>Jeongseok</a:t>
            </a:r>
            <a:r>
              <a:rPr lang="en-US" altLang="ko-KR" dirty="0" smtClean="0"/>
              <a:t> Yu </a:t>
            </a:r>
            <a:r>
              <a:rPr lang="en-US" altLang="ko-KR" i="1" dirty="0" smtClean="0"/>
              <a:t>et al</a:t>
            </a:r>
            <a:r>
              <a:rPr lang="en-US" altLang="ko-KR" dirty="0" smtClean="0"/>
              <a:t>., Chung-</a:t>
            </a:r>
            <a:r>
              <a:rPr lang="en-US" altLang="ko-KR" dirty="0" err="1" smtClean="0"/>
              <a:t>Ang</a:t>
            </a:r>
            <a:r>
              <a:rPr lang="en-US" altLang="ko-KR" dirty="0" smtClean="0"/>
              <a:t> University</a:t>
            </a:r>
            <a:endParaRPr lang="en-US" altLang="ko-KR" dirty="0"/>
          </a:p>
        </p:txBody>
      </p:sp>
    </p:spTree>
    <p:extLst>
      <p:ext uri="{BB962C8B-B14F-4D97-AF65-F5344CB8AC3E}">
        <p14:creationId xmlns:p14="http://schemas.microsoft.com/office/powerpoint/2010/main" val="412150139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44592722-CB8B-488E-A639-A39ED82A9F84}" type="slidenum">
              <a:rPr lang="en-US" altLang="ko-KR"/>
              <a:pPr/>
              <a:t>‹#›</a:t>
            </a:fld>
            <a:endParaRPr lang="en-US" altLang="ko-K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smtClean="0"/>
              <a:t>&lt;Mar 2014&gt;</a:t>
            </a:r>
            <a:endParaRPr lang="en-US" altLang="ko-KR" dirty="0"/>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err="1" smtClean="0"/>
              <a:t>Jeongseok</a:t>
            </a:r>
            <a:r>
              <a:rPr lang="en-US" altLang="ko-KR" dirty="0" smtClean="0"/>
              <a:t> Yu </a:t>
            </a:r>
            <a:r>
              <a:rPr lang="en-US" altLang="ko-KR" i="1" dirty="0" smtClean="0"/>
              <a:t>et al</a:t>
            </a:r>
            <a:r>
              <a:rPr lang="en-US" altLang="ko-KR" dirty="0" smtClean="0"/>
              <a:t>., Chung-</a:t>
            </a:r>
            <a:r>
              <a:rPr lang="en-US" altLang="ko-KR" dirty="0" err="1" smtClean="0"/>
              <a:t>Ang</a:t>
            </a:r>
            <a:r>
              <a:rPr lang="en-US" altLang="ko-KR" dirty="0" smtClean="0"/>
              <a:t> University</a:t>
            </a:r>
            <a:endParaRPr lang="en-US" altLang="ko-KR" dirty="0"/>
          </a:p>
        </p:txBody>
      </p:sp>
    </p:spTree>
    <p:extLst>
      <p:ext uri="{BB962C8B-B14F-4D97-AF65-F5344CB8AC3E}">
        <p14:creationId xmlns:p14="http://schemas.microsoft.com/office/powerpoint/2010/main" val="180249880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BFD91865-103B-4F66-ABC5-16155A8D689E}" type="slidenum">
              <a:rPr lang="en-US" altLang="ko-KR"/>
              <a:pPr/>
              <a:t>‹#›</a:t>
            </a:fld>
            <a:endParaRPr lang="en-US" altLang="ko-K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smtClean="0"/>
              <a:t>&lt;Mar 2014&gt;</a:t>
            </a:r>
            <a:endParaRPr lang="en-US" altLang="ko-KR" dirty="0"/>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err="1" smtClean="0"/>
              <a:t>Jeongseok</a:t>
            </a:r>
            <a:r>
              <a:rPr lang="en-US" altLang="ko-KR" dirty="0" smtClean="0"/>
              <a:t> Yu </a:t>
            </a:r>
            <a:r>
              <a:rPr lang="en-US" altLang="ko-KR" i="1" dirty="0" smtClean="0"/>
              <a:t>et al</a:t>
            </a:r>
            <a:r>
              <a:rPr lang="en-US" altLang="ko-KR" dirty="0" smtClean="0"/>
              <a:t>., Chung-</a:t>
            </a:r>
            <a:r>
              <a:rPr lang="en-US" altLang="ko-KR" dirty="0" err="1" smtClean="0"/>
              <a:t>Ang</a:t>
            </a:r>
            <a:r>
              <a:rPr lang="en-US" altLang="ko-KR" dirty="0" smtClean="0"/>
              <a:t> University</a:t>
            </a:r>
            <a:endParaRPr lang="en-US" altLang="ko-KR" dirty="0"/>
          </a:p>
        </p:txBody>
      </p:sp>
    </p:spTree>
    <p:extLst>
      <p:ext uri="{BB962C8B-B14F-4D97-AF65-F5344CB8AC3E}">
        <p14:creationId xmlns:p14="http://schemas.microsoft.com/office/powerpoint/2010/main" val="37650464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0471693A-DD32-41F5-8922-8F87FC4C13BC}" type="slidenum">
              <a:rPr lang="en-US" altLang="ko-KR"/>
              <a:pPr/>
              <a:t>‹#›</a:t>
            </a:fld>
            <a:endParaRPr lang="en-US" altLang="ko-K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smtClean="0"/>
              <a:t>&lt;Mar 2014&gt;</a:t>
            </a:r>
            <a:endParaRPr lang="en-US" altLang="ko-KR" dirty="0"/>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err="1" smtClean="0"/>
              <a:t>Jeongseok</a:t>
            </a:r>
            <a:r>
              <a:rPr lang="en-US" altLang="ko-KR" dirty="0" smtClean="0"/>
              <a:t> Yu </a:t>
            </a:r>
            <a:r>
              <a:rPr lang="en-US" altLang="ko-KR" i="1" dirty="0" smtClean="0"/>
              <a:t>et al</a:t>
            </a:r>
            <a:r>
              <a:rPr lang="en-US" altLang="ko-KR" dirty="0" smtClean="0"/>
              <a:t>., Chung-</a:t>
            </a:r>
            <a:r>
              <a:rPr lang="en-US" altLang="ko-KR" dirty="0" err="1" smtClean="0"/>
              <a:t>Ang</a:t>
            </a:r>
            <a:r>
              <a:rPr lang="en-US" altLang="ko-KR" dirty="0" smtClean="0"/>
              <a:t> University</a:t>
            </a:r>
            <a:endParaRPr lang="en-US" altLang="ko-KR" dirty="0"/>
          </a:p>
        </p:txBody>
      </p:sp>
    </p:spTree>
    <p:extLst>
      <p:ext uri="{BB962C8B-B14F-4D97-AF65-F5344CB8AC3E}">
        <p14:creationId xmlns:p14="http://schemas.microsoft.com/office/powerpoint/2010/main" val="145425653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F80EFE13-4694-472D-8EC4-DBF823B1E432}" type="slidenum">
              <a:rPr lang="en-US" altLang="ko-KR"/>
              <a:pPr/>
              <a:t>‹#›</a:t>
            </a:fld>
            <a:endParaRPr lang="en-US" altLang="ko-K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smtClean="0"/>
              <a:t>&lt;Mar 2014&gt;</a:t>
            </a:r>
            <a:endParaRPr lang="en-US" altLang="ko-KR" dirty="0"/>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err="1" smtClean="0"/>
              <a:t>Jeongseok</a:t>
            </a:r>
            <a:r>
              <a:rPr lang="en-US" altLang="ko-KR" dirty="0" smtClean="0"/>
              <a:t> Yu </a:t>
            </a:r>
            <a:r>
              <a:rPr lang="en-US" altLang="ko-KR" i="1" dirty="0" smtClean="0"/>
              <a:t>et al</a:t>
            </a:r>
            <a:r>
              <a:rPr lang="en-US" altLang="ko-KR" dirty="0" smtClean="0"/>
              <a:t>., Chung-</a:t>
            </a:r>
            <a:r>
              <a:rPr lang="en-US" altLang="ko-KR" dirty="0" err="1" smtClean="0"/>
              <a:t>Ang</a:t>
            </a:r>
            <a:r>
              <a:rPr lang="en-US" altLang="ko-KR" dirty="0" smtClean="0"/>
              <a:t> University</a:t>
            </a:r>
            <a:endParaRPr lang="en-US" altLang="ko-KR" dirty="0"/>
          </a:p>
        </p:txBody>
      </p:sp>
    </p:spTree>
    <p:extLst>
      <p:ext uri="{BB962C8B-B14F-4D97-AF65-F5344CB8AC3E}">
        <p14:creationId xmlns:p14="http://schemas.microsoft.com/office/powerpoint/2010/main" val="282585555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E74CF91B-B444-405B-99A6-664754B6731B}" type="slidenum">
              <a:rPr lang="en-US" altLang="ko-KR"/>
              <a:pPr/>
              <a:t>‹#›</a:t>
            </a:fld>
            <a:endParaRPr lang="en-US" altLang="ko-KR"/>
          </a:p>
        </p:txBody>
      </p:sp>
      <p:sp>
        <p:nvSpPr>
          <p:cNvPr id="8" name="Rectangle 4"/>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smtClean="0"/>
              <a:t>&lt;Mar 2014&gt;</a:t>
            </a:r>
            <a:endParaRPr lang="en-US" altLang="ko-KR" dirty="0"/>
          </a:p>
        </p:txBody>
      </p:sp>
      <p:sp>
        <p:nvSpPr>
          <p:cNvPr id="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err="1" smtClean="0"/>
              <a:t>Jeongseok</a:t>
            </a:r>
            <a:r>
              <a:rPr lang="en-US" altLang="ko-KR" dirty="0" smtClean="0"/>
              <a:t> Yu </a:t>
            </a:r>
            <a:r>
              <a:rPr lang="en-US" altLang="ko-KR" i="1" dirty="0" smtClean="0"/>
              <a:t>et al</a:t>
            </a:r>
            <a:r>
              <a:rPr lang="en-US" altLang="ko-KR" dirty="0" smtClean="0"/>
              <a:t>., Chung-</a:t>
            </a:r>
            <a:r>
              <a:rPr lang="en-US" altLang="ko-KR" dirty="0" err="1" smtClean="0"/>
              <a:t>Ang</a:t>
            </a:r>
            <a:r>
              <a:rPr lang="en-US" altLang="ko-KR" dirty="0" smtClean="0"/>
              <a:t> University</a:t>
            </a:r>
            <a:endParaRPr lang="en-US" altLang="ko-KR" dirty="0"/>
          </a:p>
        </p:txBody>
      </p:sp>
    </p:spTree>
    <p:extLst>
      <p:ext uri="{BB962C8B-B14F-4D97-AF65-F5344CB8AC3E}">
        <p14:creationId xmlns:p14="http://schemas.microsoft.com/office/powerpoint/2010/main" val="6966680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9" name="슬라이드 번호 개체 틀 8"/>
          <p:cNvSpPr>
            <a:spLocks noGrp="1"/>
          </p:cNvSpPr>
          <p:nvPr>
            <p:ph type="sldNum" sz="quarter" idx="12"/>
          </p:nvPr>
        </p:nvSpPr>
        <p:spPr/>
        <p:txBody>
          <a:bodyPr/>
          <a:lstStyle>
            <a:lvl1pPr>
              <a:defRPr/>
            </a:lvl1pPr>
          </a:lstStyle>
          <a:p>
            <a:r>
              <a:rPr lang="en-US" altLang="ko-KR"/>
              <a:t>Slide </a:t>
            </a:r>
            <a:fld id="{9EE44D39-850D-49CF-8872-035C09E1BB03}" type="slidenum">
              <a:rPr lang="en-US" altLang="ko-KR"/>
              <a:pPr/>
              <a:t>‹#›</a:t>
            </a:fld>
            <a:endParaRPr lang="en-US" altLang="ko-KR"/>
          </a:p>
        </p:txBody>
      </p:sp>
      <p:sp>
        <p:nvSpPr>
          <p:cNvPr id="10" name="Rectangle 4"/>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smtClean="0"/>
              <a:t>&lt;Mar 2014&gt;</a:t>
            </a:r>
            <a:endParaRPr lang="en-US" altLang="ko-KR" dirty="0"/>
          </a:p>
        </p:txBody>
      </p:sp>
      <p:sp>
        <p:nvSpPr>
          <p:cNvPr id="11" name="Rectangle 5"/>
          <p:cNvSpPr>
            <a:spLocks noGrp="1" noChangeArrowheads="1"/>
          </p:cNvSpPr>
          <p:nvPr>
            <p:ph type="ftr" sz="quarter" idx="14"/>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err="1" smtClean="0"/>
              <a:t>Jeongseok</a:t>
            </a:r>
            <a:r>
              <a:rPr lang="en-US" altLang="ko-KR" dirty="0" smtClean="0"/>
              <a:t> Yu </a:t>
            </a:r>
            <a:r>
              <a:rPr lang="en-US" altLang="ko-KR" i="1" dirty="0" smtClean="0"/>
              <a:t>et al</a:t>
            </a:r>
            <a:r>
              <a:rPr lang="en-US" altLang="ko-KR" dirty="0" smtClean="0"/>
              <a:t>., Chung-</a:t>
            </a:r>
            <a:r>
              <a:rPr lang="en-US" altLang="ko-KR" dirty="0" err="1" smtClean="0"/>
              <a:t>Ang</a:t>
            </a:r>
            <a:r>
              <a:rPr lang="en-US" altLang="ko-KR" dirty="0" smtClean="0"/>
              <a:t> University</a:t>
            </a:r>
            <a:endParaRPr lang="en-US" altLang="ko-KR" dirty="0"/>
          </a:p>
        </p:txBody>
      </p:sp>
    </p:spTree>
    <p:extLst>
      <p:ext uri="{BB962C8B-B14F-4D97-AF65-F5344CB8AC3E}">
        <p14:creationId xmlns:p14="http://schemas.microsoft.com/office/powerpoint/2010/main" val="77228435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53BCAD52-DA52-432F-9E8C-481774B17277}" type="slidenum">
              <a:rPr lang="en-US" altLang="ko-KR"/>
              <a:pPr/>
              <a:t>‹#›</a:t>
            </a:fld>
            <a:endParaRPr lang="en-US" altLang="ko-KR"/>
          </a:p>
        </p:txBody>
      </p:sp>
      <p:sp>
        <p:nvSpPr>
          <p:cNvPr id="6"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smtClean="0"/>
              <a:t>&lt;Mar 2014&gt;</a:t>
            </a:r>
            <a:endParaRPr lang="en-US" altLang="ko-KR" dirty="0"/>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err="1" smtClean="0"/>
              <a:t>Jeongseok</a:t>
            </a:r>
            <a:r>
              <a:rPr lang="en-US" altLang="ko-KR" dirty="0" smtClean="0"/>
              <a:t> Yu </a:t>
            </a:r>
            <a:r>
              <a:rPr lang="en-US" altLang="ko-KR" i="1" dirty="0" smtClean="0"/>
              <a:t>et al</a:t>
            </a:r>
            <a:r>
              <a:rPr lang="en-US" altLang="ko-KR" dirty="0" smtClean="0"/>
              <a:t>., Chung-</a:t>
            </a:r>
            <a:r>
              <a:rPr lang="en-US" altLang="ko-KR" dirty="0" err="1" smtClean="0"/>
              <a:t>Ang</a:t>
            </a:r>
            <a:r>
              <a:rPr lang="en-US" altLang="ko-KR" dirty="0" smtClean="0"/>
              <a:t> University</a:t>
            </a:r>
            <a:endParaRPr lang="en-US" altLang="ko-KR" dirty="0"/>
          </a:p>
        </p:txBody>
      </p:sp>
    </p:spTree>
    <p:extLst>
      <p:ext uri="{BB962C8B-B14F-4D97-AF65-F5344CB8AC3E}">
        <p14:creationId xmlns:p14="http://schemas.microsoft.com/office/powerpoint/2010/main" val="34858785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4" name="슬라이드 번호 개체 틀 3"/>
          <p:cNvSpPr>
            <a:spLocks noGrp="1"/>
          </p:cNvSpPr>
          <p:nvPr>
            <p:ph type="sldNum" sz="quarter" idx="12"/>
          </p:nvPr>
        </p:nvSpPr>
        <p:spPr/>
        <p:txBody>
          <a:bodyPr/>
          <a:lstStyle>
            <a:lvl1pPr>
              <a:defRPr/>
            </a:lvl1pPr>
          </a:lstStyle>
          <a:p>
            <a:r>
              <a:rPr lang="en-US" altLang="ko-KR"/>
              <a:t>Slide </a:t>
            </a:r>
            <a:fld id="{CE34D869-98AC-4FD5-9203-D99FFDF1014C}" type="slidenum">
              <a:rPr lang="en-US" altLang="ko-KR"/>
              <a:pPr/>
              <a:t>‹#›</a:t>
            </a:fld>
            <a:endParaRPr lang="en-US" altLang="ko-K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smtClean="0"/>
              <a:t>&lt;Mar 2014&gt;</a:t>
            </a:r>
            <a:endParaRPr lang="en-US" altLang="ko-KR" dirty="0"/>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err="1" smtClean="0"/>
              <a:t>Jeongseok</a:t>
            </a:r>
            <a:r>
              <a:rPr lang="en-US" altLang="ko-KR" dirty="0" smtClean="0"/>
              <a:t> Yu </a:t>
            </a:r>
            <a:r>
              <a:rPr lang="en-US" altLang="ko-KR" i="1" dirty="0" smtClean="0"/>
              <a:t>et al</a:t>
            </a:r>
            <a:r>
              <a:rPr lang="en-US" altLang="ko-KR" dirty="0" smtClean="0"/>
              <a:t>., Chung-</a:t>
            </a:r>
            <a:r>
              <a:rPr lang="en-US" altLang="ko-KR" dirty="0" err="1" smtClean="0"/>
              <a:t>Ang</a:t>
            </a:r>
            <a:r>
              <a:rPr lang="en-US" altLang="ko-KR" dirty="0" smtClean="0"/>
              <a:t> University</a:t>
            </a:r>
            <a:endParaRPr lang="en-US" altLang="ko-KR" dirty="0"/>
          </a:p>
        </p:txBody>
      </p:sp>
    </p:spTree>
    <p:extLst>
      <p:ext uri="{BB962C8B-B14F-4D97-AF65-F5344CB8AC3E}">
        <p14:creationId xmlns:p14="http://schemas.microsoft.com/office/powerpoint/2010/main" val="287652527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492896"/>
            <a:ext cx="3733254" cy="36332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4DD37AEE-AEC5-4016-8C9A-BA85B8B6BFD6}" type="slidenum">
              <a:rPr lang="en-US" altLang="ko-KR"/>
              <a:pPr/>
              <a:t>‹#›</a:t>
            </a:fld>
            <a:endParaRPr lang="en-US" altLang="ko-KR"/>
          </a:p>
        </p:txBody>
      </p:sp>
      <p:sp>
        <p:nvSpPr>
          <p:cNvPr id="8" name="Rectangle 4"/>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smtClean="0"/>
              <a:t>&lt;Mar 2014&gt;</a:t>
            </a:r>
            <a:endParaRPr lang="en-US" altLang="ko-KR" dirty="0"/>
          </a:p>
        </p:txBody>
      </p:sp>
      <p:sp>
        <p:nvSpPr>
          <p:cNvPr id="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err="1" smtClean="0"/>
              <a:t>Jeongseok</a:t>
            </a:r>
            <a:r>
              <a:rPr lang="en-US" altLang="ko-KR" dirty="0" smtClean="0"/>
              <a:t> Yu </a:t>
            </a:r>
            <a:r>
              <a:rPr lang="en-US" altLang="ko-KR" i="1" dirty="0" smtClean="0"/>
              <a:t>et al</a:t>
            </a:r>
            <a:r>
              <a:rPr lang="en-US" altLang="ko-KR" dirty="0" smtClean="0"/>
              <a:t>., Chung-</a:t>
            </a:r>
            <a:r>
              <a:rPr lang="en-US" altLang="ko-KR" dirty="0" err="1" smtClean="0"/>
              <a:t>Ang</a:t>
            </a:r>
            <a:r>
              <a:rPr lang="en-US" altLang="ko-KR" dirty="0" smtClean="0"/>
              <a:t> University</a:t>
            </a:r>
            <a:endParaRPr lang="en-US" altLang="ko-KR" dirty="0"/>
          </a:p>
        </p:txBody>
      </p:sp>
    </p:spTree>
    <p:extLst>
      <p:ext uri="{BB962C8B-B14F-4D97-AF65-F5344CB8AC3E}">
        <p14:creationId xmlns:p14="http://schemas.microsoft.com/office/powerpoint/2010/main" val="41318282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smtClean="0"/>
              <a:t>그림을 추가하려면 아이콘을 클릭하십시오</a:t>
            </a:r>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ED5F98C4-6446-403B-8318-BD6C9C66C7DD}" type="slidenum">
              <a:rPr lang="en-US" altLang="ko-KR"/>
              <a:pPr/>
              <a:t>‹#›</a:t>
            </a:fld>
            <a:endParaRPr lang="en-US" altLang="ko-KR"/>
          </a:p>
        </p:txBody>
      </p:sp>
      <p:sp>
        <p:nvSpPr>
          <p:cNvPr id="8" name="Rectangle 4"/>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smtClean="0"/>
              <a:t>&lt;Mar 2014&gt;</a:t>
            </a:r>
            <a:endParaRPr lang="en-US" altLang="ko-KR" dirty="0"/>
          </a:p>
        </p:txBody>
      </p:sp>
      <p:sp>
        <p:nvSpPr>
          <p:cNvPr id="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err="1" smtClean="0"/>
              <a:t>Jeongseok</a:t>
            </a:r>
            <a:r>
              <a:rPr lang="en-US" altLang="ko-KR" dirty="0" smtClean="0"/>
              <a:t> Yu </a:t>
            </a:r>
            <a:r>
              <a:rPr lang="en-US" altLang="ko-KR" i="1" dirty="0" smtClean="0"/>
              <a:t>et al</a:t>
            </a:r>
            <a:r>
              <a:rPr lang="en-US" altLang="ko-KR" dirty="0" smtClean="0"/>
              <a:t>., Chung-</a:t>
            </a:r>
            <a:r>
              <a:rPr lang="en-US" altLang="ko-KR" dirty="0" err="1" smtClean="0"/>
              <a:t>Ang</a:t>
            </a:r>
            <a:r>
              <a:rPr lang="en-US" altLang="ko-KR" dirty="0" smtClean="0"/>
              <a:t> University</a:t>
            </a:r>
            <a:endParaRPr lang="en-US" altLang="ko-KR" dirty="0"/>
          </a:p>
        </p:txBody>
      </p:sp>
    </p:spTree>
    <p:extLst>
      <p:ext uri="{BB962C8B-B14F-4D97-AF65-F5344CB8AC3E}">
        <p14:creationId xmlns:p14="http://schemas.microsoft.com/office/powerpoint/2010/main" val="292361307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endParaRPr lang="en-US" altLang="ko-KR"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ltLang="ko-KR"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smtClean="0"/>
              <a:t>&lt;Mar 2014&gt;</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err="1" smtClean="0"/>
              <a:t>Jeongseok</a:t>
            </a:r>
            <a:r>
              <a:rPr lang="en-US" altLang="ko-KR" dirty="0" smtClean="0"/>
              <a:t> Yu </a:t>
            </a:r>
            <a:r>
              <a:rPr lang="en-US" altLang="ko-KR" i="1" dirty="0" smtClean="0"/>
              <a:t>et al</a:t>
            </a:r>
            <a:r>
              <a:rPr lang="en-US" altLang="ko-KR" dirty="0" smtClean="0"/>
              <a:t>., Chung-</a:t>
            </a:r>
            <a:r>
              <a:rPr lang="en-US" altLang="ko-KR" dirty="0" err="1" smtClean="0"/>
              <a:t>Ang</a:t>
            </a:r>
            <a:r>
              <a:rPr lang="en-US" altLang="ko-KR" dirty="0" smtClean="0"/>
              <a:t> University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018DC896-113C-4199-A065-91376D3FC07E}" type="slidenum">
              <a:rPr lang="en-US" altLang="ko-KR"/>
              <a:pPr/>
              <a:t>‹#›</a:t>
            </a:fld>
            <a:endParaRPr lang="en-US" altLang="ko-KR"/>
          </a:p>
        </p:txBody>
      </p:sp>
      <p:sp>
        <p:nvSpPr>
          <p:cNvPr id="1031" name="Rectangle 7"/>
          <p:cNvSpPr>
            <a:spLocks noChangeArrowheads="1"/>
          </p:cNvSpPr>
          <p:nvPr/>
        </p:nvSpPr>
        <p:spPr bwMode="auto">
          <a:xfrm>
            <a:off x="4495800" y="394156"/>
            <a:ext cx="54768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l"/>
            <a:r>
              <a:rPr lang="en-US" altLang="ko-KR" sz="1400" b="1" dirty="0">
                <a:ea typeface="굴림" charset="-127"/>
              </a:rPr>
              <a:t>doc.: IEEE </a:t>
            </a:r>
            <a:r>
              <a:rPr lang="en-US" altLang="ko-KR" sz="1400" b="1" dirty="0" smtClean="0">
                <a:effectLst/>
              </a:rPr>
              <a:t>15-14-0197-00-0008</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3"/>
          <p:cNvSpPr>
            <a:spLocks noGrp="1"/>
          </p:cNvSpPr>
          <p:nvPr>
            <p:ph type="sldNum" sz="quarter" idx="12"/>
          </p:nvPr>
        </p:nvSpPr>
        <p:spPr/>
        <p:txBody>
          <a:bodyPr/>
          <a:lstStyle/>
          <a:p>
            <a:r>
              <a:rPr lang="en-US" altLang="ko-KR"/>
              <a:t>Slide </a:t>
            </a:r>
            <a:fld id="{288B06E5-58BF-4A0A-914F-2FA5C064ACF0}" type="slidenum">
              <a:rPr lang="en-US" altLang="ko-KR"/>
              <a:pPr/>
              <a:t>1</a:t>
            </a:fld>
            <a:endParaRPr lang="en-US" altLang="ko-KR"/>
          </a:p>
        </p:txBody>
      </p:sp>
      <p:sp>
        <p:nvSpPr>
          <p:cNvPr id="27651" name="Rectangle 3"/>
          <p:cNvSpPr>
            <a:spLocks noChangeArrowheads="1"/>
          </p:cNvSpPr>
          <p:nvPr/>
        </p:nvSpPr>
        <p:spPr bwMode="auto">
          <a:xfrm>
            <a:off x="152400" y="609600"/>
            <a:ext cx="89916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endParaRPr lang="en-US" altLang="ko-KR" sz="1600" dirty="0">
              <a:solidFill>
                <a:schemeClr val="tx2"/>
              </a:solidFill>
              <a:ea typeface="굴림" charset="-127"/>
            </a:endParaRPr>
          </a:p>
          <a:p>
            <a:r>
              <a:rPr lang="en-US" altLang="ko-KR" sz="1600" b="1" dirty="0">
                <a:solidFill>
                  <a:schemeClr val="tx2"/>
                </a:solidFill>
                <a:ea typeface="굴림" charset="-127"/>
              </a:rPr>
              <a:t>Submission Title</a:t>
            </a:r>
            <a:r>
              <a:rPr lang="en-US" altLang="ko-KR" sz="1600" b="1" dirty="0">
                <a:ea typeface="굴림" charset="-127"/>
              </a:rPr>
              <a:t>:</a:t>
            </a:r>
            <a:r>
              <a:rPr lang="en-US" altLang="ko-KR" sz="1600" dirty="0">
                <a:ea typeface="굴림" charset="-127"/>
              </a:rPr>
              <a:t> </a:t>
            </a:r>
            <a:r>
              <a:rPr lang="en-US" altLang="ko-KR" sz="1600" dirty="0" smtClean="0">
                <a:ea typeface="굴림" charset="-127"/>
              </a:rPr>
              <a:t>[Reliable broadcast scheme for PAC networks]</a:t>
            </a:r>
            <a:r>
              <a:rPr lang="en-US" altLang="ko-KR" sz="1600" dirty="0">
                <a:ea typeface="굴림" charset="-127"/>
              </a:rPr>
              <a:t>	</a:t>
            </a:r>
          </a:p>
          <a:p>
            <a:r>
              <a:rPr lang="en-US" altLang="ko-KR" sz="1600" b="1" dirty="0">
                <a:ea typeface="굴림" charset="-127"/>
              </a:rPr>
              <a:t>Date Submitted: </a:t>
            </a:r>
            <a:r>
              <a:rPr lang="en-US" altLang="ko-KR" sz="1600" dirty="0" smtClean="0">
                <a:ea typeface="굴림" charset="-127"/>
              </a:rPr>
              <a:t>[March </a:t>
            </a:r>
            <a:r>
              <a:rPr lang="en-US" altLang="ko-KR" sz="1600" dirty="0" smtClean="0">
                <a:ea typeface="굴림" charset="-127"/>
              </a:rPr>
              <a:t>20th</a:t>
            </a:r>
            <a:r>
              <a:rPr lang="en-US" altLang="ko-KR" sz="1600" dirty="0" smtClean="0">
                <a:ea typeface="굴림" charset="-127"/>
              </a:rPr>
              <a:t>, 2014]</a:t>
            </a:r>
            <a:r>
              <a:rPr lang="en-US" altLang="ko-KR" sz="1600" dirty="0">
                <a:ea typeface="굴림" charset="-127"/>
              </a:rPr>
              <a:t>	</a:t>
            </a:r>
          </a:p>
          <a:p>
            <a:r>
              <a:rPr lang="en-US" altLang="ko-KR" sz="1600" b="1" dirty="0">
                <a:ea typeface="굴림" charset="-127"/>
              </a:rPr>
              <a:t>Source:</a:t>
            </a:r>
            <a:r>
              <a:rPr lang="en-US" altLang="ko-KR" sz="1600" dirty="0">
                <a:ea typeface="굴림" charset="-127"/>
              </a:rPr>
              <a:t> </a:t>
            </a:r>
            <a:r>
              <a:rPr lang="en-US" altLang="ko-KR" sz="1600" dirty="0" smtClean="0">
                <a:ea typeface="굴림" charset="-127"/>
              </a:rPr>
              <a:t>[</a:t>
            </a:r>
            <a:r>
              <a:rPr lang="en-US" altLang="ko-KR" sz="1600" dirty="0" err="1" smtClean="0">
                <a:ea typeface="굴림" charset="-127"/>
              </a:rPr>
              <a:t>Jeongseok</a:t>
            </a:r>
            <a:r>
              <a:rPr lang="en-US" altLang="ko-KR" sz="1600" dirty="0" smtClean="0">
                <a:ea typeface="굴림" charset="-127"/>
              </a:rPr>
              <a:t> Yu, </a:t>
            </a:r>
            <a:r>
              <a:rPr lang="en-US" altLang="ko-KR" sz="1600" dirty="0" err="1" smtClean="0">
                <a:ea typeface="굴림" charset="-127"/>
              </a:rPr>
              <a:t>Woongsoo</a:t>
            </a:r>
            <a:r>
              <a:rPr lang="en-US" altLang="ko-KR" sz="1600" dirty="0" smtClean="0">
                <a:ea typeface="굴림" charset="-127"/>
              </a:rPr>
              <a:t> Na, </a:t>
            </a:r>
            <a:r>
              <a:rPr lang="en-US" altLang="ko-KR" sz="1600" dirty="0" err="1" smtClean="0">
                <a:ea typeface="굴림" charset="-127"/>
              </a:rPr>
              <a:t>Hyoungchel</a:t>
            </a:r>
            <a:r>
              <a:rPr lang="en-US" altLang="ko-KR" sz="1600" dirty="0" smtClean="0">
                <a:ea typeface="굴림" charset="-127"/>
              </a:rPr>
              <a:t> </a:t>
            </a:r>
            <a:r>
              <a:rPr lang="en-US" altLang="ko-KR" sz="1600" dirty="0" err="1" smtClean="0">
                <a:ea typeface="굴림" charset="-127"/>
              </a:rPr>
              <a:t>Bae</a:t>
            </a:r>
            <a:r>
              <a:rPr lang="en-US" altLang="ko-KR" sz="1600" dirty="0" smtClean="0">
                <a:ea typeface="굴림" charset="-127"/>
              </a:rPr>
              <a:t>, </a:t>
            </a:r>
            <a:r>
              <a:rPr lang="en-US" altLang="ko-KR" sz="1600" dirty="0" err="1" smtClean="0">
                <a:ea typeface="굴림" charset="-127"/>
              </a:rPr>
              <a:t>Taejin</a:t>
            </a:r>
            <a:r>
              <a:rPr lang="en-US" altLang="ko-KR" sz="1600" dirty="0" smtClean="0">
                <a:ea typeface="굴림" charset="-127"/>
              </a:rPr>
              <a:t> Kim, </a:t>
            </a:r>
            <a:r>
              <a:rPr lang="en-US" altLang="ko-KR" sz="1600" dirty="0" err="1" smtClean="0">
                <a:ea typeface="굴림" charset="-127"/>
              </a:rPr>
              <a:t>Yunseong</a:t>
            </a:r>
            <a:r>
              <a:rPr lang="en-US" altLang="ko-KR" sz="1600" dirty="0" smtClean="0">
                <a:ea typeface="굴림" charset="-127"/>
              </a:rPr>
              <a:t> Lee, </a:t>
            </a:r>
            <a:r>
              <a:rPr lang="en-US" altLang="ko-KR" sz="1600" dirty="0" err="1" smtClean="0">
                <a:ea typeface="굴림" charset="-127"/>
              </a:rPr>
              <a:t>Juho</a:t>
            </a:r>
            <a:r>
              <a:rPr lang="en-US" altLang="ko-KR" sz="1600" dirty="0" smtClean="0">
                <a:ea typeface="굴림" charset="-127"/>
              </a:rPr>
              <a:t> Lee, </a:t>
            </a:r>
            <a:r>
              <a:rPr lang="en-US" altLang="ko-KR" sz="1600" dirty="0" err="1" smtClean="0">
                <a:ea typeface="굴림" charset="-127"/>
              </a:rPr>
              <a:t>Zeynep</a:t>
            </a:r>
            <a:r>
              <a:rPr lang="en-US" altLang="ko-KR" sz="1600" dirty="0" smtClean="0">
                <a:ea typeface="굴림" charset="-127"/>
              </a:rPr>
              <a:t> </a:t>
            </a:r>
            <a:r>
              <a:rPr lang="en-US" altLang="ko-KR" sz="1600" dirty="0" err="1" smtClean="0">
                <a:ea typeface="굴림" charset="-127"/>
              </a:rPr>
              <a:t>Vatandas</a:t>
            </a:r>
            <a:r>
              <a:rPr lang="en-US" altLang="ko-KR" sz="1600" dirty="0" smtClean="0">
                <a:ea typeface="굴림" charset="-127"/>
              </a:rPr>
              <a:t>, </a:t>
            </a:r>
            <a:r>
              <a:rPr lang="en-US" altLang="ko-KR" sz="1600" dirty="0" err="1" smtClean="0">
                <a:ea typeface="굴림" charset="-127"/>
              </a:rPr>
              <a:t>Sungrae</a:t>
            </a:r>
            <a:r>
              <a:rPr lang="en-US" altLang="ko-KR" sz="1600" dirty="0" smtClean="0">
                <a:ea typeface="굴림" charset="-127"/>
              </a:rPr>
              <a:t> Cho, and </a:t>
            </a:r>
            <a:r>
              <a:rPr lang="en-US" altLang="ko-KR" sz="1600" dirty="0" err="1" smtClean="0">
                <a:ea typeface="굴림" charset="-127"/>
              </a:rPr>
              <a:t>Junbeom</a:t>
            </a:r>
            <a:r>
              <a:rPr lang="en-US" altLang="ko-KR" sz="1600" dirty="0" smtClean="0">
                <a:ea typeface="굴림" charset="-127"/>
              </a:rPr>
              <a:t> </a:t>
            </a:r>
            <a:r>
              <a:rPr lang="en-US" altLang="ko-KR" sz="1600" dirty="0" err="1" smtClean="0">
                <a:ea typeface="굴림" charset="-127"/>
              </a:rPr>
              <a:t>Hur</a:t>
            </a:r>
            <a:r>
              <a:rPr lang="en-US" altLang="ko-KR" sz="1600" dirty="0" smtClean="0">
                <a:ea typeface="굴림" charset="-127"/>
              </a:rPr>
              <a:t>]</a:t>
            </a:r>
          </a:p>
          <a:p>
            <a:r>
              <a:rPr lang="en-US" altLang="ko-KR" sz="1600" dirty="0" smtClean="0">
                <a:ea typeface="굴림" charset="-127"/>
              </a:rPr>
              <a:t>Company [Chung-</a:t>
            </a:r>
            <a:r>
              <a:rPr lang="en-US" altLang="ko-KR" sz="1600" dirty="0" err="1" smtClean="0">
                <a:ea typeface="굴림" charset="-127"/>
              </a:rPr>
              <a:t>Ang</a:t>
            </a:r>
            <a:r>
              <a:rPr lang="en-US" altLang="ko-KR" sz="1600" dirty="0" smtClean="0">
                <a:ea typeface="굴림" charset="-127"/>
              </a:rPr>
              <a:t> University, Korea]</a:t>
            </a:r>
            <a:endParaRPr lang="en-US" altLang="ko-KR" sz="1600" dirty="0">
              <a:ea typeface="굴림" charset="-127"/>
            </a:endParaRPr>
          </a:p>
          <a:p>
            <a:r>
              <a:rPr lang="en-US" altLang="ko-KR" sz="1600" dirty="0" smtClean="0">
                <a:ea typeface="굴림" charset="-127"/>
              </a:rPr>
              <a:t>E-Mail:[jsyu@uclab.re.kr, wsna@uclab.re.kr, hcbae@uclab.re.kr, tjkim@uclab.re.kr, yslee@uclab.re.kr, jhlee@uclab.re.kr, zvatandas@uclab.re.kr, srcho@cau.ac.kr, jbhur@cau.ac.kr]</a:t>
            </a:r>
            <a:r>
              <a:rPr lang="en-US" altLang="ko-KR" sz="1600" dirty="0">
                <a:ea typeface="굴림" charset="-127"/>
              </a:rPr>
              <a:t>	</a:t>
            </a:r>
          </a:p>
          <a:p>
            <a:pPr>
              <a:spcBef>
                <a:spcPts val="600"/>
              </a:spcBef>
              <a:spcAft>
                <a:spcPts val="600"/>
              </a:spcAft>
            </a:pPr>
            <a:r>
              <a:rPr lang="en-US" altLang="ko-KR" sz="1600" b="1" dirty="0">
                <a:ea typeface="굴림" charset="-127"/>
              </a:rPr>
              <a:t>Re:</a:t>
            </a:r>
            <a:r>
              <a:rPr lang="en-US" altLang="ko-KR" sz="1600" dirty="0">
                <a:ea typeface="굴림" charset="-127"/>
              </a:rPr>
              <a:t> </a:t>
            </a:r>
            <a:r>
              <a:rPr lang="en-US" altLang="ko-KR" sz="1600" dirty="0" smtClean="0">
                <a:ea typeface="굴림" charset="-127"/>
              </a:rPr>
              <a:t>[]</a:t>
            </a:r>
            <a:endParaRPr lang="en-US" altLang="ko-KR" sz="1600" dirty="0">
              <a:ea typeface="굴림" charset="-127"/>
            </a:endParaRPr>
          </a:p>
          <a:p>
            <a:pPr>
              <a:spcBef>
                <a:spcPts val="600"/>
              </a:spcBef>
              <a:spcAft>
                <a:spcPts val="600"/>
              </a:spcAft>
            </a:pPr>
            <a:r>
              <a:rPr lang="en-US" altLang="ko-KR" sz="1600" b="1" dirty="0" smtClean="0">
                <a:ea typeface="굴림" charset="-127"/>
              </a:rPr>
              <a:t>Abstract</a:t>
            </a:r>
            <a:r>
              <a:rPr lang="en-US" altLang="ko-KR" sz="1600" b="1" dirty="0">
                <a:ea typeface="굴림" charset="-127"/>
              </a:rPr>
              <a:t>:</a:t>
            </a:r>
            <a:r>
              <a:rPr lang="en-US" altLang="ko-KR" sz="1600" dirty="0">
                <a:ea typeface="굴림" charset="-127"/>
              </a:rPr>
              <a:t>	</a:t>
            </a:r>
            <a:r>
              <a:rPr lang="en-US" altLang="ko-KR" sz="1600" dirty="0" smtClean="0">
                <a:ea typeface="굴림" charset="-127"/>
              </a:rPr>
              <a:t>[]</a:t>
            </a:r>
            <a:endParaRPr lang="en-US" altLang="ko-KR" sz="1600" dirty="0">
              <a:ea typeface="굴림" charset="-127"/>
            </a:endParaRPr>
          </a:p>
          <a:p>
            <a:pPr>
              <a:spcBef>
                <a:spcPts val="600"/>
              </a:spcBef>
              <a:spcAft>
                <a:spcPts val="600"/>
              </a:spcAft>
            </a:pPr>
            <a:r>
              <a:rPr lang="en-US" altLang="ko-KR" sz="1600" b="1" dirty="0">
                <a:ea typeface="굴림" charset="-127"/>
              </a:rPr>
              <a:t>Purpose:</a:t>
            </a:r>
            <a:r>
              <a:rPr lang="en-US" altLang="ko-KR" sz="1600" dirty="0">
                <a:ea typeface="굴림" charset="-127"/>
              </a:rPr>
              <a:t>	</a:t>
            </a:r>
            <a:r>
              <a:rPr lang="en-US" altLang="ko-KR" sz="1600" dirty="0" smtClean="0">
                <a:ea typeface="굴림" charset="-127"/>
              </a:rPr>
              <a:t>[To provide materials for discussion in 802.15.8 TG]</a:t>
            </a:r>
            <a:endParaRPr lang="en-US" altLang="ko-KR" sz="1600" dirty="0">
              <a:ea typeface="굴림" charset="-127"/>
            </a:endParaRPr>
          </a:p>
          <a:p>
            <a:r>
              <a:rPr lang="en-US" altLang="ko-KR" sz="1600" b="1" dirty="0">
                <a:ea typeface="굴림" charset="-127"/>
              </a:rPr>
              <a:t>Notice:</a:t>
            </a:r>
            <a:r>
              <a:rPr lang="en-US" altLang="ko-KR" sz="1600" dirty="0">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smtClean="0"/>
              <a:t>&lt;Mar 2014&gt;</a:t>
            </a:r>
            <a:endParaRPr lang="en-US" altLang="ko-KR" dirty="0"/>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err="1" smtClean="0"/>
              <a:t>Jeongseok</a:t>
            </a:r>
            <a:r>
              <a:rPr lang="en-US" altLang="ko-KR" dirty="0" smtClean="0"/>
              <a:t> Yu </a:t>
            </a:r>
            <a:r>
              <a:rPr lang="en-US" altLang="ko-KR" i="1" dirty="0" smtClean="0"/>
              <a:t>et al</a:t>
            </a:r>
            <a:r>
              <a:rPr lang="en-US" altLang="ko-KR" dirty="0" smtClean="0"/>
              <a:t>., Chung-</a:t>
            </a:r>
            <a:r>
              <a:rPr lang="en-US" altLang="ko-KR" dirty="0" err="1" smtClean="0"/>
              <a:t>Ang</a:t>
            </a:r>
            <a:r>
              <a:rPr lang="en-US" altLang="ko-KR" dirty="0" smtClean="0"/>
              <a:t> University</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TRB (5/6)</a:t>
            </a:r>
            <a:endParaRPr lang="ko-KR" altLang="en-US" dirty="0"/>
          </a:p>
        </p:txBody>
      </p:sp>
      <p:sp>
        <p:nvSpPr>
          <p:cNvPr id="3" name="내용 개체 틀 2"/>
          <p:cNvSpPr>
            <a:spLocks noGrp="1"/>
          </p:cNvSpPr>
          <p:nvPr>
            <p:ph idx="1"/>
          </p:nvPr>
        </p:nvSpPr>
        <p:spPr/>
        <p:txBody>
          <a:bodyPr/>
          <a:lstStyle/>
          <a:p>
            <a:r>
              <a:rPr lang="en-US" altLang="ko-KR" dirty="0" smtClean="0"/>
              <a:t>Transmitter Behavior (after receiving feedback)</a:t>
            </a:r>
          </a:p>
          <a:p>
            <a:pPr lvl="1"/>
            <a:r>
              <a:rPr lang="en-US" altLang="ko-KR" dirty="0" smtClean="0"/>
              <a:t>Once the transmitter receives a NAK, it retransmits its data as described in Slide 7 to fix the error, and sets its timer </a:t>
            </a:r>
            <a:r>
              <a:rPr lang="en-US" altLang="ko-KR" i="1" dirty="0" smtClean="0"/>
              <a:t>D</a:t>
            </a:r>
            <a:r>
              <a:rPr lang="en-US" altLang="ko-KR" dirty="0" smtClean="0"/>
              <a:t>.</a:t>
            </a:r>
          </a:p>
          <a:p>
            <a:pPr lvl="1"/>
            <a:r>
              <a:rPr lang="en-US" altLang="ko-KR" dirty="0" smtClean="0"/>
              <a:t>When an ACK received, the transmitter transmits its next broadcast data if it has as described in Slide 7, and sets its timer </a:t>
            </a:r>
            <a:r>
              <a:rPr lang="en-US" altLang="ko-KR" i="1" dirty="0" smtClean="0"/>
              <a:t>D</a:t>
            </a:r>
            <a:r>
              <a:rPr lang="en-US" altLang="ko-KR" dirty="0" smtClean="0"/>
              <a:t>.</a:t>
            </a:r>
            <a:endParaRPr lang="ko-KR" altLang="en-US" dirty="0"/>
          </a:p>
        </p:txBody>
      </p:sp>
      <p:sp>
        <p:nvSpPr>
          <p:cNvPr id="4" name="슬라이드 번호 개체 틀 3"/>
          <p:cNvSpPr>
            <a:spLocks noGrp="1"/>
          </p:cNvSpPr>
          <p:nvPr>
            <p:ph type="sldNum" sz="quarter" idx="12"/>
          </p:nvPr>
        </p:nvSpPr>
        <p:spPr/>
        <p:txBody>
          <a:bodyPr/>
          <a:lstStyle/>
          <a:p>
            <a:r>
              <a:rPr lang="en-US" altLang="ko-KR" smtClean="0"/>
              <a:t>Slide </a:t>
            </a:r>
            <a:fld id="{0471693A-DD32-41F5-8922-8F87FC4C13BC}" type="slidenum">
              <a:rPr lang="en-US" altLang="ko-KR" smtClean="0"/>
              <a:pPr/>
              <a:t>10</a:t>
            </a:fld>
            <a:endParaRPr lang="en-US" altLang="ko-KR"/>
          </a:p>
        </p:txBody>
      </p:sp>
      <p:sp>
        <p:nvSpPr>
          <p:cNvPr id="5" name="날짜 개체 틀 4"/>
          <p:cNvSpPr>
            <a:spLocks noGrp="1"/>
          </p:cNvSpPr>
          <p:nvPr>
            <p:ph type="dt" sz="half" idx="2"/>
          </p:nvPr>
        </p:nvSpPr>
        <p:spPr/>
        <p:txBody>
          <a:bodyPr/>
          <a:lstStyle/>
          <a:p>
            <a:r>
              <a:rPr lang="en-US" altLang="ko-KR" smtClean="0"/>
              <a:t>&lt;Mar 2014&gt;</a:t>
            </a:r>
            <a:endParaRPr lang="en-US" altLang="ko-KR" dirty="0"/>
          </a:p>
        </p:txBody>
      </p:sp>
      <p:sp>
        <p:nvSpPr>
          <p:cNvPr id="6" name="바닥글 개체 틀 5"/>
          <p:cNvSpPr>
            <a:spLocks noGrp="1"/>
          </p:cNvSpPr>
          <p:nvPr>
            <p:ph type="ftr" sz="quarter" idx="3"/>
          </p:nvPr>
        </p:nvSpPr>
        <p:spPr/>
        <p:txBody>
          <a:bodyPr/>
          <a:lstStyle/>
          <a:p>
            <a:r>
              <a:rPr lang="en-US" altLang="ko-KR" smtClean="0"/>
              <a:t>Jeongseok Yu </a:t>
            </a:r>
            <a:r>
              <a:rPr lang="en-US" altLang="ko-KR" i="1" smtClean="0"/>
              <a:t>et al</a:t>
            </a:r>
            <a:r>
              <a:rPr lang="en-US" altLang="ko-KR" smtClean="0"/>
              <a:t>., Chung-Ang University</a:t>
            </a:r>
            <a:endParaRPr lang="en-US" altLang="ko-KR" dirty="0"/>
          </a:p>
        </p:txBody>
      </p:sp>
    </p:spTree>
    <p:extLst>
      <p:ext uri="{BB962C8B-B14F-4D97-AF65-F5344CB8AC3E}">
        <p14:creationId xmlns:p14="http://schemas.microsoft.com/office/powerpoint/2010/main" val="5273607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TRB (6/6)</a:t>
            </a:r>
            <a:endParaRPr lang="ko-KR" altLang="en-US" dirty="0"/>
          </a:p>
        </p:txBody>
      </p:sp>
      <p:sp>
        <p:nvSpPr>
          <p:cNvPr id="3" name="내용 개체 틀 2"/>
          <p:cNvSpPr>
            <a:spLocks noGrp="1"/>
          </p:cNvSpPr>
          <p:nvPr>
            <p:ph idx="1"/>
          </p:nvPr>
        </p:nvSpPr>
        <p:spPr/>
        <p:txBody>
          <a:bodyPr/>
          <a:lstStyle/>
          <a:p>
            <a:r>
              <a:rPr lang="en-US" altLang="ko-KR" sz="2000" dirty="0" smtClean="0"/>
              <a:t>Receiver Behavior (after receiving rebroadcast data)</a:t>
            </a:r>
          </a:p>
          <a:p>
            <a:pPr lvl="1"/>
            <a:r>
              <a:rPr lang="en-US" altLang="ko-KR" sz="1800" dirty="0" smtClean="0"/>
              <a:t>The receiver node cancels its timer (NAK or ACK).</a:t>
            </a:r>
          </a:p>
          <a:p>
            <a:pPr lvl="1"/>
            <a:r>
              <a:rPr lang="en-US" altLang="ko-KR" sz="1800" dirty="0" smtClean="0"/>
              <a:t>This will reduce unnecessary feedbacks to the transmitter.</a:t>
            </a:r>
          </a:p>
          <a:p>
            <a:pPr lvl="1"/>
            <a:r>
              <a:rPr lang="en-US" altLang="ko-KR" sz="1800" dirty="0" smtClean="0"/>
              <a:t>Based on the result of error detection/correction, the receiver uses NAK/ACK timer.</a:t>
            </a:r>
          </a:p>
          <a:p>
            <a:r>
              <a:rPr lang="en-US" altLang="ko-KR" sz="2000" dirty="0" smtClean="0"/>
              <a:t>This series of procedure will continue up to predefined number of times.</a:t>
            </a:r>
          </a:p>
          <a:p>
            <a:r>
              <a:rPr lang="en-US" altLang="ko-KR" sz="2000" dirty="0" smtClean="0"/>
              <a:t>Overall behavior will look like as the following for and example:</a:t>
            </a:r>
            <a:endParaRPr lang="ko-KR" altLang="en-US" sz="2000" dirty="0"/>
          </a:p>
        </p:txBody>
      </p:sp>
      <p:sp>
        <p:nvSpPr>
          <p:cNvPr id="4" name="슬라이드 번호 개체 틀 3"/>
          <p:cNvSpPr>
            <a:spLocks noGrp="1"/>
          </p:cNvSpPr>
          <p:nvPr>
            <p:ph type="sldNum" sz="quarter" idx="12"/>
          </p:nvPr>
        </p:nvSpPr>
        <p:spPr/>
        <p:txBody>
          <a:bodyPr/>
          <a:lstStyle/>
          <a:p>
            <a:r>
              <a:rPr lang="en-US" altLang="ko-KR" smtClean="0"/>
              <a:t>Slide </a:t>
            </a:r>
            <a:fld id="{0471693A-DD32-41F5-8922-8F87FC4C13BC}" type="slidenum">
              <a:rPr lang="en-US" altLang="ko-KR" smtClean="0"/>
              <a:pPr/>
              <a:t>11</a:t>
            </a:fld>
            <a:endParaRPr lang="en-US" altLang="ko-KR"/>
          </a:p>
        </p:txBody>
      </p:sp>
      <p:sp>
        <p:nvSpPr>
          <p:cNvPr id="5" name="날짜 개체 틀 4"/>
          <p:cNvSpPr>
            <a:spLocks noGrp="1"/>
          </p:cNvSpPr>
          <p:nvPr>
            <p:ph type="dt" sz="half" idx="2"/>
          </p:nvPr>
        </p:nvSpPr>
        <p:spPr/>
        <p:txBody>
          <a:bodyPr/>
          <a:lstStyle/>
          <a:p>
            <a:r>
              <a:rPr lang="en-US" altLang="ko-KR" smtClean="0"/>
              <a:t>&lt;Mar 2014&gt;</a:t>
            </a:r>
            <a:endParaRPr lang="en-US" altLang="ko-KR" dirty="0"/>
          </a:p>
        </p:txBody>
      </p:sp>
      <p:sp>
        <p:nvSpPr>
          <p:cNvPr id="6" name="바닥글 개체 틀 5"/>
          <p:cNvSpPr>
            <a:spLocks noGrp="1"/>
          </p:cNvSpPr>
          <p:nvPr>
            <p:ph type="ftr" sz="quarter" idx="3"/>
          </p:nvPr>
        </p:nvSpPr>
        <p:spPr/>
        <p:txBody>
          <a:bodyPr/>
          <a:lstStyle/>
          <a:p>
            <a:r>
              <a:rPr lang="en-US" altLang="ko-KR" smtClean="0"/>
              <a:t>Jeongseok Yu </a:t>
            </a:r>
            <a:r>
              <a:rPr lang="en-US" altLang="ko-KR" i="1" smtClean="0"/>
              <a:t>et al</a:t>
            </a:r>
            <a:r>
              <a:rPr lang="en-US" altLang="ko-KR" smtClean="0"/>
              <a:t>., Chung-Ang University</a:t>
            </a:r>
            <a:endParaRPr lang="en-US" altLang="ko-KR" dirty="0"/>
          </a:p>
        </p:txBody>
      </p:sp>
      <p:grpSp>
        <p:nvGrpSpPr>
          <p:cNvPr id="7" name="Group 25"/>
          <p:cNvGrpSpPr>
            <a:grpSpLocks/>
          </p:cNvGrpSpPr>
          <p:nvPr/>
        </p:nvGrpSpPr>
        <p:grpSpPr bwMode="auto">
          <a:xfrm>
            <a:off x="1522463" y="4868019"/>
            <a:ext cx="863600" cy="1008063"/>
            <a:chOff x="975" y="3203"/>
            <a:chExt cx="544" cy="635"/>
          </a:xfrm>
        </p:grpSpPr>
        <p:sp>
          <p:nvSpPr>
            <p:cNvPr id="8" name="Freeform 24" descr="파랑 박엽지"/>
            <p:cNvSpPr>
              <a:spLocks/>
            </p:cNvSpPr>
            <p:nvPr/>
          </p:nvSpPr>
          <p:spPr bwMode="auto">
            <a:xfrm>
              <a:off x="975" y="3203"/>
              <a:ext cx="544" cy="635"/>
            </a:xfrm>
            <a:custGeom>
              <a:avLst/>
              <a:gdLst>
                <a:gd name="T0" fmla="*/ 0 w 544"/>
                <a:gd name="T1" fmla="*/ 0 h 635"/>
                <a:gd name="T2" fmla="*/ 181 w 544"/>
                <a:gd name="T3" fmla="*/ 635 h 635"/>
                <a:gd name="T4" fmla="*/ 544 w 544"/>
                <a:gd name="T5" fmla="*/ 635 h 635"/>
                <a:gd name="T6" fmla="*/ 0 w 544"/>
                <a:gd name="T7" fmla="*/ 0 h 635"/>
              </a:gdLst>
              <a:ahLst/>
              <a:cxnLst>
                <a:cxn ang="0">
                  <a:pos x="T0" y="T1"/>
                </a:cxn>
                <a:cxn ang="0">
                  <a:pos x="T2" y="T3"/>
                </a:cxn>
                <a:cxn ang="0">
                  <a:pos x="T4" y="T5"/>
                </a:cxn>
                <a:cxn ang="0">
                  <a:pos x="T6" y="T7"/>
                </a:cxn>
              </a:cxnLst>
              <a:rect l="0" t="0" r="r" b="b"/>
              <a:pathLst>
                <a:path w="544" h="635">
                  <a:moveTo>
                    <a:pt x="0" y="0"/>
                  </a:moveTo>
                  <a:lnTo>
                    <a:pt x="181" y="635"/>
                  </a:lnTo>
                  <a:lnTo>
                    <a:pt x="544" y="635"/>
                  </a:lnTo>
                  <a:lnTo>
                    <a:pt x="0" y="0"/>
                  </a:lnTo>
                  <a:close/>
                </a:path>
              </a:pathLst>
            </a:custGeom>
            <a:blipFill dpi="0" rotWithShape="1">
              <a:blip r:embed="rId2"/>
              <a:srcRect/>
              <a:tile tx="0" ty="0" sx="100000" sy="100000" flip="none" algn="tl"/>
            </a:blipFill>
            <a:ln>
              <a:noFill/>
            </a:ln>
            <a:effectLst/>
            <a:extLst>
              <a:ext uri="{91240B29-F687-4F45-9708-019B960494DF}">
                <a14:hiddenLine xmlns:a14="http://schemas.microsoft.com/office/drawing/2010/main" w="12700"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9" name="Line 21" descr="파랑 박엽지"/>
            <p:cNvSpPr>
              <a:spLocks noChangeShapeType="1"/>
            </p:cNvSpPr>
            <p:nvPr/>
          </p:nvSpPr>
          <p:spPr bwMode="auto">
            <a:xfrm>
              <a:off x="975" y="3203"/>
              <a:ext cx="181" cy="635"/>
            </a:xfrm>
            <a:prstGeom prst="line">
              <a:avLst/>
            </a:prstGeom>
            <a:noFill/>
            <a:ln w="12700">
              <a:solidFill>
                <a:schemeClr val="tx1"/>
              </a:solidFill>
              <a:round/>
              <a:headEnd type="none" w="sm" len="sm"/>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0" name="Line 22" descr="파랑 박엽지"/>
            <p:cNvSpPr>
              <a:spLocks noChangeShapeType="1"/>
            </p:cNvSpPr>
            <p:nvPr/>
          </p:nvSpPr>
          <p:spPr bwMode="auto">
            <a:xfrm>
              <a:off x="975" y="3203"/>
              <a:ext cx="544" cy="635"/>
            </a:xfrm>
            <a:prstGeom prst="line">
              <a:avLst/>
            </a:prstGeom>
            <a:noFill/>
            <a:ln w="12700">
              <a:solidFill>
                <a:schemeClr val="tx1"/>
              </a:solidFill>
              <a:round/>
              <a:headEnd type="none" w="sm" len="sm"/>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grpSp>
      <p:grpSp>
        <p:nvGrpSpPr>
          <p:cNvPr id="11" name="Group 31"/>
          <p:cNvGrpSpPr>
            <a:grpSpLocks/>
          </p:cNvGrpSpPr>
          <p:nvPr/>
        </p:nvGrpSpPr>
        <p:grpSpPr bwMode="auto">
          <a:xfrm>
            <a:off x="2025700" y="4868019"/>
            <a:ext cx="863600" cy="1008063"/>
            <a:chOff x="975" y="3203"/>
            <a:chExt cx="544" cy="635"/>
          </a:xfrm>
        </p:grpSpPr>
        <p:sp>
          <p:nvSpPr>
            <p:cNvPr id="12" name="Freeform 32" descr="신문 용지"/>
            <p:cNvSpPr>
              <a:spLocks/>
            </p:cNvSpPr>
            <p:nvPr/>
          </p:nvSpPr>
          <p:spPr bwMode="auto">
            <a:xfrm>
              <a:off x="975" y="3203"/>
              <a:ext cx="544" cy="635"/>
            </a:xfrm>
            <a:custGeom>
              <a:avLst/>
              <a:gdLst>
                <a:gd name="T0" fmla="*/ 0 w 544"/>
                <a:gd name="T1" fmla="*/ 0 h 635"/>
                <a:gd name="T2" fmla="*/ 181 w 544"/>
                <a:gd name="T3" fmla="*/ 635 h 635"/>
                <a:gd name="T4" fmla="*/ 544 w 544"/>
                <a:gd name="T5" fmla="*/ 635 h 635"/>
                <a:gd name="T6" fmla="*/ 0 w 544"/>
                <a:gd name="T7" fmla="*/ 0 h 635"/>
              </a:gdLst>
              <a:ahLst/>
              <a:cxnLst>
                <a:cxn ang="0">
                  <a:pos x="T0" y="T1"/>
                </a:cxn>
                <a:cxn ang="0">
                  <a:pos x="T2" y="T3"/>
                </a:cxn>
                <a:cxn ang="0">
                  <a:pos x="T4" y="T5"/>
                </a:cxn>
                <a:cxn ang="0">
                  <a:pos x="T6" y="T7"/>
                </a:cxn>
              </a:cxnLst>
              <a:rect l="0" t="0" r="r" b="b"/>
              <a:pathLst>
                <a:path w="544" h="635">
                  <a:moveTo>
                    <a:pt x="0" y="0"/>
                  </a:moveTo>
                  <a:lnTo>
                    <a:pt x="181" y="635"/>
                  </a:lnTo>
                  <a:lnTo>
                    <a:pt x="544" y="635"/>
                  </a:lnTo>
                  <a:lnTo>
                    <a:pt x="0" y="0"/>
                  </a:lnTo>
                  <a:close/>
                </a:path>
              </a:pathLst>
            </a:custGeom>
            <a:blipFill dpi="0" rotWithShape="1">
              <a:blip r:embed="rId3"/>
              <a:srcRect/>
              <a:tile tx="0" ty="0" sx="100000" sy="100000" flip="none" algn="tl"/>
            </a:blipFill>
            <a:ln>
              <a:noFill/>
            </a:ln>
            <a:effectLst/>
            <a:extLst>
              <a:ext uri="{91240B29-F687-4F45-9708-019B960494DF}">
                <a14:hiddenLine xmlns:a14="http://schemas.microsoft.com/office/drawing/2010/main" w="12700"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3" name="Line 33"/>
            <p:cNvSpPr>
              <a:spLocks noChangeShapeType="1"/>
            </p:cNvSpPr>
            <p:nvPr/>
          </p:nvSpPr>
          <p:spPr bwMode="auto">
            <a:xfrm>
              <a:off x="975" y="3203"/>
              <a:ext cx="181" cy="635"/>
            </a:xfrm>
            <a:prstGeom prst="line">
              <a:avLst/>
            </a:prstGeom>
            <a:noFill/>
            <a:ln w="12700">
              <a:solidFill>
                <a:schemeClr val="tx1"/>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4" name="Line 34"/>
            <p:cNvSpPr>
              <a:spLocks noChangeShapeType="1"/>
            </p:cNvSpPr>
            <p:nvPr/>
          </p:nvSpPr>
          <p:spPr bwMode="auto">
            <a:xfrm>
              <a:off x="975" y="3203"/>
              <a:ext cx="544" cy="635"/>
            </a:xfrm>
            <a:prstGeom prst="line">
              <a:avLst/>
            </a:prstGeom>
            <a:noFill/>
            <a:ln w="12700">
              <a:solidFill>
                <a:schemeClr val="tx1"/>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grpSp>
      <p:sp>
        <p:nvSpPr>
          <p:cNvPr id="15" name="Text Box 19"/>
          <p:cNvSpPr txBox="1">
            <a:spLocks noChangeArrowheads="1"/>
          </p:cNvSpPr>
          <p:nvPr/>
        </p:nvSpPr>
        <p:spPr bwMode="auto">
          <a:xfrm>
            <a:off x="1016050" y="4725144"/>
            <a:ext cx="3619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ea typeface="굴림" charset="-127"/>
              </a:rPr>
              <a:t>Tx</a:t>
            </a:r>
          </a:p>
        </p:txBody>
      </p:sp>
      <p:sp>
        <p:nvSpPr>
          <p:cNvPr id="16" name="Text Box 20"/>
          <p:cNvSpPr txBox="1">
            <a:spLocks noChangeArrowheads="1"/>
          </p:cNvSpPr>
          <p:nvPr/>
        </p:nvSpPr>
        <p:spPr bwMode="auto">
          <a:xfrm>
            <a:off x="971600" y="5733207"/>
            <a:ext cx="4794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ea typeface="굴림" charset="-127"/>
              </a:rPr>
              <a:t>Rx’s</a:t>
            </a:r>
          </a:p>
        </p:txBody>
      </p:sp>
      <p:sp>
        <p:nvSpPr>
          <p:cNvPr id="17" name="Line 26"/>
          <p:cNvSpPr>
            <a:spLocks noChangeShapeType="1"/>
          </p:cNvSpPr>
          <p:nvPr/>
        </p:nvSpPr>
        <p:spPr bwMode="auto">
          <a:xfrm flipV="1">
            <a:off x="1882825" y="4868019"/>
            <a:ext cx="142875" cy="1008063"/>
          </a:xfrm>
          <a:prstGeom prst="line">
            <a:avLst/>
          </a:prstGeom>
          <a:noFill/>
          <a:ln w="12700">
            <a:solidFill>
              <a:srgbClr val="FF00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8" name="Line 28"/>
          <p:cNvSpPr>
            <a:spLocks noChangeShapeType="1"/>
          </p:cNvSpPr>
          <p:nvPr/>
        </p:nvSpPr>
        <p:spPr bwMode="auto">
          <a:xfrm flipV="1">
            <a:off x="2098725" y="4868019"/>
            <a:ext cx="142875" cy="1008063"/>
          </a:xfrm>
          <a:prstGeom prst="line">
            <a:avLst/>
          </a:prstGeom>
          <a:noFill/>
          <a:ln w="12700">
            <a:solidFill>
              <a:srgbClr val="FF00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9" name="Text Box 29"/>
          <p:cNvSpPr txBox="1">
            <a:spLocks noChangeArrowheads="1"/>
          </p:cNvSpPr>
          <p:nvPr/>
        </p:nvSpPr>
        <p:spPr bwMode="auto">
          <a:xfrm>
            <a:off x="1738363" y="5372844"/>
            <a:ext cx="5810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solidFill>
                  <a:srgbClr val="FF0000"/>
                </a:solidFill>
                <a:ea typeface="굴림" charset="-127"/>
              </a:rPr>
              <a:t>NAKs</a:t>
            </a:r>
          </a:p>
        </p:txBody>
      </p:sp>
      <p:sp>
        <p:nvSpPr>
          <p:cNvPr id="20" name="AutoShape 30"/>
          <p:cNvSpPr>
            <a:spLocks/>
          </p:cNvSpPr>
          <p:nvPr/>
        </p:nvSpPr>
        <p:spPr bwMode="auto">
          <a:xfrm rot="5400000">
            <a:off x="2531318" y="5660976"/>
            <a:ext cx="214313" cy="647700"/>
          </a:xfrm>
          <a:prstGeom prst="rightBrace">
            <a:avLst>
              <a:gd name="adj1" fmla="val 25185"/>
              <a:gd name="adj2" fmla="val 50000"/>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1" name="Text Box 35"/>
          <p:cNvSpPr txBox="1">
            <a:spLocks noChangeArrowheads="1"/>
          </p:cNvSpPr>
          <p:nvPr/>
        </p:nvSpPr>
        <p:spPr bwMode="auto">
          <a:xfrm>
            <a:off x="1347838" y="6106269"/>
            <a:ext cx="2982912"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ea typeface="굴림" charset="-127"/>
              </a:rPr>
              <a:t>Many of receivers will suppress their timer</a:t>
            </a:r>
          </a:p>
        </p:txBody>
      </p:sp>
      <p:grpSp>
        <p:nvGrpSpPr>
          <p:cNvPr id="22" name="Group 40"/>
          <p:cNvGrpSpPr>
            <a:grpSpLocks/>
          </p:cNvGrpSpPr>
          <p:nvPr/>
        </p:nvGrpSpPr>
        <p:grpSpPr bwMode="auto">
          <a:xfrm>
            <a:off x="7215238" y="5012482"/>
            <a:ext cx="1292225" cy="720725"/>
            <a:chOff x="4468" y="3203"/>
            <a:chExt cx="814" cy="454"/>
          </a:xfrm>
        </p:grpSpPr>
        <p:sp>
          <p:nvSpPr>
            <p:cNvPr id="23" name="Rectangle 36" descr="파랑 박엽지"/>
            <p:cNvSpPr>
              <a:spLocks noChangeArrowheads="1"/>
            </p:cNvSpPr>
            <p:nvPr/>
          </p:nvSpPr>
          <p:spPr bwMode="auto">
            <a:xfrm>
              <a:off x="4468" y="3203"/>
              <a:ext cx="181" cy="181"/>
            </a:xfrm>
            <a:prstGeom prst="rect">
              <a:avLst/>
            </a:prstGeom>
            <a:blipFill dpi="0" rotWithShape="1">
              <a:blip r:embed="rId2"/>
              <a:srcRect/>
              <a:tile tx="0" ty="0" sx="100000" sy="100000" flip="none" algn="tl"/>
            </a:blip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4" name="Rectangle 37" descr="신문 용지"/>
            <p:cNvSpPr>
              <a:spLocks noChangeArrowheads="1"/>
            </p:cNvSpPr>
            <p:nvPr/>
          </p:nvSpPr>
          <p:spPr bwMode="auto">
            <a:xfrm>
              <a:off x="4468" y="3476"/>
              <a:ext cx="181" cy="181"/>
            </a:xfrm>
            <a:prstGeom prst="rect">
              <a:avLst/>
            </a:prstGeom>
            <a:blipFill dpi="0" rotWithShape="1">
              <a:blip r:embed="rId3"/>
              <a:srcRect/>
              <a:tile tx="0" ty="0" sx="100000" sy="100000" flip="none" algn="tl"/>
            </a:blip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5" name="Text Box 38"/>
            <p:cNvSpPr txBox="1">
              <a:spLocks noChangeArrowheads="1"/>
            </p:cNvSpPr>
            <p:nvPr/>
          </p:nvSpPr>
          <p:spPr bwMode="auto">
            <a:xfrm>
              <a:off x="4649" y="3203"/>
              <a:ext cx="532"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ea typeface="굴림" charset="-127"/>
                </a:rPr>
                <a:t>Broadcast</a:t>
              </a:r>
            </a:p>
          </p:txBody>
        </p:sp>
        <p:sp>
          <p:nvSpPr>
            <p:cNvPr id="26" name="Text Box 39"/>
            <p:cNvSpPr txBox="1">
              <a:spLocks noChangeArrowheads="1"/>
            </p:cNvSpPr>
            <p:nvPr/>
          </p:nvSpPr>
          <p:spPr bwMode="auto">
            <a:xfrm>
              <a:off x="4649" y="3475"/>
              <a:ext cx="633"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ea typeface="굴림" charset="-127"/>
                </a:rPr>
                <a:t>Rebroadcast</a:t>
              </a:r>
            </a:p>
          </p:txBody>
        </p:sp>
      </p:grpSp>
      <p:sp>
        <p:nvSpPr>
          <p:cNvPr id="27" name="Line 42"/>
          <p:cNvSpPr>
            <a:spLocks noChangeShapeType="1"/>
          </p:cNvSpPr>
          <p:nvPr/>
        </p:nvSpPr>
        <p:spPr bwMode="auto">
          <a:xfrm flipV="1">
            <a:off x="2603550" y="4869607"/>
            <a:ext cx="142875" cy="1008062"/>
          </a:xfrm>
          <a:prstGeom prst="line">
            <a:avLst/>
          </a:prstGeom>
          <a:noFill/>
          <a:ln w="12700">
            <a:solidFill>
              <a:srgbClr val="FF00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grpSp>
        <p:nvGrpSpPr>
          <p:cNvPr id="28" name="Group 43"/>
          <p:cNvGrpSpPr>
            <a:grpSpLocks/>
          </p:cNvGrpSpPr>
          <p:nvPr/>
        </p:nvGrpSpPr>
        <p:grpSpPr bwMode="auto">
          <a:xfrm>
            <a:off x="2746425" y="4869607"/>
            <a:ext cx="863600" cy="1008062"/>
            <a:chOff x="975" y="3203"/>
            <a:chExt cx="544" cy="635"/>
          </a:xfrm>
        </p:grpSpPr>
        <p:sp>
          <p:nvSpPr>
            <p:cNvPr id="29" name="Freeform 44" descr="신문 용지"/>
            <p:cNvSpPr>
              <a:spLocks/>
            </p:cNvSpPr>
            <p:nvPr/>
          </p:nvSpPr>
          <p:spPr bwMode="auto">
            <a:xfrm>
              <a:off x="975" y="3203"/>
              <a:ext cx="544" cy="635"/>
            </a:xfrm>
            <a:custGeom>
              <a:avLst/>
              <a:gdLst>
                <a:gd name="T0" fmla="*/ 0 w 544"/>
                <a:gd name="T1" fmla="*/ 0 h 635"/>
                <a:gd name="T2" fmla="*/ 181 w 544"/>
                <a:gd name="T3" fmla="*/ 635 h 635"/>
                <a:gd name="T4" fmla="*/ 544 w 544"/>
                <a:gd name="T5" fmla="*/ 635 h 635"/>
                <a:gd name="T6" fmla="*/ 0 w 544"/>
                <a:gd name="T7" fmla="*/ 0 h 635"/>
              </a:gdLst>
              <a:ahLst/>
              <a:cxnLst>
                <a:cxn ang="0">
                  <a:pos x="T0" y="T1"/>
                </a:cxn>
                <a:cxn ang="0">
                  <a:pos x="T2" y="T3"/>
                </a:cxn>
                <a:cxn ang="0">
                  <a:pos x="T4" y="T5"/>
                </a:cxn>
                <a:cxn ang="0">
                  <a:pos x="T6" y="T7"/>
                </a:cxn>
              </a:cxnLst>
              <a:rect l="0" t="0" r="r" b="b"/>
              <a:pathLst>
                <a:path w="544" h="635">
                  <a:moveTo>
                    <a:pt x="0" y="0"/>
                  </a:moveTo>
                  <a:lnTo>
                    <a:pt x="181" y="635"/>
                  </a:lnTo>
                  <a:lnTo>
                    <a:pt x="544" y="635"/>
                  </a:lnTo>
                  <a:lnTo>
                    <a:pt x="0" y="0"/>
                  </a:lnTo>
                  <a:close/>
                </a:path>
              </a:pathLst>
            </a:custGeom>
            <a:blipFill dpi="0" rotWithShape="1">
              <a:blip r:embed="rId3"/>
              <a:srcRect/>
              <a:tile tx="0" ty="0" sx="100000" sy="100000" flip="none" algn="tl"/>
            </a:blipFill>
            <a:ln>
              <a:noFill/>
            </a:ln>
            <a:effectLst/>
            <a:extLst>
              <a:ext uri="{91240B29-F687-4F45-9708-019B960494DF}">
                <a14:hiddenLine xmlns:a14="http://schemas.microsoft.com/office/drawing/2010/main" w="12700"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30" name="Line 45"/>
            <p:cNvSpPr>
              <a:spLocks noChangeShapeType="1"/>
            </p:cNvSpPr>
            <p:nvPr/>
          </p:nvSpPr>
          <p:spPr bwMode="auto">
            <a:xfrm>
              <a:off x="975" y="3203"/>
              <a:ext cx="181" cy="635"/>
            </a:xfrm>
            <a:prstGeom prst="line">
              <a:avLst/>
            </a:prstGeom>
            <a:noFill/>
            <a:ln w="12700">
              <a:solidFill>
                <a:schemeClr val="tx1"/>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31" name="Line 46"/>
            <p:cNvSpPr>
              <a:spLocks noChangeShapeType="1"/>
            </p:cNvSpPr>
            <p:nvPr/>
          </p:nvSpPr>
          <p:spPr bwMode="auto">
            <a:xfrm>
              <a:off x="975" y="3203"/>
              <a:ext cx="544" cy="635"/>
            </a:xfrm>
            <a:prstGeom prst="line">
              <a:avLst/>
            </a:prstGeom>
            <a:noFill/>
            <a:ln w="12700">
              <a:solidFill>
                <a:schemeClr val="tx1"/>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grpSp>
      <p:sp>
        <p:nvSpPr>
          <p:cNvPr id="32" name="Text Box 41"/>
          <p:cNvSpPr txBox="1">
            <a:spLocks noChangeArrowheads="1"/>
          </p:cNvSpPr>
          <p:nvPr/>
        </p:nvSpPr>
        <p:spPr bwMode="auto">
          <a:xfrm>
            <a:off x="2459088" y="5376019"/>
            <a:ext cx="52228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solidFill>
                  <a:srgbClr val="FF0000"/>
                </a:solidFill>
                <a:ea typeface="굴림" charset="-127"/>
              </a:rPr>
              <a:t>NAK</a:t>
            </a:r>
          </a:p>
        </p:txBody>
      </p:sp>
      <p:sp>
        <p:nvSpPr>
          <p:cNvPr id="33" name="AutoShape 48"/>
          <p:cNvSpPr>
            <a:spLocks/>
          </p:cNvSpPr>
          <p:nvPr/>
        </p:nvSpPr>
        <p:spPr bwMode="auto">
          <a:xfrm rot="5400000">
            <a:off x="3359200" y="5552232"/>
            <a:ext cx="214313" cy="865187"/>
          </a:xfrm>
          <a:prstGeom prst="rightBrace">
            <a:avLst>
              <a:gd name="adj1" fmla="val 33642"/>
              <a:gd name="adj2" fmla="val 50000"/>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4" name="Line 54"/>
          <p:cNvSpPr>
            <a:spLocks noChangeShapeType="1"/>
          </p:cNvSpPr>
          <p:nvPr/>
        </p:nvSpPr>
        <p:spPr bwMode="auto">
          <a:xfrm flipV="1">
            <a:off x="3827513" y="4869607"/>
            <a:ext cx="142875" cy="1008062"/>
          </a:xfrm>
          <a:prstGeom prst="line">
            <a:avLst/>
          </a:prstGeom>
          <a:noFill/>
          <a:ln w="12700">
            <a:solidFill>
              <a:srgbClr val="FF00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35" name="Text Box 53"/>
          <p:cNvSpPr txBox="1">
            <a:spLocks noChangeArrowheads="1"/>
          </p:cNvSpPr>
          <p:nvPr/>
        </p:nvSpPr>
        <p:spPr bwMode="auto">
          <a:xfrm>
            <a:off x="3538588" y="5363319"/>
            <a:ext cx="52228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solidFill>
                  <a:srgbClr val="FF0000"/>
                </a:solidFill>
                <a:ea typeface="굴림" charset="-127"/>
              </a:rPr>
              <a:t>ACK</a:t>
            </a:r>
          </a:p>
        </p:txBody>
      </p:sp>
      <p:grpSp>
        <p:nvGrpSpPr>
          <p:cNvPr id="36" name="Group 49"/>
          <p:cNvGrpSpPr>
            <a:grpSpLocks/>
          </p:cNvGrpSpPr>
          <p:nvPr/>
        </p:nvGrpSpPr>
        <p:grpSpPr bwMode="auto">
          <a:xfrm>
            <a:off x="3970388" y="4869607"/>
            <a:ext cx="863600" cy="1008062"/>
            <a:chOff x="975" y="3203"/>
            <a:chExt cx="544" cy="635"/>
          </a:xfrm>
        </p:grpSpPr>
        <p:sp>
          <p:nvSpPr>
            <p:cNvPr id="37" name="Freeform 50" descr="파랑 박엽지"/>
            <p:cNvSpPr>
              <a:spLocks/>
            </p:cNvSpPr>
            <p:nvPr/>
          </p:nvSpPr>
          <p:spPr bwMode="auto">
            <a:xfrm>
              <a:off x="975" y="3203"/>
              <a:ext cx="544" cy="635"/>
            </a:xfrm>
            <a:custGeom>
              <a:avLst/>
              <a:gdLst>
                <a:gd name="T0" fmla="*/ 0 w 544"/>
                <a:gd name="T1" fmla="*/ 0 h 635"/>
                <a:gd name="T2" fmla="*/ 181 w 544"/>
                <a:gd name="T3" fmla="*/ 635 h 635"/>
                <a:gd name="T4" fmla="*/ 544 w 544"/>
                <a:gd name="T5" fmla="*/ 635 h 635"/>
                <a:gd name="T6" fmla="*/ 0 w 544"/>
                <a:gd name="T7" fmla="*/ 0 h 635"/>
              </a:gdLst>
              <a:ahLst/>
              <a:cxnLst>
                <a:cxn ang="0">
                  <a:pos x="T0" y="T1"/>
                </a:cxn>
                <a:cxn ang="0">
                  <a:pos x="T2" y="T3"/>
                </a:cxn>
                <a:cxn ang="0">
                  <a:pos x="T4" y="T5"/>
                </a:cxn>
                <a:cxn ang="0">
                  <a:pos x="T6" y="T7"/>
                </a:cxn>
              </a:cxnLst>
              <a:rect l="0" t="0" r="r" b="b"/>
              <a:pathLst>
                <a:path w="544" h="635">
                  <a:moveTo>
                    <a:pt x="0" y="0"/>
                  </a:moveTo>
                  <a:lnTo>
                    <a:pt x="181" y="635"/>
                  </a:lnTo>
                  <a:lnTo>
                    <a:pt x="544" y="635"/>
                  </a:lnTo>
                  <a:lnTo>
                    <a:pt x="0" y="0"/>
                  </a:lnTo>
                  <a:close/>
                </a:path>
              </a:pathLst>
            </a:custGeom>
            <a:blipFill dpi="0" rotWithShape="1">
              <a:blip r:embed="rId2"/>
              <a:srcRect/>
              <a:tile tx="0" ty="0" sx="100000" sy="100000" flip="none" algn="tl"/>
            </a:blipFill>
            <a:ln>
              <a:noFill/>
            </a:ln>
            <a:effectLst/>
            <a:extLst>
              <a:ext uri="{91240B29-F687-4F45-9708-019B960494DF}">
                <a14:hiddenLine xmlns:a14="http://schemas.microsoft.com/office/drawing/2010/main" w="12700"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38" name="Line 51" descr="파랑 박엽지"/>
            <p:cNvSpPr>
              <a:spLocks noChangeShapeType="1"/>
            </p:cNvSpPr>
            <p:nvPr/>
          </p:nvSpPr>
          <p:spPr bwMode="auto">
            <a:xfrm>
              <a:off x="975" y="3203"/>
              <a:ext cx="181" cy="635"/>
            </a:xfrm>
            <a:prstGeom prst="line">
              <a:avLst/>
            </a:prstGeom>
            <a:noFill/>
            <a:ln w="12700">
              <a:solidFill>
                <a:schemeClr val="tx1"/>
              </a:solidFill>
              <a:round/>
              <a:headEnd type="none" w="sm" len="sm"/>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39" name="Line 52" descr="파랑 박엽지"/>
            <p:cNvSpPr>
              <a:spLocks noChangeShapeType="1"/>
            </p:cNvSpPr>
            <p:nvPr/>
          </p:nvSpPr>
          <p:spPr bwMode="auto">
            <a:xfrm>
              <a:off x="975" y="3203"/>
              <a:ext cx="544" cy="635"/>
            </a:xfrm>
            <a:prstGeom prst="line">
              <a:avLst/>
            </a:prstGeom>
            <a:noFill/>
            <a:ln w="12700">
              <a:solidFill>
                <a:schemeClr val="tx1"/>
              </a:solidFill>
              <a:round/>
              <a:headEnd type="none" w="sm" len="sm"/>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grpSp>
      <p:grpSp>
        <p:nvGrpSpPr>
          <p:cNvPr id="40" name="Group 47"/>
          <p:cNvGrpSpPr>
            <a:grpSpLocks/>
          </p:cNvGrpSpPr>
          <p:nvPr/>
        </p:nvGrpSpPr>
        <p:grpSpPr bwMode="auto">
          <a:xfrm>
            <a:off x="1451025" y="4868019"/>
            <a:ext cx="6911975" cy="1008063"/>
            <a:chOff x="930" y="3112"/>
            <a:chExt cx="4354" cy="635"/>
          </a:xfrm>
        </p:grpSpPr>
        <p:sp>
          <p:nvSpPr>
            <p:cNvPr id="41" name="Line 17"/>
            <p:cNvSpPr>
              <a:spLocks noChangeShapeType="1"/>
            </p:cNvSpPr>
            <p:nvPr/>
          </p:nvSpPr>
          <p:spPr bwMode="auto">
            <a:xfrm>
              <a:off x="930" y="3747"/>
              <a:ext cx="4354" cy="0"/>
            </a:xfrm>
            <a:prstGeom prst="line">
              <a:avLst/>
            </a:prstGeom>
            <a:noFill/>
            <a:ln w="12700">
              <a:solidFill>
                <a:schemeClr val="tx1"/>
              </a:solidFill>
              <a:round/>
              <a:headEnd type="none"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42" name="Line 18"/>
            <p:cNvSpPr>
              <a:spLocks noChangeShapeType="1"/>
            </p:cNvSpPr>
            <p:nvPr/>
          </p:nvSpPr>
          <p:spPr bwMode="auto">
            <a:xfrm>
              <a:off x="930" y="3112"/>
              <a:ext cx="4354" cy="0"/>
            </a:xfrm>
            <a:prstGeom prst="line">
              <a:avLst/>
            </a:prstGeom>
            <a:noFill/>
            <a:ln w="12700">
              <a:solidFill>
                <a:schemeClr val="tx1"/>
              </a:solidFill>
              <a:round/>
              <a:headEnd type="none"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grpSp>
    </p:spTree>
    <p:extLst>
      <p:ext uri="{BB962C8B-B14F-4D97-AF65-F5344CB8AC3E}">
        <p14:creationId xmlns:p14="http://schemas.microsoft.com/office/powerpoint/2010/main" val="11420179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Downstream Example (1/7)</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lstStyle/>
              <a:p>
                <a:r>
                  <a:rPr lang="en-US" altLang="ko-KR" dirty="0" smtClean="0"/>
                  <a:t>@</a:t>
                </a:r>
                <a:r>
                  <a:rPr lang="en-US" altLang="ko-KR" i="1" dirty="0" smtClean="0"/>
                  <a:t>T</a:t>
                </a:r>
                <a:r>
                  <a:rPr lang="en-US" altLang="ko-KR" dirty="0" smtClean="0"/>
                  <a:t>=</a:t>
                </a:r>
                <a14:m>
                  <m:oMath xmlns:m="http://schemas.openxmlformats.org/officeDocument/2006/math">
                    <m:sSub>
                      <m:sSubPr>
                        <m:ctrlPr>
                          <a:rPr lang="en-US" altLang="ko-KR" b="0" i="1" smtClean="0">
                            <a:latin typeface="Cambria Math" panose="02040503050406030204" pitchFamily="18" charset="0"/>
                          </a:rPr>
                        </m:ctrlPr>
                      </m:sSubPr>
                      <m:e>
                        <m:r>
                          <a:rPr lang="en-US" altLang="ko-KR" b="0" i="1" smtClean="0">
                            <a:latin typeface="Cambria Math"/>
                          </a:rPr>
                          <m:t>𝑡</m:t>
                        </m:r>
                      </m:e>
                      <m:sub>
                        <m:r>
                          <a:rPr lang="en-US" altLang="ko-KR" b="0" i="1" smtClean="0">
                            <a:latin typeface="Cambria Math"/>
                          </a:rPr>
                          <m:t>0</m:t>
                        </m:r>
                      </m:sub>
                    </m:sSub>
                  </m:oMath>
                </a14:m>
                <a:r>
                  <a:rPr lang="en-US" altLang="ko-KR" dirty="0" smtClean="0"/>
                  <a:t>, parent</a:t>
                </a:r>
                <a:br>
                  <a:rPr lang="en-US" altLang="ko-KR" dirty="0" smtClean="0"/>
                </a:br>
                <a:r>
                  <a:rPr lang="en-US" altLang="ko-KR" dirty="0" smtClean="0"/>
                  <a:t>(node A) broadcasts.</a:t>
                </a:r>
              </a:p>
              <a:p>
                <a:r>
                  <a:rPr lang="en-US" altLang="ko-KR" dirty="0" smtClean="0"/>
                  <a:t>Dotted lines:</a:t>
                </a:r>
                <a:br>
                  <a:rPr lang="en-US" altLang="ko-KR" dirty="0" smtClean="0"/>
                </a:br>
                <a:r>
                  <a:rPr lang="en-US" altLang="ko-KR" dirty="0" smtClean="0"/>
                  <a:t>association relations</a:t>
                </a: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1">
                <a:blip r:embed="rId2"/>
                <a:stretch>
                  <a:fillRect l="-1098" t="-1037"/>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2"/>
          </p:nvPr>
        </p:nvSpPr>
        <p:spPr/>
        <p:txBody>
          <a:bodyPr/>
          <a:lstStyle/>
          <a:p>
            <a:r>
              <a:rPr lang="en-US" altLang="ko-KR" smtClean="0"/>
              <a:t>Slide </a:t>
            </a:r>
            <a:fld id="{0471693A-DD32-41F5-8922-8F87FC4C13BC}" type="slidenum">
              <a:rPr lang="en-US" altLang="ko-KR" smtClean="0"/>
              <a:pPr/>
              <a:t>12</a:t>
            </a:fld>
            <a:endParaRPr lang="en-US" altLang="ko-KR"/>
          </a:p>
        </p:txBody>
      </p:sp>
      <p:sp>
        <p:nvSpPr>
          <p:cNvPr id="5" name="날짜 개체 틀 4"/>
          <p:cNvSpPr>
            <a:spLocks noGrp="1"/>
          </p:cNvSpPr>
          <p:nvPr>
            <p:ph type="dt" sz="half" idx="2"/>
          </p:nvPr>
        </p:nvSpPr>
        <p:spPr/>
        <p:txBody>
          <a:bodyPr/>
          <a:lstStyle/>
          <a:p>
            <a:r>
              <a:rPr lang="en-US" altLang="ko-KR" smtClean="0"/>
              <a:t>&lt;Mar 2014&gt;</a:t>
            </a:r>
            <a:endParaRPr lang="en-US" altLang="ko-KR" dirty="0"/>
          </a:p>
        </p:txBody>
      </p:sp>
      <p:sp>
        <p:nvSpPr>
          <p:cNvPr id="6" name="바닥글 개체 틀 5"/>
          <p:cNvSpPr>
            <a:spLocks noGrp="1"/>
          </p:cNvSpPr>
          <p:nvPr>
            <p:ph type="ftr" sz="quarter" idx="3"/>
          </p:nvPr>
        </p:nvSpPr>
        <p:spPr/>
        <p:txBody>
          <a:bodyPr/>
          <a:lstStyle/>
          <a:p>
            <a:r>
              <a:rPr lang="en-US" altLang="ko-KR" smtClean="0"/>
              <a:t>Jeongseok Yu </a:t>
            </a:r>
            <a:r>
              <a:rPr lang="en-US" altLang="ko-KR" i="1" smtClean="0"/>
              <a:t>et al</a:t>
            </a:r>
            <a:r>
              <a:rPr lang="en-US" altLang="ko-KR" smtClean="0"/>
              <a:t>., Chung-Ang University</a:t>
            </a:r>
            <a:endParaRPr lang="en-US" altLang="ko-KR" dirty="0"/>
          </a:p>
        </p:txBody>
      </p:sp>
      <p:sp>
        <p:nvSpPr>
          <p:cNvPr id="7" name="Line 33"/>
          <p:cNvSpPr>
            <a:spLocks noChangeShapeType="1"/>
          </p:cNvSpPr>
          <p:nvPr/>
        </p:nvSpPr>
        <p:spPr bwMode="auto">
          <a:xfrm>
            <a:off x="6300788" y="2636167"/>
            <a:ext cx="358775" cy="1008063"/>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8" name="Line 34"/>
          <p:cNvSpPr>
            <a:spLocks noChangeShapeType="1"/>
          </p:cNvSpPr>
          <p:nvPr/>
        </p:nvSpPr>
        <p:spPr bwMode="auto">
          <a:xfrm flipV="1">
            <a:off x="4140200" y="2564730"/>
            <a:ext cx="1943100" cy="1079500"/>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9" name="Line 19"/>
          <p:cNvSpPr>
            <a:spLocks noChangeShapeType="1"/>
          </p:cNvSpPr>
          <p:nvPr/>
        </p:nvSpPr>
        <p:spPr bwMode="auto">
          <a:xfrm flipH="1">
            <a:off x="4643438" y="3860130"/>
            <a:ext cx="720725" cy="792162"/>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0" name="Line 22"/>
          <p:cNvSpPr>
            <a:spLocks noChangeShapeType="1"/>
          </p:cNvSpPr>
          <p:nvPr/>
        </p:nvSpPr>
        <p:spPr bwMode="auto">
          <a:xfrm flipH="1">
            <a:off x="5508625" y="2636167"/>
            <a:ext cx="647700" cy="936625"/>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1" name="Line 23"/>
          <p:cNvSpPr>
            <a:spLocks noChangeShapeType="1"/>
          </p:cNvSpPr>
          <p:nvPr/>
        </p:nvSpPr>
        <p:spPr bwMode="auto">
          <a:xfrm>
            <a:off x="5508625" y="3860130"/>
            <a:ext cx="503238" cy="720725"/>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2" name="Line 24"/>
          <p:cNvSpPr>
            <a:spLocks noChangeShapeType="1"/>
          </p:cNvSpPr>
          <p:nvPr/>
        </p:nvSpPr>
        <p:spPr bwMode="auto">
          <a:xfrm flipH="1">
            <a:off x="3851275" y="4868192"/>
            <a:ext cx="649288" cy="792163"/>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3" name="Line 25"/>
          <p:cNvSpPr>
            <a:spLocks noChangeShapeType="1"/>
          </p:cNvSpPr>
          <p:nvPr/>
        </p:nvSpPr>
        <p:spPr bwMode="auto">
          <a:xfrm flipV="1">
            <a:off x="4356100" y="4868192"/>
            <a:ext cx="215900" cy="792163"/>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4" name="Line 26"/>
          <p:cNvSpPr>
            <a:spLocks noChangeShapeType="1"/>
          </p:cNvSpPr>
          <p:nvPr/>
        </p:nvSpPr>
        <p:spPr bwMode="auto">
          <a:xfrm flipH="1" flipV="1">
            <a:off x="4643438" y="4868192"/>
            <a:ext cx="288925" cy="865188"/>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5" name="Line 27"/>
          <p:cNvSpPr>
            <a:spLocks noChangeShapeType="1"/>
          </p:cNvSpPr>
          <p:nvPr/>
        </p:nvSpPr>
        <p:spPr bwMode="auto">
          <a:xfrm flipH="1" flipV="1">
            <a:off x="6156325" y="4868192"/>
            <a:ext cx="215900" cy="792163"/>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6" name="Line 28"/>
          <p:cNvSpPr>
            <a:spLocks noChangeShapeType="1"/>
          </p:cNvSpPr>
          <p:nvPr/>
        </p:nvSpPr>
        <p:spPr bwMode="auto">
          <a:xfrm flipH="1" flipV="1">
            <a:off x="6156325" y="4796755"/>
            <a:ext cx="863600" cy="936625"/>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7" name="Line 29"/>
          <p:cNvSpPr>
            <a:spLocks noChangeShapeType="1"/>
          </p:cNvSpPr>
          <p:nvPr/>
        </p:nvSpPr>
        <p:spPr bwMode="auto">
          <a:xfrm flipV="1">
            <a:off x="5867400" y="4868192"/>
            <a:ext cx="217488" cy="865188"/>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8" name="Oval 4"/>
          <p:cNvSpPr>
            <a:spLocks noChangeArrowheads="1"/>
          </p:cNvSpPr>
          <p:nvPr/>
        </p:nvSpPr>
        <p:spPr bwMode="auto">
          <a:xfrm>
            <a:off x="5294313" y="3572792"/>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C</a:t>
            </a:r>
          </a:p>
        </p:txBody>
      </p:sp>
      <p:sp>
        <p:nvSpPr>
          <p:cNvPr id="19" name="Oval 5"/>
          <p:cNvSpPr>
            <a:spLocks noChangeArrowheads="1"/>
          </p:cNvSpPr>
          <p:nvPr/>
        </p:nvSpPr>
        <p:spPr bwMode="auto">
          <a:xfrm>
            <a:off x="6086475" y="2348830"/>
            <a:ext cx="287338" cy="288925"/>
          </a:xfrm>
          <a:prstGeom prst="ellipse">
            <a:avLst/>
          </a:prstGeom>
          <a:solidFill>
            <a:srgbClr val="660033"/>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solidFill>
                  <a:schemeClr val="bg1"/>
                </a:solidFill>
                <a:ea typeface="굴림" charset="-127"/>
              </a:rPr>
              <a:t>A</a:t>
            </a:r>
          </a:p>
        </p:txBody>
      </p:sp>
      <p:sp>
        <p:nvSpPr>
          <p:cNvPr id="20" name="Oval 7"/>
          <p:cNvSpPr>
            <a:spLocks noChangeArrowheads="1"/>
          </p:cNvSpPr>
          <p:nvPr/>
        </p:nvSpPr>
        <p:spPr bwMode="auto">
          <a:xfrm>
            <a:off x="4430713" y="4580855"/>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E</a:t>
            </a:r>
          </a:p>
        </p:txBody>
      </p:sp>
      <p:sp>
        <p:nvSpPr>
          <p:cNvPr id="21" name="Oval 8"/>
          <p:cNvSpPr>
            <a:spLocks noChangeArrowheads="1"/>
          </p:cNvSpPr>
          <p:nvPr/>
        </p:nvSpPr>
        <p:spPr bwMode="auto">
          <a:xfrm>
            <a:off x="5940425" y="4580855"/>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F</a:t>
            </a:r>
          </a:p>
        </p:txBody>
      </p:sp>
      <p:sp>
        <p:nvSpPr>
          <p:cNvPr id="22" name="Oval 9"/>
          <p:cNvSpPr>
            <a:spLocks noChangeArrowheads="1"/>
          </p:cNvSpPr>
          <p:nvPr/>
        </p:nvSpPr>
        <p:spPr bwMode="auto">
          <a:xfrm>
            <a:off x="3563938" y="5660355"/>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G</a:t>
            </a:r>
          </a:p>
        </p:txBody>
      </p:sp>
      <p:sp>
        <p:nvSpPr>
          <p:cNvPr id="23" name="Oval 10"/>
          <p:cNvSpPr>
            <a:spLocks noChangeArrowheads="1"/>
          </p:cNvSpPr>
          <p:nvPr/>
        </p:nvSpPr>
        <p:spPr bwMode="auto">
          <a:xfrm>
            <a:off x="6589713" y="3572792"/>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D</a:t>
            </a:r>
          </a:p>
        </p:txBody>
      </p:sp>
      <p:sp>
        <p:nvSpPr>
          <p:cNvPr id="24" name="Oval 11"/>
          <p:cNvSpPr>
            <a:spLocks noChangeArrowheads="1"/>
          </p:cNvSpPr>
          <p:nvPr/>
        </p:nvSpPr>
        <p:spPr bwMode="auto">
          <a:xfrm>
            <a:off x="3925888" y="3572792"/>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B</a:t>
            </a:r>
          </a:p>
        </p:txBody>
      </p:sp>
      <p:sp>
        <p:nvSpPr>
          <p:cNvPr id="25" name="Oval 12"/>
          <p:cNvSpPr>
            <a:spLocks noChangeArrowheads="1"/>
          </p:cNvSpPr>
          <p:nvPr/>
        </p:nvSpPr>
        <p:spPr bwMode="auto">
          <a:xfrm>
            <a:off x="4210050" y="5660355"/>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H</a:t>
            </a:r>
          </a:p>
        </p:txBody>
      </p:sp>
      <p:sp>
        <p:nvSpPr>
          <p:cNvPr id="26" name="Oval 13"/>
          <p:cNvSpPr>
            <a:spLocks noChangeArrowheads="1"/>
          </p:cNvSpPr>
          <p:nvPr/>
        </p:nvSpPr>
        <p:spPr bwMode="auto">
          <a:xfrm>
            <a:off x="4859338" y="5660355"/>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I</a:t>
            </a:r>
          </a:p>
        </p:txBody>
      </p:sp>
      <p:sp>
        <p:nvSpPr>
          <p:cNvPr id="27" name="Oval 14"/>
          <p:cNvSpPr>
            <a:spLocks noChangeArrowheads="1"/>
          </p:cNvSpPr>
          <p:nvPr/>
        </p:nvSpPr>
        <p:spPr bwMode="auto">
          <a:xfrm>
            <a:off x="5651500" y="5660355"/>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J</a:t>
            </a:r>
          </a:p>
        </p:txBody>
      </p:sp>
      <p:sp>
        <p:nvSpPr>
          <p:cNvPr id="28" name="Oval 15"/>
          <p:cNvSpPr>
            <a:spLocks noChangeArrowheads="1"/>
          </p:cNvSpPr>
          <p:nvPr/>
        </p:nvSpPr>
        <p:spPr bwMode="auto">
          <a:xfrm>
            <a:off x="6299200" y="5660355"/>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K</a:t>
            </a:r>
          </a:p>
        </p:txBody>
      </p:sp>
      <p:sp>
        <p:nvSpPr>
          <p:cNvPr id="29" name="Oval 16"/>
          <p:cNvSpPr>
            <a:spLocks noChangeArrowheads="1"/>
          </p:cNvSpPr>
          <p:nvPr/>
        </p:nvSpPr>
        <p:spPr bwMode="auto">
          <a:xfrm>
            <a:off x="6948488" y="5660355"/>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L</a:t>
            </a:r>
          </a:p>
        </p:txBody>
      </p:sp>
      <p:sp>
        <p:nvSpPr>
          <p:cNvPr id="30" name="Line 32"/>
          <p:cNvSpPr>
            <a:spLocks noChangeShapeType="1"/>
          </p:cNvSpPr>
          <p:nvPr/>
        </p:nvSpPr>
        <p:spPr bwMode="auto">
          <a:xfrm flipH="1">
            <a:off x="5435600" y="2636167"/>
            <a:ext cx="576263" cy="792163"/>
          </a:xfrm>
          <a:prstGeom prst="line">
            <a:avLst/>
          </a:prstGeom>
          <a:noFill/>
          <a:ln w="1270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31" name="Line 35"/>
          <p:cNvSpPr>
            <a:spLocks noChangeShapeType="1"/>
          </p:cNvSpPr>
          <p:nvPr/>
        </p:nvSpPr>
        <p:spPr bwMode="auto">
          <a:xfrm>
            <a:off x="6227763" y="2852067"/>
            <a:ext cx="215900" cy="647700"/>
          </a:xfrm>
          <a:prstGeom prst="line">
            <a:avLst/>
          </a:prstGeom>
          <a:noFill/>
          <a:ln w="1270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32" name="Line 36"/>
          <p:cNvSpPr>
            <a:spLocks noChangeShapeType="1"/>
          </p:cNvSpPr>
          <p:nvPr/>
        </p:nvSpPr>
        <p:spPr bwMode="auto">
          <a:xfrm flipH="1">
            <a:off x="4284663" y="2491705"/>
            <a:ext cx="1582737" cy="865187"/>
          </a:xfrm>
          <a:prstGeom prst="line">
            <a:avLst/>
          </a:prstGeom>
          <a:noFill/>
          <a:ln w="1270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33" name="Text Box 37"/>
          <p:cNvSpPr txBox="1">
            <a:spLocks noChangeArrowheads="1"/>
          </p:cNvSpPr>
          <p:nvPr/>
        </p:nvSpPr>
        <p:spPr bwMode="auto">
          <a:xfrm>
            <a:off x="7345363" y="3591842"/>
            <a:ext cx="8159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latin typeface="Verdana" pitchFamily="34" charset="0"/>
                <a:ea typeface="굴림" charset="-127"/>
              </a:rPr>
              <a:t>Level N</a:t>
            </a:r>
          </a:p>
        </p:txBody>
      </p:sp>
      <p:sp>
        <p:nvSpPr>
          <p:cNvPr id="34" name="Text Box 38"/>
          <p:cNvSpPr txBox="1">
            <a:spLocks noChangeArrowheads="1"/>
          </p:cNvSpPr>
          <p:nvPr/>
        </p:nvSpPr>
        <p:spPr bwMode="auto">
          <a:xfrm>
            <a:off x="7345363" y="2344067"/>
            <a:ext cx="9969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latin typeface="Verdana" pitchFamily="34" charset="0"/>
                <a:ea typeface="굴림" charset="-127"/>
              </a:rPr>
              <a:t>Level N-1</a:t>
            </a:r>
          </a:p>
        </p:txBody>
      </p:sp>
      <p:sp>
        <p:nvSpPr>
          <p:cNvPr id="35" name="Text Box 39"/>
          <p:cNvSpPr txBox="1">
            <a:spLocks noChangeArrowheads="1"/>
          </p:cNvSpPr>
          <p:nvPr/>
        </p:nvSpPr>
        <p:spPr bwMode="auto">
          <a:xfrm>
            <a:off x="7345363" y="4576092"/>
            <a:ext cx="105568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latin typeface="Verdana" pitchFamily="34" charset="0"/>
                <a:ea typeface="굴림" charset="-127"/>
              </a:rPr>
              <a:t>Level N+1</a:t>
            </a:r>
          </a:p>
        </p:txBody>
      </p:sp>
      <p:sp>
        <p:nvSpPr>
          <p:cNvPr id="36" name="Text Box 43"/>
          <p:cNvSpPr txBox="1">
            <a:spLocks noChangeArrowheads="1"/>
          </p:cNvSpPr>
          <p:nvPr/>
        </p:nvSpPr>
        <p:spPr bwMode="auto">
          <a:xfrm>
            <a:off x="7345363" y="5660355"/>
            <a:ext cx="10556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latin typeface="Verdana" pitchFamily="34" charset="0"/>
                <a:ea typeface="굴림" charset="-127"/>
              </a:rPr>
              <a:t>Level N+2</a:t>
            </a:r>
          </a:p>
        </p:txBody>
      </p:sp>
      <p:sp>
        <p:nvSpPr>
          <p:cNvPr id="37" name="Text Box 49"/>
          <p:cNvSpPr txBox="1">
            <a:spLocks noChangeArrowheads="1"/>
          </p:cNvSpPr>
          <p:nvPr/>
        </p:nvSpPr>
        <p:spPr bwMode="auto">
          <a:xfrm>
            <a:off x="3419475" y="3572792"/>
            <a:ext cx="4222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ea typeface="굴림" charset="-127"/>
              </a:rPr>
              <a:t>OK</a:t>
            </a:r>
          </a:p>
        </p:txBody>
      </p:sp>
      <p:sp>
        <p:nvSpPr>
          <p:cNvPr id="38" name="Text Box 50"/>
          <p:cNvSpPr txBox="1">
            <a:spLocks noChangeArrowheads="1"/>
          </p:cNvSpPr>
          <p:nvPr/>
        </p:nvSpPr>
        <p:spPr bwMode="auto">
          <a:xfrm>
            <a:off x="4787900" y="3572792"/>
            <a:ext cx="4222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ea typeface="굴림" charset="-127"/>
              </a:rPr>
              <a:t>OK</a:t>
            </a:r>
          </a:p>
        </p:txBody>
      </p:sp>
      <p:sp>
        <p:nvSpPr>
          <p:cNvPr id="39" name="Text Box 51"/>
          <p:cNvSpPr txBox="1">
            <a:spLocks noChangeArrowheads="1"/>
          </p:cNvSpPr>
          <p:nvPr/>
        </p:nvSpPr>
        <p:spPr bwMode="auto">
          <a:xfrm>
            <a:off x="6588125" y="3933155"/>
            <a:ext cx="4222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ko-KR" b="1">
                <a:ea typeface="굴림" charset="-127"/>
              </a:rPr>
              <a:t>OK</a:t>
            </a:r>
          </a:p>
        </p:txBody>
      </p:sp>
    </p:spTree>
    <p:extLst>
      <p:ext uri="{BB962C8B-B14F-4D97-AF65-F5344CB8AC3E}">
        <p14:creationId xmlns:p14="http://schemas.microsoft.com/office/powerpoint/2010/main" val="23030815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Downstream Example (2/7)</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lstStyle/>
              <a:p>
                <a:r>
                  <a:rPr lang="en-US" altLang="ko-KR" dirty="0" smtClean="0"/>
                  <a:t>@</a:t>
                </a:r>
                <a:r>
                  <a:rPr lang="en-US" altLang="ko-KR" i="1" dirty="0" smtClean="0"/>
                  <a:t>T</a:t>
                </a:r>
                <a:r>
                  <a:rPr lang="en-US" altLang="ko-KR" dirty="0" smtClean="0"/>
                  <a:t>=</a:t>
                </a:r>
                <a14:m>
                  <m:oMath xmlns:m="http://schemas.openxmlformats.org/officeDocument/2006/math">
                    <m:sSub>
                      <m:sSubPr>
                        <m:ctrlPr>
                          <a:rPr lang="en-US" altLang="ko-KR" i="1">
                            <a:latin typeface="Cambria Math" panose="02040503050406030204" pitchFamily="18" charset="0"/>
                          </a:rPr>
                        </m:ctrlPr>
                      </m:sSubPr>
                      <m:e>
                        <m:r>
                          <a:rPr lang="en-US" altLang="ko-KR" i="1">
                            <a:latin typeface="Cambria Math"/>
                          </a:rPr>
                          <m:t>𝑡</m:t>
                        </m:r>
                      </m:e>
                      <m:sub>
                        <m:r>
                          <a:rPr lang="en-US" altLang="ko-KR" i="1">
                            <a:latin typeface="Cambria Math"/>
                          </a:rPr>
                          <m:t>0</m:t>
                        </m:r>
                      </m:sub>
                    </m:sSub>
                  </m:oMath>
                </a14:m>
                <a:r>
                  <a:rPr lang="en-US" altLang="ko-KR" dirty="0" smtClean="0"/>
                  <a:t>+0.75</a:t>
                </a:r>
                <a:r>
                  <a:rPr lang="en-US" altLang="ko-KR" i="1" dirty="0" smtClean="0"/>
                  <a:t>D</a:t>
                </a:r>
                <a:r>
                  <a:rPr lang="en-US" altLang="ko-KR" dirty="0" smtClean="0"/>
                  <a:t>, node</a:t>
                </a:r>
                <a:br>
                  <a:rPr lang="en-US" altLang="ko-KR" dirty="0" smtClean="0"/>
                </a:br>
                <a:r>
                  <a:rPr lang="en-US" altLang="ko-KR" dirty="0" smtClean="0"/>
                  <a:t>B replies with ACK.</a:t>
                </a:r>
                <a:endParaRPr lang="ko-KR" altLang="en-US" dirty="0"/>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1">
                <a:blip r:embed="rId2"/>
                <a:stretch>
                  <a:fillRect l="-1098" t="-1037"/>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2"/>
          </p:nvPr>
        </p:nvSpPr>
        <p:spPr/>
        <p:txBody>
          <a:bodyPr/>
          <a:lstStyle/>
          <a:p>
            <a:r>
              <a:rPr lang="en-US" altLang="ko-KR" smtClean="0"/>
              <a:t>Slide </a:t>
            </a:r>
            <a:fld id="{0471693A-DD32-41F5-8922-8F87FC4C13BC}" type="slidenum">
              <a:rPr lang="en-US" altLang="ko-KR" smtClean="0"/>
              <a:pPr/>
              <a:t>13</a:t>
            </a:fld>
            <a:endParaRPr lang="en-US" altLang="ko-KR"/>
          </a:p>
        </p:txBody>
      </p:sp>
      <p:sp>
        <p:nvSpPr>
          <p:cNvPr id="5" name="날짜 개체 틀 4"/>
          <p:cNvSpPr>
            <a:spLocks noGrp="1"/>
          </p:cNvSpPr>
          <p:nvPr>
            <p:ph type="dt" sz="half" idx="2"/>
          </p:nvPr>
        </p:nvSpPr>
        <p:spPr/>
        <p:txBody>
          <a:bodyPr/>
          <a:lstStyle/>
          <a:p>
            <a:r>
              <a:rPr lang="en-US" altLang="ko-KR" smtClean="0"/>
              <a:t>&lt;Mar 2014&gt;</a:t>
            </a:r>
            <a:endParaRPr lang="en-US" altLang="ko-KR" dirty="0"/>
          </a:p>
        </p:txBody>
      </p:sp>
      <p:sp>
        <p:nvSpPr>
          <p:cNvPr id="6" name="바닥글 개체 틀 5"/>
          <p:cNvSpPr>
            <a:spLocks noGrp="1"/>
          </p:cNvSpPr>
          <p:nvPr>
            <p:ph type="ftr" sz="quarter" idx="3"/>
          </p:nvPr>
        </p:nvSpPr>
        <p:spPr/>
        <p:txBody>
          <a:bodyPr/>
          <a:lstStyle/>
          <a:p>
            <a:r>
              <a:rPr lang="en-US" altLang="ko-KR" smtClean="0"/>
              <a:t>Jeongseok Yu </a:t>
            </a:r>
            <a:r>
              <a:rPr lang="en-US" altLang="ko-KR" i="1" smtClean="0"/>
              <a:t>et al</a:t>
            </a:r>
            <a:r>
              <a:rPr lang="en-US" altLang="ko-KR" smtClean="0"/>
              <a:t>., Chung-Ang University</a:t>
            </a:r>
            <a:endParaRPr lang="en-US" altLang="ko-KR" dirty="0"/>
          </a:p>
        </p:txBody>
      </p:sp>
      <p:sp>
        <p:nvSpPr>
          <p:cNvPr id="7" name="Line 2"/>
          <p:cNvSpPr>
            <a:spLocks noChangeShapeType="1"/>
          </p:cNvSpPr>
          <p:nvPr/>
        </p:nvSpPr>
        <p:spPr bwMode="auto">
          <a:xfrm>
            <a:off x="6300788" y="2636167"/>
            <a:ext cx="358775" cy="1008063"/>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8" name="Line 3"/>
          <p:cNvSpPr>
            <a:spLocks noChangeShapeType="1"/>
          </p:cNvSpPr>
          <p:nvPr/>
        </p:nvSpPr>
        <p:spPr bwMode="auto">
          <a:xfrm flipV="1">
            <a:off x="4140200" y="2564730"/>
            <a:ext cx="1943100" cy="1079500"/>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9" name="Line 6"/>
          <p:cNvSpPr>
            <a:spLocks noChangeShapeType="1"/>
          </p:cNvSpPr>
          <p:nvPr/>
        </p:nvSpPr>
        <p:spPr bwMode="auto">
          <a:xfrm flipH="1">
            <a:off x="4643438" y="3860130"/>
            <a:ext cx="720725" cy="792162"/>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0" name="Line 9"/>
          <p:cNvSpPr>
            <a:spLocks noChangeShapeType="1"/>
          </p:cNvSpPr>
          <p:nvPr/>
        </p:nvSpPr>
        <p:spPr bwMode="auto">
          <a:xfrm flipH="1">
            <a:off x="5508625" y="2636167"/>
            <a:ext cx="647700" cy="936625"/>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1" name="Line 10"/>
          <p:cNvSpPr>
            <a:spLocks noChangeShapeType="1"/>
          </p:cNvSpPr>
          <p:nvPr/>
        </p:nvSpPr>
        <p:spPr bwMode="auto">
          <a:xfrm>
            <a:off x="5508625" y="3860130"/>
            <a:ext cx="503238" cy="720725"/>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2" name="Line 11"/>
          <p:cNvSpPr>
            <a:spLocks noChangeShapeType="1"/>
          </p:cNvSpPr>
          <p:nvPr/>
        </p:nvSpPr>
        <p:spPr bwMode="auto">
          <a:xfrm flipH="1">
            <a:off x="3851275" y="4868192"/>
            <a:ext cx="649288" cy="792163"/>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3" name="Line 12"/>
          <p:cNvSpPr>
            <a:spLocks noChangeShapeType="1"/>
          </p:cNvSpPr>
          <p:nvPr/>
        </p:nvSpPr>
        <p:spPr bwMode="auto">
          <a:xfrm flipV="1">
            <a:off x="4356100" y="4868192"/>
            <a:ext cx="215900" cy="792163"/>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4" name="Line 13"/>
          <p:cNvSpPr>
            <a:spLocks noChangeShapeType="1"/>
          </p:cNvSpPr>
          <p:nvPr/>
        </p:nvSpPr>
        <p:spPr bwMode="auto">
          <a:xfrm flipH="1" flipV="1">
            <a:off x="4643438" y="4868192"/>
            <a:ext cx="288925" cy="865188"/>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5" name="Line 14"/>
          <p:cNvSpPr>
            <a:spLocks noChangeShapeType="1"/>
          </p:cNvSpPr>
          <p:nvPr/>
        </p:nvSpPr>
        <p:spPr bwMode="auto">
          <a:xfrm flipH="1" flipV="1">
            <a:off x="6156325" y="4868192"/>
            <a:ext cx="215900" cy="792163"/>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6" name="Line 15"/>
          <p:cNvSpPr>
            <a:spLocks noChangeShapeType="1"/>
          </p:cNvSpPr>
          <p:nvPr/>
        </p:nvSpPr>
        <p:spPr bwMode="auto">
          <a:xfrm flipH="1" flipV="1">
            <a:off x="6156325" y="4796755"/>
            <a:ext cx="863600" cy="936625"/>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7" name="Line 16"/>
          <p:cNvSpPr>
            <a:spLocks noChangeShapeType="1"/>
          </p:cNvSpPr>
          <p:nvPr/>
        </p:nvSpPr>
        <p:spPr bwMode="auto">
          <a:xfrm flipV="1">
            <a:off x="5867400" y="4868192"/>
            <a:ext cx="217488" cy="865188"/>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8" name="Oval 19"/>
          <p:cNvSpPr>
            <a:spLocks noChangeArrowheads="1"/>
          </p:cNvSpPr>
          <p:nvPr/>
        </p:nvSpPr>
        <p:spPr bwMode="auto">
          <a:xfrm>
            <a:off x="5294313" y="3572792"/>
            <a:ext cx="287337" cy="288925"/>
          </a:xfrm>
          <a:prstGeom prst="ellipse">
            <a:avLst/>
          </a:prstGeom>
          <a:solidFill>
            <a:srgbClr val="660033"/>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solidFill>
                  <a:schemeClr val="bg1"/>
                </a:solidFill>
                <a:ea typeface="굴림" charset="-127"/>
              </a:rPr>
              <a:t>C</a:t>
            </a:r>
          </a:p>
        </p:txBody>
      </p:sp>
      <p:sp>
        <p:nvSpPr>
          <p:cNvPr id="19" name="Oval 20"/>
          <p:cNvSpPr>
            <a:spLocks noChangeArrowheads="1"/>
          </p:cNvSpPr>
          <p:nvPr/>
        </p:nvSpPr>
        <p:spPr bwMode="auto">
          <a:xfrm>
            <a:off x="6086475" y="2348830"/>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A</a:t>
            </a:r>
          </a:p>
        </p:txBody>
      </p:sp>
      <p:sp>
        <p:nvSpPr>
          <p:cNvPr id="20" name="Oval 21"/>
          <p:cNvSpPr>
            <a:spLocks noChangeArrowheads="1"/>
          </p:cNvSpPr>
          <p:nvPr/>
        </p:nvSpPr>
        <p:spPr bwMode="auto">
          <a:xfrm>
            <a:off x="4430713" y="4580855"/>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E</a:t>
            </a:r>
          </a:p>
        </p:txBody>
      </p:sp>
      <p:sp>
        <p:nvSpPr>
          <p:cNvPr id="21" name="Oval 22"/>
          <p:cNvSpPr>
            <a:spLocks noChangeArrowheads="1"/>
          </p:cNvSpPr>
          <p:nvPr/>
        </p:nvSpPr>
        <p:spPr bwMode="auto">
          <a:xfrm>
            <a:off x="5940425" y="4580855"/>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F</a:t>
            </a:r>
          </a:p>
        </p:txBody>
      </p:sp>
      <p:sp>
        <p:nvSpPr>
          <p:cNvPr id="22" name="Oval 23"/>
          <p:cNvSpPr>
            <a:spLocks noChangeArrowheads="1"/>
          </p:cNvSpPr>
          <p:nvPr/>
        </p:nvSpPr>
        <p:spPr bwMode="auto">
          <a:xfrm>
            <a:off x="3563938" y="5660355"/>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G</a:t>
            </a:r>
          </a:p>
        </p:txBody>
      </p:sp>
      <p:sp>
        <p:nvSpPr>
          <p:cNvPr id="23" name="Oval 24"/>
          <p:cNvSpPr>
            <a:spLocks noChangeArrowheads="1"/>
          </p:cNvSpPr>
          <p:nvPr/>
        </p:nvSpPr>
        <p:spPr bwMode="auto">
          <a:xfrm>
            <a:off x="6589713" y="3572792"/>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D</a:t>
            </a:r>
          </a:p>
        </p:txBody>
      </p:sp>
      <p:sp>
        <p:nvSpPr>
          <p:cNvPr id="24" name="Oval 25"/>
          <p:cNvSpPr>
            <a:spLocks noChangeArrowheads="1"/>
          </p:cNvSpPr>
          <p:nvPr/>
        </p:nvSpPr>
        <p:spPr bwMode="auto">
          <a:xfrm>
            <a:off x="3925888" y="3572792"/>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B</a:t>
            </a:r>
          </a:p>
        </p:txBody>
      </p:sp>
      <p:sp>
        <p:nvSpPr>
          <p:cNvPr id="25" name="Oval 26"/>
          <p:cNvSpPr>
            <a:spLocks noChangeArrowheads="1"/>
          </p:cNvSpPr>
          <p:nvPr/>
        </p:nvSpPr>
        <p:spPr bwMode="auto">
          <a:xfrm>
            <a:off x="4210050" y="5660355"/>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H</a:t>
            </a:r>
          </a:p>
        </p:txBody>
      </p:sp>
      <p:sp>
        <p:nvSpPr>
          <p:cNvPr id="26" name="Oval 27"/>
          <p:cNvSpPr>
            <a:spLocks noChangeArrowheads="1"/>
          </p:cNvSpPr>
          <p:nvPr/>
        </p:nvSpPr>
        <p:spPr bwMode="auto">
          <a:xfrm>
            <a:off x="4859338" y="5660355"/>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I</a:t>
            </a:r>
          </a:p>
        </p:txBody>
      </p:sp>
      <p:sp>
        <p:nvSpPr>
          <p:cNvPr id="27" name="Oval 28"/>
          <p:cNvSpPr>
            <a:spLocks noChangeArrowheads="1"/>
          </p:cNvSpPr>
          <p:nvPr/>
        </p:nvSpPr>
        <p:spPr bwMode="auto">
          <a:xfrm>
            <a:off x="5651500" y="5660355"/>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J</a:t>
            </a:r>
          </a:p>
        </p:txBody>
      </p:sp>
      <p:sp>
        <p:nvSpPr>
          <p:cNvPr id="28" name="Oval 29"/>
          <p:cNvSpPr>
            <a:spLocks noChangeArrowheads="1"/>
          </p:cNvSpPr>
          <p:nvPr/>
        </p:nvSpPr>
        <p:spPr bwMode="auto">
          <a:xfrm>
            <a:off x="6299200" y="5660355"/>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K</a:t>
            </a:r>
          </a:p>
        </p:txBody>
      </p:sp>
      <p:sp>
        <p:nvSpPr>
          <p:cNvPr id="29" name="Oval 30"/>
          <p:cNvSpPr>
            <a:spLocks noChangeArrowheads="1"/>
          </p:cNvSpPr>
          <p:nvPr/>
        </p:nvSpPr>
        <p:spPr bwMode="auto">
          <a:xfrm>
            <a:off x="6948488" y="5660355"/>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L</a:t>
            </a:r>
          </a:p>
        </p:txBody>
      </p:sp>
      <p:sp>
        <p:nvSpPr>
          <p:cNvPr id="30" name="Line 35"/>
          <p:cNvSpPr>
            <a:spLocks noChangeShapeType="1"/>
          </p:cNvSpPr>
          <p:nvPr/>
        </p:nvSpPr>
        <p:spPr bwMode="auto">
          <a:xfrm flipH="1">
            <a:off x="4284663" y="2491705"/>
            <a:ext cx="1582737" cy="865187"/>
          </a:xfrm>
          <a:prstGeom prst="line">
            <a:avLst/>
          </a:prstGeom>
          <a:noFill/>
          <a:ln w="127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31" name="Text Box 36"/>
          <p:cNvSpPr txBox="1">
            <a:spLocks noChangeArrowheads="1"/>
          </p:cNvSpPr>
          <p:nvPr/>
        </p:nvSpPr>
        <p:spPr bwMode="auto">
          <a:xfrm>
            <a:off x="7345363" y="3591842"/>
            <a:ext cx="8159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latin typeface="Verdana" pitchFamily="34" charset="0"/>
                <a:ea typeface="굴림" charset="-127"/>
              </a:rPr>
              <a:t>Level N</a:t>
            </a:r>
          </a:p>
        </p:txBody>
      </p:sp>
      <p:sp>
        <p:nvSpPr>
          <p:cNvPr id="32" name="Text Box 37"/>
          <p:cNvSpPr txBox="1">
            <a:spLocks noChangeArrowheads="1"/>
          </p:cNvSpPr>
          <p:nvPr/>
        </p:nvSpPr>
        <p:spPr bwMode="auto">
          <a:xfrm>
            <a:off x="7345363" y="2344067"/>
            <a:ext cx="9969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latin typeface="Verdana" pitchFamily="34" charset="0"/>
                <a:ea typeface="굴림" charset="-127"/>
              </a:rPr>
              <a:t>Level N-1</a:t>
            </a:r>
          </a:p>
        </p:txBody>
      </p:sp>
      <p:sp>
        <p:nvSpPr>
          <p:cNvPr id="33" name="Text Box 38"/>
          <p:cNvSpPr txBox="1">
            <a:spLocks noChangeArrowheads="1"/>
          </p:cNvSpPr>
          <p:nvPr/>
        </p:nvSpPr>
        <p:spPr bwMode="auto">
          <a:xfrm>
            <a:off x="7345363" y="4576092"/>
            <a:ext cx="105568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latin typeface="Verdana" pitchFamily="34" charset="0"/>
                <a:ea typeface="굴림" charset="-127"/>
              </a:rPr>
              <a:t>Level N+1</a:t>
            </a:r>
          </a:p>
        </p:txBody>
      </p:sp>
      <p:sp>
        <p:nvSpPr>
          <p:cNvPr id="34" name="Text Box 39"/>
          <p:cNvSpPr txBox="1">
            <a:spLocks noChangeArrowheads="1"/>
          </p:cNvSpPr>
          <p:nvPr/>
        </p:nvSpPr>
        <p:spPr bwMode="auto">
          <a:xfrm>
            <a:off x="7345363" y="5660355"/>
            <a:ext cx="10556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latin typeface="Verdana" pitchFamily="34" charset="0"/>
                <a:ea typeface="굴림" charset="-127"/>
              </a:rPr>
              <a:t>Level N+2</a:t>
            </a:r>
          </a:p>
        </p:txBody>
      </p:sp>
      <p:sp>
        <p:nvSpPr>
          <p:cNvPr id="35" name="Text Box 41"/>
          <p:cNvSpPr txBox="1">
            <a:spLocks noChangeArrowheads="1"/>
          </p:cNvSpPr>
          <p:nvPr/>
        </p:nvSpPr>
        <p:spPr bwMode="auto">
          <a:xfrm>
            <a:off x="4716463" y="2564730"/>
            <a:ext cx="5222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ea typeface="굴림" charset="-127"/>
              </a:rPr>
              <a:t>ACK</a:t>
            </a:r>
          </a:p>
        </p:txBody>
      </p:sp>
    </p:spTree>
    <p:extLst>
      <p:ext uri="{BB962C8B-B14F-4D97-AF65-F5344CB8AC3E}">
        <p14:creationId xmlns:p14="http://schemas.microsoft.com/office/powerpoint/2010/main" val="9359779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Downstream Example (3/7)</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lstStyle/>
              <a:p>
                <a:r>
                  <a:rPr lang="en-US" altLang="ko-KR" dirty="0" smtClean="0"/>
                  <a:t>Before of after</a:t>
                </a:r>
                <a:br>
                  <a:rPr lang="en-US" altLang="ko-KR" dirty="0" smtClean="0"/>
                </a:br>
                <a:r>
                  <a:rPr lang="en-US" altLang="ko-KR" i="1" dirty="0"/>
                  <a:t>T</a:t>
                </a:r>
                <a:r>
                  <a:rPr lang="en-US" altLang="ko-KR" dirty="0"/>
                  <a:t>=</a:t>
                </a:r>
                <a14:m>
                  <m:oMath xmlns:m="http://schemas.openxmlformats.org/officeDocument/2006/math">
                    <m:sSub>
                      <m:sSubPr>
                        <m:ctrlPr>
                          <a:rPr lang="en-US" altLang="ko-KR" i="1">
                            <a:latin typeface="Cambria Math" panose="02040503050406030204" pitchFamily="18" charset="0"/>
                          </a:rPr>
                        </m:ctrlPr>
                      </m:sSubPr>
                      <m:e>
                        <m:r>
                          <a:rPr lang="en-US" altLang="ko-KR" i="1">
                            <a:latin typeface="Cambria Math"/>
                          </a:rPr>
                          <m:t>𝑡</m:t>
                        </m:r>
                      </m:e>
                      <m:sub>
                        <m:r>
                          <a:rPr lang="en-US" altLang="ko-KR" i="1">
                            <a:latin typeface="Cambria Math"/>
                          </a:rPr>
                          <m:t>0</m:t>
                        </m:r>
                      </m:sub>
                    </m:sSub>
                  </m:oMath>
                </a14:m>
                <a:r>
                  <a:rPr lang="en-US" altLang="ko-KR" dirty="0"/>
                  <a:t>+</a:t>
                </a:r>
                <a:r>
                  <a:rPr lang="en-US" altLang="ko-KR" dirty="0" smtClean="0"/>
                  <a:t>0.75</a:t>
                </a:r>
                <a:r>
                  <a:rPr lang="en-US" altLang="ko-KR" i="1" dirty="0" smtClean="0"/>
                  <a:t>D</a:t>
                </a:r>
                <a:r>
                  <a:rPr lang="en-US" altLang="ko-KR" dirty="0" smtClean="0"/>
                  <a:t>, node C</a:t>
                </a:r>
                <a:br>
                  <a:rPr lang="en-US" altLang="ko-KR" dirty="0" smtClean="0"/>
                </a:br>
                <a:r>
                  <a:rPr lang="en-US" altLang="ko-KR" dirty="0" smtClean="0"/>
                  <a:t>may forward it to its children.</a:t>
                </a:r>
                <a:endParaRPr lang="ko-KR" altLang="en-US" dirty="0"/>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1">
                <a:blip r:embed="rId2"/>
                <a:stretch>
                  <a:fillRect l="-1098" t="-1037"/>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2"/>
          </p:nvPr>
        </p:nvSpPr>
        <p:spPr/>
        <p:txBody>
          <a:bodyPr/>
          <a:lstStyle/>
          <a:p>
            <a:r>
              <a:rPr lang="en-US" altLang="ko-KR" smtClean="0"/>
              <a:t>Slide </a:t>
            </a:r>
            <a:fld id="{0471693A-DD32-41F5-8922-8F87FC4C13BC}" type="slidenum">
              <a:rPr lang="en-US" altLang="ko-KR" smtClean="0"/>
              <a:pPr/>
              <a:t>14</a:t>
            </a:fld>
            <a:endParaRPr lang="en-US" altLang="ko-KR"/>
          </a:p>
        </p:txBody>
      </p:sp>
      <p:sp>
        <p:nvSpPr>
          <p:cNvPr id="5" name="날짜 개체 틀 4"/>
          <p:cNvSpPr>
            <a:spLocks noGrp="1"/>
          </p:cNvSpPr>
          <p:nvPr>
            <p:ph type="dt" sz="half" idx="2"/>
          </p:nvPr>
        </p:nvSpPr>
        <p:spPr/>
        <p:txBody>
          <a:bodyPr/>
          <a:lstStyle/>
          <a:p>
            <a:r>
              <a:rPr lang="en-US" altLang="ko-KR" smtClean="0"/>
              <a:t>&lt;Mar 2014&gt;</a:t>
            </a:r>
            <a:endParaRPr lang="en-US" altLang="ko-KR" dirty="0"/>
          </a:p>
        </p:txBody>
      </p:sp>
      <p:sp>
        <p:nvSpPr>
          <p:cNvPr id="6" name="바닥글 개체 틀 5"/>
          <p:cNvSpPr>
            <a:spLocks noGrp="1"/>
          </p:cNvSpPr>
          <p:nvPr>
            <p:ph type="ftr" sz="quarter" idx="3"/>
          </p:nvPr>
        </p:nvSpPr>
        <p:spPr/>
        <p:txBody>
          <a:bodyPr/>
          <a:lstStyle/>
          <a:p>
            <a:r>
              <a:rPr lang="en-US" altLang="ko-KR" smtClean="0"/>
              <a:t>Jeongseok Yu </a:t>
            </a:r>
            <a:r>
              <a:rPr lang="en-US" altLang="ko-KR" i="1" smtClean="0"/>
              <a:t>et al</a:t>
            </a:r>
            <a:r>
              <a:rPr lang="en-US" altLang="ko-KR" smtClean="0"/>
              <a:t>., Chung-Ang University</a:t>
            </a:r>
            <a:endParaRPr lang="en-US" altLang="ko-KR" dirty="0"/>
          </a:p>
        </p:txBody>
      </p:sp>
      <p:sp>
        <p:nvSpPr>
          <p:cNvPr id="7" name="Line 2"/>
          <p:cNvSpPr>
            <a:spLocks noChangeShapeType="1"/>
          </p:cNvSpPr>
          <p:nvPr/>
        </p:nvSpPr>
        <p:spPr bwMode="auto">
          <a:xfrm>
            <a:off x="6300788" y="2636167"/>
            <a:ext cx="358775" cy="1008063"/>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8" name="Line 3"/>
          <p:cNvSpPr>
            <a:spLocks noChangeShapeType="1"/>
          </p:cNvSpPr>
          <p:nvPr/>
        </p:nvSpPr>
        <p:spPr bwMode="auto">
          <a:xfrm flipV="1">
            <a:off x="4140200" y="2564730"/>
            <a:ext cx="1943100" cy="1079500"/>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9" name="Line 6"/>
          <p:cNvSpPr>
            <a:spLocks noChangeShapeType="1"/>
          </p:cNvSpPr>
          <p:nvPr/>
        </p:nvSpPr>
        <p:spPr bwMode="auto">
          <a:xfrm flipH="1">
            <a:off x="4643438" y="3860130"/>
            <a:ext cx="720725" cy="792162"/>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0" name="Line 9"/>
          <p:cNvSpPr>
            <a:spLocks noChangeShapeType="1"/>
          </p:cNvSpPr>
          <p:nvPr/>
        </p:nvSpPr>
        <p:spPr bwMode="auto">
          <a:xfrm flipH="1">
            <a:off x="5508625" y="2636167"/>
            <a:ext cx="647700" cy="936625"/>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1" name="Line 10"/>
          <p:cNvSpPr>
            <a:spLocks noChangeShapeType="1"/>
          </p:cNvSpPr>
          <p:nvPr/>
        </p:nvSpPr>
        <p:spPr bwMode="auto">
          <a:xfrm>
            <a:off x="5508625" y="3860130"/>
            <a:ext cx="503238" cy="720725"/>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2" name="Line 11"/>
          <p:cNvSpPr>
            <a:spLocks noChangeShapeType="1"/>
          </p:cNvSpPr>
          <p:nvPr/>
        </p:nvSpPr>
        <p:spPr bwMode="auto">
          <a:xfrm flipH="1">
            <a:off x="3851275" y="4868192"/>
            <a:ext cx="649288" cy="792163"/>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3" name="Line 12"/>
          <p:cNvSpPr>
            <a:spLocks noChangeShapeType="1"/>
          </p:cNvSpPr>
          <p:nvPr/>
        </p:nvSpPr>
        <p:spPr bwMode="auto">
          <a:xfrm flipV="1">
            <a:off x="4356100" y="4868192"/>
            <a:ext cx="215900" cy="792163"/>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4" name="Line 13"/>
          <p:cNvSpPr>
            <a:spLocks noChangeShapeType="1"/>
          </p:cNvSpPr>
          <p:nvPr/>
        </p:nvSpPr>
        <p:spPr bwMode="auto">
          <a:xfrm flipH="1" flipV="1">
            <a:off x="4643438" y="4868192"/>
            <a:ext cx="288925" cy="865188"/>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5" name="Line 14"/>
          <p:cNvSpPr>
            <a:spLocks noChangeShapeType="1"/>
          </p:cNvSpPr>
          <p:nvPr/>
        </p:nvSpPr>
        <p:spPr bwMode="auto">
          <a:xfrm flipH="1" flipV="1">
            <a:off x="6156325" y="4868192"/>
            <a:ext cx="215900" cy="792163"/>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6" name="Line 15"/>
          <p:cNvSpPr>
            <a:spLocks noChangeShapeType="1"/>
          </p:cNvSpPr>
          <p:nvPr/>
        </p:nvSpPr>
        <p:spPr bwMode="auto">
          <a:xfrm flipH="1" flipV="1">
            <a:off x="6156325" y="4796755"/>
            <a:ext cx="863600" cy="936625"/>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7" name="Line 16"/>
          <p:cNvSpPr>
            <a:spLocks noChangeShapeType="1"/>
          </p:cNvSpPr>
          <p:nvPr/>
        </p:nvSpPr>
        <p:spPr bwMode="auto">
          <a:xfrm flipV="1">
            <a:off x="5867400" y="4868192"/>
            <a:ext cx="217488" cy="865188"/>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8" name="Oval 19"/>
          <p:cNvSpPr>
            <a:spLocks noChangeArrowheads="1"/>
          </p:cNvSpPr>
          <p:nvPr/>
        </p:nvSpPr>
        <p:spPr bwMode="auto">
          <a:xfrm>
            <a:off x="5294313" y="3572792"/>
            <a:ext cx="287337" cy="288925"/>
          </a:xfrm>
          <a:prstGeom prst="ellipse">
            <a:avLst/>
          </a:prstGeom>
          <a:solidFill>
            <a:srgbClr val="660033"/>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solidFill>
                  <a:schemeClr val="bg1"/>
                </a:solidFill>
                <a:ea typeface="굴림" charset="-127"/>
              </a:rPr>
              <a:t>C</a:t>
            </a:r>
          </a:p>
        </p:txBody>
      </p:sp>
      <p:sp>
        <p:nvSpPr>
          <p:cNvPr id="19" name="Oval 20"/>
          <p:cNvSpPr>
            <a:spLocks noChangeArrowheads="1"/>
          </p:cNvSpPr>
          <p:nvPr/>
        </p:nvSpPr>
        <p:spPr bwMode="auto">
          <a:xfrm>
            <a:off x="6086475" y="2348830"/>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A</a:t>
            </a:r>
          </a:p>
        </p:txBody>
      </p:sp>
      <p:sp>
        <p:nvSpPr>
          <p:cNvPr id="20" name="Oval 21"/>
          <p:cNvSpPr>
            <a:spLocks noChangeArrowheads="1"/>
          </p:cNvSpPr>
          <p:nvPr/>
        </p:nvSpPr>
        <p:spPr bwMode="auto">
          <a:xfrm>
            <a:off x="4430713" y="4580855"/>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E</a:t>
            </a:r>
          </a:p>
        </p:txBody>
      </p:sp>
      <p:sp>
        <p:nvSpPr>
          <p:cNvPr id="21" name="Oval 22"/>
          <p:cNvSpPr>
            <a:spLocks noChangeArrowheads="1"/>
          </p:cNvSpPr>
          <p:nvPr/>
        </p:nvSpPr>
        <p:spPr bwMode="auto">
          <a:xfrm>
            <a:off x="5940425" y="4580855"/>
            <a:ext cx="287338" cy="288925"/>
          </a:xfrm>
          <a:prstGeom prst="ellipse">
            <a:avLst/>
          </a:prstGeom>
          <a:solidFill>
            <a:srgbClr val="FF0000"/>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F</a:t>
            </a:r>
          </a:p>
        </p:txBody>
      </p:sp>
      <p:sp>
        <p:nvSpPr>
          <p:cNvPr id="22" name="Oval 23"/>
          <p:cNvSpPr>
            <a:spLocks noChangeArrowheads="1"/>
          </p:cNvSpPr>
          <p:nvPr/>
        </p:nvSpPr>
        <p:spPr bwMode="auto">
          <a:xfrm>
            <a:off x="3563938" y="5660355"/>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G</a:t>
            </a:r>
          </a:p>
        </p:txBody>
      </p:sp>
      <p:sp>
        <p:nvSpPr>
          <p:cNvPr id="23" name="Oval 24"/>
          <p:cNvSpPr>
            <a:spLocks noChangeArrowheads="1"/>
          </p:cNvSpPr>
          <p:nvPr/>
        </p:nvSpPr>
        <p:spPr bwMode="auto">
          <a:xfrm>
            <a:off x="6589713" y="3572792"/>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D</a:t>
            </a:r>
          </a:p>
        </p:txBody>
      </p:sp>
      <p:sp>
        <p:nvSpPr>
          <p:cNvPr id="24" name="Oval 25"/>
          <p:cNvSpPr>
            <a:spLocks noChangeArrowheads="1"/>
          </p:cNvSpPr>
          <p:nvPr/>
        </p:nvSpPr>
        <p:spPr bwMode="auto">
          <a:xfrm>
            <a:off x="3925888" y="3572792"/>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B</a:t>
            </a:r>
          </a:p>
        </p:txBody>
      </p:sp>
      <p:sp>
        <p:nvSpPr>
          <p:cNvPr id="25" name="Oval 26"/>
          <p:cNvSpPr>
            <a:spLocks noChangeArrowheads="1"/>
          </p:cNvSpPr>
          <p:nvPr/>
        </p:nvSpPr>
        <p:spPr bwMode="auto">
          <a:xfrm>
            <a:off x="4210050" y="5660355"/>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H</a:t>
            </a:r>
          </a:p>
        </p:txBody>
      </p:sp>
      <p:sp>
        <p:nvSpPr>
          <p:cNvPr id="26" name="Oval 27"/>
          <p:cNvSpPr>
            <a:spLocks noChangeArrowheads="1"/>
          </p:cNvSpPr>
          <p:nvPr/>
        </p:nvSpPr>
        <p:spPr bwMode="auto">
          <a:xfrm>
            <a:off x="4859338" y="5660355"/>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I</a:t>
            </a:r>
          </a:p>
        </p:txBody>
      </p:sp>
      <p:sp>
        <p:nvSpPr>
          <p:cNvPr id="27" name="Oval 28"/>
          <p:cNvSpPr>
            <a:spLocks noChangeArrowheads="1"/>
          </p:cNvSpPr>
          <p:nvPr/>
        </p:nvSpPr>
        <p:spPr bwMode="auto">
          <a:xfrm>
            <a:off x="5651500" y="5660355"/>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J</a:t>
            </a:r>
          </a:p>
        </p:txBody>
      </p:sp>
      <p:sp>
        <p:nvSpPr>
          <p:cNvPr id="28" name="Oval 29"/>
          <p:cNvSpPr>
            <a:spLocks noChangeArrowheads="1"/>
          </p:cNvSpPr>
          <p:nvPr/>
        </p:nvSpPr>
        <p:spPr bwMode="auto">
          <a:xfrm>
            <a:off x="6299200" y="5660355"/>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K</a:t>
            </a:r>
          </a:p>
        </p:txBody>
      </p:sp>
      <p:sp>
        <p:nvSpPr>
          <p:cNvPr id="29" name="Oval 30"/>
          <p:cNvSpPr>
            <a:spLocks noChangeArrowheads="1"/>
          </p:cNvSpPr>
          <p:nvPr/>
        </p:nvSpPr>
        <p:spPr bwMode="auto">
          <a:xfrm>
            <a:off x="6948488" y="5660355"/>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L</a:t>
            </a:r>
          </a:p>
        </p:txBody>
      </p:sp>
      <p:sp>
        <p:nvSpPr>
          <p:cNvPr id="30" name="Line 33"/>
          <p:cNvSpPr>
            <a:spLocks noChangeShapeType="1"/>
          </p:cNvSpPr>
          <p:nvPr/>
        </p:nvSpPr>
        <p:spPr bwMode="auto">
          <a:xfrm flipH="1">
            <a:off x="4572000" y="3860130"/>
            <a:ext cx="647700" cy="6492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31" name="Text Box 34"/>
          <p:cNvSpPr txBox="1">
            <a:spLocks noChangeArrowheads="1"/>
          </p:cNvSpPr>
          <p:nvPr/>
        </p:nvSpPr>
        <p:spPr bwMode="auto">
          <a:xfrm>
            <a:off x="7345363" y="3591842"/>
            <a:ext cx="8159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latin typeface="Verdana" pitchFamily="34" charset="0"/>
                <a:ea typeface="굴림" charset="-127"/>
              </a:rPr>
              <a:t>Level N</a:t>
            </a:r>
          </a:p>
        </p:txBody>
      </p:sp>
      <p:sp>
        <p:nvSpPr>
          <p:cNvPr id="32" name="Text Box 35"/>
          <p:cNvSpPr txBox="1">
            <a:spLocks noChangeArrowheads="1"/>
          </p:cNvSpPr>
          <p:nvPr/>
        </p:nvSpPr>
        <p:spPr bwMode="auto">
          <a:xfrm>
            <a:off x="7345363" y="2344067"/>
            <a:ext cx="9969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latin typeface="Verdana" pitchFamily="34" charset="0"/>
                <a:ea typeface="굴림" charset="-127"/>
              </a:rPr>
              <a:t>Level N-1</a:t>
            </a:r>
          </a:p>
        </p:txBody>
      </p:sp>
      <p:sp>
        <p:nvSpPr>
          <p:cNvPr id="33" name="Text Box 36"/>
          <p:cNvSpPr txBox="1">
            <a:spLocks noChangeArrowheads="1"/>
          </p:cNvSpPr>
          <p:nvPr/>
        </p:nvSpPr>
        <p:spPr bwMode="auto">
          <a:xfrm>
            <a:off x="7345363" y="4576092"/>
            <a:ext cx="105568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latin typeface="Verdana" pitchFamily="34" charset="0"/>
                <a:ea typeface="굴림" charset="-127"/>
              </a:rPr>
              <a:t>Level N+1</a:t>
            </a:r>
          </a:p>
        </p:txBody>
      </p:sp>
      <p:sp>
        <p:nvSpPr>
          <p:cNvPr id="34" name="Text Box 37"/>
          <p:cNvSpPr txBox="1">
            <a:spLocks noChangeArrowheads="1"/>
          </p:cNvSpPr>
          <p:nvPr/>
        </p:nvSpPr>
        <p:spPr bwMode="auto">
          <a:xfrm>
            <a:off x="7345363" y="5660355"/>
            <a:ext cx="10556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latin typeface="Verdana" pitchFamily="34" charset="0"/>
                <a:ea typeface="굴림" charset="-127"/>
              </a:rPr>
              <a:t>Level N+2</a:t>
            </a:r>
          </a:p>
        </p:txBody>
      </p:sp>
      <p:sp>
        <p:nvSpPr>
          <p:cNvPr id="35" name="Line 39"/>
          <p:cNvSpPr>
            <a:spLocks noChangeShapeType="1"/>
          </p:cNvSpPr>
          <p:nvPr/>
        </p:nvSpPr>
        <p:spPr bwMode="auto">
          <a:xfrm>
            <a:off x="5651500" y="3860130"/>
            <a:ext cx="503238" cy="6492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36" name="Text Box 40"/>
          <p:cNvSpPr txBox="1">
            <a:spLocks noChangeArrowheads="1"/>
          </p:cNvSpPr>
          <p:nvPr/>
        </p:nvSpPr>
        <p:spPr bwMode="auto">
          <a:xfrm>
            <a:off x="3924300" y="4436392"/>
            <a:ext cx="4222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ea typeface="굴림" charset="-127"/>
              </a:rPr>
              <a:t>OK</a:t>
            </a:r>
          </a:p>
        </p:txBody>
      </p:sp>
      <p:sp>
        <p:nvSpPr>
          <p:cNvPr id="37" name="Text Box 41"/>
          <p:cNvSpPr txBox="1">
            <a:spLocks noChangeArrowheads="1"/>
          </p:cNvSpPr>
          <p:nvPr/>
        </p:nvSpPr>
        <p:spPr bwMode="auto">
          <a:xfrm>
            <a:off x="6300788" y="4436392"/>
            <a:ext cx="56673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ea typeface="굴림" charset="-127"/>
              </a:rPr>
              <a:t>Error</a:t>
            </a:r>
          </a:p>
        </p:txBody>
      </p:sp>
    </p:spTree>
    <p:extLst>
      <p:ext uri="{BB962C8B-B14F-4D97-AF65-F5344CB8AC3E}">
        <p14:creationId xmlns:p14="http://schemas.microsoft.com/office/powerpoint/2010/main" val="29883898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Downstream Example (4/7)</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lstStyle/>
              <a:p>
                <a:r>
                  <a:rPr lang="en-US" altLang="ko-KR" dirty="0"/>
                  <a:t>@</a:t>
                </a:r>
                <a:r>
                  <a:rPr lang="en-US" altLang="ko-KR" i="1" dirty="0"/>
                  <a:t>T</a:t>
                </a:r>
                <a:r>
                  <a:rPr lang="en-US" altLang="ko-KR" dirty="0"/>
                  <a:t>=</a:t>
                </a:r>
                <a14:m>
                  <m:oMath xmlns:m="http://schemas.openxmlformats.org/officeDocument/2006/math">
                    <m:sSub>
                      <m:sSubPr>
                        <m:ctrlPr>
                          <a:rPr lang="en-US" altLang="ko-KR" i="1">
                            <a:latin typeface="Cambria Math" panose="02040503050406030204" pitchFamily="18" charset="0"/>
                          </a:rPr>
                        </m:ctrlPr>
                      </m:sSubPr>
                      <m:e>
                        <m:r>
                          <a:rPr lang="en-US" altLang="ko-KR" i="1">
                            <a:latin typeface="Cambria Math"/>
                          </a:rPr>
                          <m:t>𝑡</m:t>
                        </m:r>
                      </m:e>
                      <m:sub>
                        <m:r>
                          <a:rPr lang="en-US" altLang="ko-KR" i="1">
                            <a:latin typeface="Cambria Math"/>
                          </a:rPr>
                          <m:t>0</m:t>
                        </m:r>
                      </m:sub>
                    </m:sSub>
                  </m:oMath>
                </a14:m>
                <a:r>
                  <a:rPr lang="en-US" altLang="ko-KR" dirty="0"/>
                  <a:t>+</a:t>
                </a:r>
                <a:r>
                  <a:rPr lang="en-US" altLang="ko-KR" dirty="0" smtClean="0"/>
                  <a:t>0.8</a:t>
                </a:r>
                <a:r>
                  <a:rPr lang="en-US" altLang="ko-KR" i="1" dirty="0" smtClean="0"/>
                  <a:t>D</a:t>
                </a:r>
                <a:r>
                  <a:rPr lang="en-US" altLang="ko-KR" dirty="0" smtClean="0"/>
                  <a:t>,</a:t>
                </a:r>
                <a:br>
                  <a:rPr lang="en-US" altLang="ko-KR" dirty="0" smtClean="0"/>
                </a:br>
                <a:r>
                  <a:rPr lang="en-US" altLang="ko-KR" dirty="0" smtClean="0"/>
                  <a:t>node F replies with NAK.</a:t>
                </a:r>
              </a:p>
              <a:p>
                <a:r>
                  <a:rPr lang="en-US" altLang="ko-KR" dirty="0" smtClean="0"/>
                  <a:t>About the same</a:t>
                </a:r>
                <a:br>
                  <a:rPr lang="en-US" altLang="ko-KR" dirty="0" smtClean="0"/>
                </a:br>
                <a:r>
                  <a:rPr lang="en-US" altLang="ko-KR" dirty="0" smtClean="0"/>
                  <a:t>time, node E</a:t>
                </a:r>
                <a:br>
                  <a:rPr lang="en-US" altLang="ko-KR" dirty="0" smtClean="0"/>
                </a:br>
                <a:r>
                  <a:rPr lang="en-US" altLang="ko-KR" dirty="0" smtClean="0"/>
                  <a:t>forwards the data</a:t>
                </a:r>
                <a:br>
                  <a:rPr lang="en-US" altLang="ko-KR" dirty="0" smtClean="0"/>
                </a:br>
                <a:r>
                  <a:rPr lang="en-US" altLang="ko-KR" dirty="0" smtClean="0"/>
                  <a:t>to its </a:t>
                </a:r>
                <a:r>
                  <a:rPr lang="en-US" altLang="ko-KR" dirty="0" err="1" smtClean="0"/>
                  <a:t>chlidren</a:t>
                </a:r>
                <a:r>
                  <a:rPr lang="en-US" altLang="ko-KR" dirty="0" smtClean="0"/>
                  <a:t>.</a:t>
                </a:r>
                <a:endParaRPr lang="ko-KR" altLang="en-US" dirty="0"/>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1">
                <a:blip r:embed="rId2"/>
                <a:stretch>
                  <a:fillRect l="-1098" t="-1037"/>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2"/>
          </p:nvPr>
        </p:nvSpPr>
        <p:spPr/>
        <p:txBody>
          <a:bodyPr/>
          <a:lstStyle/>
          <a:p>
            <a:r>
              <a:rPr lang="en-US" altLang="ko-KR" smtClean="0"/>
              <a:t>Slide </a:t>
            </a:r>
            <a:fld id="{0471693A-DD32-41F5-8922-8F87FC4C13BC}" type="slidenum">
              <a:rPr lang="en-US" altLang="ko-KR" smtClean="0"/>
              <a:pPr/>
              <a:t>15</a:t>
            </a:fld>
            <a:endParaRPr lang="en-US" altLang="ko-KR"/>
          </a:p>
        </p:txBody>
      </p:sp>
      <p:sp>
        <p:nvSpPr>
          <p:cNvPr id="5" name="날짜 개체 틀 4"/>
          <p:cNvSpPr>
            <a:spLocks noGrp="1"/>
          </p:cNvSpPr>
          <p:nvPr>
            <p:ph type="dt" sz="half" idx="2"/>
          </p:nvPr>
        </p:nvSpPr>
        <p:spPr/>
        <p:txBody>
          <a:bodyPr/>
          <a:lstStyle/>
          <a:p>
            <a:r>
              <a:rPr lang="en-US" altLang="ko-KR" smtClean="0"/>
              <a:t>&lt;Mar 2014&gt;</a:t>
            </a:r>
            <a:endParaRPr lang="en-US" altLang="ko-KR" dirty="0"/>
          </a:p>
        </p:txBody>
      </p:sp>
      <p:sp>
        <p:nvSpPr>
          <p:cNvPr id="6" name="바닥글 개체 틀 5"/>
          <p:cNvSpPr>
            <a:spLocks noGrp="1"/>
          </p:cNvSpPr>
          <p:nvPr>
            <p:ph type="ftr" sz="quarter" idx="3"/>
          </p:nvPr>
        </p:nvSpPr>
        <p:spPr/>
        <p:txBody>
          <a:bodyPr/>
          <a:lstStyle/>
          <a:p>
            <a:r>
              <a:rPr lang="en-US" altLang="ko-KR" smtClean="0"/>
              <a:t>Jeongseok Yu </a:t>
            </a:r>
            <a:r>
              <a:rPr lang="en-US" altLang="ko-KR" i="1" smtClean="0"/>
              <a:t>et al</a:t>
            </a:r>
            <a:r>
              <a:rPr lang="en-US" altLang="ko-KR" smtClean="0"/>
              <a:t>., Chung-Ang University</a:t>
            </a:r>
            <a:endParaRPr lang="en-US" altLang="ko-KR" dirty="0"/>
          </a:p>
        </p:txBody>
      </p:sp>
      <p:sp>
        <p:nvSpPr>
          <p:cNvPr id="7" name="Line 2"/>
          <p:cNvSpPr>
            <a:spLocks noChangeShapeType="1"/>
          </p:cNvSpPr>
          <p:nvPr/>
        </p:nvSpPr>
        <p:spPr bwMode="auto">
          <a:xfrm>
            <a:off x="6300788" y="2636167"/>
            <a:ext cx="358775" cy="1008063"/>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8" name="Line 3"/>
          <p:cNvSpPr>
            <a:spLocks noChangeShapeType="1"/>
          </p:cNvSpPr>
          <p:nvPr/>
        </p:nvSpPr>
        <p:spPr bwMode="auto">
          <a:xfrm flipV="1">
            <a:off x="4140200" y="2564730"/>
            <a:ext cx="1943100" cy="1079500"/>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9" name="Line 6"/>
          <p:cNvSpPr>
            <a:spLocks noChangeShapeType="1"/>
          </p:cNvSpPr>
          <p:nvPr/>
        </p:nvSpPr>
        <p:spPr bwMode="auto">
          <a:xfrm flipH="1">
            <a:off x="4643438" y="3860130"/>
            <a:ext cx="720725" cy="792162"/>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0" name="Line 9"/>
          <p:cNvSpPr>
            <a:spLocks noChangeShapeType="1"/>
          </p:cNvSpPr>
          <p:nvPr/>
        </p:nvSpPr>
        <p:spPr bwMode="auto">
          <a:xfrm flipH="1">
            <a:off x="5508625" y="2636167"/>
            <a:ext cx="647700" cy="936625"/>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1" name="Line 10"/>
          <p:cNvSpPr>
            <a:spLocks noChangeShapeType="1"/>
          </p:cNvSpPr>
          <p:nvPr/>
        </p:nvSpPr>
        <p:spPr bwMode="auto">
          <a:xfrm>
            <a:off x="5508625" y="3860130"/>
            <a:ext cx="503238" cy="720725"/>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2" name="Line 11"/>
          <p:cNvSpPr>
            <a:spLocks noChangeShapeType="1"/>
          </p:cNvSpPr>
          <p:nvPr/>
        </p:nvSpPr>
        <p:spPr bwMode="auto">
          <a:xfrm flipH="1">
            <a:off x="3851275" y="4868192"/>
            <a:ext cx="649288" cy="792163"/>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3" name="Line 12"/>
          <p:cNvSpPr>
            <a:spLocks noChangeShapeType="1"/>
          </p:cNvSpPr>
          <p:nvPr/>
        </p:nvSpPr>
        <p:spPr bwMode="auto">
          <a:xfrm flipV="1">
            <a:off x="4356100" y="4868192"/>
            <a:ext cx="215900" cy="792163"/>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4" name="Line 13"/>
          <p:cNvSpPr>
            <a:spLocks noChangeShapeType="1"/>
          </p:cNvSpPr>
          <p:nvPr/>
        </p:nvSpPr>
        <p:spPr bwMode="auto">
          <a:xfrm flipH="1" flipV="1">
            <a:off x="4643438" y="4868192"/>
            <a:ext cx="288925" cy="865188"/>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5" name="Line 14"/>
          <p:cNvSpPr>
            <a:spLocks noChangeShapeType="1"/>
          </p:cNvSpPr>
          <p:nvPr/>
        </p:nvSpPr>
        <p:spPr bwMode="auto">
          <a:xfrm flipH="1" flipV="1">
            <a:off x="6156325" y="4868192"/>
            <a:ext cx="215900" cy="792163"/>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6" name="Line 15"/>
          <p:cNvSpPr>
            <a:spLocks noChangeShapeType="1"/>
          </p:cNvSpPr>
          <p:nvPr/>
        </p:nvSpPr>
        <p:spPr bwMode="auto">
          <a:xfrm flipH="1" flipV="1">
            <a:off x="6156325" y="4796755"/>
            <a:ext cx="863600" cy="936625"/>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7" name="Line 16"/>
          <p:cNvSpPr>
            <a:spLocks noChangeShapeType="1"/>
          </p:cNvSpPr>
          <p:nvPr/>
        </p:nvSpPr>
        <p:spPr bwMode="auto">
          <a:xfrm flipV="1">
            <a:off x="5867400" y="4868192"/>
            <a:ext cx="217488" cy="865188"/>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8" name="Oval 19"/>
          <p:cNvSpPr>
            <a:spLocks noChangeArrowheads="1"/>
          </p:cNvSpPr>
          <p:nvPr/>
        </p:nvSpPr>
        <p:spPr bwMode="auto">
          <a:xfrm>
            <a:off x="5294313" y="3572792"/>
            <a:ext cx="287337" cy="288925"/>
          </a:xfrm>
          <a:prstGeom prst="ellipse">
            <a:avLst/>
          </a:prstGeom>
          <a:solidFill>
            <a:srgbClr val="660033"/>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solidFill>
                  <a:schemeClr val="bg1"/>
                </a:solidFill>
                <a:ea typeface="굴림" charset="-127"/>
              </a:rPr>
              <a:t>C</a:t>
            </a:r>
          </a:p>
        </p:txBody>
      </p:sp>
      <p:sp>
        <p:nvSpPr>
          <p:cNvPr id="19" name="Oval 20"/>
          <p:cNvSpPr>
            <a:spLocks noChangeArrowheads="1"/>
          </p:cNvSpPr>
          <p:nvPr/>
        </p:nvSpPr>
        <p:spPr bwMode="auto">
          <a:xfrm>
            <a:off x="6086475" y="2348830"/>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A</a:t>
            </a:r>
          </a:p>
        </p:txBody>
      </p:sp>
      <p:sp>
        <p:nvSpPr>
          <p:cNvPr id="20" name="Oval 21"/>
          <p:cNvSpPr>
            <a:spLocks noChangeArrowheads="1"/>
          </p:cNvSpPr>
          <p:nvPr/>
        </p:nvSpPr>
        <p:spPr bwMode="auto">
          <a:xfrm>
            <a:off x="4430713" y="4580855"/>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E</a:t>
            </a:r>
          </a:p>
        </p:txBody>
      </p:sp>
      <p:sp>
        <p:nvSpPr>
          <p:cNvPr id="21" name="Oval 22"/>
          <p:cNvSpPr>
            <a:spLocks noChangeArrowheads="1"/>
          </p:cNvSpPr>
          <p:nvPr/>
        </p:nvSpPr>
        <p:spPr bwMode="auto">
          <a:xfrm>
            <a:off x="5940425" y="4580855"/>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F</a:t>
            </a:r>
          </a:p>
        </p:txBody>
      </p:sp>
      <p:sp>
        <p:nvSpPr>
          <p:cNvPr id="22" name="Oval 23"/>
          <p:cNvSpPr>
            <a:spLocks noChangeArrowheads="1"/>
          </p:cNvSpPr>
          <p:nvPr/>
        </p:nvSpPr>
        <p:spPr bwMode="auto">
          <a:xfrm>
            <a:off x="3563938" y="5660355"/>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G</a:t>
            </a:r>
          </a:p>
        </p:txBody>
      </p:sp>
      <p:sp>
        <p:nvSpPr>
          <p:cNvPr id="23" name="Oval 24"/>
          <p:cNvSpPr>
            <a:spLocks noChangeArrowheads="1"/>
          </p:cNvSpPr>
          <p:nvPr/>
        </p:nvSpPr>
        <p:spPr bwMode="auto">
          <a:xfrm>
            <a:off x="6589713" y="3572792"/>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D</a:t>
            </a:r>
          </a:p>
        </p:txBody>
      </p:sp>
      <p:sp>
        <p:nvSpPr>
          <p:cNvPr id="24" name="Oval 25"/>
          <p:cNvSpPr>
            <a:spLocks noChangeArrowheads="1"/>
          </p:cNvSpPr>
          <p:nvPr/>
        </p:nvSpPr>
        <p:spPr bwMode="auto">
          <a:xfrm>
            <a:off x="3925888" y="3572792"/>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B</a:t>
            </a:r>
          </a:p>
        </p:txBody>
      </p:sp>
      <p:sp>
        <p:nvSpPr>
          <p:cNvPr id="25" name="Oval 26"/>
          <p:cNvSpPr>
            <a:spLocks noChangeArrowheads="1"/>
          </p:cNvSpPr>
          <p:nvPr/>
        </p:nvSpPr>
        <p:spPr bwMode="auto">
          <a:xfrm>
            <a:off x="4210050" y="5660355"/>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H</a:t>
            </a:r>
          </a:p>
        </p:txBody>
      </p:sp>
      <p:sp>
        <p:nvSpPr>
          <p:cNvPr id="26" name="Oval 27"/>
          <p:cNvSpPr>
            <a:spLocks noChangeArrowheads="1"/>
          </p:cNvSpPr>
          <p:nvPr/>
        </p:nvSpPr>
        <p:spPr bwMode="auto">
          <a:xfrm>
            <a:off x="4859338" y="5660355"/>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I</a:t>
            </a:r>
          </a:p>
        </p:txBody>
      </p:sp>
      <p:sp>
        <p:nvSpPr>
          <p:cNvPr id="27" name="Oval 28"/>
          <p:cNvSpPr>
            <a:spLocks noChangeArrowheads="1"/>
          </p:cNvSpPr>
          <p:nvPr/>
        </p:nvSpPr>
        <p:spPr bwMode="auto">
          <a:xfrm>
            <a:off x="5651500" y="5660355"/>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J</a:t>
            </a:r>
          </a:p>
        </p:txBody>
      </p:sp>
      <p:sp>
        <p:nvSpPr>
          <p:cNvPr id="28" name="Oval 29"/>
          <p:cNvSpPr>
            <a:spLocks noChangeArrowheads="1"/>
          </p:cNvSpPr>
          <p:nvPr/>
        </p:nvSpPr>
        <p:spPr bwMode="auto">
          <a:xfrm>
            <a:off x="6299200" y="5660355"/>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K</a:t>
            </a:r>
          </a:p>
        </p:txBody>
      </p:sp>
      <p:sp>
        <p:nvSpPr>
          <p:cNvPr id="29" name="Oval 30"/>
          <p:cNvSpPr>
            <a:spLocks noChangeArrowheads="1"/>
          </p:cNvSpPr>
          <p:nvPr/>
        </p:nvSpPr>
        <p:spPr bwMode="auto">
          <a:xfrm>
            <a:off x="6948488" y="5660355"/>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L</a:t>
            </a:r>
          </a:p>
        </p:txBody>
      </p:sp>
      <p:sp>
        <p:nvSpPr>
          <p:cNvPr id="30" name="Text Box 34"/>
          <p:cNvSpPr txBox="1">
            <a:spLocks noChangeArrowheads="1"/>
          </p:cNvSpPr>
          <p:nvPr/>
        </p:nvSpPr>
        <p:spPr bwMode="auto">
          <a:xfrm>
            <a:off x="7345363" y="3591842"/>
            <a:ext cx="8159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latin typeface="Verdana" pitchFamily="34" charset="0"/>
                <a:ea typeface="굴림" charset="-127"/>
              </a:rPr>
              <a:t>Level N</a:t>
            </a:r>
          </a:p>
        </p:txBody>
      </p:sp>
      <p:sp>
        <p:nvSpPr>
          <p:cNvPr id="31" name="Text Box 35"/>
          <p:cNvSpPr txBox="1">
            <a:spLocks noChangeArrowheads="1"/>
          </p:cNvSpPr>
          <p:nvPr/>
        </p:nvSpPr>
        <p:spPr bwMode="auto">
          <a:xfrm>
            <a:off x="7345363" y="2344067"/>
            <a:ext cx="9969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latin typeface="Verdana" pitchFamily="34" charset="0"/>
                <a:ea typeface="굴림" charset="-127"/>
              </a:rPr>
              <a:t>Level N-1</a:t>
            </a:r>
          </a:p>
        </p:txBody>
      </p:sp>
      <p:sp>
        <p:nvSpPr>
          <p:cNvPr id="32" name="Text Box 36"/>
          <p:cNvSpPr txBox="1">
            <a:spLocks noChangeArrowheads="1"/>
          </p:cNvSpPr>
          <p:nvPr/>
        </p:nvSpPr>
        <p:spPr bwMode="auto">
          <a:xfrm>
            <a:off x="7345363" y="4576092"/>
            <a:ext cx="105568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latin typeface="Verdana" pitchFamily="34" charset="0"/>
                <a:ea typeface="굴림" charset="-127"/>
              </a:rPr>
              <a:t>Level N+1</a:t>
            </a:r>
          </a:p>
        </p:txBody>
      </p:sp>
      <p:sp>
        <p:nvSpPr>
          <p:cNvPr id="33" name="Text Box 37"/>
          <p:cNvSpPr txBox="1">
            <a:spLocks noChangeArrowheads="1"/>
          </p:cNvSpPr>
          <p:nvPr/>
        </p:nvSpPr>
        <p:spPr bwMode="auto">
          <a:xfrm>
            <a:off x="7345363" y="5660355"/>
            <a:ext cx="10556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latin typeface="Verdana" pitchFamily="34" charset="0"/>
                <a:ea typeface="굴림" charset="-127"/>
              </a:rPr>
              <a:t>Level N+2</a:t>
            </a:r>
          </a:p>
        </p:txBody>
      </p:sp>
      <p:sp>
        <p:nvSpPr>
          <p:cNvPr id="34" name="Line 39"/>
          <p:cNvSpPr>
            <a:spLocks noChangeShapeType="1"/>
          </p:cNvSpPr>
          <p:nvPr/>
        </p:nvSpPr>
        <p:spPr bwMode="auto">
          <a:xfrm>
            <a:off x="5651500" y="3860130"/>
            <a:ext cx="503238" cy="649287"/>
          </a:xfrm>
          <a:prstGeom prst="line">
            <a:avLst/>
          </a:prstGeom>
          <a:noFill/>
          <a:ln w="127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35" name="Line 40"/>
          <p:cNvSpPr>
            <a:spLocks noChangeShapeType="1"/>
          </p:cNvSpPr>
          <p:nvPr/>
        </p:nvSpPr>
        <p:spPr bwMode="auto">
          <a:xfrm flipH="1">
            <a:off x="3708400" y="4868192"/>
            <a:ext cx="647700" cy="649288"/>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36" name="Line 41"/>
          <p:cNvSpPr>
            <a:spLocks noChangeShapeType="1"/>
          </p:cNvSpPr>
          <p:nvPr/>
        </p:nvSpPr>
        <p:spPr bwMode="auto">
          <a:xfrm flipH="1">
            <a:off x="4427538" y="5084092"/>
            <a:ext cx="144462" cy="649288"/>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37" name="Line 42"/>
          <p:cNvSpPr>
            <a:spLocks noChangeShapeType="1"/>
          </p:cNvSpPr>
          <p:nvPr/>
        </p:nvSpPr>
        <p:spPr bwMode="auto">
          <a:xfrm>
            <a:off x="4716463" y="4868192"/>
            <a:ext cx="287337" cy="720725"/>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38" name="Text Box 43"/>
          <p:cNvSpPr txBox="1">
            <a:spLocks noChangeArrowheads="1"/>
          </p:cNvSpPr>
          <p:nvPr/>
        </p:nvSpPr>
        <p:spPr bwMode="auto">
          <a:xfrm>
            <a:off x="6011863" y="4076030"/>
            <a:ext cx="5222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ea typeface="굴림" charset="-127"/>
              </a:rPr>
              <a:t>NAK</a:t>
            </a:r>
          </a:p>
        </p:txBody>
      </p:sp>
      <p:sp>
        <p:nvSpPr>
          <p:cNvPr id="39" name="Text Box 44"/>
          <p:cNvSpPr txBox="1">
            <a:spLocks noChangeArrowheads="1"/>
          </p:cNvSpPr>
          <p:nvPr/>
        </p:nvSpPr>
        <p:spPr bwMode="auto">
          <a:xfrm>
            <a:off x="3132138" y="5444455"/>
            <a:ext cx="4222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ea typeface="굴림" charset="-127"/>
              </a:rPr>
              <a:t>OK</a:t>
            </a:r>
          </a:p>
        </p:txBody>
      </p:sp>
      <p:sp>
        <p:nvSpPr>
          <p:cNvPr id="40" name="Text Box 45"/>
          <p:cNvSpPr txBox="1">
            <a:spLocks noChangeArrowheads="1"/>
          </p:cNvSpPr>
          <p:nvPr/>
        </p:nvSpPr>
        <p:spPr bwMode="auto">
          <a:xfrm>
            <a:off x="3924300" y="5444455"/>
            <a:ext cx="4222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ea typeface="굴림" charset="-127"/>
              </a:rPr>
              <a:t>OK</a:t>
            </a:r>
          </a:p>
        </p:txBody>
      </p:sp>
      <p:sp>
        <p:nvSpPr>
          <p:cNvPr id="41" name="Text Box 46"/>
          <p:cNvSpPr txBox="1">
            <a:spLocks noChangeArrowheads="1"/>
          </p:cNvSpPr>
          <p:nvPr/>
        </p:nvSpPr>
        <p:spPr bwMode="auto">
          <a:xfrm>
            <a:off x="5076825" y="5373017"/>
            <a:ext cx="4222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ea typeface="굴림" charset="-127"/>
              </a:rPr>
              <a:t>OK</a:t>
            </a:r>
          </a:p>
        </p:txBody>
      </p:sp>
    </p:spTree>
    <p:extLst>
      <p:ext uri="{BB962C8B-B14F-4D97-AF65-F5344CB8AC3E}">
        <p14:creationId xmlns:p14="http://schemas.microsoft.com/office/powerpoint/2010/main" val="35439873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Downstream Example (5/7)</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lstStyle/>
              <a:p>
                <a:r>
                  <a:rPr lang="en-US" altLang="ko-KR" dirty="0"/>
                  <a:t>@</a:t>
                </a:r>
                <a:r>
                  <a:rPr lang="en-US" altLang="ko-KR" i="1" dirty="0"/>
                  <a:t>T</a:t>
                </a:r>
                <a:r>
                  <a:rPr lang="en-US" altLang="ko-KR" dirty="0"/>
                  <a:t>=</a:t>
                </a:r>
                <a14:m>
                  <m:oMath xmlns:m="http://schemas.openxmlformats.org/officeDocument/2006/math">
                    <m:sSub>
                      <m:sSubPr>
                        <m:ctrlPr>
                          <a:rPr lang="en-US" altLang="ko-KR" i="1">
                            <a:latin typeface="Cambria Math" panose="02040503050406030204" pitchFamily="18" charset="0"/>
                          </a:rPr>
                        </m:ctrlPr>
                      </m:sSubPr>
                      <m:e>
                        <m:r>
                          <a:rPr lang="en-US" altLang="ko-KR" i="1">
                            <a:latin typeface="Cambria Math"/>
                          </a:rPr>
                          <m:t>𝑡</m:t>
                        </m:r>
                      </m:e>
                      <m:sub>
                        <m:r>
                          <a:rPr lang="en-US" altLang="ko-KR" i="1">
                            <a:latin typeface="Cambria Math"/>
                          </a:rPr>
                          <m:t>0</m:t>
                        </m:r>
                      </m:sub>
                    </m:sSub>
                  </m:oMath>
                </a14:m>
                <a:r>
                  <a:rPr lang="en-US" altLang="ko-KR" dirty="0"/>
                  <a:t>+</a:t>
                </a:r>
                <a:r>
                  <a:rPr lang="en-US" altLang="ko-KR" dirty="0" smtClean="0"/>
                  <a:t>0.9</a:t>
                </a:r>
                <a:r>
                  <a:rPr lang="en-US" altLang="ko-KR" i="1" dirty="0" smtClean="0"/>
                  <a:t>D</a:t>
                </a:r>
                <a:r>
                  <a:rPr lang="en-US" altLang="ko-KR" dirty="0"/>
                  <a:t>,</a:t>
                </a:r>
                <a:br>
                  <a:rPr lang="en-US" altLang="ko-KR" dirty="0"/>
                </a:br>
                <a:r>
                  <a:rPr lang="en-US" altLang="ko-KR" dirty="0" smtClean="0"/>
                  <a:t>node C rebroadcasts</a:t>
                </a:r>
                <a:br>
                  <a:rPr lang="en-US" altLang="ko-KR" dirty="0" smtClean="0"/>
                </a:br>
                <a:r>
                  <a:rPr lang="en-US" altLang="ko-KR" dirty="0" smtClean="0"/>
                  <a:t>to its children.</a:t>
                </a:r>
              </a:p>
              <a:p>
                <a:r>
                  <a:rPr lang="en-US" altLang="ko-KR" dirty="0" smtClean="0"/>
                  <a:t>Node E suppresses</a:t>
                </a:r>
                <a:br>
                  <a:rPr lang="en-US" altLang="ko-KR" dirty="0" smtClean="0"/>
                </a:br>
                <a:r>
                  <a:rPr lang="en-US" altLang="ko-KR" dirty="0" smtClean="0"/>
                  <a:t>its ACK for the</a:t>
                </a:r>
                <a:br>
                  <a:rPr lang="en-US" altLang="ko-KR" dirty="0" smtClean="0"/>
                </a:br>
                <a:r>
                  <a:rPr lang="en-US" altLang="ko-KR" dirty="0" smtClean="0"/>
                  <a:t>previous broadcast</a:t>
                </a:r>
                <a:br>
                  <a:rPr lang="en-US" altLang="ko-KR" dirty="0" smtClean="0"/>
                </a:br>
                <a:r>
                  <a:rPr lang="en-US" altLang="ko-KR" dirty="0" smtClean="0"/>
                  <a:t>data, and also ignore</a:t>
                </a:r>
                <a:br>
                  <a:rPr lang="en-US" altLang="ko-KR" dirty="0" smtClean="0"/>
                </a:br>
                <a:r>
                  <a:rPr lang="en-US" altLang="ko-KR" dirty="0" smtClean="0"/>
                  <a:t>silently the</a:t>
                </a:r>
                <a:br>
                  <a:rPr lang="en-US" altLang="ko-KR" dirty="0" smtClean="0"/>
                </a:br>
                <a:r>
                  <a:rPr lang="en-US" altLang="ko-KR" dirty="0" smtClean="0"/>
                  <a:t>rebroadcast data.</a:t>
                </a:r>
                <a:endParaRPr lang="ko-KR" altLang="en-US" dirty="0"/>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1">
                <a:blip r:embed="rId2"/>
                <a:stretch>
                  <a:fillRect l="-1098" t="-1037"/>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2"/>
          </p:nvPr>
        </p:nvSpPr>
        <p:spPr/>
        <p:txBody>
          <a:bodyPr/>
          <a:lstStyle/>
          <a:p>
            <a:r>
              <a:rPr lang="en-US" altLang="ko-KR" smtClean="0"/>
              <a:t>Slide </a:t>
            </a:r>
            <a:fld id="{0471693A-DD32-41F5-8922-8F87FC4C13BC}" type="slidenum">
              <a:rPr lang="en-US" altLang="ko-KR" smtClean="0"/>
              <a:pPr/>
              <a:t>16</a:t>
            </a:fld>
            <a:endParaRPr lang="en-US" altLang="ko-KR"/>
          </a:p>
        </p:txBody>
      </p:sp>
      <p:sp>
        <p:nvSpPr>
          <p:cNvPr id="5" name="날짜 개체 틀 4"/>
          <p:cNvSpPr>
            <a:spLocks noGrp="1"/>
          </p:cNvSpPr>
          <p:nvPr>
            <p:ph type="dt" sz="half" idx="2"/>
          </p:nvPr>
        </p:nvSpPr>
        <p:spPr/>
        <p:txBody>
          <a:bodyPr/>
          <a:lstStyle/>
          <a:p>
            <a:r>
              <a:rPr lang="en-US" altLang="ko-KR" smtClean="0"/>
              <a:t>&lt;Mar 2014&gt;</a:t>
            </a:r>
            <a:endParaRPr lang="en-US" altLang="ko-KR" dirty="0"/>
          </a:p>
        </p:txBody>
      </p:sp>
      <p:sp>
        <p:nvSpPr>
          <p:cNvPr id="6" name="바닥글 개체 틀 5"/>
          <p:cNvSpPr>
            <a:spLocks noGrp="1"/>
          </p:cNvSpPr>
          <p:nvPr>
            <p:ph type="ftr" sz="quarter" idx="3"/>
          </p:nvPr>
        </p:nvSpPr>
        <p:spPr/>
        <p:txBody>
          <a:bodyPr/>
          <a:lstStyle/>
          <a:p>
            <a:r>
              <a:rPr lang="en-US" altLang="ko-KR" smtClean="0"/>
              <a:t>Jeongseok Yu </a:t>
            </a:r>
            <a:r>
              <a:rPr lang="en-US" altLang="ko-KR" i="1" smtClean="0"/>
              <a:t>et al</a:t>
            </a:r>
            <a:r>
              <a:rPr lang="en-US" altLang="ko-KR" smtClean="0"/>
              <a:t>., Chung-Ang University</a:t>
            </a:r>
            <a:endParaRPr lang="en-US" altLang="ko-KR" dirty="0"/>
          </a:p>
        </p:txBody>
      </p:sp>
      <p:sp>
        <p:nvSpPr>
          <p:cNvPr id="7" name="Line 2"/>
          <p:cNvSpPr>
            <a:spLocks noChangeShapeType="1"/>
          </p:cNvSpPr>
          <p:nvPr/>
        </p:nvSpPr>
        <p:spPr bwMode="auto">
          <a:xfrm>
            <a:off x="6300788" y="2636167"/>
            <a:ext cx="358775" cy="1008063"/>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8" name="Line 3"/>
          <p:cNvSpPr>
            <a:spLocks noChangeShapeType="1"/>
          </p:cNvSpPr>
          <p:nvPr/>
        </p:nvSpPr>
        <p:spPr bwMode="auto">
          <a:xfrm flipV="1">
            <a:off x="4140200" y="2564730"/>
            <a:ext cx="1943100" cy="1079500"/>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9" name="Line 6"/>
          <p:cNvSpPr>
            <a:spLocks noChangeShapeType="1"/>
          </p:cNvSpPr>
          <p:nvPr/>
        </p:nvSpPr>
        <p:spPr bwMode="auto">
          <a:xfrm flipH="1">
            <a:off x="4643438" y="3860130"/>
            <a:ext cx="720725" cy="792162"/>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0" name="Line 9"/>
          <p:cNvSpPr>
            <a:spLocks noChangeShapeType="1"/>
          </p:cNvSpPr>
          <p:nvPr/>
        </p:nvSpPr>
        <p:spPr bwMode="auto">
          <a:xfrm flipH="1">
            <a:off x="5508625" y="2636167"/>
            <a:ext cx="647700" cy="936625"/>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1" name="Line 10"/>
          <p:cNvSpPr>
            <a:spLocks noChangeShapeType="1"/>
          </p:cNvSpPr>
          <p:nvPr/>
        </p:nvSpPr>
        <p:spPr bwMode="auto">
          <a:xfrm>
            <a:off x="5508625" y="3860130"/>
            <a:ext cx="503238" cy="720725"/>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2" name="Line 11"/>
          <p:cNvSpPr>
            <a:spLocks noChangeShapeType="1"/>
          </p:cNvSpPr>
          <p:nvPr/>
        </p:nvSpPr>
        <p:spPr bwMode="auto">
          <a:xfrm flipH="1">
            <a:off x="3851275" y="4868192"/>
            <a:ext cx="649288" cy="792163"/>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3" name="Line 12"/>
          <p:cNvSpPr>
            <a:spLocks noChangeShapeType="1"/>
          </p:cNvSpPr>
          <p:nvPr/>
        </p:nvSpPr>
        <p:spPr bwMode="auto">
          <a:xfrm flipV="1">
            <a:off x="4356100" y="4868192"/>
            <a:ext cx="215900" cy="792163"/>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4" name="Line 13"/>
          <p:cNvSpPr>
            <a:spLocks noChangeShapeType="1"/>
          </p:cNvSpPr>
          <p:nvPr/>
        </p:nvSpPr>
        <p:spPr bwMode="auto">
          <a:xfrm flipH="1" flipV="1">
            <a:off x="4643438" y="4868192"/>
            <a:ext cx="288925" cy="865188"/>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5" name="Line 14"/>
          <p:cNvSpPr>
            <a:spLocks noChangeShapeType="1"/>
          </p:cNvSpPr>
          <p:nvPr/>
        </p:nvSpPr>
        <p:spPr bwMode="auto">
          <a:xfrm flipH="1" flipV="1">
            <a:off x="6156325" y="4868192"/>
            <a:ext cx="215900" cy="792163"/>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6" name="Line 15"/>
          <p:cNvSpPr>
            <a:spLocks noChangeShapeType="1"/>
          </p:cNvSpPr>
          <p:nvPr/>
        </p:nvSpPr>
        <p:spPr bwMode="auto">
          <a:xfrm flipH="1" flipV="1">
            <a:off x="6156325" y="4796755"/>
            <a:ext cx="863600" cy="936625"/>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7" name="Line 16"/>
          <p:cNvSpPr>
            <a:spLocks noChangeShapeType="1"/>
          </p:cNvSpPr>
          <p:nvPr/>
        </p:nvSpPr>
        <p:spPr bwMode="auto">
          <a:xfrm flipV="1">
            <a:off x="5867400" y="4868192"/>
            <a:ext cx="217488" cy="865188"/>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8" name="Oval 19"/>
          <p:cNvSpPr>
            <a:spLocks noChangeArrowheads="1"/>
          </p:cNvSpPr>
          <p:nvPr/>
        </p:nvSpPr>
        <p:spPr bwMode="auto">
          <a:xfrm>
            <a:off x="5294313" y="3572792"/>
            <a:ext cx="287337" cy="288925"/>
          </a:xfrm>
          <a:prstGeom prst="ellipse">
            <a:avLst/>
          </a:prstGeom>
          <a:solidFill>
            <a:srgbClr val="660033"/>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solidFill>
                  <a:schemeClr val="bg1"/>
                </a:solidFill>
                <a:ea typeface="굴림" charset="-127"/>
              </a:rPr>
              <a:t>C</a:t>
            </a:r>
          </a:p>
        </p:txBody>
      </p:sp>
      <p:sp>
        <p:nvSpPr>
          <p:cNvPr id="19" name="Oval 20"/>
          <p:cNvSpPr>
            <a:spLocks noChangeArrowheads="1"/>
          </p:cNvSpPr>
          <p:nvPr/>
        </p:nvSpPr>
        <p:spPr bwMode="auto">
          <a:xfrm>
            <a:off x="6086475" y="2348830"/>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A</a:t>
            </a:r>
          </a:p>
        </p:txBody>
      </p:sp>
      <p:sp>
        <p:nvSpPr>
          <p:cNvPr id="20" name="Oval 21"/>
          <p:cNvSpPr>
            <a:spLocks noChangeArrowheads="1"/>
          </p:cNvSpPr>
          <p:nvPr/>
        </p:nvSpPr>
        <p:spPr bwMode="auto">
          <a:xfrm>
            <a:off x="4430713" y="4580855"/>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E</a:t>
            </a:r>
          </a:p>
        </p:txBody>
      </p:sp>
      <p:sp>
        <p:nvSpPr>
          <p:cNvPr id="21" name="Oval 22"/>
          <p:cNvSpPr>
            <a:spLocks noChangeArrowheads="1"/>
          </p:cNvSpPr>
          <p:nvPr/>
        </p:nvSpPr>
        <p:spPr bwMode="auto">
          <a:xfrm>
            <a:off x="5940425" y="4580855"/>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F</a:t>
            </a:r>
          </a:p>
        </p:txBody>
      </p:sp>
      <p:sp>
        <p:nvSpPr>
          <p:cNvPr id="22" name="Oval 23"/>
          <p:cNvSpPr>
            <a:spLocks noChangeArrowheads="1"/>
          </p:cNvSpPr>
          <p:nvPr/>
        </p:nvSpPr>
        <p:spPr bwMode="auto">
          <a:xfrm>
            <a:off x="3563938" y="5660355"/>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G</a:t>
            </a:r>
          </a:p>
        </p:txBody>
      </p:sp>
      <p:sp>
        <p:nvSpPr>
          <p:cNvPr id="23" name="Oval 24"/>
          <p:cNvSpPr>
            <a:spLocks noChangeArrowheads="1"/>
          </p:cNvSpPr>
          <p:nvPr/>
        </p:nvSpPr>
        <p:spPr bwMode="auto">
          <a:xfrm>
            <a:off x="6589713" y="3572792"/>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D</a:t>
            </a:r>
          </a:p>
        </p:txBody>
      </p:sp>
      <p:sp>
        <p:nvSpPr>
          <p:cNvPr id="24" name="Oval 25"/>
          <p:cNvSpPr>
            <a:spLocks noChangeArrowheads="1"/>
          </p:cNvSpPr>
          <p:nvPr/>
        </p:nvSpPr>
        <p:spPr bwMode="auto">
          <a:xfrm>
            <a:off x="3925888" y="3572792"/>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B</a:t>
            </a:r>
          </a:p>
        </p:txBody>
      </p:sp>
      <p:sp>
        <p:nvSpPr>
          <p:cNvPr id="25" name="Oval 26"/>
          <p:cNvSpPr>
            <a:spLocks noChangeArrowheads="1"/>
          </p:cNvSpPr>
          <p:nvPr/>
        </p:nvSpPr>
        <p:spPr bwMode="auto">
          <a:xfrm>
            <a:off x="4210050" y="5660355"/>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H</a:t>
            </a:r>
          </a:p>
        </p:txBody>
      </p:sp>
      <p:sp>
        <p:nvSpPr>
          <p:cNvPr id="26" name="Oval 27"/>
          <p:cNvSpPr>
            <a:spLocks noChangeArrowheads="1"/>
          </p:cNvSpPr>
          <p:nvPr/>
        </p:nvSpPr>
        <p:spPr bwMode="auto">
          <a:xfrm>
            <a:off x="4859338" y="5660355"/>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I</a:t>
            </a:r>
          </a:p>
        </p:txBody>
      </p:sp>
      <p:sp>
        <p:nvSpPr>
          <p:cNvPr id="27" name="Oval 28"/>
          <p:cNvSpPr>
            <a:spLocks noChangeArrowheads="1"/>
          </p:cNvSpPr>
          <p:nvPr/>
        </p:nvSpPr>
        <p:spPr bwMode="auto">
          <a:xfrm>
            <a:off x="5651500" y="5660355"/>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J</a:t>
            </a:r>
          </a:p>
        </p:txBody>
      </p:sp>
      <p:sp>
        <p:nvSpPr>
          <p:cNvPr id="28" name="Oval 29"/>
          <p:cNvSpPr>
            <a:spLocks noChangeArrowheads="1"/>
          </p:cNvSpPr>
          <p:nvPr/>
        </p:nvSpPr>
        <p:spPr bwMode="auto">
          <a:xfrm>
            <a:off x="6299200" y="5660355"/>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K</a:t>
            </a:r>
          </a:p>
        </p:txBody>
      </p:sp>
      <p:sp>
        <p:nvSpPr>
          <p:cNvPr id="29" name="Oval 30"/>
          <p:cNvSpPr>
            <a:spLocks noChangeArrowheads="1"/>
          </p:cNvSpPr>
          <p:nvPr/>
        </p:nvSpPr>
        <p:spPr bwMode="auto">
          <a:xfrm>
            <a:off x="6948488" y="5660355"/>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L</a:t>
            </a:r>
          </a:p>
        </p:txBody>
      </p:sp>
      <p:sp>
        <p:nvSpPr>
          <p:cNvPr id="30" name="Text Box 33"/>
          <p:cNvSpPr txBox="1">
            <a:spLocks noChangeArrowheads="1"/>
          </p:cNvSpPr>
          <p:nvPr/>
        </p:nvSpPr>
        <p:spPr bwMode="auto">
          <a:xfrm>
            <a:off x="7345363" y="3591842"/>
            <a:ext cx="8159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latin typeface="Verdana" pitchFamily="34" charset="0"/>
                <a:ea typeface="굴림" charset="-127"/>
              </a:rPr>
              <a:t>Level N</a:t>
            </a:r>
          </a:p>
        </p:txBody>
      </p:sp>
      <p:sp>
        <p:nvSpPr>
          <p:cNvPr id="31" name="Text Box 34"/>
          <p:cNvSpPr txBox="1">
            <a:spLocks noChangeArrowheads="1"/>
          </p:cNvSpPr>
          <p:nvPr/>
        </p:nvSpPr>
        <p:spPr bwMode="auto">
          <a:xfrm>
            <a:off x="7345363" y="2344067"/>
            <a:ext cx="9969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latin typeface="Verdana" pitchFamily="34" charset="0"/>
                <a:ea typeface="굴림" charset="-127"/>
              </a:rPr>
              <a:t>Level N-1</a:t>
            </a:r>
          </a:p>
        </p:txBody>
      </p:sp>
      <p:sp>
        <p:nvSpPr>
          <p:cNvPr id="32" name="Text Box 35"/>
          <p:cNvSpPr txBox="1">
            <a:spLocks noChangeArrowheads="1"/>
          </p:cNvSpPr>
          <p:nvPr/>
        </p:nvSpPr>
        <p:spPr bwMode="auto">
          <a:xfrm>
            <a:off x="7345363" y="4576092"/>
            <a:ext cx="105568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latin typeface="Verdana" pitchFamily="34" charset="0"/>
                <a:ea typeface="굴림" charset="-127"/>
              </a:rPr>
              <a:t>Level N+1</a:t>
            </a:r>
          </a:p>
        </p:txBody>
      </p:sp>
      <p:sp>
        <p:nvSpPr>
          <p:cNvPr id="33" name="Text Box 36"/>
          <p:cNvSpPr txBox="1">
            <a:spLocks noChangeArrowheads="1"/>
          </p:cNvSpPr>
          <p:nvPr/>
        </p:nvSpPr>
        <p:spPr bwMode="auto">
          <a:xfrm>
            <a:off x="7345363" y="5660355"/>
            <a:ext cx="10556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latin typeface="Verdana" pitchFamily="34" charset="0"/>
                <a:ea typeface="굴림" charset="-127"/>
              </a:rPr>
              <a:t>Level N+2</a:t>
            </a:r>
          </a:p>
        </p:txBody>
      </p:sp>
      <p:sp>
        <p:nvSpPr>
          <p:cNvPr id="34" name="Line 39"/>
          <p:cNvSpPr>
            <a:spLocks noChangeShapeType="1"/>
          </p:cNvSpPr>
          <p:nvPr/>
        </p:nvSpPr>
        <p:spPr bwMode="auto">
          <a:xfrm flipH="1">
            <a:off x="4572000" y="3860130"/>
            <a:ext cx="647700" cy="6492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35" name="Line 40"/>
          <p:cNvSpPr>
            <a:spLocks noChangeShapeType="1"/>
          </p:cNvSpPr>
          <p:nvPr/>
        </p:nvSpPr>
        <p:spPr bwMode="auto">
          <a:xfrm>
            <a:off x="5651500" y="3860130"/>
            <a:ext cx="503238" cy="6492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36" name="Text Box 41"/>
          <p:cNvSpPr txBox="1">
            <a:spLocks noChangeArrowheads="1"/>
          </p:cNvSpPr>
          <p:nvPr/>
        </p:nvSpPr>
        <p:spPr bwMode="auto">
          <a:xfrm>
            <a:off x="6300788" y="4436392"/>
            <a:ext cx="4222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ea typeface="굴림" charset="-127"/>
              </a:rPr>
              <a:t>OK</a:t>
            </a:r>
          </a:p>
        </p:txBody>
      </p:sp>
      <p:sp>
        <p:nvSpPr>
          <p:cNvPr id="37" name="Line 42"/>
          <p:cNvSpPr>
            <a:spLocks noChangeShapeType="1"/>
          </p:cNvSpPr>
          <p:nvPr/>
        </p:nvSpPr>
        <p:spPr bwMode="auto">
          <a:xfrm flipH="1" flipV="1">
            <a:off x="4716463" y="4796755"/>
            <a:ext cx="287337" cy="792162"/>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38" name="Text Box 43"/>
          <p:cNvSpPr txBox="1">
            <a:spLocks noChangeArrowheads="1"/>
          </p:cNvSpPr>
          <p:nvPr/>
        </p:nvSpPr>
        <p:spPr bwMode="auto">
          <a:xfrm>
            <a:off x="4787900" y="5084092"/>
            <a:ext cx="5222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ea typeface="굴림" charset="-127"/>
              </a:rPr>
              <a:t>ACK</a:t>
            </a:r>
          </a:p>
        </p:txBody>
      </p:sp>
    </p:spTree>
    <p:extLst>
      <p:ext uri="{BB962C8B-B14F-4D97-AF65-F5344CB8AC3E}">
        <p14:creationId xmlns:p14="http://schemas.microsoft.com/office/powerpoint/2010/main" val="4121875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Downstream Example (6/7)</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lstStyle/>
              <a:p>
                <a:r>
                  <a:rPr lang="en-US" altLang="ko-KR" dirty="0" smtClean="0"/>
                  <a:t>After </a:t>
                </a:r>
                <a:r>
                  <a:rPr lang="en-US" altLang="ko-KR" i="1" dirty="0"/>
                  <a:t>T</a:t>
                </a:r>
                <a:r>
                  <a:rPr lang="en-US" altLang="ko-KR" dirty="0"/>
                  <a:t>=</a:t>
                </a:r>
                <a14:m>
                  <m:oMath xmlns:m="http://schemas.openxmlformats.org/officeDocument/2006/math">
                    <m:sSub>
                      <m:sSubPr>
                        <m:ctrlPr>
                          <a:rPr lang="en-US" altLang="ko-KR" i="1">
                            <a:latin typeface="Cambria Math" panose="02040503050406030204" pitchFamily="18" charset="0"/>
                          </a:rPr>
                        </m:ctrlPr>
                      </m:sSubPr>
                      <m:e>
                        <m:r>
                          <a:rPr lang="en-US" altLang="ko-KR" i="1">
                            <a:latin typeface="Cambria Math"/>
                          </a:rPr>
                          <m:t>𝑡</m:t>
                        </m:r>
                      </m:e>
                      <m:sub>
                        <m:r>
                          <a:rPr lang="en-US" altLang="ko-KR" i="1">
                            <a:latin typeface="Cambria Math"/>
                          </a:rPr>
                          <m:t>0</m:t>
                        </m:r>
                      </m:sub>
                    </m:sSub>
                  </m:oMath>
                </a14:m>
                <a:r>
                  <a:rPr lang="en-US" altLang="ko-KR" dirty="0"/>
                  <a:t>+0.9</a:t>
                </a:r>
                <a:r>
                  <a:rPr lang="en-US" altLang="ko-KR" i="1" dirty="0"/>
                  <a:t>D</a:t>
                </a:r>
                <a:r>
                  <a:rPr lang="en-US" altLang="ko-KR" dirty="0"/>
                  <a:t>,</a:t>
                </a:r>
                <a:br>
                  <a:rPr lang="en-US" altLang="ko-KR" dirty="0"/>
                </a:br>
                <a:r>
                  <a:rPr lang="en-US" altLang="ko-KR" dirty="0" smtClean="0"/>
                  <a:t>node F forwards</a:t>
                </a:r>
                <a:br>
                  <a:rPr lang="en-US" altLang="ko-KR" dirty="0" smtClean="0"/>
                </a:br>
                <a:r>
                  <a:rPr lang="en-US" altLang="ko-KR" dirty="0" smtClean="0"/>
                  <a:t>the data to its children.</a:t>
                </a:r>
                <a:endParaRPr lang="ko-KR" altLang="en-US" dirty="0"/>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1">
                <a:blip r:embed="rId2"/>
                <a:stretch>
                  <a:fillRect l="-1098" t="-1037"/>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2"/>
          </p:nvPr>
        </p:nvSpPr>
        <p:spPr/>
        <p:txBody>
          <a:bodyPr/>
          <a:lstStyle/>
          <a:p>
            <a:r>
              <a:rPr lang="en-US" altLang="ko-KR" smtClean="0"/>
              <a:t>Slide </a:t>
            </a:r>
            <a:fld id="{0471693A-DD32-41F5-8922-8F87FC4C13BC}" type="slidenum">
              <a:rPr lang="en-US" altLang="ko-KR" smtClean="0"/>
              <a:pPr/>
              <a:t>17</a:t>
            </a:fld>
            <a:endParaRPr lang="en-US" altLang="ko-KR"/>
          </a:p>
        </p:txBody>
      </p:sp>
      <p:sp>
        <p:nvSpPr>
          <p:cNvPr id="5" name="날짜 개체 틀 4"/>
          <p:cNvSpPr>
            <a:spLocks noGrp="1"/>
          </p:cNvSpPr>
          <p:nvPr>
            <p:ph type="dt" sz="half" idx="2"/>
          </p:nvPr>
        </p:nvSpPr>
        <p:spPr/>
        <p:txBody>
          <a:bodyPr/>
          <a:lstStyle/>
          <a:p>
            <a:r>
              <a:rPr lang="en-US" altLang="ko-KR" smtClean="0"/>
              <a:t>&lt;Mar 2014&gt;</a:t>
            </a:r>
            <a:endParaRPr lang="en-US" altLang="ko-KR" dirty="0"/>
          </a:p>
        </p:txBody>
      </p:sp>
      <p:sp>
        <p:nvSpPr>
          <p:cNvPr id="6" name="바닥글 개체 틀 5"/>
          <p:cNvSpPr>
            <a:spLocks noGrp="1"/>
          </p:cNvSpPr>
          <p:nvPr>
            <p:ph type="ftr" sz="quarter" idx="3"/>
          </p:nvPr>
        </p:nvSpPr>
        <p:spPr/>
        <p:txBody>
          <a:bodyPr/>
          <a:lstStyle/>
          <a:p>
            <a:r>
              <a:rPr lang="en-US" altLang="ko-KR" smtClean="0"/>
              <a:t>Jeongseok Yu </a:t>
            </a:r>
            <a:r>
              <a:rPr lang="en-US" altLang="ko-KR" i="1" smtClean="0"/>
              <a:t>et al</a:t>
            </a:r>
            <a:r>
              <a:rPr lang="en-US" altLang="ko-KR" smtClean="0"/>
              <a:t>., Chung-Ang University</a:t>
            </a:r>
            <a:endParaRPr lang="en-US" altLang="ko-KR" dirty="0"/>
          </a:p>
        </p:txBody>
      </p:sp>
      <p:sp>
        <p:nvSpPr>
          <p:cNvPr id="7" name="Line 2"/>
          <p:cNvSpPr>
            <a:spLocks noChangeShapeType="1"/>
          </p:cNvSpPr>
          <p:nvPr/>
        </p:nvSpPr>
        <p:spPr bwMode="auto">
          <a:xfrm>
            <a:off x="6300788" y="2636167"/>
            <a:ext cx="358775" cy="1008063"/>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8" name="Line 3"/>
          <p:cNvSpPr>
            <a:spLocks noChangeShapeType="1"/>
          </p:cNvSpPr>
          <p:nvPr/>
        </p:nvSpPr>
        <p:spPr bwMode="auto">
          <a:xfrm flipV="1">
            <a:off x="4140200" y="2564730"/>
            <a:ext cx="1943100" cy="1079500"/>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9" name="Line 6"/>
          <p:cNvSpPr>
            <a:spLocks noChangeShapeType="1"/>
          </p:cNvSpPr>
          <p:nvPr/>
        </p:nvSpPr>
        <p:spPr bwMode="auto">
          <a:xfrm flipH="1">
            <a:off x="4643438" y="3860130"/>
            <a:ext cx="720725" cy="792162"/>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0" name="Line 9"/>
          <p:cNvSpPr>
            <a:spLocks noChangeShapeType="1"/>
          </p:cNvSpPr>
          <p:nvPr/>
        </p:nvSpPr>
        <p:spPr bwMode="auto">
          <a:xfrm flipH="1">
            <a:off x="5508625" y="2636167"/>
            <a:ext cx="647700" cy="936625"/>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1" name="Line 10"/>
          <p:cNvSpPr>
            <a:spLocks noChangeShapeType="1"/>
          </p:cNvSpPr>
          <p:nvPr/>
        </p:nvSpPr>
        <p:spPr bwMode="auto">
          <a:xfrm>
            <a:off x="5508625" y="3860130"/>
            <a:ext cx="503238" cy="720725"/>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2" name="Line 11"/>
          <p:cNvSpPr>
            <a:spLocks noChangeShapeType="1"/>
          </p:cNvSpPr>
          <p:nvPr/>
        </p:nvSpPr>
        <p:spPr bwMode="auto">
          <a:xfrm flipH="1">
            <a:off x="3851275" y="4868192"/>
            <a:ext cx="649288" cy="792163"/>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3" name="Line 12"/>
          <p:cNvSpPr>
            <a:spLocks noChangeShapeType="1"/>
          </p:cNvSpPr>
          <p:nvPr/>
        </p:nvSpPr>
        <p:spPr bwMode="auto">
          <a:xfrm flipV="1">
            <a:off x="4356100" y="4868192"/>
            <a:ext cx="215900" cy="792163"/>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4" name="Line 13"/>
          <p:cNvSpPr>
            <a:spLocks noChangeShapeType="1"/>
          </p:cNvSpPr>
          <p:nvPr/>
        </p:nvSpPr>
        <p:spPr bwMode="auto">
          <a:xfrm flipH="1" flipV="1">
            <a:off x="4643438" y="4868192"/>
            <a:ext cx="288925" cy="865188"/>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5" name="Line 14"/>
          <p:cNvSpPr>
            <a:spLocks noChangeShapeType="1"/>
          </p:cNvSpPr>
          <p:nvPr/>
        </p:nvSpPr>
        <p:spPr bwMode="auto">
          <a:xfrm flipH="1" flipV="1">
            <a:off x="6156325" y="4868192"/>
            <a:ext cx="215900" cy="792163"/>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6" name="Line 15"/>
          <p:cNvSpPr>
            <a:spLocks noChangeShapeType="1"/>
          </p:cNvSpPr>
          <p:nvPr/>
        </p:nvSpPr>
        <p:spPr bwMode="auto">
          <a:xfrm flipH="1" flipV="1">
            <a:off x="6156325" y="4796755"/>
            <a:ext cx="863600" cy="936625"/>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7" name="Line 16"/>
          <p:cNvSpPr>
            <a:spLocks noChangeShapeType="1"/>
          </p:cNvSpPr>
          <p:nvPr/>
        </p:nvSpPr>
        <p:spPr bwMode="auto">
          <a:xfrm flipV="1">
            <a:off x="5867400" y="4868192"/>
            <a:ext cx="217488" cy="865188"/>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8" name="Oval 17"/>
          <p:cNvSpPr>
            <a:spLocks noChangeArrowheads="1"/>
          </p:cNvSpPr>
          <p:nvPr/>
        </p:nvSpPr>
        <p:spPr bwMode="auto">
          <a:xfrm>
            <a:off x="5294313" y="3572792"/>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C</a:t>
            </a:r>
          </a:p>
        </p:txBody>
      </p:sp>
      <p:sp>
        <p:nvSpPr>
          <p:cNvPr id="19" name="Oval 18"/>
          <p:cNvSpPr>
            <a:spLocks noChangeArrowheads="1"/>
          </p:cNvSpPr>
          <p:nvPr/>
        </p:nvSpPr>
        <p:spPr bwMode="auto">
          <a:xfrm>
            <a:off x="6086475" y="2348830"/>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A</a:t>
            </a:r>
          </a:p>
        </p:txBody>
      </p:sp>
      <p:sp>
        <p:nvSpPr>
          <p:cNvPr id="20" name="Oval 19"/>
          <p:cNvSpPr>
            <a:spLocks noChangeArrowheads="1"/>
          </p:cNvSpPr>
          <p:nvPr/>
        </p:nvSpPr>
        <p:spPr bwMode="auto">
          <a:xfrm>
            <a:off x="4430713" y="4580855"/>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E</a:t>
            </a:r>
          </a:p>
        </p:txBody>
      </p:sp>
      <p:sp>
        <p:nvSpPr>
          <p:cNvPr id="21" name="Oval 20"/>
          <p:cNvSpPr>
            <a:spLocks noChangeArrowheads="1"/>
          </p:cNvSpPr>
          <p:nvPr/>
        </p:nvSpPr>
        <p:spPr bwMode="auto">
          <a:xfrm>
            <a:off x="5940425" y="4580855"/>
            <a:ext cx="287338" cy="288925"/>
          </a:xfrm>
          <a:prstGeom prst="ellipse">
            <a:avLst/>
          </a:prstGeom>
          <a:solidFill>
            <a:srgbClr val="660033"/>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solidFill>
                  <a:schemeClr val="bg1"/>
                </a:solidFill>
                <a:ea typeface="굴림" charset="-127"/>
              </a:rPr>
              <a:t>F</a:t>
            </a:r>
          </a:p>
        </p:txBody>
      </p:sp>
      <p:sp>
        <p:nvSpPr>
          <p:cNvPr id="22" name="Oval 21"/>
          <p:cNvSpPr>
            <a:spLocks noChangeArrowheads="1"/>
          </p:cNvSpPr>
          <p:nvPr/>
        </p:nvSpPr>
        <p:spPr bwMode="auto">
          <a:xfrm>
            <a:off x="3563938" y="5660355"/>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G</a:t>
            </a:r>
          </a:p>
        </p:txBody>
      </p:sp>
      <p:sp>
        <p:nvSpPr>
          <p:cNvPr id="23" name="Oval 22"/>
          <p:cNvSpPr>
            <a:spLocks noChangeArrowheads="1"/>
          </p:cNvSpPr>
          <p:nvPr/>
        </p:nvSpPr>
        <p:spPr bwMode="auto">
          <a:xfrm>
            <a:off x="6589713" y="3572792"/>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D</a:t>
            </a:r>
          </a:p>
        </p:txBody>
      </p:sp>
      <p:sp>
        <p:nvSpPr>
          <p:cNvPr id="24" name="Oval 23"/>
          <p:cNvSpPr>
            <a:spLocks noChangeArrowheads="1"/>
          </p:cNvSpPr>
          <p:nvPr/>
        </p:nvSpPr>
        <p:spPr bwMode="auto">
          <a:xfrm>
            <a:off x="3925888" y="3572792"/>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B</a:t>
            </a:r>
          </a:p>
        </p:txBody>
      </p:sp>
      <p:sp>
        <p:nvSpPr>
          <p:cNvPr id="25" name="Oval 24"/>
          <p:cNvSpPr>
            <a:spLocks noChangeArrowheads="1"/>
          </p:cNvSpPr>
          <p:nvPr/>
        </p:nvSpPr>
        <p:spPr bwMode="auto">
          <a:xfrm>
            <a:off x="4210050" y="5660355"/>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H</a:t>
            </a:r>
          </a:p>
        </p:txBody>
      </p:sp>
      <p:sp>
        <p:nvSpPr>
          <p:cNvPr id="26" name="Oval 25"/>
          <p:cNvSpPr>
            <a:spLocks noChangeArrowheads="1"/>
          </p:cNvSpPr>
          <p:nvPr/>
        </p:nvSpPr>
        <p:spPr bwMode="auto">
          <a:xfrm>
            <a:off x="4859338" y="5660355"/>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I</a:t>
            </a:r>
          </a:p>
        </p:txBody>
      </p:sp>
      <p:sp>
        <p:nvSpPr>
          <p:cNvPr id="27" name="Oval 26"/>
          <p:cNvSpPr>
            <a:spLocks noChangeArrowheads="1"/>
          </p:cNvSpPr>
          <p:nvPr/>
        </p:nvSpPr>
        <p:spPr bwMode="auto">
          <a:xfrm>
            <a:off x="5651500" y="5660355"/>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J</a:t>
            </a:r>
          </a:p>
        </p:txBody>
      </p:sp>
      <p:sp>
        <p:nvSpPr>
          <p:cNvPr id="28" name="Oval 27"/>
          <p:cNvSpPr>
            <a:spLocks noChangeArrowheads="1"/>
          </p:cNvSpPr>
          <p:nvPr/>
        </p:nvSpPr>
        <p:spPr bwMode="auto">
          <a:xfrm>
            <a:off x="6299200" y="5660355"/>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K</a:t>
            </a:r>
          </a:p>
        </p:txBody>
      </p:sp>
      <p:sp>
        <p:nvSpPr>
          <p:cNvPr id="29" name="Oval 28"/>
          <p:cNvSpPr>
            <a:spLocks noChangeArrowheads="1"/>
          </p:cNvSpPr>
          <p:nvPr/>
        </p:nvSpPr>
        <p:spPr bwMode="auto">
          <a:xfrm>
            <a:off x="6948488" y="5660355"/>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L</a:t>
            </a:r>
          </a:p>
        </p:txBody>
      </p:sp>
      <p:sp>
        <p:nvSpPr>
          <p:cNvPr id="30" name="Text Box 29"/>
          <p:cNvSpPr txBox="1">
            <a:spLocks noChangeArrowheads="1"/>
          </p:cNvSpPr>
          <p:nvPr/>
        </p:nvSpPr>
        <p:spPr bwMode="auto">
          <a:xfrm>
            <a:off x="7345363" y="3591842"/>
            <a:ext cx="8159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latin typeface="Verdana" pitchFamily="34" charset="0"/>
                <a:ea typeface="굴림" charset="-127"/>
              </a:rPr>
              <a:t>Level N</a:t>
            </a:r>
          </a:p>
        </p:txBody>
      </p:sp>
      <p:sp>
        <p:nvSpPr>
          <p:cNvPr id="31" name="Text Box 30"/>
          <p:cNvSpPr txBox="1">
            <a:spLocks noChangeArrowheads="1"/>
          </p:cNvSpPr>
          <p:nvPr/>
        </p:nvSpPr>
        <p:spPr bwMode="auto">
          <a:xfrm>
            <a:off x="7345363" y="2344067"/>
            <a:ext cx="9969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latin typeface="Verdana" pitchFamily="34" charset="0"/>
                <a:ea typeface="굴림" charset="-127"/>
              </a:rPr>
              <a:t>Level N-1</a:t>
            </a:r>
          </a:p>
        </p:txBody>
      </p:sp>
      <p:sp>
        <p:nvSpPr>
          <p:cNvPr id="32" name="Text Box 31"/>
          <p:cNvSpPr txBox="1">
            <a:spLocks noChangeArrowheads="1"/>
          </p:cNvSpPr>
          <p:nvPr/>
        </p:nvSpPr>
        <p:spPr bwMode="auto">
          <a:xfrm>
            <a:off x="7345363" y="4576092"/>
            <a:ext cx="105568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latin typeface="Verdana" pitchFamily="34" charset="0"/>
                <a:ea typeface="굴림" charset="-127"/>
              </a:rPr>
              <a:t>Level N+1</a:t>
            </a:r>
          </a:p>
        </p:txBody>
      </p:sp>
      <p:sp>
        <p:nvSpPr>
          <p:cNvPr id="33" name="Text Box 32"/>
          <p:cNvSpPr txBox="1">
            <a:spLocks noChangeArrowheads="1"/>
          </p:cNvSpPr>
          <p:nvPr/>
        </p:nvSpPr>
        <p:spPr bwMode="auto">
          <a:xfrm>
            <a:off x="7345363" y="5660355"/>
            <a:ext cx="10556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latin typeface="Verdana" pitchFamily="34" charset="0"/>
                <a:ea typeface="굴림" charset="-127"/>
              </a:rPr>
              <a:t>Level N+2</a:t>
            </a:r>
          </a:p>
        </p:txBody>
      </p:sp>
      <p:sp>
        <p:nvSpPr>
          <p:cNvPr id="34" name="Line 33"/>
          <p:cNvSpPr>
            <a:spLocks noChangeShapeType="1"/>
          </p:cNvSpPr>
          <p:nvPr/>
        </p:nvSpPr>
        <p:spPr bwMode="auto">
          <a:xfrm flipH="1">
            <a:off x="5724525" y="4868192"/>
            <a:ext cx="287338" cy="792163"/>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35" name="Line 34"/>
          <p:cNvSpPr>
            <a:spLocks noChangeShapeType="1"/>
          </p:cNvSpPr>
          <p:nvPr/>
        </p:nvSpPr>
        <p:spPr bwMode="auto">
          <a:xfrm>
            <a:off x="6372225" y="4868192"/>
            <a:ext cx="647700" cy="720725"/>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36" name="Line 35"/>
          <p:cNvSpPr>
            <a:spLocks noChangeShapeType="1"/>
          </p:cNvSpPr>
          <p:nvPr/>
        </p:nvSpPr>
        <p:spPr bwMode="auto">
          <a:xfrm>
            <a:off x="6227763" y="5012655"/>
            <a:ext cx="288925" cy="6477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37" name="Text Box 36"/>
          <p:cNvSpPr txBox="1">
            <a:spLocks noChangeArrowheads="1"/>
          </p:cNvSpPr>
          <p:nvPr/>
        </p:nvSpPr>
        <p:spPr bwMode="auto">
          <a:xfrm>
            <a:off x="5364163" y="5373017"/>
            <a:ext cx="4222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ea typeface="굴림" charset="-127"/>
              </a:rPr>
              <a:t>OK</a:t>
            </a:r>
          </a:p>
        </p:txBody>
      </p:sp>
      <p:sp>
        <p:nvSpPr>
          <p:cNvPr id="38" name="Text Box 37"/>
          <p:cNvSpPr txBox="1">
            <a:spLocks noChangeArrowheads="1"/>
          </p:cNvSpPr>
          <p:nvPr/>
        </p:nvSpPr>
        <p:spPr bwMode="auto">
          <a:xfrm>
            <a:off x="6516688" y="5517480"/>
            <a:ext cx="4222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ea typeface="굴림" charset="-127"/>
              </a:rPr>
              <a:t>OK</a:t>
            </a:r>
          </a:p>
        </p:txBody>
      </p:sp>
      <p:sp>
        <p:nvSpPr>
          <p:cNvPr id="39" name="Text Box 38"/>
          <p:cNvSpPr txBox="1">
            <a:spLocks noChangeArrowheads="1"/>
          </p:cNvSpPr>
          <p:nvPr/>
        </p:nvSpPr>
        <p:spPr bwMode="auto">
          <a:xfrm>
            <a:off x="7092950" y="5373017"/>
            <a:ext cx="4222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ea typeface="굴림" charset="-127"/>
              </a:rPr>
              <a:t>OK</a:t>
            </a:r>
          </a:p>
        </p:txBody>
      </p:sp>
    </p:spTree>
    <p:extLst>
      <p:ext uri="{BB962C8B-B14F-4D97-AF65-F5344CB8AC3E}">
        <p14:creationId xmlns:p14="http://schemas.microsoft.com/office/powerpoint/2010/main" val="17936065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Downstream Example (7/7)</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lstStyle/>
              <a:p>
                <a:r>
                  <a:rPr lang="en-US" altLang="ko-KR" dirty="0"/>
                  <a:t>@</a:t>
                </a:r>
                <a:r>
                  <a:rPr lang="en-US" altLang="ko-KR" i="1" dirty="0"/>
                  <a:t>T</a:t>
                </a:r>
                <a:r>
                  <a:rPr lang="en-US" altLang="ko-KR" dirty="0"/>
                  <a:t>=</a:t>
                </a:r>
                <a14:m>
                  <m:oMath xmlns:m="http://schemas.openxmlformats.org/officeDocument/2006/math">
                    <m:sSub>
                      <m:sSubPr>
                        <m:ctrlPr>
                          <a:rPr lang="en-US" altLang="ko-KR" i="1">
                            <a:latin typeface="Cambria Math" panose="02040503050406030204" pitchFamily="18" charset="0"/>
                          </a:rPr>
                        </m:ctrlPr>
                      </m:sSubPr>
                      <m:e>
                        <m:r>
                          <a:rPr lang="en-US" altLang="ko-KR" i="1">
                            <a:latin typeface="Cambria Math"/>
                          </a:rPr>
                          <m:t>𝑡</m:t>
                        </m:r>
                      </m:e>
                      <m:sub>
                        <m:r>
                          <a:rPr lang="en-US" altLang="ko-KR" i="1">
                            <a:latin typeface="Cambria Math"/>
                          </a:rPr>
                          <m:t>0</m:t>
                        </m:r>
                      </m:sub>
                    </m:sSub>
                  </m:oMath>
                </a14:m>
                <a:r>
                  <a:rPr lang="en-US" altLang="ko-KR" dirty="0"/>
                  <a:t>+</a:t>
                </a:r>
                <a:r>
                  <a:rPr lang="en-US" altLang="ko-KR" dirty="0" smtClean="0"/>
                  <a:t>0.9</a:t>
                </a:r>
                <a:r>
                  <a:rPr lang="en-US" altLang="ko-KR" i="1" dirty="0" smtClean="0"/>
                  <a:t>D</a:t>
                </a:r>
                <a:r>
                  <a:rPr lang="en-US" altLang="ko-KR" dirty="0" smtClean="0"/>
                  <a:t>,</a:t>
                </a:r>
                <a:br>
                  <a:rPr lang="en-US" altLang="ko-KR" dirty="0" smtClean="0"/>
                </a:br>
                <a:r>
                  <a:rPr lang="en-US" altLang="ko-KR" dirty="0" smtClean="0"/>
                  <a:t>node F replies</a:t>
                </a:r>
                <a:br>
                  <a:rPr lang="en-US" altLang="ko-KR" dirty="0" smtClean="0"/>
                </a:br>
                <a:r>
                  <a:rPr lang="en-US" altLang="ko-KR" dirty="0" smtClean="0"/>
                  <a:t>with ACK.</a:t>
                </a:r>
                <a:endParaRPr lang="ko-KR" altLang="en-US" dirty="0"/>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1">
                <a:blip r:embed="rId2"/>
                <a:stretch>
                  <a:fillRect l="-1098" t="-1037"/>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2"/>
          </p:nvPr>
        </p:nvSpPr>
        <p:spPr/>
        <p:txBody>
          <a:bodyPr/>
          <a:lstStyle/>
          <a:p>
            <a:r>
              <a:rPr lang="en-US" altLang="ko-KR" smtClean="0"/>
              <a:t>Slide </a:t>
            </a:r>
            <a:fld id="{0471693A-DD32-41F5-8922-8F87FC4C13BC}" type="slidenum">
              <a:rPr lang="en-US" altLang="ko-KR" smtClean="0"/>
              <a:pPr/>
              <a:t>18</a:t>
            </a:fld>
            <a:endParaRPr lang="en-US" altLang="ko-KR"/>
          </a:p>
        </p:txBody>
      </p:sp>
      <p:sp>
        <p:nvSpPr>
          <p:cNvPr id="5" name="날짜 개체 틀 4"/>
          <p:cNvSpPr>
            <a:spLocks noGrp="1"/>
          </p:cNvSpPr>
          <p:nvPr>
            <p:ph type="dt" sz="half" idx="2"/>
          </p:nvPr>
        </p:nvSpPr>
        <p:spPr/>
        <p:txBody>
          <a:bodyPr/>
          <a:lstStyle/>
          <a:p>
            <a:r>
              <a:rPr lang="en-US" altLang="ko-KR" smtClean="0"/>
              <a:t>&lt;Mar 2014&gt;</a:t>
            </a:r>
            <a:endParaRPr lang="en-US" altLang="ko-KR" dirty="0"/>
          </a:p>
        </p:txBody>
      </p:sp>
      <p:sp>
        <p:nvSpPr>
          <p:cNvPr id="6" name="바닥글 개체 틀 5"/>
          <p:cNvSpPr>
            <a:spLocks noGrp="1"/>
          </p:cNvSpPr>
          <p:nvPr>
            <p:ph type="ftr" sz="quarter" idx="3"/>
          </p:nvPr>
        </p:nvSpPr>
        <p:spPr/>
        <p:txBody>
          <a:bodyPr/>
          <a:lstStyle/>
          <a:p>
            <a:r>
              <a:rPr lang="en-US" altLang="ko-KR" smtClean="0"/>
              <a:t>Jeongseok Yu </a:t>
            </a:r>
            <a:r>
              <a:rPr lang="en-US" altLang="ko-KR" i="1" smtClean="0"/>
              <a:t>et al</a:t>
            </a:r>
            <a:r>
              <a:rPr lang="en-US" altLang="ko-KR" smtClean="0"/>
              <a:t>., Chung-Ang University</a:t>
            </a:r>
            <a:endParaRPr lang="en-US" altLang="ko-KR" dirty="0"/>
          </a:p>
        </p:txBody>
      </p:sp>
      <p:sp>
        <p:nvSpPr>
          <p:cNvPr id="7" name="Line 2"/>
          <p:cNvSpPr>
            <a:spLocks noChangeShapeType="1"/>
          </p:cNvSpPr>
          <p:nvPr/>
        </p:nvSpPr>
        <p:spPr bwMode="auto">
          <a:xfrm>
            <a:off x="6300788" y="2636167"/>
            <a:ext cx="358775" cy="1008063"/>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8" name="Line 3"/>
          <p:cNvSpPr>
            <a:spLocks noChangeShapeType="1"/>
          </p:cNvSpPr>
          <p:nvPr/>
        </p:nvSpPr>
        <p:spPr bwMode="auto">
          <a:xfrm flipV="1">
            <a:off x="4140200" y="2564730"/>
            <a:ext cx="1943100" cy="1079500"/>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9" name="Line 6"/>
          <p:cNvSpPr>
            <a:spLocks noChangeShapeType="1"/>
          </p:cNvSpPr>
          <p:nvPr/>
        </p:nvSpPr>
        <p:spPr bwMode="auto">
          <a:xfrm flipH="1">
            <a:off x="4643438" y="3860130"/>
            <a:ext cx="720725" cy="792162"/>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0" name="Line 9"/>
          <p:cNvSpPr>
            <a:spLocks noChangeShapeType="1"/>
          </p:cNvSpPr>
          <p:nvPr/>
        </p:nvSpPr>
        <p:spPr bwMode="auto">
          <a:xfrm flipH="1">
            <a:off x="5508625" y="2636167"/>
            <a:ext cx="647700" cy="936625"/>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1" name="Line 10"/>
          <p:cNvSpPr>
            <a:spLocks noChangeShapeType="1"/>
          </p:cNvSpPr>
          <p:nvPr/>
        </p:nvSpPr>
        <p:spPr bwMode="auto">
          <a:xfrm>
            <a:off x="5508625" y="3860130"/>
            <a:ext cx="503238" cy="720725"/>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2" name="Line 11"/>
          <p:cNvSpPr>
            <a:spLocks noChangeShapeType="1"/>
          </p:cNvSpPr>
          <p:nvPr/>
        </p:nvSpPr>
        <p:spPr bwMode="auto">
          <a:xfrm flipH="1">
            <a:off x="3851275" y="4868192"/>
            <a:ext cx="649288" cy="792163"/>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3" name="Line 12"/>
          <p:cNvSpPr>
            <a:spLocks noChangeShapeType="1"/>
          </p:cNvSpPr>
          <p:nvPr/>
        </p:nvSpPr>
        <p:spPr bwMode="auto">
          <a:xfrm flipV="1">
            <a:off x="4356100" y="4868192"/>
            <a:ext cx="215900" cy="792163"/>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4" name="Line 13"/>
          <p:cNvSpPr>
            <a:spLocks noChangeShapeType="1"/>
          </p:cNvSpPr>
          <p:nvPr/>
        </p:nvSpPr>
        <p:spPr bwMode="auto">
          <a:xfrm flipH="1" flipV="1">
            <a:off x="4643438" y="4868192"/>
            <a:ext cx="288925" cy="865188"/>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5" name="Line 14"/>
          <p:cNvSpPr>
            <a:spLocks noChangeShapeType="1"/>
          </p:cNvSpPr>
          <p:nvPr/>
        </p:nvSpPr>
        <p:spPr bwMode="auto">
          <a:xfrm flipH="1" flipV="1">
            <a:off x="6156325" y="4868192"/>
            <a:ext cx="215900" cy="792163"/>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6" name="Line 15"/>
          <p:cNvSpPr>
            <a:spLocks noChangeShapeType="1"/>
          </p:cNvSpPr>
          <p:nvPr/>
        </p:nvSpPr>
        <p:spPr bwMode="auto">
          <a:xfrm flipH="1" flipV="1">
            <a:off x="6156325" y="4796755"/>
            <a:ext cx="863600" cy="936625"/>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7" name="Line 16"/>
          <p:cNvSpPr>
            <a:spLocks noChangeShapeType="1"/>
          </p:cNvSpPr>
          <p:nvPr/>
        </p:nvSpPr>
        <p:spPr bwMode="auto">
          <a:xfrm flipV="1">
            <a:off x="5867400" y="4868192"/>
            <a:ext cx="217488" cy="865188"/>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8" name="Oval 17"/>
          <p:cNvSpPr>
            <a:spLocks noChangeArrowheads="1"/>
          </p:cNvSpPr>
          <p:nvPr/>
        </p:nvSpPr>
        <p:spPr bwMode="auto">
          <a:xfrm>
            <a:off x="5294313" y="3572792"/>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C</a:t>
            </a:r>
          </a:p>
        </p:txBody>
      </p:sp>
      <p:sp>
        <p:nvSpPr>
          <p:cNvPr id="19" name="Oval 18"/>
          <p:cNvSpPr>
            <a:spLocks noChangeArrowheads="1"/>
          </p:cNvSpPr>
          <p:nvPr/>
        </p:nvSpPr>
        <p:spPr bwMode="auto">
          <a:xfrm>
            <a:off x="6086475" y="2348830"/>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A</a:t>
            </a:r>
          </a:p>
        </p:txBody>
      </p:sp>
      <p:sp>
        <p:nvSpPr>
          <p:cNvPr id="20" name="Oval 19"/>
          <p:cNvSpPr>
            <a:spLocks noChangeArrowheads="1"/>
          </p:cNvSpPr>
          <p:nvPr/>
        </p:nvSpPr>
        <p:spPr bwMode="auto">
          <a:xfrm>
            <a:off x="4430713" y="4580855"/>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E</a:t>
            </a:r>
          </a:p>
        </p:txBody>
      </p:sp>
      <p:sp>
        <p:nvSpPr>
          <p:cNvPr id="21" name="Oval 20"/>
          <p:cNvSpPr>
            <a:spLocks noChangeArrowheads="1"/>
          </p:cNvSpPr>
          <p:nvPr/>
        </p:nvSpPr>
        <p:spPr bwMode="auto">
          <a:xfrm>
            <a:off x="5940425" y="4580855"/>
            <a:ext cx="287338" cy="288925"/>
          </a:xfrm>
          <a:prstGeom prst="ellipse">
            <a:avLst/>
          </a:prstGeom>
          <a:solidFill>
            <a:srgbClr val="660033"/>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solidFill>
                  <a:schemeClr val="bg1"/>
                </a:solidFill>
                <a:ea typeface="굴림" charset="-127"/>
              </a:rPr>
              <a:t>F</a:t>
            </a:r>
          </a:p>
        </p:txBody>
      </p:sp>
      <p:sp>
        <p:nvSpPr>
          <p:cNvPr id="22" name="Oval 21"/>
          <p:cNvSpPr>
            <a:spLocks noChangeArrowheads="1"/>
          </p:cNvSpPr>
          <p:nvPr/>
        </p:nvSpPr>
        <p:spPr bwMode="auto">
          <a:xfrm>
            <a:off x="3563938" y="5660355"/>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G</a:t>
            </a:r>
          </a:p>
        </p:txBody>
      </p:sp>
      <p:sp>
        <p:nvSpPr>
          <p:cNvPr id="23" name="Oval 22"/>
          <p:cNvSpPr>
            <a:spLocks noChangeArrowheads="1"/>
          </p:cNvSpPr>
          <p:nvPr/>
        </p:nvSpPr>
        <p:spPr bwMode="auto">
          <a:xfrm>
            <a:off x="6589713" y="3572792"/>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D</a:t>
            </a:r>
          </a:p>
        </p:txBody>
      </p:sp>
      <p:sp>
        <p:nvSpPr>
          <p:cNvPr id="24" name="Oval 23"/>
          <p:cNvSpPr>
            <a:spLocks noChangeArrowheads="1"/>
          </p:cNvSpPr>
          <p:nvPr/>
        </p:nvSpPr>
        <p:spPr bwMode="auto">
          <a:xfrm>
            <a:off x="3925888" y="3572792"/>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B</a:t>
            </a:r>
          </a:p>
        </p:txBody>
      </p:sp>
      <p:sp>
        <p:nvSpPr>
          <p:cNvPr id="25" name="Oval 24"/>
          <p:cNvSpPr>
            <a:spLocks noChangeArrowheads="1"/>
          </p:cNvSpPr>
          <p:nvPr/>
        </p:nvSpPr>
        <p:spPr bwMode="auto">
          <a:xfrm>
            <a:off x="4210050" y="5660355"/>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H</a:t>
            </a:r>
          </a:p>
        </p:txBody>
      </p:sp>
      <p:sp>
        <p:nvSpPr>
          <p:cNvPr id="26" name="Oval 25"/>
          <p:cNvSpPr>
            <a:spLocks noChangeArrowheads="1"/>
          </p:cNvSpPr>
          <p:nvPr/>
        </p:nvSpPr>
        <p:spPr bwMode="auto">
          <a:xfrm>
            <a:off x="4859338" y="5660355"/>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I</a:t>
            </a:r>
          </a:p>
        </p:txBody>
      </p:sp>
      <p:sp>
        <p:nvSpPr>
          <p:cNvPr id="27" name="Oval 26"/>
          <p:cNvSpPr>
            <a:spLocks noChangeArrowheads="1"/>
          </p:cNvSpPr>
          <p:nvPr/>
        </p:nvSpPr>
        <p:spPr bwMode="auto">
          <a:xfrm>
            <a:off x="5651500" y="5660355"/>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J</a:t>
            </a:r>
          </a:p>
        </p:txBody>
      </p:sp>
      <p:sp>
        <p:nvSpPr>
          <p:cNvPr id="28" name="Oval 27"/>
          <p:cNvSpPr>
            <a:spLocks noChangeArrowheads="1"/>
          </p:cNvSpPr>
          <p:nvPr/>
        </p:nvSpPr>
        <p:spPr bwMode="auto">
          <a:xfrm>
            <a:off x="6299200" y="5660355"/>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K</a:t>
            </a:r>
          </a:p>
        </p:txBody>
      </p:sp>
      <p:sp>
        <p:nvSpPr>
          <p:cNvPr id="29" name="Oval 28"/>
          <p:cNvSpPr>
            <a:spLocks noChangeArrowheads="1"/>
          </p:cNvSpPr>
          <p:nvPr/>
        </p:nvSpPr>
        <p:spPr bwMode="auto">
          <a:xfrm>
            <a:off x="6948488" y="5660355"/>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L</a:t>
            </a:r>
          </a:p>
        </p:txBody>
      </p:sp>
      <p:sp>
        <p:nvSpPr>
          <p:cNvPr id="30" name="Text Box 29"/>
          <p:cNvSpPr txBox="1">
            <a:spLocks noChangeArrowheads="1"/>
          </p:cNvSpPr>
          <p:nvPr/>
        </p:nvSpPr>
        <p:spPr bwMode="auto">
          <a:xfrm>
            <a:off x="7345363" y="3591842"/>
            <a:ext cx="8159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latin typeface="Verdana" pitchFamily="34" charset="0"/>
                <a:ea typeface="굴림" charset="-127"/>
              </a:rPr>
              <a:t>Level N</a:t>
            </a:r>
          </a:p>
        </p:txBody>
      </p:sp>
      <p:sp>
        <p:nvSpPr>
          <p:cNvPr id="31" name="Text Box 30"/>
          <p:cNvSpPr txBox="1">
            <a:spLocks noChangeArrowheads="1"/>
          </p:cNvSpPr>
          <p:nvPr/>
        </p:nvSpPr>
        <p:spPr bwMode="auto">
          <a:xfrm>
            <a:off x="7345363" y="2344067"/>
            <a:ext cx="9969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latin typeface="Verdana" pitchFamily="34" charset="0"/>
                <a:ea typeface="굴림" charset="-127"/>
              </a:rPr>
              <a:t>Level N-1</a:t>
            </a:r>
          </a:p>
        </p:txBody>
      </p:sp>
      <p:sp>
        <p:nvSpPr>
          <p:cNvPr id="32" name="Text Box 31"/>
          <p:cNvSpPr txBox="1">
            <a:spLocks noChangeArrowheads="1"/>
          </p:cNvSpPr>
          <p:nvPr/>
        </p:nvSpPr>
        <p:spPr bwMode="auto">
          <a:xfrm>
            <a:off x="7345363" y="4576092"/>
            <a:ext cx="105568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latin typeface="Verdana" pitchFamily="34" charset="0"/>
                <a:ea typeface="굴림" charset="-127"/>
              </a:rPr>
              <a:t>Level N+1</a:t>
            </a:r>
          </a:p>
        </p:txBody>
      </p:sp>
      <p:sp>
        <p:nvSpPr>
          <p:cNvPr id="33" name="Text Box 32"/>
          <p:cNvSpPr txBox="1">
            <a:spLocks noChangeArrowheads="1"/>
          </p:cNvSpPr>
          <p:nvPr/>
        </p:nvSpPr>
        <p:spPr bwMode="auto">
          <a:xfrm>
            <a:off x="7345363" y="5660355"/>
            <a:ext cx="10556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latin typeface="Verdana" pitchFamily="34" charset="0"/>
                <a:ea typeface="굴림" charset="-127"/>
              </a:rPr>
              <a:t>Level N+2</a:t>
            </a:r>
          </a:p>
        </p:txBody>
      </p:sp>
      <p:sp>
        <p:nvSpPr>
          <p:cNvPr id="34" name="Line 34"/>
          <p:cNvSpPr>
            <a:spLocks noChangeShapeType="1"/>
          </p:cNvSpPr>
          <p:nvPr/>
        </p:nvSpPr>
        <p:spPr bwMode="auto">
          <a:xfrm>
            <a:off x="5651500" y="3860130"/>
            <a:ext cx="503238" cy="649287"/>
          </a:xfrm>
          <a:prstGeom prst="line">
            <a:avLst/>
          </a:prstGeom>
          <a:noFill/>
          <a:ln w="127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35" name="Text Box 35"/>
          <p:cNvSpPr txBox="1">
            <a:spLocks noChangeArrowheads="1"/>
          </p:cNvSpPr>
          <p:nvPr/>
        </p:nvSpPr>
        <p:spPr bwMode="auto">
          <a:xfrm>
            <a:off x="6227763" y="5098380"/>
            <a:ext cx="5222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ea typeface="굴림" charset="-127"/>
              </a:rPr>
              <a:t>ACK</a:t>
            </a:r>
          </a:p>
        </p:txBody>
      </p:sp>
      <p:sp>
        <p:nvSpPr>
          <p:cNvPr id="36" name="Line 36"/>
          <p:cNvSpPr>
            <a:spLocks noChangeShapeType="1"/>
          </p:cNvSpPr>
          <p:nvPr/>
        </p:nvSpPr>
        <p:spPr bwMode="auto">
          <a:xfrm>
            <a:off x="6156325" y="4868192"/>
            <a:ext cx="360363" cy="720725"/>
          </a:xfrm>
          <a:prstGeom prst="line">
            <a:avLst/>
          </a:prstGeom>
          <a:noFill/>
          <a:ln w="127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Tree>
    <p:extLst>
      <p:ext uri="{BB962C8B-B14F-4D97-AF65-F5344CB8AC3E}">
        <p14:creationId xmlns:p14="http://schemas.microsoft.com/office/powerpoint/2010/main" val="20013889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Upstream Example (1/4)</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lstStyle/>
              <a:p>
                <a:r>
                  <a:rPr lang="en-US" altLang="ko-KR" dirty="0" smtClean="0"/>
                  <a:t>@</a:t>
                </a:r>
                <a:r>
                  <a:rPr lang="en-US" altLang="ko-KR" i="1" dirty="0"/>
                  <a:t>T</a:t>
                </a:r>
                <a:r>
                  <a:rPr lang="en-US" altLang="ko-KR" dirty="0"/>
                  <a:t>=</a:t>
                </a:r>
                <a14:m>
                  <m:oMath xmlns:m="http://schemas.openxmlformats.org/officeDocument/2006/math">
                    <m:sSub>
                      <m:sSubPr>
                        <m:ctrlPr>
                          <a:rPr lang="en-US" altLang="ko-KR" i="1">
                            <a:latin typeface="Cambria Math" panose="02040503050406030204" pitchFamily="18" charset="0"/>
                          </a:rPr>
                        </m:ctrlPr>
                      </m:sSubPr>
                      <m:e>
                        <m:r>
                          <a:rPr lang="en-US" altLang="ko-KR" i="1">
                            <a:latin typeface="Cambria Math"/>
                          </a:rPr>
                          <m:t>𝑡</m:t>
                        </m:r>
                      </m:e>
                      <m:sub>
                        <m:r>
                          <a:rPr lang="en-US" altLang="ko-KR" b="0" i="1" smtClean="0">
                            <a:latin typeface="Cambria Math"/>
                          </a:rPr>
                          <m:t>−1</m:t>
                        </m:r>
                      </m:sub>
                    </m:sSub>
                  </m:oMath>
                </a14:m>
                <a:r>
                  <a:rPr lang="en-US" altLang="ko-KR" dirty="0" smtClean="0"/>
                  <a:t>, child</a:t>
                </a:r>
                <a:br>
                  <a:rPr lang="en-US" altLang="ko-KR" dirty="0" smtClean="0"/>
                </a:br>
                <a:r>
                  <a:rPr lang="en-US" altLang="ko-KR" dirty="0" smtClean="0"/>
                  <a:t>(node E) of node C</a:t>
                </a:r>
                <a:br>
                  <a:rPr lang="en-US" altLang="ko-KR" dirty="0" smtClean="0"/>
                </a:br>
                <a:r>
                  <a:rPr lang="en-US" altLang="ko-KR" dirty="0" smtClean="0"/>
                  <a:t>broadcasts to its</a:t>
                </a:r>
                <a:br>
                  <a:rPr lang="en-US" altLang="ko-KR" dirty="0" smtClean="0"/>
                </a:br>
                <a:r>
                  <a:rPr lang="en-US" altLang="ko-KR" dirty="0" smtClean="0"/>
                  <a:t>children.</a:t>
                </a:r>
              </a:p>
              <a:p>
                <a:r>
                  <a:rPr lang="en-US" altLang="ko-KR" dirty="0" smtClean="0"/>
                  <a:t>Dotted lines:</a:t>
                </a:r>
                <a:br>
                  <a:rPr lang="en-US" altLang="ko-KR" dirty="0" smtClean="0"/>
                </a:br>
                <a:r>
                  <a:rPr lang="en-US" altLang="ko-KR" dirty="0" smtClean="0"/>
                  <a:t>association relations.</a:t>
                </a:r>
                <a:endParaRPr lang="ko-KR" altLang="en-US" dirty="0"/>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1">
                <a:blip r:embed="rId2"/>
                <a:stretch>
                  <a:fillRect l="-1098" t="-1037"/>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2"/>
          </p:nvPr>
        </p:nvSpPr>
        <p:spPr/>
        <p:txBody>
          <a:bodyPr/>
          <a:lstStyle/>
          <a:p>
            <a:r>
              <a:rPr lang="en-US" altLang="ko-KR" smtClean="0"/>
              <a:t>Slide </a:t>
            </a:r>
            <a:fld id="{0471693A-DD32-41F5-8922-8F87FC4C13BC}" type="slidenum">
              <a:rPr lang="en-US" altLang="ko-KR" smtClean="0"/>
              <a:pPr/>
              <a:t>19</a:t>
            </a:fld>
            <a:endParaRPr lang="en-US" altLang="ko-KR"/>
          </a:p>
        </p:txBody>
      </p:sp>
      <p:sp>
        <p:nvSpPr>
          <p:cNvPr id="5" name="날짜 개체 틀 4"/>
          <p:cNvSpPr>
            <a:spLocks noGrp="1"/>
          </p:cNvSpPr>
          <p:nvPr>
            <p:ph type="dt" sz="half" idx="2"/>
          </p:nvPr>
        </p:nvSpPr>
        <p:spPr/>
        <p:txBody>
          <a:bodyPr/>
          <a:lstStyle/>
          <a:p>
            <a:r>
              <a:rPr lang="en-US" altLang="ko-KR" smtClean="0"/>
              <a:t>&lt;Mar 2014&gt;</a:t>
            </a:r>
            <a:endParaRPr lang="en-US" altLang="ko-KR" dirty="0"/>
          </a:p>
        </p:txBody>
      </p:sp>
      <p:sp>
        <p:nvSpPr>
          <p:cNvPr id="6" name="바닥글 개체 틀 5"/>
          <p:cNvSpPr>
            <a:spLocks noGrp="1"/>
          </p:cNvSpPr>
          <p:nvPr>
            <p:ph type="ftr" sz="quarter" idx="3"/>
          </p:nvPr>
        </p:nvSpPr>
        <p:spPr/>
        <p:txBody>
          <a:bodyPr/>
          <a:lstStyle/>
          <a:p>
            <a:r>
              <a:rPr lang="en-US" altLang="ko-KR" smtClean="0"/>
              <a:t>Jeongseok Yu </a:t>
            </a:r>
            <a:r>
              <a:rPr lang="en-US" altLang="ko-KR" i="1" smtClean="0"/>
              <a:t>et al</a:t>
            </a:r>
            <a:r>
              <a:rPr lang="en-US" altLang="ko-KR" smtClean="0"/>
              <a:t>., Chung-Ang University</a:t>
            </a:r>
            <a:endParaRPr lang="en-US" altLang="ko-KR" dirty="0"/>
          </a:p>
        </p:txBody>
      </p:sp>
      <p:sp>
        <p:nvSpPr>
          <p:cNvPr id="7" name="Line 4"/>
          <p:cNvSpPr>
            <a:spLocks noChangeShapeType="1"/>
          </p:cNvSpPr>
          <p:nvPr/>
        </p:nvSpPr>
        <p:spPr bwMode="auto">
          <a:xfrm>
            <a:off x="6300788" y="2636167"/>
            <a:ext cx="358775" cy="1008063"/>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8" name="Line 5"/>
          <p:cNvSpPr>
            <a:spLocks noChangeShapeType="1"/>
          </p:cNvSpPr>
          <p:nvPr/>
        </p:nvSpPr>
        <p:spPr bwMode="auto">
          <a:xfrm flipV="1">
            <a:off x="4140200" y="2564730"/>
            <a:ext cx="1943100" cy="1079500"/>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9" name="Line 6"/>
          <p:cNvSpPr>
            <a:spLocks noChangeShapeType="1"/>
          </p:cNvSpPr>
          <p:nvPr/>
        </p:nvSpPr>
        <p:spPr bwMode="auto">
          <a:xfrm flipH="1">
            <a:off x="4643438" y="3860130"/>
            <a:ext cx="720725" cy="792162"/>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0" name="Line 9"/>
          <p:cNvSpPr>
            <a:spLocks noChangeShapeType="1"/>
          </p:cNvSpPr>
          <p:nvPr/>
        </p:nvSpPr>
        <p:spPr bwMode="auto">
          <a:xfrm flipH="1">
            <a:off x="5508625" y="2636167"/>
            <a:ext cx="647700" cy="936625"/>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1" name="Line 10"/>
          <p:cNvSpPr>
            <a:spLocks noChangeShapeType="1"/>
          </p:cNvSpPr>
          <p:nvPr/>
        </p:nvSpPr>
        <p:spPr bwMode="auto">
          <a:xfrm>
            <a:off x="5508625" y="3860130"/>
            <a:ext cx="503238" cy="720725"/>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2" name="Line 11"/>
          <p:cNvSpPr>
            <a:spLocks noChangeShapeType="1"/>
          </p:cNvSpPr>
          <p:nvPr/>
        </p:nvSpPr>
        <p:spPr bwMode="auto">
          <a:xfrm flipH="1">
            <a:off x="3851275" y="4868192"/>
            <a:ext cx="649288" cy="792163"/>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3" name="Line 12"/>
          <p:cNvSpPr>
            <a:spLocks noChangeShapeType="1"/>
          </p:cNvSpPr>
          <p:nvPr/>
        </p:nvSpPr>
        <p:spPr bwMode="auto">
          <a:xfrm flipV="1">
            <a:off x="4356100" y="4868192"/>
            <a:ext cx="215900" cy="792163"/>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4" name="Line 13"/>
          <p:cNvSpPr>
            <a:spLocks noChangeShapeType="1"/>
          </p:cNvSpPr>
          <p:nvPr/>
        </p:nvSpPr>
        <p:spPr bwMode="auto">
          <a:xfrm flipH="1" flipV="1">
            <a:off x="4643438" y="4868192"/>
            <a:ext cx="288925" cy="865188"/>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5" name="Line 14"/>
          <p:cNvSpPr>
            <a:spLocks noChangeShapeType="1"/>
          </p:cNvSpPr>
          <p:nvPr/>
        </p:nvSpPr>
        <p:spPr bwMode="auto">
          <a:xfrm flipH="1" flipV="1">
            <a:off x="6156325" y="4868192"/>
            <a:ext cx="215900" cy="792163"/>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6" name="Line 15"/>
          <p:cNvSpPr>
            <a:spLocks noChangeShapeType="1"/>
          </p:cNvSpPr>
          <p:nvPr/>
        </p:nvSpPr>
        <p:spPr bwMode="auto">
          <a:xfrm flipH="1" flipV="1">
            <a:off x="6156325" y="4796755"/>
            <a:ext cx="863600" cy="936625"/>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7" name="Line 16"/>
          <p:cNvSpPr>
            <a:spLocks noChangeShapeType="1"/>
          </p:cNvSpPr>
          <p:nvPr/>
        </p:nvSpPr>
        <p:spPr bwMode="auto">
          <a:xfrm flipV="1">
            <a:off x="5867400" y="4868192"/>
            <a:ext cx="217488" cy="865188"/>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8" name="Oval 17"/>
          <p:cNvSpPr>
            <a:spLocks noChangeArrowheads="1"/>
          </p:cNvSpPr>
          <p:nvPr/>
        </p:nvSpPr>
        <p:spPr bwMode="auto">
          <a:xfrm>
            <a:off x="5294313" y="3572792"/>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C</a:t>
            </a:r>
          </a:p>
        </p:txBody>
      </p:sp>
      <p:sp>
        <p:nvSpPr>
          <p:cNvPr id="19" name="Oval 18"/>
          <p:cNvSpPr>
            <a:spLocks noChangeArrowheads="1"/>
          </p:cNvSpPr>
          <p:nvPr/>
        </p:nvSpPr>
        <p:spPr bwMode="auto">
          <a:xfrm>
            <a:off x="6086475" y="2348830"/>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A</a:t>
            </a:r>
          </a:p>
        </p:txBody>
      </p:sp>
      <p:sp>
        <p:nvSpPr>
          <p:cNvPr id="20" name="Oval 19"/>
          <p:cNvSpPr>
            <a:spLocks noChangeArrowheads="1"/>
          </p:cNvSpPr>
          <p:nvPr/>
        </p:nvSpPr>
        <p:spPr bwMode="auto">
          <a:xfrm>
            <a:off x="4430713" y="4580855"/>
            <a:ext cx="287337" cy="288925"/>
          </a:xfrm>
          <a:prstGeom prst="ellipse">
            <a:avLst/>
          </a:prstGeom>
          <a:solidFill>
            <a:srgbClr val="660033"/>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solidFill>
                  <a:schemeClr val="bg1"/>
                </a:solidFill>
                <a:ea typeface="굴림" charset="-127"/>
              </a:rPr>
              <a:t>E</a:t>
            </a:r>
          </a:p>
        </p:txBody>
      </p:sp>
      <p:sp>
        <p:nvSpPr>
          <p:cNvPr id="21" name="Oval 20"/>
          <p:cNvSpPr>
            <a:spLocks noChangeArrowheads="1"/>
          </p:cNvSpPr>
          <p:nvPr/>
        </p:nvSpPr>
        <p:spPr bwMode="auto">
          <a:xfrm>
            <a:off x="5940425" y="4580855"/>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F</a:t>
            </a:r>
          </a:p>
        </p:txBody>
      </p:sp>
      <p:sp>
        <p:nvSpPr>
          <p:cNvPr id="22" name="Oval 21"/>
          <p:cNvSpPr>
            <a:spLocks noChangeArrowheads="1"/>
          </p:cNvSpPr>
          <p:nvPr/>
        </p:nvSpPr>
        <p:spPr bwMode="auto">
          <a:xfrm>
            <a:off x="3563938" y="5660355"/>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G</a:t>
            </a:r>
          </a:p>
        </p:txBody>
      </p:sp>
      <p:sp>
        <p:nvSpPr>
          <p:cNvPr id="23" name="Oval 22"/>
          <p:cNvSpPr>
            <a:spLocks noChangeArrowheads="1"/>
          </p:cNvSpPr>
          <p:nvPr/>
        </p:nvSpPr>
        <p:spPr bwMode="auto">
          <a:xfrm>
            <a:off x="6589713" y="3572792"/>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D</a:t>
            </a:r>
          </a:p>
        </p:txBody>
      </p:sp>
      <p:sp>
        <p:nvSpPr>
          <p:cNvPr id="24" name="Oval 23"/>
          <p:cNvSpPr>
            <a:spLocks noChangeArrowheads="1"/>
          </p:cNvSpPr>
          <p:nvPr/>
        </p:nvSpPr>
        <p:spPr bwMode="auto">
          <a:xfrm>
            <a:off x="3925888" y="3572792"/>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B</a:t>
            </a:r>
          </a:p>
        </p:txBody>
      </p:sp>
      <p:sp>
        <p:nvSpPr>
          <p:cNvPr id="25" name="Oval 24"/>
          <p:cNvSpPr>
            <a:spLocks noChangeArrowheads="1"/>
          </p:cNvSpPr>
          <p:nvPr/>
        </p:nvSpPr>
        <p:spPr bwMode="auto">
          <a:xfrm>
            <a:off x="4210050" y="5660355"/>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H</a:t>
            </a:r>
          </a:p>
        </p:txBody>
      </p:sp>
      <p:sp>
        <p:nvSpPr>
          <p:cNvPr id="26" name="Oval 25"/>
          <p:cNvSpPr>
            <a:spLocks noChangeArrowheads="1"/>
          </p:cNvSpPr>
          <p:nvPr/>
        </p:nvSpPr>
        <p:spPr bwMode="auto">
          <a:xfrm>
            <a:off x="4859338" y="5660355"/>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I</a:t>
            </a:r>
          </a:p>
        </p:txBody>
      </p:sp>
      <p:sp>
        <p:nvSpPr>
          <p:cNvPr id="27" name="Oval 26"/>
          <p:cNvSpPr>
            <a:spLocks noChangeArrowheads="1"/>
          </p:cNvSpPr>
          <p:nvPr/>
        </p:nvSpPr>
        <p:spPr bwMode="auto">
          <a:xfrm>
            <a:off x="5651500" y="5660355"/>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J</a:t>
            </a:r>
          </a:p>
        </p:txBody>
      </p:sp>
      <p:sp>
        <p:nvSpPr>
          <p:cNvPr id="28" name="Oval 27"/>
          <p:cNvSpPr>
            <a:spLocks noChangeArrowheads="1"/>
          </p:cNvSpPr>
          <p:nvPr/>
        </p:nvSpPr>
        <p:spPr bwMode="auto">
          <a:xfrm>
            <a:off x="6299200" y="5660355"/>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K</a:t>
            </a:r>
          </a:p>
        </p:txBody>
      </p:sp>
      <p:sp>
        <p:nvSpPr>
          <p:cNvPr id="29" name="Oval 28"/>
          <p:cNvSpPr>
            <a:spLocks noChangeArrowheads="1"/>
          </p:cNvSpPr>
          <p:nvPr/>
        </p:nvSpPr>
        <p:spPr bwMode="auto">
          <a:xfrm>
            <a:off x="6948488" y="5660355"/>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L</a:t>
            </a:r>
          </a:p>
        </p:txBody>
      </p:sp>
      <p:sp>
        <p:nvSpPr>
          <p:cNvPr id="30" name="Line 29"/>
          <p:cNvSpPr>
            <a:spLocks noChangeShapeType="1"/>
          </p:cNvSpPr>
          <p:nvPr/>
        </p:nvSpPr>
        <p:spPr bwMode="auto">
          <a:xfrm flipH="1">
            <a:off x="3708400" y="4868192"/>
            <a:ext cx="647700" cy="720725"/>
          </a:xfrm>
          <a:prstGeom prst="line">
            <a:avLst/>
          </a:prstGeom>
          <a:noFill/>
          <a:ln w="1270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31" name="Line 30"/>
          <p:cNvSpPr>
            <a:spLocks noChangeShapeType="1"/>
          </p:cNvSpPr>
          <p:nvPr/>
        </p:nvSpPr>
        <p:spPr bwMode="auto">
          <a:xfrm>
            <a:off x="4787900" y="4868192"/>
            <a:ext cx="215900" cy="647700"/>
          </a:xfrm>
          <a:prstGeom prst="line">
            <a:avLst/>
          </a:prstGeom>
          <a:noFill/>
          <a:ln w="1270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32" name="Text Box 32"/>
          <p:cNvSpPr txBox="1">
            <a:spLocks noChangeArrowheads="1"/>
          </p:cNvSpPr>
          <p:nvPr/>
        </p:nvSpPr>
        <p:spPr bwMode="auto">
          <a:xfrm>
            <a:off x="7345363" y="3591842"/>
            <a:ext cx="8159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latin typeface="Verdana" pitchFamily="34" charset="0"/>
                <a:ea typeface="굴림" charset="-127"/>
              </a:rPr>
              <a:t>Level N</a:t>
            </a:r>
          </a:p>
        </p:txBody>
      </p:sp>
      <p:sp>
        <p:nvSpPr>
          <p:cNvPr id="33" name="Text Box 33"/>
          <p:cNvSpPr txBox="1">
            <a:spLocks noChangeArrowheads="1"/>
          </p:cNvSpPr>
          <p:nvPr/>
        </p:nvSpPr>
        <p:spPr bwMode="auto">
          <a:xfrm>
            <a:off x="7345363" y="2344067"/>
            <a:ext cx="9969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latin typeface="Verdana" pitchFamily="34" charset="0"/>
                <a:ea typeface="굴림" charset="-127"/>
              </a:rPr>
              <a:t>Level N-1</a:t>
            </a:r>
          </a:p>
        </p:txBody>
      </p:sp>
      <p:sp>
        <p:nvSpPr>
          <p:cNvPr id="34" name="Text Box 34"/>
          <p:cNvSpPr txBox="1">
            <a:spLocks noChangeArrowheads="1"/>
          </p:cNvSpPr>
          <p:nvPr/>
        </p:nvSpPr>
        <p:spPr bwMode="auto">
          <a:xfrm>
            <a:off x="7345363" y="4576092"/>
            <a:ext cx="105568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latin typeface="Verdana" pitchFamily="34" charset="0"/>
                <a:ea typeface="굴림" charset="-127"/>
              </a:rPr>
              <a:t>Level N+1</a:t>
            </a:r>
          </a:p>
        </p:txBody>
      </p:sp>
      <p:sp>
        <p:nvSpPr>
          <p:cNvPr id="35" name="Text Box 35"/>
          <p:cNvSpPr txBox="1">
            <a:spLocks noChangeArrowheads="1"/>
          </p:cNvSpPr>
          <p:nvPr/>
        </p:nvSpPr>
        <p:spPr bwMode="auto">
          <a:xfrm>
            <a:off x="7345363" y="5660355"/>
            <a:ext cx="10556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latin typeface="Verdana" pitchFamily="34" charset="0"/>
                <a:ea typeface="굴림" charset="-127"/>
              </a:rPr>
              <a:t>Level N+2</a:t>
            </a:r>
          </a:p>
        </p:txBody>
      </p:sp>
      <p:sp>
        <p:nvSpPr>
          <p:cNvPr id="36" name="Line 37"/>
          <p:cNvSpPr>
            <a:spLocks noChangeShapeType="1"/>
          </p:cNvSpPr>
          <p:nvPr/>
        </p:nvSpPr>
        <p:spPr bwMode="auto">
          <a:xfrm flipH="1">
            <a:off x="4500563" y="5012655"/>
            <a:ext cx="142875" cy="576262"/>
          </a:xfrm>
          <a:prstGeom prst="line">
            <a:avLst/>
          </a:prstGeom>
          <a:noFill/>
          <a:ln w="1270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37" name="Line 38"/>
          <p:cNvSpPr>
            <a:spLocks noChangeShapeType="1"/>
          </p:cNvSpPr>
          <p:nvPr/>
        </p:nvSpPr>
        <p:spPr bwMode="auto">
          <a:xfrm flipV="1">
            <a:off x="3059113" y="4725317"/>
            <a:ext cx="1225550" cy="71438"/>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38" name="Text Box 39"/>
          <p:cNvSpPr txBox="1">
            <a:spLocks noChangeArrowheads="1"/>
          </p:cNvSpPr>
          <p:nvPr/>
        </p:nvSpPr>
        <p:spPr bwMode="auto">
          <a:xfrm>
            <a:off x="1042988" y="4652292"/>
            <a:ext cx="20558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sz="1600" b="1">
                <a:ea typeface="굴림" charset="-127"/>
              </a:rPr>
              <a:t>Broadcast Originator</a:t>
            </a:r>
          </a:p>
        </p:txBody>
      </p:sp>
      <p:sp>
        <p:nvSpPr>
          <p:cNvPr id="39" name="Text Box 40"/>
          <p:cNvSpPr txBox="1">
            <a:spLocks noChangeArrowheads="1"/>
          </p:cNvSpPr>
          <p:nvPr/>
        </p:nvSpPr>
        <p:spPr bwMode="auto">
          <a:xfrm>
            <a:off x="3132138" y="5444455"/>
            <a:ext cx="4222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ea typeface="굴림" charset="-127"/>
              </a:rPr>
              <a:t>OK</a:t>
            </a:r>
          </a:p>
        </p:txBody>
      </p:sp>
      <p:sp>
        <p:nvSpPr>
          <p:cNvPr id="40" name="Text Box 41"/>
          <p:cNvSpPr txBox="1">
            <a:spLocks noChangeArrowheads="1"/>
          </p:cNvSpPr>
          <p:nvPr/>
        </p:nvSpPr>
        <p:spPr bwMode="auto">
          <a:xfrm>
            <a:off x="4356100" y="5444455"/>
            <a:ext cx="4222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ea typeface="굴림" charset="-127"/>
              </a:rPr>
              <a:t>OK</a:t>
            </a:r>
          </a:p>
        </p:txBody>
      </p:sp>
      <p:sp>
        <p:nvSpPr>
          <p:cNvPr id="41" name="Text Box 42"/>
          <p:cNvSpPr txBox="1">
            <a:spLocks noChangeArrowheads="1"/>
          </p:cNvSpPr>
          <p:nvPr/>
        </p:nvSpPr>
        <p:spPr bwMode="auto">
          <a:xfrm>
            <a:off x="5003800" y="5373017"/>
            <a:ext cx="4222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ea typeface="굴림" charset="-127"/>
              </a:rPr>
              <a:t>OK</a:t>
            </a:r>
          </a:p>
        </p:txBody>
      </p:sp>
    </p:spTree>
    <p:extLst>
      <p:ext uri="{BB962C8B-B14F-4D97-AF65-F5344CB8AC3E}">
        <p14:creationId xmlns:p14="http://schemas.microsoft.com/office/powerpoint/2010/main" val="40964444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제목 4"/>
          <p:cNvSpPr>
            <a:spLocks noGrp="1"/>
          </p:cNvSpPr>
          <p:nvPr>
            <p:ph type="ctrTitle"/>
          </p:nvPr>
        </p:nvSpPr>
        <p:spPr/>
        <p:txBody>
          <a:bodyPr/>
          <a:lstStyle/>
          <a:p>
            <a:r>
              <a:rPr lang="en-US" altLang="ko-KR" dirty="0" smtClean="0"/>
              <a:t>Reliable Broadcast Scheme for PAC networks</a:t>
            </a:r>
            <a:endParaRPr lang="ko-KR" altLang="en-US" dirty="0"/>
          </a:p>
        </p:txBody>
      </p:sp>
      <p:sp>
        <p:nvSpPr>
          <p:cNvPr id="2" name="슬라이드 번호 개체 틀 1"/>
          <p:cNvSpPr>
            <a:spLocks noGrp="1"/>
          </p:cNvSpPr>
          <p:nvPr>
            <p:ph type="sldNum" sz="quarter" idx="12"/>
          </p:nvPr>
        </p:nvSpPr>
        <p:spPr/>
        <p:txBody>
          <a:bodyPr/>
          <a:lstStyle/>
          <a:p>
            <a:r>
              <a:rPr lang="en-US" altLang="ko-KR" smtClean="0"/>
              <a:t>Slide </a:t>
            </a:r>
            <a:fld id="{CE34D869-98AC-4FD5-9203-D99FFDF1014C}" type="slidenum">
              <a:rPr lang="en-US" altLang="ko-KR" smtClean="0"/>
              <a:pPr/>
              <a:t>2</a:t>
            </a:fld>
            <a:endParaRPr lang="en-US" altLang="ko-KR"/>
          </a:p>
        </p:txBody>
      </p:sp>
      <p:sp>
        <p:nvSpPr>
          <p:cNvPr id="3" name="날짜 개체 틀 2"/>
          <p:cNvSpPr>
            <a:spLocks noGrp="1"/>
          </p:cNvSpPr>
          <p:nvPr>
            <p:ph type="dt" sz="half" idx="2"/>
          </p:nvPr>
        </p:nvSpPr>
        <p:spPr/>
        <p:txBody>
          <a:bodyPr/>
          <a:lstStyle/>
          <a:p>
            <a:r>
              <a:rPr lang="en-US" altLang="ko-KR" smtClean="0"/>
              <a:t>&lt;Mar 2014&gt;</a:t>
            </a:r>
            <a:endParaRPr lang="en-US" altLang="ko-KR" dirty="0"/>
          </a:p>
        </p:txBody>
      </p:sp>
      <p:sp>
        <p:nvSpPr>
          <p:cNvPr id="4" name="바닥글 개체 틀 3"/>
          <p:cNvSpPr>
            <a:spLocks noGrp="1"/>
          </p:cNvSpPr>
          <p:nvPr>
            <p:ph type="ftr" sz="quarter" idx="3"/>
          </p:nvPr>
        </p:nvSpPr>
        <p:spPr/>
        <p:txBody>
          <a:bodyPr/>
          <a:lstStyle/>
          <a:p>
            <a:r>
              <a:rPr lang="en-US" altLang="ko-KR" smtClean="0"/>
              <a:t>Jeongseok Yu </a:t>
            </a:r>
            <a:r>
              <a:rPr lang="en-US" altLang="ko-KR" i="1" smtClean="0"/>
              <a:t>et al</a:t>
            </a:r>
            <a:r>
              <a:rPr lang="en-US" altLang="ko-KR" smtClean="0"/>
              <a:t>., Chung-Ang University</a:t>
            </a:r>
            <a:endParaRPr lang="en-US" altLang="ko-KR" dirty="0"/>
          </a:p>
        </p:txBody>
      </p:sp>
    </p:spTree>
    <p:extLst>
      <p:ext uri="{BB962C8B-B14F-4D97-AF65-F5344CB8AC3E}">
        <p14:creationId xmlns:p14="http://schemas.microsoft.com/office/powerpoint/2010/main" val="36095088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Upstream Example (2/4)</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lstStyle/>
              <a:p>
                <a:r>
                  <a:rPr lang="en-US" altLang="ko-KR" dirty="0" smtClean="0"/>
                  <a:t>@</a:t>
                </a:r>
                <a:r>
                  <a:rPr lang="en-US" altLang="ko-KR" i="1" dirty="0"/>
                  <a:t>T</a:t>
                </a:r>
                <a:r>
                  <a:rPr lang="en-US" altLang="ko-KR" dirty="0"/>
                  <a:t>=</a:t>
                </a:r>
                <a14:m>
                  <m:oMath xmlns:m="http://schemas.openxmlformats.org/officeDocument/2006/math">
                    <m:sSub>
                      <m:sSubPr>
                        <m:ctrlPr>
                          <a:rPr lang="en-US" altLang="ko-KR" i="1">
                            <a:latin typeface="Cambria Math" panose="02040503050406030204" pitchFamily="18" charset="0"/>
                          </a:rPr>
                        </m:ctrlPr>
                      </m:sSubPr>
                      <m:e>
                        <m:r>
                          <a:rPr lang="en-US" altLang="ko-KR" i="1">
                            <a:latin typeface="Cambria Math"/>
                          </a:rPr>
                          <m:t>𝑡</m:t>
                        </m:r>
                      </m:e>
                      <m:sub>
                        <m:r>
                          <a:rPr lang="en-US" altLang="ko-KR" b="0" i="1" smtClean="0">
                            <a:latin typeface="Cambria Math"/>
                          </a:rPr>
                          <m:t>0</m:t>
                        </m:r>
                      </m:sub>
                    </m:sSub>
                  </m:oMath>
                </a14:m>
                <a:r>
                  <a:rPr lang="en-US" altLang="ko-KR" dirty="0"/>
                  <a:t>, </a:t>
                </a:r>
                <a:r>
                  <a:rPr lang="en-US" altLang="ko-KR" dirty="0" smtClean="0"/>
                  <a:t>child</a:t>
                </a:r>
                <a:br>
                  <a:rPr lang="en-US" altLang="ko-KR" dirty="0" smtClean="0"/>
                </a:br>
                <a:r>
                  <a:rPr lang="en-US" altLang="ko-KR" dirty="0" smtClean="0"/>
                  <a:t>(node E)</a:t>
                </a:r>
                <a:br>
                  <a:rPr lang="en-US" altLang="ko-KR" dirty="0" smtClean="0"/>
                </a:br>
                <a:r>
                  <a:rPr lang="en-US" altLang="ko-KR" dirty="0" smtClean="0"/>
                  <a:t>unicasts to node C.</a:t>
                </a: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1">
                <a:blip r:embed="rId2"/>
                <a:stretch>
                  <a:fillRect l="-1098" t="-1037"/>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2"/>
          </p:nvPr>
        </p:nvSpPr>
        <p:spPr/>
        <p:txBody>
          <a:bodyPr/>
          <a:lstStyle/>
          <a:p>
            <a:r>
              <a:rPr lang="en-US" altLang="ko-KR" smtClean="0"/>
              <a:t>Slide </a:t>
            </a:r>
            <a:fld id="{0471693A-DD32-41F5-8922-8F87FC4C13BC}" type="slidenum">
              <a:rPr lang="en-US" altLang="ko-KR" smtClean="0"/>
              <a:pPr/>
              <a:t>20</a:t>
            </a:fld>
            <a:endParaRPr lang="en-US" altLang="ko-KR"/>
          </a:p>
        </p:txBody>
      </p:sp>
      <p:sp>
        <p:nvSpPr>
          <p:cNvPr id="5" name="날짜 개체 틀 4"/>
          <p:cNvSpPr>
            <a:spLocks noGrp="1"/>
          </p:cNvSpPr>
          <p:nvPr>
            <p:ph type="dt" sz="half" idx="2"/>
          </p:nvPr>
        </p:nvSpPr>
        <p:spPr/>
        <p:txBody>
          <a:bodyPr/>
          <a:lstStyle/>
          <a:p>
            <a:r>
              <a:rPr lang="en-US" altLang="ko-KR" smtClean="0"/>
              <a:t>&lt;Mar 2014&gt;</a:t>
            </a:r>
            <a:endParaRPr lang="en-US" altLang="ko-KR" dirty="0"/>
          </a:p>
        </p:txBody>
      </p:sp>
      <p:sp>
        <p:nvSpPr>
          <p:cNvPr id="6" name="바닥글 개체 틀 5"/>
          <p:cNvSpPr>
            <a:spLocks noGrp="1"/>
          </p:cNvSpPr>
          <p:nvPr>
            <p:ph type="ftr" sz="quarter" idx="3"/>
          </p:nvPr>
        </p:nvSpPr>
        <p:spPr/>
        <p:txBody>
          <a:bodyPr/>
          <a:lstStyle/>
          <a:p>
            <a:r>
              <a:rPr lang="en-US" altLang="ko-KR" smtClean="0"/>
              <a:t>Jeongseok Yu </a:t>
            </a:r>
            <a:r>
              <a:rPr lang="en-US" altLang="ko-KR" i="1" smtClean="0"/>
              <a:t>et al</a:t>
            </a:r>
            <a:r>
              <a:rPr lang="en-US" altLang="ko-KR" smtClean="0"/>
              <a:t>., Chung-Ang University</a:t>
            </a:r>
            <a:endParaRPr lang="en-US" altLang="ko-KR" dirty="0"/>
          </a:p>
        </p:txBody>
      </p:sp>
      <p:sp>
        <p:nvSpPr>
          <p:cNvPr id="7" name="Line 4"/>
          <p:cNvSpPr>
            <a:spLocks noChangeShapeType="1"/>
          </p:cNvSpPr>
          <p:nvPr/>
        </p:nvSpPr>
        <p:spPr bwMode="auto">
          <a:xfrm>
            <a:off x="6300788" y="2636167"/>
            <a:ext cx="358775" cy="1008063"/>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8" name="Line 5"/>
          <p:cNvSpPr>
            <a:spLocks noChangeShapeType="1"/>
          </p:cNvSpPr>
          <p:nvPr/>
        </p:nvSpPr>
        <p:spPr bwMode="auto">
          <a:xfrm flipV="1">
            <a:off x="4140200" y="2564730"/>
            <a:ext cx="1943100" cy="1079500"/>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9" name="Line 6"/>
          <p:cNvSpPr>
            <a:spLocks noChangeShapeType="1"/>
          </p:cNvSpPr>
          <p:nvPr/>
        </p:nvSpPr>
        <p:spPr bwMode="auto">
          <a:xfrm flipH="1">
            <a:off x="4643438" y="3860130"/>
            <a:ext cx="720725" cy="792162"/>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0" name="Line 9"/>
          <p:cNvSpPr>
            <a:spLocks noChangeShapeType="1"/>
          </p:cNvSpPr>
          <p:nvPr/>
        </p:nvSpPr>
        <p:spPr bwMode="auto">
          <a:xfrm flipH="1">
            <a:off x="5508625" y="2636167"/>
            <a:ext cx="647700" cy="936625"/>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1" name="Line 10"/>
          <p:cNvSpPr>
            <a:spLocks noChangeShapeType="1"/>
          </p:cNvSpPr>
          <p:nvPr/>
        </p:nvSpPr>
        <p:spPr bwMode="auto">
          <a:xfrm>
            <a:off x="5508625" y="3860130"/>
            <a:ext cx="503238" cy="720725"/>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2" name="Line 11"/>
          <p:cNvSpPr>
            <a:spLocks noChangeShapeType="1"/>
          </p:cNvSpPr>
          <p:nvPr/>
        </p:nvSpPr>
        <p:spPr bwMode="auto">
          <a:xfrm flipH="1">
            <a:off x="3851275" y="4868192"/>
            <a:ext cx="649288" cy="792163"/>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3" name="Line 12"/>
          <p:cNvSpPr>
            <a:spLocks noChangeShapeType="1"/>
          </p:cNvSpPr>
          <p:nvPr/>
        </p:nvSpPr>
        <p:spPr bwMode="auto">
          <a:xfrm flipV="1">
            <a:off x="4356100" y="4868192"/>
            <a:ext cx="215900" cy="792163"/>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4" name="Line 13"/>
          <p:cNvSpPr>
            <a:spLocks noChangeShapeType="1"/>
          </p:cNvSpPr>
          <p:nvPr/>
        </p:nvSpPr>
        <p:spPr bwMode="auto">
          <a:xfrm flipH="1" flipV="1">
            <a:off x="4643438" y="4868192"/>
            <a:ext cx="288925" cy="865188"/>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5" name="Line 14"/>
          <p:cNvSpPr>
            <a:spLocks noChangeShapeType="1"/>
          </p:cNvSpPr>
          <p:nvPr/>
        </p:nvSpPr>
        <p:spPr bwMode="auto">
          <a:xfrm flipH="1" flipV="1">
            <a:off x="6156325" y="4868192"/>
            <a:ext cx="215900" cy="792163"/>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6" name="Line 15"/>
          <p:cNvSpPr>
            <a:spLocks noChangeShapeType="1"/>
          </p:cNvSpPr>
          <p:nvPr/>
        </p:nvSpPr>
        <p:spPr bwMode="auto">
          <a:xfrm flipH="1" flipV="1">
            <a:off x="6156325" y="4796755"/>
            <a:ext cx="863600" cy="936625"/>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7" name="Line 16"/>
          <p:cNvSpPr>
            <a:spLocks noChangeShapeType="1"/>
          </p:cNvSpPr>
          <p:nvPr/>
        </p:nvSpPr>
        <p:spPr bwMode="auto">
          <a:xfrm flipV="1">
            <a:off x="5867400" y="4868192"/>
            <a:ext cx="217488" cy="865188"/>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8" name="Oval 17"/>
          <p:cNvSpPr>
            <a:spLocks noChangeArrowheads="1"/>
          </p:cNvSpPr>
          <p:nvPr/>
        </p:nvSpPr>
        <p:spPr bwMode="auto">
          <a:xfrm>
            <a:off x="5294313" y="3572792"/>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C</a:t>
            </a:r>
          </a:p>
        </p:txBody>
      </p:sp>
      <p:sp>
        <p:nvSpPr>
          <p:cNvPr id="19" name="Oval 18"/>
          <p:cNvSpPr>
            <a:spLocks noChangeArrowheads="1"/>
          </p:cNvSpPr>
          <p:nvPr/>
        </p:nvSpPr>
        <p:spPr bwMode="auto">
          <a:xfrm>
            <a:off x="6086475" y="2348830"/>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A</a:t>
            </a:r>
          </a:p>
        </p:txBody>
      </p:sp>
      <p:sp>
        <p:nvSpPr>
          <p:cNvPr id="20" name="Oval 19"/>
          <p:cNvSpPr>
            <a:spLocks noChangeArrowheads="1"/>
          </p:cNvSpPr>
          <p:nvPr/>
        </p:nvSpPr>
        <p:spPr bwMode="auto">
          <a:xfrm>
            <a:off x="4430713" y="4580855"/>
            <a:ext cx="287337" cy="288925"/>
          </a:xfrm>
          <a:prstGeom prst="ellipse">
            <a:avLst/>
          </a:prstGeom>
          <a:solidFill>
            <a:srgbClr val="660033"/>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solidFill>
                  <a:schemeClr val="bg1"/>
                </a:solidFill>
                <a:ea typeface="굴림" charset="-127"/>
              </a:rPr>
              <a:t>E</a:t>
            </a:r>
          </a:p>
        </p:txBody>
      </p:sp>
      <p:sp>
        <p:nvSpPr>
          <p:cNvPr id="21" name="Oval 20"/>
          <p:cNvSpPr>
            <a:spLocks noChangeArrowheads="1"/>
          </p:cNvSpPr>
          <p:nvPr/>
        </p:nvSpPr>
        <p:spPr bwMode="auto">
          <a:xfrm>
            <a:off x="5940425" y="4580855"/>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F</a:t>
            </a:r>
          </a:p>
        </p:txBody>
      </p:sp>
      <p:sp>
        <p:nvSpPr>
          <p:cNvPr id="22" name="Oval 21"/>
          <p:cNvSpPr>
            <a:spLocks noChangeArrowheads="1"/>
          </p:cNvSpPr>
          <p:nvPr/>
        </p:nvSpPr>
        <p:spPr bwMode="auto">
          <a:xfrm>
            <a:off x="3563938" y="5660355"/>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G</a:t>
            </a:r>
          </a:p>
        </p:txBody>
      </p:sp>
      <p:sp>
        <p:nvSpPr>
          <p:cNvPr id="23" name="Oval 22"/>
          <p:cNvSpPr>
            <a:spLocks noChangeArrowheads="1"/>
          </p:cNvSpPr>
          <p:nvPr/>
        </p:nvSpPr>
        <p:spPr bwMode="auto">
          <a:xfrm>
            <a:off x="6589713" y="3572792"/>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D</a:t>
            </a:r>
          </a:p>
        </p:txBody>
      </p:sp>
      <p:sp>
        <p:nvSpPr>
          <p:cNvPr id="24" name="Oval 23"/>
          <p:cNvSpPr>
            <a:spLocks noChangeArrowheads="1"/>
          </p:cNvSpPr>
          <p:nvPr/>
        </p:nvSpPr>
        <p:spPr bwMode="auto">
          <a:xfrm>
            <a:off x="3925888" y="3572792"/>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B</a:t>
            </a:r>
          </a:p>
        </p:txBody>
      </p:sp>
      <p:sp>
        <p:nvSpPr>
          <p:cNvPr id="25" name="Oval 24"/>
          <p:cNvSpPr>
            <a:spLocks noChangeArrowheads="1"/>
          </p:cNvSpPr>
          <p:nvPr/>
        </p:nvSpPr>
        <p:spPr bwMode="auto">
          <a:xfrm>
            <a:off x="4210050" y="5660355"/>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H</a:t>
            </a:r>
          </a:p>
        </p:txBody>
      </p:sp>
      <p:sp>
        <p:nvSpPr>
          <p:cNvPr id="26" name="Oval 25"/>
          <p:cNvSpPr>
            <a:spLocks noChangeArrowheads="1"/>
          </p:cNvSpPr>
          <p:nvPr/>
        </p:nvSpPr>
        <p:spPr bwMode="auto">
          <a:xfrm>
            <a:off x="4859338" y="5660355"/>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I</a:t>
            </a:r>
          </a:p>
        </p:txBody>
      </p:sp>
      <p:sp>
        <p:nvSpPr>
          <p:cNvPr id="27" name="Oval 26"/>
          <p:cNvSpPr>
            <a:spLocks noChangeArrowheads="1"/>
          </p:cNvSpPr>
          <p:nvPr/>
        </p:nvSpPr>
        <p:spPr bwMode="auto">
          <a:xfrm>
            <a:off x="5651500" y="5660355"/>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J</a:t>
            </a:r>
          </a:p>
        </p:txBody>
      </p:sp>
      <p:sp>
        <p:nvSpPr>
          <p:cNvPr id="28" name="Oval 27"/>
          <p:cNvSpPr>
            <a:spLocks noChangeArrowheads="1"/>
          </p:cNvSpPr>
          <p:nvPr/>
        </p:nvSpPr>
        <p:spPr bwMode="auto">
          <a:xfrm>
            <a:off x="6299200" y="5660355"/>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K</a:t>
            </a:r>
          </a:p>
        </p:txBody>
      </p:sp>
      <p:sp>
        <p:nvSpPr>
          <p:cNvPr id="29" name="Oval 28"/>
          <p:cNvSpPr>
            <a:spLocks noChangeArrowheads="1"/>
          </p:cNvSpPr>
          <p:nvPr/>
        </p:nvSpPr>
        <p:spPr bwMode="auto">
          <a:xfrm>
            <a:off x="6948488" y="5660355"/>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L</a:t>
            </a:r>
          </a:p>
        </p:txBody>
      </p:sp>
      <p:sp>
        <p:nvSpPr>
          <p:cNvPr id="30" name="Line 31"/>
          <p:cNvSpPr>
            <a:spLocks noChangeShapeType="1"/>
          </p:cNvSpPr>
          <p:nvPr/>
        </p:nvSpPr>
        <p:spPr bwMode="auto">
          <a:xfrm flipH="1">
            <a:off x="4643438" y="3860130"/>
            <a:ext cx="574675" cy="649287"/>
          </a:xfrm>
          <a:prstGeom prst="line">
            <a:avLst/>
          </a:prstGeom>
          <a:noFill/>
          <a:ln w="127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31" name="Text Box 32"/>
          <p:cNvSpPr txBox="1">
            <a:spLocks noChangeArrowheads="1"/>
          </p:cNvSpPr>
          <p:nvPr/>
        </p:nvSpPr>
        <p:spPr bwMode="auto">
          <a:xfrm>
            <a:off x="7345363" y="3591842"/>
            <a:ext cx="8159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latin typeface="Verdana" pitchFamily="34" charset="0"/>
                <a:ea typeface="굴림" charset="-127"/>
              </a:rPr>
              <a:t>Level N</a:t>
            </a:r>
          </a:p>
        </p:txBody>
      </p:sp>
      <p:sp>
        <p:nvSpPr>
          <p:cNvPr id="32" name="Text Box 33"/>
          <p:cNvSpPr txBox="1">
            <a:spLocks noChangeArrowheads="1"/>
          </p:cNvSpPr>
          <p:nvPr/>
        </p:nvSpPr>
        <p:spPr bwMode="auto">
          <a:xfrm>
            <a:off x="7345363" y="2344067"/>
            <a:ext cx="9969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latin typeface="Verdana" pitchFamily="34" charset="0"/>
                <a:ea typeface="굴림" charset="-127"/>
              </a:rPr>
              <a:t>Level N-1</a:t>
            </a:r>
          </a:p>
        </p:txBody>
      </p:sp>
      <p:sp>
        <p:nvSpPr>
          <p:cNvPr id="33" name="Text Box 34"/>
          <p:cNvSpPr txBox="1">
            <a:spLocks noChangeArrowheads="1"/>
          </p:cNvSpPr>
          <p:nvPr/>
        </p:nvSpPr>
        <p:spPr bwMode="auto">
          <a:xfrm>
            <a:off x="7345363" y="4576092"/>
            <a:ext cx="105568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latin typeface="Verdana" pitchFamily="34" charset="0"/>
                <a:ea typeface="굴림" charset="-127"/>
              </a:rPr>
              <a:t>Level N+1</a:t>
            </a:r>
          </a:p>
        </p:txBody>
      </p:sp>
      <p:sp>
        <p:nvSpPr>
          <p:cNvPr id="34" name="Text Box 35"/>
          <p:cNvSpPr txBox="1">
            <a:spLocks noChangeArrowheads="1"/>
          </p:cNvSpPr>
          <p:nvPr/>
        </p:nvSpPr>
        <p:spPr bwMode="auto">
          <a:xfrm>
            <a:off x="7345363" y="5660355"/>
            <a:ext cx="10556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latin typeface="Verdana" pitchFamily="34" charset="0"/>
                <a:ea typeface="굴림" charset="-127"/>
              </a:rPr>
              <a:t>Level N+2</a:t>
            </a:r>
          </a:p>
        </p:txBody>
      </p:sp>
      <p:sp>
        <p:nvSpPr>
          <p:cNvPr id="35" name="Text Box 37"/>
          <p:cNvSpPr txBox="1">
            <a:spLocks noChangeArrowheads="1"/>
          </p:cNvSpPr>
          <p:nvPr/>
        </p:nvSpPr>
        <p:spPr bwMode="auto">
          <a:xfrm>
            <a:off x="4787900" y="3572792"/>
            <a:ext cx="4222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ea typeface="굴림" charset="-127"/>
              </a:rPr>
              <a:t>OK</a:t>
            </a:r>
          </a:p>
        </p:txBody>
      </p:sp>
      <p:sp>
        <p:nvSpPr>
          <p:cNvPr id="36" name="Line 40"/>
          <p:cNvSpPr>
            <a:spLocks noChangeShapeType="1"/>
          </p:cNvSpPr>
          <p:nvPr/>
        </p:nvSpPr>
        <p:spPr bwMode="auto">
          <a:xfrm flipH="1">
            <a:off x="3779838" y="4868192"/>
            <a:ext cx="574675" cy="649288"/>
          </a:xfrm>
          <a:prstGeom prst="line">
            <a:avLst/>
          </a:prstGeom>
          <a:noFill/>
          <a:ln w="127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37" name="Text Box 41"/>
          <p:cNvSpPr txBox="1">
            <a:spLocks noChangeArrowheads="1"/>
          </p:cNvSpPr>
          <p:nvPr/>
        </p:nvSpPr>
        <p:spPr bwMode="auto">
          <a:xfrm>
            <a:off x="3708400" y="4941217"/>
            <a:ext cx="5222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ea typeface="굴림" charset="-127"/>
              </a:rPr>
              <a:t>ACK</a:t>
            </a:r>
          </a:p>
        </p:txBody>
      </p:sp>
    </p:spTree>
    <p:extLst>
      <p:ext uri="{BB962C8B-B14F-4D97-AF65-F5344CB8AC3E}">
        <p14:creationId xmlns:p14="http://schemas.microsoft.com/office/powerpoint/2010/main" val="22786913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Upstream Example (3/4)</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lstStyle/>
              <a:p>
                <a:r>
                  <a:rPr lang="en-US" altLang="ko-KR" dirty="0" smtClean="0"/>
                  <a:t>After </a:t>
                </a:r>
                <a:r>
                  <a:rPr lang="en-US" altLang="ko-KR" i="1" dirty="0"/>
                  <a:t>T</a:t>
                </a:r>
                <a:r>
                  <a:rPr lang="en-US" altLang="ko-KR" dirty="0"/>
                  <a:t>=</a:t>
                </a:r>
                <a14:m>
                  <m:oMath xmlns:m="http://schemas.openxmlformats.org/officeDocument/2006/math">
                    <m:sSub>
                      <m:sSubPr>
                        <m:ctrlPr>
                          <a:rPr lang="en-US" altLang="ko-KR" i="1">
                            <a:latin typeface="Cambria Math" panose="02040503050406030204" pitchFamily="18" charset="0"/>
                          </a:rPr>
                        </m:ctrlPr>
                      </m:sSubPr>
                      <m:e>
                        <m:r>
                          <a:rPr lang="en-US" altLang="ko-KR" i="1">
                            <a:latin typeface="Cambria Math"/>
                          </a:rPr>
                          <m:t>𝑡</m:t>
                        </m:r>
                      </m:e>
                      <m:sub>
                        <m:r>
                          <a:rPr lang="en-US" altLang="ko-KR" i="1">
                            <a:latin typeface="Cambria Math"/>
                          </a:rPr>
                          <m:t>0</m:t>
                        </m:r>
                      </m:sub>
                    </m:sSub>
                  </m:oMath>
                </a14:m>
                <a:r>
                  <a:rPr lang="en-US" altLang="ko-KR" dirty="0"/>
                  <a:t>, </a:t>
                </a:r>
                <a:r>
                  <a:rPr lang="en-US" altLang="ko-KR" dirty="0" smtClean="0"/>
                  <a:t>node C</a:t>
                </a:r>
                <a:br>
                  <a:rPr lang="en-US" altLang="ko-KR" dirty="0" smtClean="0"/>
                </a:br>
                <a:r>
                  <a:rPr lang="en-US" altLang="ko-KR" dirty="0" smtClean="0"/>
                  <a:t>broadcasts data</a:t>
                </a:r>
                <a:br>
                  <a:rPr lang="en-US" altLang="ko-KR" dirty="0" smtClean="0"/>
                </a:br>
                <a:r>
                  <a:rPr lang="en-US" altLang="ko-KR" dirty="0" smtClean="0"/>
                  <a:t>piggybacked with</a:t>
                </a:r>
                <a:br>
                  <a:rPr lang="en-US" altLang="ko-KR" dirty="0" smtClean="0"/>
                </a:br>
                <a:r>
                  <a:rPr lang="en-US" altLang="ko-KR" dirty="0" smtClean="0"/>
                  <a:t>ACK which is ignored</a:t>
                </a:r>
                <a:br>
                  <a:rPr lang="en-US" altLang="ko-KR" dirty="0" smtClean="0"/>
                </a:br>
                <a:r>
                  <a:rPr lang="en-US" altLang="ko-KR" dirty="0" smtClean="0"/>
                  <a:t>by node F in this</a:t>
                </a:r>
                <a:br>
                  <a:rPr lang="en-US" altLang="ko-KR" dirty="0" smtClean="0"/>
                </a:br>
                <a:r>
                  <a:rPr lang="en-US" altLang="ko-KR" dirty="0" smtClean="0"/>
                  <a:t>example.</a:t>
                </a:r>
              </a:p>
              <a:p>
                <a:r>
                  <a:rPr lang="en-US" altLang="ko-KR" dirty="0" smtClean="0"/>
                  <a:t>Also, node C unicasts</a:t>
                </a:r>
                <a:br>
                  <a:rPr lang="en-US" altLang="ko-KR" dirty="0" smtClean="0"/>
                </a:br>
                <a:r>
                  <a:rPr lang="en-US" altLang="ko-KR" dirty="0" smtClean="0"/>
                  <a:t>data to its parent in</a:t>
                </a:r>
                <a:br>
                  <a:rPr lang="en-US" altLang="ko-KR" dirty="0" smtClean="0"/>
                </a:br>
                <a:r>
                  <a:rPr lang="en-US" altLang="ko-KR" dirty="0" smtClean="0"/>
                  <a:t>its appropriate</a:t>
                </a:r>
                <a:br>
                  <a:rPr lang="en-US" altLang="ko-KR" dirty="0" smtClean="0"/>
                </a:br>
                <a:r>
                  <a:rPr lang="en-US" altLang="ko-KR" dirty="0" smtClean="0"/>
                  <a:t>schedule.</a:t>
                </a:r>
                <a:endParaRPr lang="ko-KR" altLang="en-US" dirty="0"/>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1">
                <a:blip r:embed="rId2"/>
                <a:stretch>
                  <a:fillRect l="-1098" t="-1037"/>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2"/>
          </p:nvPr>
        </p:nvSpPr>
        <p:spPr/>
        <p:txBody>
          <a:bodyPr/>
          <a:lstStyle/>
          <a:p>
            <a:r>
              <a:rPr lang="en-US" altLang="ko-KR" smtClean="0"/>
              <a:t>Slide </a:t>
            </a:r>
            <a:fld id="{0471693A-DD32-41F5-8922-8F87FC4C13BC}" type="slidenum">
              <a:rPr lang="en-US" altLang="ko-KR" smtClean="0"/>
              <a:pPr/>
              <a:t>21</a:t>
            </a:fld>
            <a:endParaRPr lang="en-US" altLang="ko-KR"/>
          </a:p>
        </p:txBody>
      </p:sp>
      <p:sp>
        <p:nvSpPr>
          <p:cNvPr id="5" name="날짜 개체 틀 4"/>
          <p:cNvSpPr>
            <a:spLocks noGrp="1"/>
          </p:cNvSpPr>
          <p:nvPr>
            <p:ph type="dt" sz="half" idx="2"/>
          </p:nvPr>
        </p:nvSpPr>
        <p:spPr/>
        <p:txBody>
          <a:bodyPr/>
          <a:lstStyle/>
          <a:p>
            <a:r>
              <a:rPr lang="en-US" altLang="ko-KR" smtClean="0"/>
              <a:t>&lt;Mar 2014&gt;</a:t>
            </a:r>
            <a:endParaRPr lang="en-US" altLang="ko-KR" dirty="0"/>
          </a:p>
        </p:txBody>
      </p:sp>
      <p:sp>
        <p:nvSpPr>
          <p:cNvPr id="6" name="바닥글 개체 틀 5"/>
          <p:cNvSpPr>
            <a:spLocks noGrp="1"/>
          </p:cNvSpPr>
          <p:nvPr>
            <p:ph type="ftr" sz="quarter" idx="3"/>
          </p:nvPr>
        </p:nvSpPr>
        <p:spPr/>
        <p:txBody>
          <a:bodyPr/>
          <a:lstStyle/>
          <a:p>
            <a:r>
              <a:rPr lang="en-US" altLang="ko-KR" smtClean="0"/>
              <a:t>Jeongseok Yu </a:t>
            </a:r>
            <a:r>
              <a:rPr lang="en-US" altLang="ko-KR" i="1" smtClean="0"/>
              <a:t>et al</a:t>
            </a:r>
            <a:r>
              <a:rPr lang="en-US" altLang="ko-KR" smtClean="0"/>
              <a:t>., Chung-Ang University</a:t>
            </a:r>
            <a:endParaRPr lang="en-US" altLang="ko-KR" dirty="0"/>
          </a:p>
        </p:txBody>
      </p:sp>
      <p:sp>
        <p:nvSpPr>
          <p:cNvPr id="7" name="Line 4"/>
          <p:cNvSpPr>
            <a:spLocks noChangeShapeType="1"/>
          </p:cNvSpPr>
          <p:nvPr/>
        </p:nvSpPr>
        <p:spPr bwMode="auto">
          <a:xfrm>
            <a:off x="6300788" y="2636167"/>
            <a:ext cx="358775" cy="1008063"/>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8" name="Line 5"/>
          <p:cNvSpPr>
            <a:spLocks noChangeShapeType="1"/>
          </p:cNvSpPr>
          <p:nvPr/>
        </p:nvSpPr>
        <p:spPr bwMode="auto">
          <a:xfrm flipV="1">
            <a:off x="4140200" y="2564730"/>
            <a:ext cx="1943100" cy="1079500"/>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9" name="Line 6"/>
          <p:cNvSpPr>
            <a:spLocks noChangeShapeType="1"/>
          </p:cNvSpPr>
          <p:nvPr/>
        </p:nvSpPr>
        <p:spPr bwMode="auto">
          <a:xfrm flipH="1">
            <a:off x="4643438" y="3860130"/>
            <a:ext cx="720725" cy="792162"/>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0" name="Line 9"/>
          <p:cNvSpPr>
            <a:spLocks noChangeShapeType="1"/>
          </p:cNvSpPr>
          <p:nvPr/>
        </p:nvSpPr>
        <p:spPr bwMode="auto">
          <a:xfrm flipH="1">
            <a:off x="5508625" y="2636167"/>
            <a:ext cx="647700" cy="936625"/>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1" name="Line 10"/>
          <p:cNvSpPr>
            <a:spLocks noChangeShapeType="1"/>
          </p:cNvSpPr>
          <p:nvPr/>
        </p:nvSpPr>
        <p:spPr bwMode="auto">
          <a:xfrm>
            <a:off x="5508625" y="3860130"/>
            <a:ext cx="503238" cy="720725"/>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2" name="Line 11"/>
          <p:cNvSpPr>
            <a:spLocks noChangeShapeType="1"/>
          </p:cNvSpPr>
          <p:nvPr/>
        </p:nvSpPr>
        <p:spPr bwMode="auto">
          <a:xfrm flipH="1">
            <a:off x="3851275" y="4868192"/>
            <a:ext cx="649288" cy="792163"/>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3" name="Line 12"/>
          <p:cNvSpPr>
            <a:spLocks noChangeShapeType="1"/>
          </p:cNvSpPr>
          <p:nvPr/>
        </p:nvSpPr>
        <p:spPr bwMode="auto">
          <a:xfrm flipV="1">
            <a:off x="4356100" y="4868192"/>
            <a:ext cx="215900" cy="792163"/>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4" name="Line 13"/>
          <p:cNvSpPr>
            <a:spLocks noChangeShapeType="1"/>
          </p:cNvSpPr>
          <p:nvPr/>
        </p:nvSpPr>
        <p:spPr bwMode="auto">
          <a:xfrm flipH="1" flipV="1">
            <a:off x="4643438" y="4868192"/>
            <a:ext cx="288925" cy="865188"/>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5" name="Line 14"/>
          <p:cNvSpPr>
            <a:spLocks noChangeShapeType="1"/>
          </p:cNvSpPr>
          <p:nvPr/>
        </p:nvSpPr>
        <p:spPr bwMode="auto">
          <a:xfrm flipH="1" flipV="1">
            <a:off x="6156325" y="4868192"/>
            <a:ext cx="215900" cy="792163"/>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6" name="Line 15"/>
          <p:cNvSpPr>
            <a:spLocks noChangeShapeType="1"/>
          </p:cNvSpPr>
          <p:nvPr/>
        </p:nvSpPr>
        <p:spPr bwMode="auto">
          <a:xfrm flipH="1" flipV="1">
            <a:off x="6156325" y="4796755"/>
            <a:ext cx="863600" cy="936625"/>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7" name="Line 16"/>
          <p:cNvSpPr>
            <a:spLocks noChangeShapeType="1"/>
          </p:cNvSpPr>
          <p:nvPr/>
        </p:nvSpPr>
        <p:spPr bwMode="auto">
          <a:xfrm flipV="1">
            <a:off x="5867400" y="4868192"/>
            <a:ext cx="217488" cy="865188"/>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8" name="Oval 17"/>
          <p:cNvSpPr>
            <a:spLocks noChangeArrowheads="1"/>
          </p:cNvSpPr>
          <p:nvPr/>
        </p:nvSpPr>
        <p:spPr bwMode="auto">
          <a:xfrm>
            <a:off x="5294313" y="3572792"/>
            <a:ext cx="287337" cy="288925"/>
          </a:xfrm>
          <a:prstGeom prst="ellipse">
            <a:avLst/>
          </a:prstGeom>
          <a:solidFill>
            <a:srgbClr val="660033"/>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solidFill>
                  <a:schemeClr val="bg1"/>
                </a:solidFill>
                <a:ea typeface="굴림" charset="-127"/>
              </a:rPr>
              <a:t>C</a:t>
            </a:r>
          </a:p>
        </p:txBody>
      </p:sp>
      <p:sp>
        <p:nvSpPr>
          <p:cNvPr id="19" name="Oval 18"/>
          <p:cNvSpPr>
            <a:spLocks noChangeArrowheads="1"/>
          </p:cNvSpPr>
          <p:nvPr/>
        </p:nvSpPr>
        <p:spPr bwMode="auto">
          <a:xfrm>
            <a:off x="6086475" y="2348830"/>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A</a:t>
            </a:r>
          </a:p>
        </p:txBody>
      </p:sp>
      <p:sp>
        <p:nvSpPr>
          <p:cNvPr id="20" name="Oval 19"/>
          <p:cNvSpPr>
            <a:spLocks noChangeArrowheads="1"/>
          </p:cNvSpPr>
          <p:nvPr/>
        </p:nvSpPr>
        <p:spPr bwMode="auto">
          <a:xfrm>
            <a:off x="4430713" y="4580855"/>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E</a:t>
            </a:r>
          </a:p>
        </p:txBody>
      </p:sp>
      <p:sp>
        <p:nvSpPr>
          <p:cNvPr id="21" name="Oval 20"/>
          <p:cNvSpPr>
            <a:spLocks noChangeArrowheads="1"/>
          </p:cNvSpPr>
          <p:nvPr/>
        </p:nvSpPr>
        <p:spPr bwMode="auto">
          <a:xfrm>
            <a:off x="5940425" y="4580855"/>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F</a:t>
            </a:r>
          </a:p>
        </p:txBody>
      </p:sp>
      <p:sp>
        <p:nvSpPr>
          <p:cNvPr id="22" name="Oval 21"/>
          <p:cNvSpPr>
            <a:spLocks noChangeArrowheads="1"/>
          </p:cNvSpPr>
          <p:nvPr/>
        </p:nvSpPr>
        <p:spPr bwMode="auto">
          <a:xfrm>
            <a:off x="3563938" y="5660355"/>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G</a:t>
            </a:r>
          </a:p>
        </p:txBody>
      </p:sp>
      <p:sp>
        <p:nvSpPr>
          <p:cNvPr id="23" name="Oval 22"/>
          <p:cNvSpPr>
            <a:spLocks noChangeArrowheads="1"/>
          </p:cNvSpPr>
          <p:nvPr/>
        </p:nvSpPr>
        <p:spPr bwMode="auto">
          <a:xfrm>
            <a:off x="6589713" y="3572792"/>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D</a:t>
            </a:r>
          </a:p>
        </p:txBody>
      </p:sp>
      <p:sp>
        <p:nvSpPr>
          <p:cNvPr id="24" name="Oval 23"/>
          <p:cNvSpPr>
            <a:spLocks noChangeArrowheads="1"/>
          </p:cNvSpPr>
          <p:nvPr/>
        </p:nvSpPr>
        <p:spPr bwMode="auto">
          <a:xfrm>
            <a:off x="3925888" y="3572792"/>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B</a:t>
            </a:r>
          </a:p>
        </p:txBody>
      </p:sp>
      <p:sp>
        <p:nvSpPr>
          <p:cNvPr id="25" name="Oval 24"/>
          <p:cNvSpPr>
            <a:spLocks noChangeArrowheads="1"/>
          </p:cNvSpPr>
          <p:nvPr/>
        </p:nvSpPr>
        <p:spPr bwMode="auto">
          <a:xfrm>
            <a:off x="4210050" y="5660355"/>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H</a:t>
            </a:r>
          </a:p>
        </p:txBody>
      </p:sp>
      <p:sp>
        <p:nvSpPr>
          <p:cNvPr id="26" name="Oval 25"/>
          <p:cNvSpPr>
            <a:spLocks noChangeArrowheads="1"/>
          </p:cNvSpPr>
          <p:nvPr/>
        </p:nvSpPr>
        <p:spPr bwMode="auto">
          <a:xfrm>
            <a:off x="4859338" y="5660355"/>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I</a:t>
            </a:r>
          </a:p>
        </p:txBody>
      </p:sp>
      <p:sp>
        <p:nvSpPr>
          <p:cNvPr id="27" name="Oval 26"/>
          <p:cNvSpPr>
            <a:spLocks noChangeArrowheads="1"/>
          </p:cNvSpPr>
          <p:nvPr/>
        </p:nvSpPr>
        <p:spPr bwMode="auto">
          <a:xfrm>
            <a:off x="5651500" y="5660355"/>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J</a:t>
            </a:r>
          </a:p>
        </p:txBody>
      </p:sp>
      <p:sp>
        <p:nvSpPr>
          <p:cNvPr id="28" name="Oval 27"/>
          <p:cNvSpPr>
            <a:spLocks noChangeArrowheads="1"/>
          </p:cNvSpPr>
          <p:nvPr/>
        </p:nvSpPr>
        <p:spPr bwMode="auto">
          <a:xfrm>
            <a:off x="6299200" y="5660355"/>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K</a:t>
            </a:r>
          </a:p>
        </p:txBody>
      </p:sp>
      <p:sp>
        <p:nvSpPr>
          <p:cNvPr id="29" name="Oval 28"/>
          <p:cNvSpPr>
            <a:spLocks noChangeArrowheads="1"/>
          </p:cNvSpPr>
          <p:nvPr/>
        </p:nvSpPr>
        <p:spPr bwMode="auto">
          <a:xfrm>
            <a:off x="6948488" y="5660355"/>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L</a:t>
            </a:r>
          </a:p>
        </p:txBody>
      </p:sp>
      <p:sp>
        <p:nvSpPr>
          <p:cNvPr id="30" name="Line 31"/>
          <p:cNvSpPr>
            <a:spLocks noChangeShapeType="1"/>
          </p:cNvSpPr>
          <p:nvPr/>
        </p:nvSpPr>
        <p:spPr bwMode="auto">
          <a:xfrm flipH="1">
            <a:off x="4643438" y="3860130"/>
            <a:ext cx="574675" cy="6492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31" name="Text Box 32"/>
          <p:cNvSpPr txBox="1">
            <a:spLocks noChangeArrowheads="1"/>
          </p:cNvSpPr>
          <p:nvPr/>
        </p:nvSpPr>
        <p:spPr bwMode="auto">
          <a:xfrm>
            <a:off x="7345363" y="3591842"/>
            <a:ext cx="8159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latin typeface="Verdana" pitchFamily="34" charset="0"/>
                <a:ea typeface="굴림" charset="-127"/>
              </a:rPr>
              <a:t>Level N</a:t>
            </a:r>
          </a:p>
        </p:txBody>
      </p:sp>
      <p:sp>
        <p:nvSpPr>
          <p:cNvPr id="32" name="Text Box 33"/>
          <p:cNvSpPr txBox="1">
            <a:spLocks noChangeArrowheads="1"/>
          </p:cNvSpPr>
          <p:nvPr/>
        </p:nvSpPr>
        <p:spPr bwMode="auto">
          <a:xfrm>
            <a:off x="7345363" y="2344067"/>
            <a:ext cx="9969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latin typeface="Verdana" pitchFamily="34" charset="0"/>
                <a:ea typeface="굴림" charset="-127"/>
              </a:rPr>
              <a:t>Level N-1</a:t>
            </a:r>
          </a:p>
        </p:txBody>
      </p:sp>
      <p:sp>
        <p:nvSpPr>
          <p:cNvPr id="33" name="Text Box 34"/>
          <p:cNvSpPr txBox="1">
            <a:spLocks noChangeArrowheads="1"/>
          </p:cNvSpPr>
          <p:nvPr/>
        </p:nvSpPr>
        <p:spPr bwMode="auto">
          <a:xfrm>
            <a:off x="7345363" y="4576092"/>
            <a:ext cx="105568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latin typeface="Verdana" pitchFamily="34" charset="0"/>
                <a:ea typeface="굴림" charset="-127"/>
              </a:rPr>
              <a:t>Level N+1</a:t>
            </a:r>
          </a:p>
        </p:txBody>
      </p:sp>
      <p:sp>
        <p:nvSpPr>
          <p:cNvPr id="34" name="Text Box 35"/>
          <p:cNvSpPr txBox="1">
            <a:spLocks noChangeArrowheads="1"/>
          </p:cNvSpPr>
          <p:nvPr/>
        </p:nvSpPr>
        <p:spPr bwMode="auto">
          <a:xfrm>
            <a:off x="7345363" y="5660355"/>
            <a:ext cx="10556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latin typeface="Verdana" pitchFamily="34" charset="0"/>
                <a:ea typeface="굴림" charset="-127"/>
              </a:rPr>
              <a:t>Level N+2</a:t>
            </a:r>
          </a:p>
        </p:txBody>
      </p:sp>
      <p:sp>
        <p:nvSpPr>
          <p:cNvPr id="35" name="Text Box 40"/>
          <p:cNvSpPr txBox="1">
            <a:spLocks noChangeArrowheads="1"/>
          </p:cNvSpPr>
          <p:nvPr/>
        </p:nvSpPr>
        <p:spPr bwMode="auto">
          <a:xfrm>
            <a:off x="4410075" y="4004592"/>
            <a:ext cx="8778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ea typeface="굴림" charset="-127"/>
              </a:rPr>
              <a:t>Data/ACK</a:t>
            </a:r>
          </a:p>
        </p:txBody>
      </p:sp>
      <p:sp>
        <p:nvSpPr>
          <p:cNvPr id="36" name="Line 41"/>
          <p:cNvSpPr>
            <a:spLocks noChangeShapeType="1"/>
          </p:cNvSpPr>
          <p:nvPr/>
        </p:nvSpPr>
        <p:spPr bwMode="auto">
          <a:xfrm>
            <a:off x="5580063" y="3860130"/>
            <a:ext cx="433387" cy="576262"/>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37" name="Text Box 42"/>
          <p:cNvSpPr txBox="1">
            <a:spLocks noChangeArrowheads="1"/>
          </p:cNvSpPr>
          <p:nvPr/>
        </p:nvSpPr>
        <p:spPr bwMode="auto">
          <a:xfrm>
            <a:off x="5435600" y="4004592"/>
            <a:ext cx="8778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ea typeface="굴림" charset="-127"/>
              </a:rPr>
              <a:t>Data/ACK</a:t>
            </a:r>
          </a:p>
        </p:txBody>
      </p:sp>
      <p:sp>
        <p:nvSpPr>
          <p:cNvPr id="38" name="Line 45"/>
          <p:cNvSpPr>
            <a:spLocks noChangeShapeType="1"/>
          </p:cNvSpPr>
          <p:nvPr/>
        </p:nvSpPr>
        <p:spPr bwMode="auto">
          <a:xfrm flipV="1">
            <a:off x="5724525" y="2780630"/>
            <a:ext cx="431800" cy="6477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39" name="Text Box 46"/>
          <p:cNvSpPr txBox="1">
            <a:spLocks noChangeArrowheads="1"/>
          </p:cNvSpPr>
          <p:nvPr/>
        </p:nvSpPr>
        <p:spPr bwMode="auto">
          <a:xfrm>
            <a:off x="5580063" y="2420267"/>
            <a:ext cx="4222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ea typeface="굴림" charset="-127"/>
              </a:rPr>
              <a:t>OK</a:t>
            </a:r>
          </a:p>
        </p:txBody>
      </p:sp>
      <p:sp>
        <p:nvSpPr>
          <p:cNvPr id="40" name="Text Box 50"/>
          <p:cNvSpPr txBox="1">
            <a:spLocks noChangeArrowheads="1"/>
          </p:cNvSpPr>
          <p:nvPr/>
        </p:nvSpPr>
        <p:spPr bwMode="auto">
          <a:xfrm>
            <a:off x="6227763" y="4436392"/>
            <a:ext cx="4222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ea typeface="굴림" charset="-127"/>
              </a:rPr>
              <a:t>OK</a:t>
            </a:r>
          </a:p>
        </p:txBody>
      </p:sp>
    </p:spTree>
    <p:extLst>
      <p:ext uri="{BB962C8B-B14F-4D97-AF65-F5344CB8AC3E}">
        <p14:creationId xmlns:p14="http://schemas.microsoft.com/office/powerpoint/2010/main" val="20887398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Upstream Example (4/4)</a:t>
            </a:r>
            <a:endParaRPr lang="ko-KR" altLang="en-US" dirty="0"/>
          </a:p>
        </p:txBody>
      </p:sp>
      <p:sp>
        <p:nvSpPr>
          <p:cNvPr id="3" name="내용 개체 틀 2"/>
          <p:cNvSpPr>
            <a:spLocks noGrp="1"/>
          </p:cNvSpPr>
          <p:nvPr>
            <p:ph idx="1"/>
          </p:nvPr>
        </p:nvSpPr>
        <p:spPr/>
        <p:txBody>
          <a:bodyPr/>
          <a:lstStyle/>
          <a:p>
            <a:r>
              <a:rPr lang="en-US" altLang="ko-KR" dirty="0" smtClean="0"/>
              <a:t>After receiving</a:t>
            </a:r>
            <a:br>
              <a:rPr lang="en-US" altLang="ko-KR" dirty="0" smtClean="0"/>
            </a:br>
            <a:r>
              <a:rPr lang="en-US" altLang="ko-KR" dirty="0" smtClean="0"/>
              <a:t>C’s unicast data,</a:t>
            </a:r>
            <a:br>
              <a:rPr lang="en-US" altLang="ko-KR" dirty="0" smtClean="0"/>
            </a:br>
            <a:r>
              <a:rPr lang="en-US" altLang="ko-KR" dirty="0" smtClean="0"/>
              <a:t>nodes A broadcasts</a:t>
            </a:r>
            <a:br>
              <a:rPr lang="en-US" altLang="ko-KR" dirty="0" smtClean="0"/>
            </a:br>
            <a:r>
              <a:rPr lang="en-US" altLang="ko-KR" dirty="0" smtClean="0"/>
              <a:t>the data piggybacked</a:t>
            </a:r>
            <a:br>
              <a:rPr lang="en-US" altLang="ko-KR" dirty="0" smtClean="0"/>
            </a:br>
            <a:r>
              <a:rPr lang="en-US" altLang="ko-KR" dirty="0" smtClean="0"/>
              <a:t>with ACK.</a:t>
            </a:r>
            <a:endParaRPr lang="ko-KR" altLang="en-US" dirty="0"/>
          </a:p>
        </p:txBody>
      </p:sp>
      <p:sp>
        <p:nvSpPr>
          <p:cNvPr id="4" name="슬라이드 번호 개체 틀 3"/>
          <p:cNvSpPr>
            <a:spLocks noGrp="1"/>
          </p:cNvSpPr>
          <p:nvPr>
            <p:ph type="sldNum" sz="quarter" idx="12"/>
          </p:nvPr>
        </p:nvSpPr>
        <p:spPr/>
        <p:txBody>
          <a:bodyPr/>
          <a:lstStyle/>
          <a:p>
            <a:r>
              <a:rPr lang="en-US" altLang="ko-KR" smtClean="0"/>
              <a:t>Slide </a:t>
            </a:r>
            <a:fld id="{0471693A-DD32-41F5-8922-8F87FC4C13BC}" type="slidenum">
              <a:rPr lang="en-US" altLang="ko-KR" smtClean="0"/>
              <a:pPr/>
              <a:t>22</a:t>
            </a:fld>
            <a:endParaRPr lang="en-US" altLang="ko-KR"/>
          </a:p>
        </p:txBody>
      </p:sp>
      <p:sp>
        <p:nvSpPr>
          <p:cNvPr id="5" name="날짜 개체 틀 4"/>
          <p:cNvSpPr>
            <a:spLocks noGrp="1"/>
          </p:cNvSpPr>
          <p:nvPr>
            <p:ph type="dt" sz="half" idx="2"/>
          </p:nvPr>
        </p:nvSpPr>
        <p:spPr/>
        <p:txBody>
          <a:bodyPr/>
          <a:lstStyle/>
          <a:p>
            <a:r>
              <a:rPr lang="en-US" altLang="ko-KR" smtClean="0"/>
              <a:t>&lt;Mar 2014&gt;</a:t>
            </a:r>
            <a:endParaRPr lang="en-US" altLang="ko-KR" dirty="0"/>
          </a:p>
        </p:txBody>
      </p:sp>
      <p:sp>
        <p:nvSpPr>
          <p:cNvPr id="6" name="바닥글 개체 틀 5"/>
          <p:cNvSpPr>
            <a:spLocks noGrp="1"/>
          </p:cNvSpPr>
          <p:nvPr>
            <p:ph type="ftr" sz="quarter" idx="3"/>
          </p:nvPr>
        </p:nvSpPr>
        <p:spPr/>
        <p:txBody>
          <a:bodyPr/>
          <a:lstStyle/>
          <a:p>
            <a:r>
              <a:rPr lang="en-US" altLang="ko-KR" smtClean="0"/>
              <a:t>Jeongseok Yu </a:t>
            </a:r>
            <a:r>
              <a:rPr lang="en-US" altLang="ko-KR" i="1" smtClean="0"/>
              <a:t>et al</a:t>
            </a:r>
            <a:r>
              <a:rPr lang="en-US" altLang="ko-KR" smtClean="0"/>
              <a:t>., Chung-Ang University</a:t>
            </a:r>
            <a:endParaRPr lang="en-US" altLang="ko-KR" dirty="0"/>
          </a:p>
        </p:txBody>
      </p:sp>
      <p:sp>
        <p:nvSpPr>
          <p:cNvPr id="7" name="Line 4"/>
          <p:cNvSpPr>
            <a:spLocks noChangeShapeType="1"/>
          </p:cNvSpPr>
          <p:nvPr/>
        </p:nvSpPr>
        <p:spPr bwMode="auto">
          <a:xfrm>
            <a:off x="6300788" y="2636167"/>
            <a:ext cx="358775" cy="1008063"/>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8" name="Line 5"/>
          <p:cNvSpPr>
            <a:spLocks noChangeShapeType="1"/>
          </p:cNvSpPr>
          <p:nvPr/>
        </p:nvSpPr>
        <p:spPr bwMode="auto">
          <a:xfrm flipV="1">
            <a:off x="4140200" y="2564730"/>
            <a:ext cx="1943100" cy="1079500"/>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9" name="Line 6"/>
          <p:cNvSpPr>
            <a:spLocks noChangeShapeType="1"/>
          </p:cNvSpPr>
          <p:nvPr/>
        </p:nvSpPr>
        <p:spPr bwMode="auto">
          <a:xfrm flipH="1">
            <a:off x="4643438" y="3860130"/>
            <a:ext cx="720725" cy="792162"/>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0" name="Line 9"/>
          <p:cNvSpPr>
            <a:spLocks noChangeShapeType="1"/>
          </p:cNvSpPr>
          <p:nvPr/>
        </p:nvSpPr>
        <p:spPr bwMode="auto">
          <a:xfrm flipH="1">
            <a:off x="5508625" y="2636167"/>
            <a:ext cx="647700" cy="936625"/>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1" name="Line 10"/>
          <p:cNvSpPr>
            <a:spLocks noChangeShapeType="1"/>
          </p:cNvSpPr>
          <p:nvPr/>
        </p:nvSpPr>
        <p:spPr bwMode="auto">
          <a:xfrm>
            <a:off x="5508625" y="3860130"/>
            <a:ext cx="503238" cy="720725"/>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2" name="Line 11"/>
          <p:cNvSpPr>
            <a:spLocks noChangeShapeType="1"/>
          </p:cNvSpPr>
          <p:nvPr/>
        </p:nvSpPr>
        <p:spPr bwMode="auto">
          <a:xfrm flipH="1">
            <a:off x="3851275" y="4868192"/>
            <a:ext cx="649288" cy="792163"/>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3" name="Line 12"/>
          <p:cNvSpPr>
            <a:spLocks noChangeShapeType="1"/>
          </p:cNvSpPr>
          <p:nvPr/>
        </p:nvSpPr>
        <p:spPr bwMode="auto">
          <a:xfrm flipV="1">
            <a:off x="4356100" y="4868192"/>
            <a:ext cx="215900" cy="792163"/>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4" name="Line 13"/>
          <p:cNvSpPr>
            <a:spLocks noChangeShapeType="1"/>
          </p:cNvSpPr>
          <p:nvPr/>
        </p:nvSpPr>
        <p:spPr bwMode="auto">
          <a:xfrm flipH="1" flipV="1">
            <a:off x="4643438" y="4868192"/>
            <a:ext cx="288925" cy="865188"/>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5" name="Line 14"/>
          <p:cNvSpPr>
            <a:spLocks noChangeShapeType="1"/>
          </p:cNvSpPr>
          <p:nvPr/>
        </p:nvSpPr>
        <p:spPr bwMode="auto">
          <a:xfrm flipH="1" flipV="1">
            <a:off x="6156325" y="4868192"/>
            <a:ext cx="215900" cy="792163"/>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6" name="Line 15"/>
          <p:cNvSpPr>
            <a:spLocks noChangeShapeType="1"/>
          </p:cNvSpPr>
          <p:nvPr/>
        </p:nvSpPr>
        <p:spPr bwMode="auto">
          <a:xfrm flipH="1" flipV="1">
            <a:off x="6156325" y="4796755"/>
            <a:ext cx="863600" cy="936625"/>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7" name="Line 16"/>
          <p:cNvSpPr>
            <a:spLocks noChangeShapeType="1"/>
          </p:cNvSpPr>
          <p:nvPr/>
        </p:nvSpPr>
        <p:spPr bwMode="auto">
          <a:xfrm flipV="1">
            <a:off x="5867400" y="4868192"/>
            <a:ext cx="217488" cy="865188"/>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8" name="Oval 17"/>
          <p:cNvSpPr>
            <a:spLocks noChangeArrowheads="1"/>
          </p:cNvSpPr>
          <p:nvPr/>
        </p:nvSpPr>
        <p:spPr bwMode="auto">
          <a:xfrm>
            <a:off x="5294313" y="3572792"/>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C</a:t>
            </a:r>
          </a:p>
        </p:txBody>
      </p:sp>
      <p:sp>
        <p:nvSpPr>
          <p:cNvPr id="19" name="Oval 18"/>
          <p:cNvSpPr>
            <a:spLocks noChangeArrowheads="1"/>
          </p:cNvSpPr>
          <p:nvPr/>
        </p:nvSpPr>
        <p:spPr bwMode="auto">
          <a:xfrm>
            <a:off x="6086475" y="2348830"/>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A</a:t>
            </a:r>
          </a:p>
        </p:txBody>
      </p:sp>
      <p:sp>
        <p:nvSpPr>
          <p:cNvPr id="20" name="Oval 19"/>
          <p:cNvSpPr>
            <a:spLocks noChangeArrowheads="1"/>
          </p:cNvSpPr>
          <p:nvPr/>
        </p:nvSpPr>
        <p:spPr bwMode="auto">
          <a:xfrm>
            <a:off x="4430713" y="4580855"/>
            <a:ext cx="287337" cy="288925"/>
          </a:xfrm>
          <a:prstGeom prst="ellipse">
            <a:avLst/>
          </a:prstGeom>
          <a:solidFill>
            <a:srgbClr val="660033"/>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solidFill>
                  <a:schemeClr val="bg1"/>
                </a:solidFill>
                <a:ea typeface="굴림" charset="-127"/>
              </a:rPr>
              <a:t>E</a:t>
            </a:r>
          </a:p>
        </p:txBody>
      </p:sp>
      <p:sp>
        <p:nvSpPr>
          <p:cNvPr id="21" name="Oval 20"/>
          <p:cNvSpPr>
            <a:spLocks noChangeArrowheads="1"/>
          </p:cNvSpPr>
          <p:nvPr/>
        </p:nvSpPr>
        <p:spPr bwMode="auto">
          <a:xfrm>
            <a:off x="5940425" y="4580855"/>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F</a:t>
            </a:r>
          </a:p>
        </p:txBody>
      </p:sp>
      <p:sp>
        <p:nvSpPr>
          <p:cNvPr id="22" name="Oval 21"/>
          <p:cNvSpPr>
            <a:spLocks noChangeArrowheads="1"/>
          </p:cNvSpPr>
          <p:nvPr/>
        </p:nvSpPr>
        <p:spPr bwMode="auto">
          <a:xfrm>
            <a:off x="3563938" y="5660355"/>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G</a:t>
            </a:r>
          </a:p>
        </p:txBody>
      </p:sp>
      <p:sp>
        <p:nvSpPr>
          <p:cNvPr id="23" name="Oval 22"/>
          <p:cNvSpPr>
            <a:spLocks noChangeArrowheads="1"/>
          </p:cNvSpPr>
          <p:nvPr/>
        </p:nvSpPr>
        <p:spPr bwMode="auto">
          <a:xfrm>
            <a:off x="6589713" y="3572792"/>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D</a:t>
            </a:r>
          </a:p>
        </p:txBody>
      </p:sp>
      <p:sp>
        <p:nvSpPr>
          <p:cNvPr id="24" name="Oval 23"/>
          <p:cNvSpPr>
            <a:spLocks noChangeArrowheads="1"/>
          </p:cNvSpPr>
          <p:nvPr/>
        </p:nvSpPr>
        <p:spPr bwMode="auto">
          <a:xfrm>
            <a:off x="3925888" y="3572792"/>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B</a:t>
            </a:r>
          </a:p>
        </p:txBody>
      </p:sp>
      <p:sp>
        <p:nvSpPr>
          <p:cNvPr id="25" name="Oval 24"/>
          <p:cNvSpPr>
            <a:spLocks noChangeArrowheads="1"/>
          </p:cNvSpPr>
          <p:nvPr/>
        </p:nvSpPr>
        <p:spPr bwMode="auto">
          <a:xfrm>
            <a:off x="4210050" y="5660355"/>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H</a:t>
            </a:r>
          </a:p>
        </p:txBody>
      </p:sp>
      <p:sp>
        <p:nvSpPr>
          <p:cNvPr id="26" name="Oval 25"/>
          <p:cNvSpPr>
            <a:spLocks noChangeArrowheads="1"/>
          </p:cNvSpPr>
          <p:nvPr/>
        </p:nvSpPr>
        <p:spPr bwMode="auto">
          <a:xfrm>
            <a:off x="4859338" y="5660355"/>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I</a:t>
            </a:r>
          </a:p>
        </p:txBody>
      </p:sp>
      <p:sp>
        <p:nvSpPr>
          <p:cNvPr id="27" name="Oval 26"/>
          <p:cNvSpPr>
            <a:spLocks noChangeArrowheads="1"/>
          </p:cNvSpPr>
          <p:nvPr/>
        </p:nvSpPr>
        <p:spPr bwMode="auto">
          <a:xfrm>
            <a:off x="5651500" y="5660355"/>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J</a:t>
            </a:r>
          </a:p>
        </p:txBody>
      </p:sp>
      <p:sp>
        <p:nvSpPr>
          <p:cNvPr id="28" name="Oval 27"/>
          <p:cNvSpPr>
            <a:spLocks noChangeArrowheads="1"/>
          </p:cNvSpPr>
          <p:nvPr/>
        </p:nvSpPr>
        <p:spPr bwMode="auto">
          <a:xfrm>
            <a:off x="6299200" y="5660355"/>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K</a:t>
            </a:r>
          </a:p>
        </p:txBody>
      </p:sp>
      <p:sp>
        <p:nvSpPr>
          <p:cNvPr id="29" name="Oval 28"/>
          <p:cNvSpPr>
            <a:spLocks noChangeArrowheads="1"/>
          </p:cNvSpPr>
          <p:nvPr/>
        </p:nvSpPr>
        <p:spPr bwMode="auto">
          <a:xfrm>
            <a:off x="6948488" y="5660355"/>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ko-KR" b="1">
                <a:ea typeface="굴림" charset="-127"/>
              </a:rPr>
              <a:t>L</a:t>
            </a:r>
          </a:p>
        </p:txBody>
      </p:sp>
      <p:sp>
        <p:nvSpPr>
          <p:cNvPr id="30" name="Text Box 30"/>
          <p:cNvSpPr txBox="1">
            <a:spLocks noChangeArrowheads="1"/>
          </p:cNvSpPr>
          <p:nvPr/>
        </p:nvSpPr>
        <p:spPr bwMode="auto">
          <a:xfrm>
            <a:off x="7345363" y="3591842"/>
            <a:ext cx="8159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latin typeface="Verdana" pitchFamily="34" charset="0"/>
                <a:ea typeface="굴림" charset="-127"/>
              </a:rPr>
              <a:t>Level N</a:t>
            </a:r>
          </a:p>
        </p:txBody>
      </p:sp>
      <p:sp>
        <p:nvSpPr>
          <p:cNvPr id="31" name="Text Box 31"/>
          <p:cNvSpPr txBox="1">
            <a:spLocks noChangeArrowheads="1"/>
          </p:cNvSpPr>
          <p:nvPr/>
        </p:nvSpPr>
        <p:spPr bwMode="auto">
          <a:xfrm>
            <a:off x="7345363" y="2344067"/>
            <a:ext cx="9969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latin typeface="Verdana" pitchFamily="34" charset="0"/>
                <a:ea typeface="굴림" charset="-127"/>
              </a:rPr>
              <a:t>Level N-1</a:t>
            </a:r>
          </a:p>
        </p:txBody>
      </p:sp>
      <p:sp>
        <p:nvSpPr>
          <p:cNvPr id="32" name="Text Box 32"/>
          <p:cNvSpPr txBox="1">
            <a:spLocks noChangeArrowheads="1"/>
          </p:cNvSpPr>
          <p:nvPr/>
        </p:nvSpPr>
        <p:spPr bwMode="auto">
          <a:xfrm>
            <a:off x="7345363" y="4576092"/>
            <a:ext cx="105568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latin typeface="Verdana" pitchFamily="34" charset="0"/>
                <a:ea typeface="굴림" charset="-127"/>
              </a:rPr>
              <a:t>Level N+1</a:t>
            </a:r>
          </a:p>
        </p:txBody>
      </p:sp>
      <p:sp>
        <p:nvSpPr>
          <p:cNvPr id="33" name="Text Box 33"/>
          <p:cNvSpPr txBox="1">
            <a:spLocks noChangeArrowheads="1"/>
          </p:cNvSpPr>
          <p:nvPr/>
        </p:nvSpPr>
        <p:spPr bwMode="auto">
          <a:xfrm>
            <a:off x="7345363" y="5660355"/>
            <a:ext cx="10556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latin typeface="Verdana" pitchFamily="34" charset="0"/>
                <a:ea typeface="굴림" charset="-127"/>
              </a:rPr>
              <a:t>Level N+2</a:t>
            </a:r>
          </a:p>
        </p:txBody>
      </p:sp>
      <p:sp>
        <p:nvSpPr>
          <p:cNvPr id="34" name="Line 40"/>
          <p:cNvSpPr>
            <a:spLocks noChangeShapeType="1"/>
          </p:cNvSpPr>
          <p:nvPr/>
        </p:nvSpPr>
        <p:spPr bwMode="auto">
          <a:xfrm>
            <a:off x="6372225" y="2636167"/>
            <a:ext cx="215900" cy="576263"/>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35" name="Line 41"/>
          <p:cNvSpPr>
            <a:spLocks noChangeShapeType="1"/>
          </p:cNvSpPr>
          <p:nvPr/>
        </p:nvSpPr>
        <p:spPr bwMode="auto">
          <a:xfrm flipH="1">
            <a:off x="5508625" y="2709192"/>
            <a:ext cx="431800" cy="574675"/>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36" name="Line 42"/>
          <p:cNvSpPr>
            <a:spLocks noChangeShapeType="1"/>
          </p:cNvSpPr>
          <p:nvPr/>
        </p:nvSpPr>
        <p:spPr bwMode="auto">
          <a:xfrm flipH="1">
            <a:off x="4643438" y="2564730"/>
            <a:ext cx="1223962" cy="576262"/>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37" name="Text Box 43"/>
          <p:cNvSpPr txBox="1">
            <a:spLocks noChangeArrowheads="1"/>
          </p:cNvSpPr>
          <p:nvPr/>
        </p:nvSpPr>
        <p:spPr bwMode="auto">
          <a:xfrm>
            <a:off x="4643438" y="2780630"/>
            <a:ext cx="877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ea typeface="굴림" charset="-127"/>
              </a:rPr>
              <a:t>Data/ACK</a:t>
            </a:r>
          </a:p>
        </p:txBody>
      </p:sp>
      <p:sp>
        <p:nvSpPr>
          <p:cNvPr id="38" name="Text Box 44"/>
          <p:cNvSpPr txBox="1">
            <a:spLocks noChangeArrowheads="1"/>
          </p:cNvSpPr>
          <p:nvPr/>
        </p:nvSpPr>
        <p:spPr bwMode="auto">
          <a:xfrm>
            <a:off x="6516688" y="2636167"/>
            <a:ext cx="87788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ea typeface="굴림" charset="-127"/>
              </a:rPr>
              <a:t>Data/ACK</a:t>
            </a:r>
          </a:p>
        </p:txBody>
      </p:sp>
      <p:sp>
        <p:nvSpPr>
          <p:cNvPr id="39" name="Text Box 45"/>
          <p:cNvSpPr txBox="1">
            <a:spLocks noChangeArrowheads="1"/>
          </p:cNvSpPr>
          <p:nvPr/>
        </p:nvSpPr>
        <p:spPr bwMode="auto">
          <a:xfrm>
            <a:off x="5508625" y="2852067"/>
            <a:ext cx="8778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ea typeface="굴림" charset="-127"/>
              </a:rPr>
              <a:t>Data/ACK</a:t>
            </a:r>
          </a:p>
        </p:txBody>
      </p:sp>
      <p:sp>
        <p:nvSpPr>
          <p:cNvPr id="40" name="Line 46"/>
          <p:cNvSpPr>
            <a:spLocks noChangeShapeType="1"/>
          </p:cNvSpPr>
          <p:nvPr/>
        </p:nvSpPr>
        <p:spPr bwMode="auto">
          <a:xfrm flipH="1">
            <a:off x="5795963" y="4941217"/>
            <a:ext cx="214312" cy="6477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41" name="Line 47"/>
          <p:cNvSpPr>
            <a:spLocks noChangeShapeType="1"/>
          </p:cNvSpPr>
          <p:nvPr/>
        </p:nvSpPr>
        <p:spPr bwMode="auto">
          <a:xfrm>
            <a:off x="6084888" y="4941217"/>
            <a:ext cx="215900" cy="719138"/>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42" name="Line 48"/>
          <p:cNvSpPr>
            <a:spLocks noChangeShapeType="1"/>
          </p:cNvSpPr>
          <p:nvPr/>
        </p:nvSpPr>
        <p:spPr bwMode="auto">
          <a:xfrm>
            <a:off x="6300788" y="4725317"/>
            <a:ext cx="863600" cy="935038"/>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Tree>
    <p:extLst>
      <p:ext uri="{BB962C8B-B14F-4D97-AF65-F5344CB8AC3E}">
        <p14:creationId xmlns:p14="http://schemas.microsoft.com/office/powerpoint/2010/main" val="33361592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a:t>
            </a:r>
            <a:endParaRPr lang="ko-KR" altLang="en-US" dirty="0"/>
          </a:p>
        </p:txBody>
      </p:sp>
      <p:sp>
        <p:nvSpPr>
          <p:cNvPr id="3" name="내용 개체 틀 2"/>
          <p:cNvSpPr>
            <a:spLocks noGrp="1"/>
          </p:cNvSpPr>
          <p:nvPr>
            <p:ph idx="1"/>
          </p:nvPr>
        </p:nvSpPr>
        <p:spPr/>
        <p:txBody>
          <a:bodyPr/>
          <a:lstStyle/>
          <a:p>
            <a:r>
              <a:rPr lang="en-US" altLang="ko-KR" dirty="0" smtClean="0"/>
              <a:t>ACK/NAK in reliable broadcast in PAC may cause problems of</a:t>
            </a:r>
          </a:p>
          <a:p>
            <a:pPr lvl="1"/>
            <a:r>
              <a:rPr lang="en-US" altLang="ko-KR" dirty="0" smtClean="0"/>
              <a:t>Feedback implosion,</a:t>
            </a:r>
          </a:p>
          <a:p>
            <a:pPr lvl="1"/>
            <a:r>
              <a:rPr lang="en-US" altLang="ko-KR" dirty="0" smtClean="0"/>
              <a:t>Unnecessary collisions, and</a:t>
            </a:r>
          </a:p>
          <a:p>
            <a:pPr lvl="1"/>
            <a:r>
              <a:rPr lang="en-US" altLang="ko-KR" dirty="0" smtClean="0"/>
              <a:t>Unnecessary power consumption,</a:t>
            </a:r>
          </a:p>
          <a:p>
            <a:pPr lvl="1"/>
            <a:r>
              <a:rPr lang="en-US" altLang="ko-KR" dirty="0" smtClean="0"/>
              <a:t>Due to unnecessary feedback messages</a:t>
            </a:r>
          </a:p>
          <a:p>
            <a:r>
              <a:rPr lang="en-US" altLang="ko-KR" dirty="0" smtClean="0"/>
              <a:t>Timer-based Reliable Broadcast (TRB) algorithm effectively solves the above mentioned problems.</a:t>
            </a:r>
            <a:endParaRPr lang="ko-KR" altLang="en-US" dirty="0"/>
          </a:p>
        </p:txBody>
      </p:sp>
      <p:sp>
        <p:nvSpPr>
          <p:cNvPr id="4" name="슬라이드 번호 개체 틀 3"/>
          <p:cNvSpPr>
            <a:spLocks noGrp="1"/>
          </p:cNvSpPr>
          <p:nvPr>
            <p:ph type="sldNum" sz="quarter" idx="12"/>
          </p:nvPr>
        </p:nvSpPr>
        <p:spPr/>
        <p:txBody>
          <a:bodyPr/>
          <a:lstStyle/>
          <a:p>
            <a:r>
              <a:rPr lang="en-US" altLang="ko-KR" smtClean="0"/>
              <a:t>Slide </a:t>
            </a:r>
            <a:fld id="{0471693A-DD32-41F5-8922-8F87FC4C13BC}" type="slidenum">
              <a:rPr lang="en-US" altLang="ko-KR" smtClean="0"/>
              <a:pPr/>
              <a:t>23</a:t>
            </a:fld>
            <a:endParaRPr lang="en-US" altLang="ko-KR"/>
          </a:p>
        </p:txBody>
      </p:sp>
      <p:sp>
        <p:nvSpPr>
          <p:cNvPr id="5" name="날짜 개체 틀 4"/>
          <p:cNvSpPr>
            <a:spLocks noGrp="1"/>
          </p:cNvSpPr>
          <p:nvPr>
            <p:ph type="dt" sz="half" idx="2"/>
          </p:nvPr>
        </p:nvSpPr>
        <p:spPr/>
        <p:txBody>
          <a:bodyPr/>
          <a:lstStyle/>
          <a:p>
            <a:r>
              <a:rPr lang="en-US" altLang="ko-KR" smtClean="0"/>
              <a:t>&lt;Mar 2014&gt;</a:t>
            </a:r>
            <a:endParaRPr lang="en-US" altLang="ko-KR" dirty="0"/>
          </a:p>
        </p:txBody>
      </p:sp>
      <p:sp>
        <p:nvSpPr>
          <p:cNvPr id="6" name="바닥글 개체 틀 5"/>
          <p:cNvSpPr>
            <a:spLocks noGrp="1"/>
          </p:cNvSpPr>
          <p:nvPr>
            <p:ph type="ftr" sz="quarter" idx="3"/>
          </p:nvPr>
        </p:nvSpPr>
        <p:spPr/>
        <p:txBody>
          <a:bodyPr/>
          <a:lstStyle/>
          <a:p>
            <a:r>
              <a:rPr lang="en-US" altLang="ko-KR" smtClean="0"/>
              <a:t>Jeongseok Yu </a:t>
            </a:r>
            <a:r>
              <a:rPr lang="en-US" altLang="ko-KR" i="1" smtClean="0"/>
              <a:t>et al</a:t>
            </a:r>
            <a:r>
              <a:rPr lang="en-US" altLang="ko-KR" smtClean="0"/>
              <a:t>., Chung-Ang University</a:t>
            </a:r>
            <a:endParaRPr lang="en-US" altLang="ko-KR" dirty="0"/>
          </a:p>
        </p:txBody>
      </p:sp>
    </p:spTree>
    <p:extLst>
      <p:ext uri="{BB962C8B-B14F-4D97-AF65-F5344CB8AC3E}">
        <p14:creationId xmlns:p14="http://schemas.microsoft.com/office/powerpoint/2010/main" val="38097942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dirty="0"/>
          </a:p>
        </p:txBody>
      </p:sp>
      <p:sp>
        <p:nvSpPr>
          <p:cNvPr id="3" name="내용 개체 틀 2"/>
          <p:cNvSpPr>
            <a:spLocks noGrp="1"/>
          </p:cNvSpPr>
          <p:nvPr>
            <p:ph idx="1"/>
          </p:nvPr>
        </p:nvSpPr>
        <p:spPr/>
        <p:txBody>
          <a:bodyPr/>
          <a:lstStyle/>
          <a:p>
            <a:r>
              <a:rPr lang="en-US" altLang="ko-KR" sz="2800" dirty="0" smtClean="0"/>
              <a:t>Why do we need reliable broadcast?</a:t>
            </a:r>
          </a:p>
          <a:p>
            <a:pPr lvl="1"/>
            <a:r>
              <a:rPr lang="en-US" altLang="ko-KR" sz="2400" dirty="0" smtClean="0"/>
              <a:t>Before most of broadcast protocol don’t use ACK frame, because broadcast protocol don’t have to satisfy reliable.</a:t>
            </a:r>
          </a:p>
          <a:p>
            <a:pPr lvl="1"/>
            <a:r>
              <a:rPr lang="en-US" altLang="ko-KR" sz="2400" dirty="0" smtClean="0"/>
              <a:t>In the PAC however, broadcast is necessary for disseminating data for various reasons, e.g., emergency alarm, etc.</a:t>
            </a:r>
          </a:p>
          <a:p>
            <a:r>
              <a:rPr lang="en-US" altLang="ko-KR" sz="2800" dirty="0" smtClean="0"/>
              <a:t>Reliability for broadcast might be guaranteed in some applications (e.g., public emergency, hazard notification). -&gt; </a:t>
            </a:r>
            <a:r>
              <a:rPr lang="en-US" altLang="ko-KR" sz="2800" smtClean="0"/>
              <a:t>Reliable Broadcast.</a:t>
            </a:r>
            <a:endParaRPr lang="en-US" altLang="ko-KR" dirty="0" smtClean="0"/>
          </a:p>
        </p:txBody>
      </p:sp>
      <p:sp>
        <p:nvSpPr>
          <p:cNvPr id="4" name="슬라이드 번호 개체 틀 3"/>
          <p:cNvSpPr>
            <a:spLocks noGrp="1"/>
          </p:cNvSpPr>
          <p:nvPr>
            <p:ph type="sldNum" sz="quarter" idx="12"/>
          </p:nvPr>
        </p:nvSpPr>
        <p:spPr/>
        <p:txBody>
          <a:bodyPr/>
          <a:lstStyle/>
          <a:p>
            <a:r>
              <a:rPr lang="en-US" altLang="ko-KR" smtClean="0"/>
              <a:t>Slide </a:t>
            </a:r>
            <a:fld id="{0471693A-DD32-41F5-8922-8F87FC4C13BC}" type="slidenum">
              <a:rPr lang="en-US" altLang="ko-KR" smtClean="0"/>
              <a:pPr/>
              <a:t>3</a:t>
            </a:fld>
            <a:endParaRPr lang="en-US" altLang="ko-KR"/>
          </a:p>
        </p:txBody>
      </p:sp>
      <p:sp>
        <p:nvSpPr>
          <p:cNvPr id="5" name="날짜 개체 틀 4"/>
          <p:cNvSpPr>
            <a:spLocks noGrp="1"/>
          </p:cNvSpPr>
          <p:nvPr>
            <p:ph type="dt" sz="half" idx="2"/>
          </p:nvPr>
        </p:nvSpPr>
        <p:spPr/>
        <p:txBody>
          <a:bodyPr/>
          <a:lstStyle/>
          <a:p>
            <a:r>
              <a:rPr lang="en-US" altLang="ko-KR" smtClean="0"/>
              <a:t>&lt;Mar 2014&gt;</a:t>
            </a:r>
            <a:endParaRPr lang="en-US" altLang="ko-KR" dirty="0"/>
          </a:p>
        </p:txBody>
      </p:sp>
      <p:sp>
        <p:nvSpPr>
          <p:cNvPr id="6" name="바닥글 개체 틀 5"/>
          <p:cNvSpPr>
            <a:spLocks noGrp="1"/>
          </p:cNvSpPr>
          <p:nvPr>
            <p:ph type="ftr" sz="quarter" idx="3"/>
          </p:nvPr>
        </p:nvSpPr>
        <p:spPr/>
        <p:txBody>
          <a:bodyPr/>
          <a:lstStyle/>
          <a:p>
            <a:r>
              <a:rPr lang="en-US" altLang="ko-KR" smtClean="0"/>
              <a:t>Jeongseok Yu </a:t>
            </a:r>
            <a:r>
              <a:rPr lang="en-US" altLang="ko-KR" i="1" smtClean="0"/>
              <a:t>et al</a:t>
            </a:r>
            <a:r>
              <a:rPr lang="en-US" altLang="ko-KR" smtClean="0"/>
              <a:t>., Chung-Ang University</a:t>
            </a:r>
            <a:endParaRPr lang="en-US" altLang="ko-KR" dirty="0"/>
          </a:p>
        </p:txBody>
      </p:sp>
    </p:spTree>
    <p:extLst>
      <p:ext uri="{BB962C8B-B14F-4D97-AF65-F5344CB8AC3E}">
        <p14:creationId xmlns:p14="http://schemas.microsoft.com/office/powerpoint/2010/main" val="19578495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Motivation (1/2)</a:t>
            </a:r>
            <a:endParaRPr lang="ko-KR" altLang="en-US" dirty="0"/>
          </a:p>
        </p:txBody>
      </p:sp>
      <p:sp>
        <p:nvSpPr>
          <p:cNvPr id="3" name="내용 개체 틀 2"/>
          <p:cNvSpPr>
            <a:spLocks noGrp="1"/>
          </p:cNvSpPr>
          <p:nvPr>
            <p:ph idx="1"/>
          </p:nvPr>
        </p:nvSpPr>
        <p:spPr/>
        <p:txBody>
          <a:bodyPr/>
          <a:lstStyle/>
          <a:p>
            <a:r>
              <a:rPr lang="en-US" altLang="ko-KR" dirty="0" smtClean="0"/>
              <a:t>Suppose that every receiver node acknowledges (with ACK or NAK) for broadcast data, e.g.,</a:t>
            </a:r>
          </a:p>
          <a:p>
            <a:endParaRPr lang="en-US" altLang="ko-KR" dirty="0"/>
          </a:p>
          <a:p>
            <a:endParaRPr lang="en-US" altLang="ko-KR" dirty="0" smtClean="0"/>
          </a:p>
          <a:p>
            <a:endParaRPr lang="en-US" altLang="ko-KR" dirty="0"/>
          </a:p>
          <a:p>
            <a:endParaRPr lang="en-US" altLang="ko-KR" dirty="0" smtClean="0"/>
          </a:p>
          <a:p>
            <a:r>
              <a:rPr lang="en-US" altLang="ko-KR" dirty="0" smtClean="0"/>
              <a:t>The broadcast node will be overwhelmed by acknowledge messages (a.k.a.) ACK/NAK implosion problem.</a:t>
            </a:r>
            <a:endParaRPr lang="ko-KR" altLang="en-US" dirty="0"/>
          </a:p>
        </p:txBody>
      </p:sp>
      <p:sp>
        <p:nvSpPr>
          <p:cNvPr id="4" name="슬라이드 번호 개체 틀 3"/>
          <p:cNvSpPr>
            <a:spLocks noGrp="1"/>
          </p:cNvSpPr>
          <p:nvPr>
            <p:ph type="sldNum" sz="quarter" idx="12"/>
          </p:nvPr>
        </p:nvSpPr>
        <p:spPr/>
        <p:txBody>
          <a:bodyPr/>
          <a:lstStyle/>
          <a:p>
            <a:r>
              <a:rPr lang="en-US" altLang="ko-KR" smtClean="0"/>
              <a:t>Slide </a:t>
            </a:r>
            <a:fld id="{0471693A-DD32-41F5-8922-8F87FC4C13BC}" type="slidenum">
              <a:rPr lang="en-US" altLang="ko-KR" smtClean="0"/>
              <a:pPr/>
              <a:t>4</a:t>
            </a:fld>
            <a:endParaRPr lang="en-US" altLang="ko-KR"/>
          </a:p>
        </p:txBody>
      </p:sp>
      <p:sp>
        <p:nvSpPr>
          <p:cNvPr id="5" name="날짜 개체 틀 4"/>
          <p:cNvSpPr>
            <a:spLocks noGrp="1"/>
          </p:cNvSpPr>
          <p:nvPr>
            <p:ph type="dt" sz="half" idx="2"/>
          </p:nvPr>
        </p:nvSpPr>
        <p:spPr/>
        <p:txBody>
          <a:bodyPr/>
          <a:lstStyle/>
          <a:p>
            <a:r>
              <a:rPr lang="en-US" altLang="ko-KR" smtClean="0"/>
              <a:t>&lt;Mar 2014&gt;</a:t>
            </a:r>
            <a:endParaRPr lang="en-US" altLang="ko-KR" dirty="0"/>
          </a:p>
        </p:txBody>
      </p:sp>
      <p:sp>
        <p:nvSpPr>
          <p:cNvPr id="6" name="바닥글 개체 틀 5"/>
          <p:cNvSpPr>
            <a:spLocks noGrp="1"/>
          </p:cNvSpPr>
          <p:nvPr>
            <p:ph type="ftr" sz="quarter" idx="3"/>
          </p:nvPr>
        </p:nvSpPr>
        <p:spPr/>
        <p:txBody>
          <a:bodyPr/>
          <a:lstStyle/>
          <a:p>
            <a:r>
              <a:rPr lang="en-US" altLang="ko-KR" smtClean="0"/>
              <a:t>Jeongseok Yu </a:t>
            </a:r>
            <a:r>
              <a:rPr lang="en-US" altLang="ko-KR" i="1" smtClean="0"/>
              <a:t>et al</a:t>
            </a:r>
            <a:r>
              <a:rPr lang="en-US" altLang="ko-KR" smtClean="0"/>
              <a:t>., Chung-Ang University</a:t>
            </a:r>
            <a:endParaRPr lang="en-US" altLang="ko-KR" dirty="0"/>
          </a:p>
        </p:txBody>
      </p:sp>
      <p:sp>
        <p:nvSpPr>
          <p:cNvPr id="7" name="Line 19"/>
          <p:cNvSpPr>
            <a:spLocks noChangeShapeType="1"/>
          </p:cNvSpPr>
          <p:nvPr/>
        </p:nvSpPr>
        <p:spPr bwMode="auto">
          <a:xfrm flipH="1">
            <a:off x="2627313" y="2997200"/>
            <a:ext cx="1511300" cy="1295400"/>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8" name="Line 6"/>
          <p:cNvSpPr>
            <a:spLocks noChangeShapeType="1"/>
          </p:cNvSpPr>
          <p:nvPr/>
        </p:nvSpPr>
        <p:spPr bwMode="auto">
          <a:xfrm flipH="1" flipV="1">
            <a:off x="4211638" y="3068638"/>
            <a:ext cx="792162" cy="1152525"/>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9" name="Line 18"/>
          <p:cNvSpPr>
            <a:spLocks noChangeShapeType="1"/>
          </p:cNvSpPr>
          <p:nvPr/>
        </p:nvSpPr>
        <p:spPr bwMode="auto">
          <a:xfrm flipH="1">
            <a:off x="3059113" y="3068638"/>
            <a:ext cx="1081087" cy="1152525"/>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0" name="Line 20"/>
          <p:cNvSpPr>
            <a:spLocks noChangeShapeType="1"/>
          </p:cNvSpPr>
          <p:nvPr/>
        </p:nvSpPr>
        <p:spPr bwMode="auto">
          <a:xfrm flipH="1">
            <a:off x="2124075" y="2997200"/>
            <a:ext cx="2014538" cy="1223963"/>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1" name="Line 21"/>
          <p:cNvSpPr>
            <a:spLocks noChangeShapeType="1"/>
          </p:cNvSpPr>
          <p:nvPr/>
        </p:nvSpPr>
        <p:spPr bwMode="auto">
          <a:xfrm flipH="1" flipV="1">
            <a:off x="4211638" y="2997200"/>
            <a:ext cx="1368425" cy="1223963"/>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2" name="Line 22"/>
          <p:cNvSpPr>
            <a:spLocks noChangeShapeType="1"/>
          </p:cNvSpPr>
          <p:nvPr/>
        </p:nvSpPr>
        <p:spPr bwMode="auto">
          <a:xfrm flipH="1" flipV="1">
            <a:off x="4211638" y="2924175"/>
            <a:ext cx="1728787" cy="1296988"/>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3" name="Line 4"/>
          <p:cNvSpPr>
            <a:spLocks noChangeShapeType="1"/>
          </p:cNvSpPr>
          <p:nvPr/>
        </p:nvSpPr>
        <p:spPr bwMode="auto">
          <a:xfrm flipH="1">
            <a:off x="3995738" y="3140075"/>
            <a:ext cx="215900" cy="1152525"/>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4" name="Line 5"/>
          <p:cNvSpPr>
            <a:spLocks noChangeShapeType="1"/>
          </p:cNvSpPr>
          <p:nvPr/>
        </p:nvSpPr>
        <p:spPr bwMode="auto">
          <a:xfrm flipH="1">
            <a:off x="3492500" y="3068638"/>
            <a:ext cx="719138" cy="1223962"/>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5" name="Line 7"/>
          <p:cNvSpPr>
            <a:spLocks noChangeShapeType="1"/>
          </p:cNvSpPr>
          <p:nvPr/>
        </p:nvSpPr>
        <p:spPr bwMode="auto">
          <a:xfrm>
            <a:off x="4211638" y="3140075"/>
            <a:ext cx="288925" cy="1152525"/>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6" name="Oval 8"/>
          <p:cNvSpPr>
            <a:spLocks noChangeArrowheads="1"/>
          </p:cNvSpPr>
          <p:nvPr/>
        </p:nvSpPr>
        <p:spPr bwMode="auto">
          <a:xfrm>
            <a:off x="4068763" y="2852738"/>
            <a:ext cx="287337" cy="288925"/>
          </a:xfrm>
          <a:prstGeom prst="ellipse">
            <a:avLst/>
          </a:prstGeom>
          <a:solidFill>
            <a:srgbClr val="660033"/>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ko-KR" b="1">
              <a:solidFill>
                <a:schemeClr val="bg1"/>
              </a:solidFill>
              <a:ea typeface="굴림" charset="-127"/>
            </a:endParaRPr>
          </a:p>
        </p:txBody>
      </p:sp>
      <p:sp>
        <p:nvSpPr>
          <p:cNvPr id="17" name="Oval 9"/>
          <p:cNvSpPr>
            <a:spLocks noChangeArrowheads="1"/>
          </p:cNvSpPr>
          <p:nvPr/>
        </p:nvSpPr>
        <p:spPr bwMode="auto">
          <a:xfrm>
            <a:off x="3851275" y="4148138"/>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ko-KR" b="1">
              <a:ea typeface="굴림" charset="-127"/>
            </a:endParaRPr>
          </a:p>
        </p:txBody>
      </p:sp>
      <p:sp>
        <p:nvSpPr>
          <p:cNvPr id="18" name="Oval 10"/>
          <p:cNvSpPr>
            <a:spLocks noChangeArrowheads="1"/>
          </p:cNvSpPr>
          <p:nvPr/>
        </p:nvSpPr>
        <p:spPr bwMode="auto">
          <a:xfrm>
            <a:off x="4427538" y="4148138"/>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ko-KR" b="1">
              <a:ea typeface="굴림" charset="-127"/>
            </a:endParaRPr>
          </a:p>
        </p:txBody>
      </p:sp>
      <p:sp>
        <p:nvSpPr>
          <p:cNvPr id="19" name="Oval 11"/>
          <p:cNvSpPr>
            <a:spLocks noChangeArrowheads="1"/>
          </p:cNvSpPr>
          <p:nvPr/>
        </p:nvSpPr>
        <p:spPr bwMode="auto">
          <a:xfrm>
            <a:off x="4932363" y="4148138"/>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ko-KR" b="1">
              <a:ea typeface="굴림" charset="-127"/>
            </a:endParaRPr>
          </a:p>
        </p:txBody>
      </p:sp>
      <p:sp>
        <p:nvSpPr>
          <p:cNvPr id="20" name="Oval 12"/>
          <p:cNvSpPr>
            <a:spLocks noChangeArrowheads="1"/>
          </p:cNvSpPr>
          <p:nvPr/>
        </p:nvSpPr>
        <p:spPr bwMode="auto">
          <a:xfrm>
            <a:off x="3348038" y="4148138"/>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ko-KR" b="1">
              <a:ea typeface="굴림" charset="-127"/>
            </a:endParaRPr>
          </a:p>
        </p:txBody>
      </p:sp>
      <p:sp>
        <p:nvSpPr>
          <p:cNvPr id="21" name="Oval 13"/>
          <p:cNvSpPr>
            <a:spLocks noChangeArrowheads="1"/>
          </p:cNvSpPr>
          <p:nvPr/>
        </p:nvSpPr>
        <p:spPr bwMode="auto">
          <a:xfrm>
            <a:off x="2916238" y="4148138"/>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ko-KR" b="1">
              <a:ea typeface="굴림" charset="-127"/>
            </a:endParaRPr>
          </a:p>
        </p:txBody>
      </p:sp>
      <p:sp>
        <p:nvSpPr>
          <p:cNvPr id="22" name="Oval 14"/>
          <p:cNvSpPr>
            <a:spLocks noChangeArrowheads="1"/>
          </p:cNvSpPr>
          <p:nvPr/>
        </p:nvSpPr>
        <p:spPr bwMode="auto">
          <a:xfrm>
            <a:off x="2484438" y="4148138"/>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ko-KR" b="1">
              <a:ea typeface="굴림" charset="-127"/>
            </a:endParaRPr>
          </a:p>
        </p:txBody>
      </p:sp>
      <p:sp>
        <p:nvSpPr>
          <p:cNvPr id="23" name="Oval 15"/>
          <p:cNvSpPr>
            <a:spLocks noChangeArrowheads="1"/>
          </p:cNvSpPr>
          <p:nvPr/>
        </p:nvSpPr>
        <p:spPr bwMode="auto">
          <a:xfrm>
            <a:off x="5435600" y="4148138"/>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ko-KR" b="1">
              <a:ea typeface="굴림" charset="-127"/>
            </a:endParaRPr>
          </a:p>
        </p:txBody>
      </p:sp>
      <p:sp>
        <p:nvSpPr>
          <p:cNvPr id="24" name="Oval 16"/>
          <p:cNvSpPr>
            <a:spLocks noChangeArrowheads="1"/>
          </p:cNvSpPr>
          <p:nvPr/>
        </p:nvSpPr>
        <p:spPr bwMode="auto">
          <a:xfrm>
            <a:off x="1979613" y="4148138"/>
            <a:ext cx="287337"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ko-KR" b="1">
              <a:ea typeface="굴림" charset="-127"/>
            </a:endParaRPr>
          </a:p>
        </p:txBody>
      </p:sp>
      <p:sp>
        <p:nvSpPr>
          <p:cNvPr id="25" name="Oval 17"/>
          <p:cNvSpPr>
            <a:spLocks noChangeArrowheads="1"/>
          </p:cNvSpPr>
          <p:nvPr/>
        </p:nvSpPr>
        <p:spPr bwMode="auto">
          <a:xfrm>
            <a:off x="5867400" y="4148138"/>
            <a:ext cx="287338" cy="288925"/>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ko-KR" b="1">
              <a:ea typeface="굴림" charset="-127"/>
            </a:endParaRPr>
          </a:p>
        </p:txBody>
      </p:sp>
      <p:sp>
        <p:nvSpPr>
          <p:cNvPr id="26" name="Line 23"/>
          <p:cNvSpPr>
            <a:spLocks noChangeShapeType="1"/>
          </p:cNvSpPr>
          <p:nvPr/>
        </p:nvSpPr>
        <p:spPr bwMode="auto">
          <a:xfrm flipV="1">
            <a:off x="2195513" y="3213100"/>
            <a:ext cx="1439862" cy="863600"/>
          </a:xfrm>
          <a:prstGeom prst="line">
            <a:avLst/>
          </a:prstGeom>
          <a:noFill/>
          <a:ln w="1270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27" name="Line 24"/>
          <p:cNvSpPr>
            <a:spLocks noChangeShapeType="1"/>
          </p:cNvSpPr>
          <p:nvPr/>
        </p:nvSpPr>
        <p:spPr bwMode="auto">
          <a:xfrm flipV="1">
            <a:off x="2627313" y="3284538"/>
            <a:ext cx="1081087" cy="792162"/>
          </a:xfrm>
          <a:prstGeom prst="line">
            <a:avLst/>
          </a:prstGeom>
          <a:noFill/>
          <a:ln w="1270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28" name="Line 25"/>
          <p:cNvSpPr>
            <a:spLocks noChangeShapeType="1"/>
          </p:cNvSpPr>
          <p:nvPr/>
        </p:nvSpPr>
        <p:spPr bwMode="auto">
          <a:xfrm flipV="1">
            <a:off x="3059113" y="3355975"/>
            <a:ext cx="720725" cy="720725"/>
          </a:xfrm>
          <a:prstGeom prst="line">
            <a:avLst/>
          </a:prstGeom>
          <a:noFill/>
          <a:ln w="1270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29" name="Line 26"/>
          <p:cNvSpPr>
            <a:spLocks noChangeShapeType="1"/>
          </p:cNvSpPr>
          <p:nvPr/>
        </p:nvSpPr>
        <p:spPr bwMode="auto">
          <a:xfrm flipV="1">
            <a:off x="3492500" y="3355975"/>
            <a:ext cx="503238" cy="792163"/>
          </a:xfrm>
          <a:prstGeom prst="line">
            <a:avLst/>
          </a:prstGeom>
          <a:noFill/>
          <a:ln w="1270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30" name="Line 27"/>
          <p:cNvSpPr>
            <a:spLocks noChangeShapeType="1"/>
          </p:cNvSpPr>
          <p:nvPr/>
        </p:nvSpPr>
        <p:spPr bwMode="auto">
          <a:xfrm flipV="1">
            <a:off x="3924300" y="3355975"/>
            <a:ext cx="215900" cy="792163"/>
          </a:xfrm>
          <a:prstGeom prst="line">
            <a:avLst/>
          </a:prstGeom>
          <a:noFill/>
          <a:ln w="1270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31" name="Line 28"/>
          <p:cNvSpPr>
            <a:spLocks noChangeShapeType="1"/>
          </p:cNvSpPr>
          <p:nvPr/>
        </p:nvSpPr>
        <p:spPr bwMode="auto">
          <a:xfrm flipH="1" flipV="1">
            <a:off x="4211638" y="3355975"/>
            <a:ext cx="144462" cy="792163"/>
          </a:xfrm>
          <a:prstGeom prst="line">
            <a:avLst/>
          </a:prstGeom>
          <a:noFill/>
          <a:ln w="1270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32" name="Line 29"/>
          <p:cNvSpPr>
            <a:spLocks noChangeShapeType="1"/>
          </p:cNvSpPr>
          <p:nvPr/>
        </p:nvSpPr>
        <p:spPr bwMode="auto">
          <a:xfrm flipH="1" flipV="1">
            <a:off x="4356100" y="3355975"/>
            <a:ext cx="431800" cy="865188"/>
          </a:xfrm>
          <a:prstGeom prst="line">
            <a:avLst/>
          </a:prstGeom>
          <a:noFill/>
          <a:ln w="1270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33" name="Line 30"/>
          <p:cNvSpPr>
            <a:spLocks noChangeShapeType="1"/>
          </p:cNvSpPr>
          <p:nvPr/>
        </p:nvSpPr>
        <p:spPr bwMode="auto">
          <a:xfrm flipH="1" flipV="1">
            <a:off x="4427538" y="3284538"/>
            <a:ext cx="936625" cy="863600"/>
          </a:xfrm>
          <a:prstGeom prst="line">
            <a:avLst/>
          </a:prstGeom>
          <a:noFill/>
          <a:ln w="1270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34" name="Line 31"/>
          <p:cNvSpPr>
            <a:spLocks noChangeShapeType="1"/>
          </p:cNvSpPr>
          <p:nvPr/>
        </p:nvSpPr>
        <p:spPr bwMode="auto">
          <a:xfrm flipH="1" flipV="1">
            <a:off x="4572000" y="3068638"/>
            <a:ext cx="1295400" cy="1008062"/>
          </a:xfrm>
          <a:prstGeom prst="line">
            <a:avLst/>
          </a:prstGeom>
          <a:noFill/>
          <a:ln w="1270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Tree>
    <p:extLst>
      <p:ext uri="{BB962C8B-B14F-4D97-AF65-F5344CB8AC3E}">
        <p14:creationId xmlns:p14="http://schemas.microsoft.com/office/powerpoint/2010/main" val="14609726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Motivation (2/2)</a:t>
            </a:r>
            <a:endParaRPr lang="ko-KR" altLang="en-US" dirty="0"/>
          </a:p>
        </p:txBody>
      </p:sp>
      <p:sp>
        <p:nvSpPr>
          <p:cNvPr id="3" name="내용 개체 틀 2"/>
          <p:cNvSpPr>
            <a:spLocks noGrp="1"/>
          </p:cNvSpPr>
          <p:nvPr>
            <p:ph idx="1"/>
          </p:nvPr>
        </p:nvSpPr>
        <p:spPr/>
        <p:txBody>
          <a:bodyPr/>
          <a:lstStyle/>
          <a:p>
            <a:r>
              <a:rPr lang="en-US" altLang="ko-KR" dirty="0" smtClean="0"/>
              <a:t>This implosion problem also causes the problems of</a:t>
            </a:r>
          </a:p>
          <a:p>
            <a:pPr lvl="1"/>
            <a:r>
              <a:rPr lang="en-US" altLang="ko-KR" dirty="0" smtClean="0"/>
              <a:t>Unnecessary Collision</a:t>
            </a:r>
          </a:p>
          <a:p>
            <a:pPr lvl="1"/>
            <a:r>
              <a:rPr lang="en-US" altLang="ko-KR" dirty="0" smtClean="0"/>
              <a:t>Unnecessary Power Consumption</a:t>
            </a:r>
          </a:p>
          <a:p>
            <a:r>
              <a:rPr lang="en-US" altLang="ko-KR" dirty="0" smtClean="0"/>
              <a:t>Solution: limit the number of acknowledgements</a:t>
            </a:r>
          </a:p>
          <a:p>
            <a:r>
              <a:rPr lang="en-US" altLang="ko-KR" dirty="0" smtClean="0"/>
              <a:t>How?:</a:t>
            </a:r>
          </a:p>
          <a:p>
            <a:pPr lvl="1"/>
            <a:r>
              <a:rPr lang="en-US" altLang="ko-KR" dirty="0" smtClean="0"/>
              <a:t>Use timers</a:t>
            </a:r>
          </a:p>
          <a:p>
            <a:pPr lvl="2"/>
            <a:r>
              <a:rPr lang="en-US" altLang="ko-KR" dirty="0" smtClean="0"/>
              <a:t>Timer-based Reliable Broadcast (TRB)</a:t>
            </a:r>
            <a:endParaRPr lang="ko-KR" altLang="en-US" dirty="0"/>
          </a:p>
        </p:txBody>
      </p:sp>
      <p:sp>
        <p:nvSpPr>
          <p:cNvPr id="4" name="슬라이드 번호 개체 틀 3"/>
          <p:cNvSpPr>
            <a:spLocks noGrp="1"/>
          </p:cNvSpPr>
          <p:nvPr>
            <p:ph type="sldNum" sz="quarter" idx="12"/>
          </p:nvPr>
        </p:nvSpPr>
        <p:spPr/>
        <p:txBody>
          <a:bodyPr/>
          <a:lstStyle/>
          <a:p>
            <a:r>
              <a:rPr lang="en-US" altLang="ko-KR" smtClean="0"/>
              <a:t>Slide </a:t>
            </a:r>
            <a:fld id="{0471693A-DD32-41F5-8922-8F87FC4C13BC}" type="slidenum">
              <a:rPr lang="en-US" altLang="ko-KR" smtClean="0"/>
              <a:pPr/>
              <a:t>5</a:t>
            </a:fld>
            <a:endParaRPr lang="en-US" altLang="ko-KR"/>
          </a:p>
        </p:txBody>
      </p:sp>
      <p:sp>
        <p:nvSpPr>
          <p:cNvPr id="5" name="날짜 개체 틀 4"/>
          <p:cNvSpPr>
            <a:spLocks noGrp="1"/>
          </p:cNvSpPr>
          <p:nvPr>
            <p:ph type="dt" sz="half" idx="2"/>
          </p:nvPr>
        </p:nvSpPr>
        <p:spPr/>
        <p:txBody>
          <a:bodyPr/>
          <a:lstStyle/>
          <a:p>
            <a:r>
              <a:rPr lang="en-US" altLang="ko-KR" smtClean="0"/>
              <a:t>&lt;Mar 2014&gt;</a:t>
            </a:r>
            <a:endParaRPr lang="en-US" altLang="ko-KR" dirty="0"/>
          </a:p>
        </p:txBody>
      </p:sp>
      <p:sp>
        <p:nvSpPr>
          <p:cNvPr id="6" name="바닥글 개체 틀 5"/>
          <p:cNvSpPr>
            <a:spLocks noGrp="1"/>
          </p:cNvSpPr>
          <p:nvPr>
            <p:ph type="ftr" sz="quarter" idx="3"/>
          </p:nvPr>
        </p:nvSpPr>
        <p:spPr/>
        <p:txBody>
          <a:bodyPr/>
          <a:lstStyle/>
          <a:p>
            <a:r>
              <a:rPr lang="en-US" altLang="ko-KR" smtClean="0"/>
              <a:t>Jeongseok Yu </a:t>
            </a:r>
            <a:r>
              <a:rPr lang="en-US" altLang="ko-KR" i="1" smtClean="0"/>
              <a:t>et al</a:t>
            </a:r>
            <a:r>
              <a:rPr lang="en-US" altLang="ko-KR" smtClean="0"/>
              <a:t>., Chung-Ang University</a:t>
            </a:r>
            <a:endParaRPr lang="en-US" altLang="ko-KR" dirty="0"/>
          </a:p>
        </p:txBody>
      </p:sp>
    </p:spTree>
    <p:extLst>
      <p:ext uri="{BB962C8B-B14F-4D97-AF65-F5344CB8AC3E}">
        <p14:creationId xmlns:p14="http://schemas.microsoft.com/office/powerpoint/2010/main" val="41838897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TRB (1/6)</a:t>
            </a:r>
            <a:endParaRPr lang="ko-KR" altLang="en-US" dirty="0"/>
          </a:p>
        </p:txBody>
      </p:sp>
      <p:sp>
        <p:nvSpPr>
          <p:cNvPr id="3" name="내용 개체 틀 2"/>
          <p:cNvSpPr>
            <a:spLocks noGrp="1"/>
          </p:cNvSpPr>
          <p:nvPr>
            <p:ph idx="1"/>
          </p:nvPr>
        </p:nvSpPr>
        <p:spPr/>
        <p:txBody>
          <a:bodyPr/>
          <a:lstStyle/>
          <a:p>
            <a:r>
              <a:rPr lang="en-US" altLang="ko-KR" dirty="0" smtClean="0"/>
              <a:t>Transmitter Behavior (when it has broadcast data):</a:t>
            </a:r>
          </a:p>
          <a:p>
            <a:pPr lvl="1"/>
            <a:r>
              <a:rPr lang="en-US" altLang="ko-KR" dirty="0" smtClean="0"/>
              <a:t>Upstream: If the data is from its child, it does the following in its appropriate schedule:</a:t>
            </a:r>
          </a:p>
          <a:p>
            <a:pPr lvl="2"/>
            <a:r>
              <a:rPr lang="en-US" altLang="ko-KR" dirty="0" smtClean="0"/>
              <a:t>It broadcasts the data (piggybacked by ACK/NAK) to its children (not siblings), and sets its timer </a:t>
            </a:r>
            <a:r>
              <a:rPr lang="en-US" altLang="ko-KR" i="1" dirty="0" smtClean="0"/>
              <a:t>D</a:t>
            </a:r>
            <a:r>
              <a:rPr lang="en-US" altLang="ko-KR" dirty="0" smtClean="0"/>
              <a:t>.</a:t>
            </a:r>
          </a:p>
          <a:p>
            <a:pPr lvl="2"/>
            <a:r>
              <a:rPr lang="en-US" altLang="ko-KR" dirty="0" smtClean="0"/>
              <a:t>It unicasts the data to its parent and associated neighbors, and sets its timer </a:t>
            </a:r>
            <a:r>
              <a:rPr lang="en-US" altLang="ko-KR" i="1" dirty="0" smtClean="0"/>
              <a:t>D</a:t>
            </a:r>
            <a:r>
              <a:rPr lang="en-US" altLang="ko-KR" dirty="0" smtClean="0"/>
              <a:t>.</a:t>
            </a:r>
          </a:p>
          <a:p>
            <a:pPr lvl="1"/>
            <a:r>
              <a:rPr lang="en-US" altLang="ko-KR" dirty="0" smtClean="0"/>
              <a:t>Downstream: If the data is from its parent</a:t>
            </a:r>
          </a:p>
          <a:p>
            <a:pPr lvl="2"/>
            <a:r>
              <a:rPr lang="en-US" altLang="ko-KR" dirty="0" smtClean="0"/>
              <a:t>It broadcasts its data to its children (not siblings) and associated neighbors, and sets its timer </a:t>
            </a:r>
            <a:r>
              <a:rPr lang="en-US" altLang="ko-KR" i="1" dirty="0" smtClean="0"/>
              <a:t>D</a:t>
            </a:r>
            <a:r>
              <a:rPr lang="en-US" altLang="ko-KR" dirty="0" smtClean="0"/>
              <a:t>.</a:t>
            </a:r>
            <a:endParaRPr lang="ko-KR" altLang="en-US" dirty="0"/>
          </a:p>
        </p:txBody>
      </p:sp>
      <p:sp>
        <p:nvSpPr>
          <p:cNvPr id="4" name="슬라이드 번호 개체 틀 3"/>
          <p:cNvSpPr>
            <a:spLocks noGrp="1"/>
          </p:cNvSpPr>
          <p:nvPr>
            <p:ph type="sldNum" sz="quarter" idx="12"/>
          </p:nvPr>
        </p:nvSpPr>
        <p:spPr/>
        <p:txBody>
          <a:bodyPr/>
          <a:lstStyle/>
          <a:p>
            <a:r>
              <a:rPr lang="en-US" altLang="ko-KR" smtClean="0"/>
              <a:t>Slide </a:t>
            </a:r>
            <a:fld id="{0471693A-DD32-41F5-8922-8F87FC4C13BC}" type="slidenum">
              <a:rPr lang="en-US" altLang="ko-KR" smtClean="0"/>
              <a:pPr/>
              <a:t>6</a:t>
            </a:fld>
            <a:endParaRPr lang="en-US" altLang="ko-KR"/>
          </a:p>
        </p:txBody>
      </p:sp>
      <p:sp>
        <p:nvSpPr>
          <p:cNvPr id="5" name="날짜 개체 틀 4"/>
          <p:cNvSpPr>
            <a:spLocks noGrp="1"/>
          </p:cNvSpPr>
          <p:nvPr>
            <p:ph type="dt" sz="half" idx="2"/>
          </p:nvPr>
        </p:nvSpPr>
        <p:spPr/>
        <p:txBody>
          <a:bodyPr/>
          <a:lstStyle/>
          <a:p>
            <a:r>
              <a:rPr lang="en-US" altLang="ko-KR" smtClean="0"/>
              <a:t>&lt;Mar 2014&gt;</a:t>
            </a:r>
            <a:endParaRPr lang="en-US" altLang="ko-KR" dirty="0"/>
          </a:p>
        </p:txBody>
      </p:sp>
      <p:sp>
        <p:nvSpPr>
          <p:cNvPr id="6" name="바닥글 개체 틀 5"/>
          <p:cNvSpPr>
            <a:spLocks noGrp="1"/>
          </p:cNvSpPr>
          <p:nvPr>
            <p:ph type="ftr" sz="quarter" idx="3"/>
          </p:nvPr>
        </p:nvSpPr>
        <p:spPr/>
        <p:txBody>
          <a:bodyPr/>
          <a:lstStyle/>
          <a:p>
            <a:r>
              <a:rPr lang="en-US" altLang="ko-KR" smtClean="0"/>
              <a:t>Jeongseok Yu </a:t>
            </a:r>
            <a:r>
              <a:rPr lang="en-US" altLang="ko-KR" i="1" smtClean="0"/>
              <a:t>et al</a:t>
            </a:r>
            <a:r>
              <a:rPr lang="en-US" altLang="ko-KR" smtClean="0"/>
              <a:t>., Chung-Ang University</a:t>
            </a:r>
            <a:endParaRPr lang="en-US" altLang="ko-KR" dirty="0"/>
          </a:p>
        </p:txBody>
      </p:sp>
    </p:spTree>
    <p:extLst>
      <p:ext uri="{BB962C8B-B14F-4D97-AF65-F5344CB8AC3E}">
        <p14:creationId xmlns:p14="http://schemas.microsoft.com/office/powerpoint/2010/main" val="20682669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TRB (2/6)</a:t>
            </a:r>
            <a:endParaRPr lang="ko-KR" altLang="en-US" dirty="0"/>
          </a:p>
        </p:txBody>
      </p:sp>
      <p:sp>
        <p:nvSpPr>
          <p:cNvPr id="3" name="내용 개체 틀 2"/>
          <p:cNvSpPr>
            <a:spLocks noGrp="1"/>
          </p:cNvSpPr>
          <p:nvPr>
            <p:ph idx="1"/>
          </p:nvPr>
        </p:nvSpPr>
        <p:spPr/>
        <p:txBody>
          <a:bodyPr/>
          <a:lstStyle/>
          <a:p>
            <a:r>
              <a:rPr lang="en-US" altLang="ko-KR" dirty="0" smtClean="0"/>
              <a:t>Transmitter Behavior (when it has broadcast data)</a:t>
            </a:r>
          </a:p>
          <a:p>
            <a:pPr lvl="1"/>
            <a:r>
              <a:rPr lang="en-US" altLang="ko-KR" dirty="0" smtClean="0"/>
              <a:t>The other cases: If the transmitter is the originator of the data, it does the following in its appropriate schedule:</a:t>
            </a:r>
          </a:p>
          <a:p>
            <a:pPr lvl="2"/>
            <a:r>
              <a:rPr lang="en-US" altLang="ko-KR" dirty="0" smtClean="0"/>
              <a:t>It broadcasts the data to its children (not siblings), and sets its timer </a:t>
            </a:r>
            <a:r>
              <a:rPr lang="en-US" altLang="ko-KR" i="1" dirty="0" smtClean="0"/>
              <a:t>D</a:t>
            </a:r>
            <a:r>
              <a:rPr lang="en-US" altLang="ko-KR" dirty="0" smtClean="0"/>
              <a:t>.</a:t>
            </a:r>
          </a:p>
          <a:p>
            <a:pPr lvl="2"/>
            <a:r>
              <a:rPr lang="en-US" altLang="ko-KR" dirty="0" smtClean="0"/>
              <a:t>It unicasts the data to its parent and associated neighbors, and sets its timer </a:t>
            </a:r>
            <a:r>
              <a:rPr lang="en-US" altLang="ko-KR" i="1" dirty="0" smtClean="0"/>
              <a:t>D</a:t>
            </a:r>
            <a:r>
              <a:rPr lang="en-US" altLang="ko-KR" dirty="0" smtClean="0"/>
              <a:t>.</a:t>
            </a:r>
          </a:p>
          <a:p>
            <a:pPr lvl="1"/>
            <a:r>
              <a:rPr lang="en-US" altLang="ko-KR" dirty="0" smtClean="0"/>
              <a:t>In all cases, a node that received a broadcast data from other node does not unicast back to that other node.</a:t>
            </a:r>
          </a:p>
          <a:p>
            <a:pPr lvl="1"/>
            <a:r>
              <a:rPr lang="en-US" altLang="ko-KR" dirty="0" smtClean="0"/>
              <a:t>If timer D expires before receiving feedback (ACK/NAK), it retransmits the original data as above.</a:t>
            </a:r>
            <a:endParaRPr lang="ko-KR" altLang="en-US" dirty="0"/>
          </a:p>
        </p:txBody>
      </p:sp>
      <p:sp>
        <p:nvSpPr>
          <p:cNvPr id="4" name="슬라이드 번호 개체 틀 3"/>
          <p:cNvSpPr>
            <a:spLocks noGrp="1"/>
          </p:cNvSpPr>
          <p:nvPr>
            <p:ph type="sldNum" sz="quarter" idx="12"/>
          </p:nvPr>
        </p:nvSpPr>
        <p:spPr/>
        <p:txBody>
          <a:bodyPr/>
          <a:lstStyle/>
          <a:p>
            <a:r>
              <a:rPr lang="en-US" altLang="ko-KR" smtClean="0"/>
              <a:t>Slide </a:t>
            </a:r>
            <a:fld id="{0471693A-DD32-41F5-8922-8F87FC4C13BC}" type="slidenum">
              <a:rPr lang="en-US" altLang="ko-KR" smtClean="0"/>
              <a:pPr/>
              <a:t>7</a:t>
            </a:fld>
            <a:endParaRPr lang="en-US" altLang="ko-KR"/>
          </a:p>
        </p:txBody>
      </p:sp>
      <p:sp>
        <p:nvSpPr>
          <p:cNvPr id="5" name="날짜 개체 틀 4"/>
          <p:cNvSpPr>
            <a:spLocks noGrp="1"/>
          </p:cNvSpPr>
          <p:nvPr>
            <p:ph type="dt" sz="half" idx="2"/>
          </p:nvPr>
        </p:nvSpPr>
        <p:spPr/>
        <p:txBody>
          <a:bodyPr/>
          <a:lstStyle/>
          <a:p>
            <a:r>
              <a:rPr lang="en-US" altLang="ko-KR" smtClean="0"/>
              <a:t>&lt;Mar 2014&gt;</a:t>
            </a:r>
            <a:endParaRPr lang="en-US" altLang="ko-KR" dirty="0"/>
          </a:p>
        </p:txBody>
      </p:sp>
      <p:sp>
        <p:nvSpPr>
          <p:cNvPr id="6" name="바닥글 개체 틀 5"/>
          <p:cNvSpPr>
            <a:spLocks noGrp="1"/>
          </p:cNvSpPr>
          <p:nvPr>
            <p:ph type="ftr" sz="quarter" idx="3"/>
          </p:nvPr>
        </p:nvSpPr>
        <p:spPr/>
        <p:txBody>
          <a:bodyPr/>
          <a:lstStyle/>
          <a:p>
            <a:r>
              <a:rPr lang="en-US" altLang="ko-KR" smtClean="0"/>
              <a:t>Jeongseok Yu </a:t>
            </a:r>
            <a:r>
              <a:rPr lang="en-US" altLang="ko-KR" i="1" smtClean="0"/>
              <a:t>et al</a:t>
            </a:r>
            <a:r>
              <a:rPr lang="en-US" altLang="ko-KR" smtClean="0"/>
              <a:t>., Chung-Ang University</a:t>
            </a:r>
            <a:endParaRPr lang="en-US" altLang="ko-KR" dirty="0"/>
          </a:p>
        </p:txBody>
      </p:sp>
    </p:spTree>
    <p:extLst>
      <p:ext uri="{BB962C8B-B14F-4D97-AF65-F5344CB8AC3E}">
        <p14:creationId xmlns:p14="http://schemas.microsoft.com/office/powerpoint/2010/main" val="26388645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TRB (3/6)</a:t>
            </a:r>
            <a:endParaRPr lang="ko-KR" altLang="en-US" dirty="0"/>
          </a:p>
        </p:txBody>
      </p:sp>
      <p:sp>
        <p:nvSpPr>
          <p:cNvPr id="3" name="내용 개체 틀 2"/>
          <p:cNvSpPr>
            <a:spLocks noGrp="1"/>
          </p:cNvSpPr>
          <p:nvPr>
            <p:ph idx="1"/>
          </p:nvPr>
        </p:nvSpPr>
        <p:spPr/>
        <p:txBody>
          <a:bodyPr/>
          <a:lstStyle/>
          <a:p>
            <a:r>
              <a:rPr lang="en-US" altLang="ko-KR" dirty="0" smtClean="0"/>
              <a:t>Receiver Behavior (after receiving broadcast data)</a:t>
            </a:r>
          </a:p>
          <a:p>
            <a:pPr lvl="1"/>
            <a:r>
              <a:rPr lang="en-US" altLang="ko-KR" dirty="0" smtClean="0"/>
              <a:t>When a node receives a broadcast data, it delays its acknowledgement by a random timer described below:</a:t>
            </a:r>
          </a:p>
          <a:p>
            <a:pPr lvl="2"/>
            <a:r>
              <a:rPr lang="en-US" altLang="ko-KR" dirty="0" smtClean="0"/>
              <a:t>If the received data is erroneous, the node activates a NAK timer.</a:t>
            </a:r>
          </a:p>
          <a:p>
            <a:pPr lvl="2"/>
            <a:r>
              <a:rPr lang="en-US" altLang="ko-KR" dirty="0" smtClean="0"/>
              <a:t>If the received data is OK, the node activates an ACK timer.</a:t>
            </a:r>
          </a:p>
          <a:p>
            <a:pPr lvl="1"/>
            <a:r>
              <a:rPr lang="en-US" altLang="ko-KR" dirty="0" smtClean="0"/>
              <a:t>If its timer expires, the node responds (with unicast) its feedback (NAK or ACK) to its transmitter.</a:t>
            </a:r>
            <a:endParaRPr lang="ko-KR" altLang="en-US" dirty="0"/>
          </a:p>
        </p:txBody>
      </p:sp>
      <p:sp>
        <p:nvSpPr>
          <p:cNvPr id="4" name="슬라이드 번호 개체 틀 3"/>
          <p:cNvSpPr>
            <a:spLocks noGrp="1"/>
          </p:cNvSpPr>
          <p:nvPr>
            <p:ph type="sldNum" sz="quarter" idx="12"/>
          </p:nvPr>
        </p:nvSpPr>
        <p:spPr/>
        <p:txBody>
          <a:bodyPr/>
          <a:lstStyle/>
          <a:p>
            <a:r>
              <a:rPr lang="en-US" altLang="ko-KR" smtClean="0"/>
              <a:t>Slide </a:t>
            </a:r>
            <a:fld id="{0471693A-DD32-41F5-8922-8F87FC4C13BC}" type="slidenum">
              <a:rPr lang="en-US" altLang="ko-KR" smtClean="0"/>
              <a:pPr/>
              <a:t>8</a:t>
            </a:fld>
            <a:endParaRPr lang="en-US" altLang="ko-KR"/>
          </a:p>
        </p:txBody>
      </p:sp>
      <p:sp>
        <p:nvSpPr>
          <p:cNvPr id="5" name="날짜 개체 틀 4"/>
          <p:cNvSpPr>
            <a:spLocks noGrp="1"/>
          </p:cNvSpPr>
          <p:nvPr>
            <p:ph type="dt" sz="half" idx="2"/>
          </p:nvPr>
        </p:nvSpPr>
        <p:spPr/>
        <p:txBody>
          <a:bodyPr/>
          <a:lstStyle/>
          <a:p>
            <a:r>
              <a:rPr lang="en-US" altLang="ko-KR" smtClean="0"/>
              <a:t>&lt;Mar 2014&gt;</a:t>
            </a:r>
            <a:endParaRPr lang="en-US" altLang="ko-KR" dirty="0"/>
          </a:p>
        </p:txBody>
      </p:sp>
      <p:sp>
        <p:nvSpPr>
          <p:cNvPr id="6" name="바닥글 개체 틀 5"/>
          <p:cNvSpPr>
            <a:spLocks noGrp="1"/>
          </p:cNvSpPr>
          <p:nvPr>
            <p:ph type="ftr" sz="quarter" idx="3"/>
          </p:nvPr>
        </p:nvSpPr>
        <p:spPr/>
        <p:txBody>
          <a:bodyPr/>
          <a:lstStyle/>
          <a:p>
            <a:r>
              <a:rPr lang="en-US" altLang="ko-KR" smtClean="0"/>
              <a:t>Jeongseok Yu </a:t>
            </a:r>
            <a:r>
              <a:rPr lang="en-US" altLang="ko-KR" i="1" smtClean="0"/>
              <a:t>et al</a:t>
            </a:r>
            <a:r>
              <a:rPr lang="en-US" altLang="ko-KR" smtClean="0"/>
              <a:t>., Chung-Ang University</a:t>
            </a:r>
            <a:endParaRPr lang="en-US" altLang="ko-KR" dirty="0"/>
          </a:p>
        </p:txBody>
      </p:sp>
      <p:grpSp>
        <p:nvGrpSpPr>
          <p:cNvPr id="7" name="Group 4"/>
          <p:cNvGrpSpPr>
            <a:grpSpLocks/>
          </p:cNvGrpSpPr>
          <p:nvPr/>
        </p:nvGrpSpPr>
        <p:grpSpPr bwMode="auto">
          <a:xfrm>
            <a:off x="3060700" y="4699000"/>
            <a:ext cx="3671888" cy="1538288"/>
            <a:chOff x="1928" y="3067"/>
            <a:chExt cx="2313" cy="969"/>
          </a:xfrm>
        </p:grpSpPr>
        <p:sp>
          <p:nvSpPr>
            <p:cNvPr id="8" name="Oval 5"/>
            <p:cNvSpPr>
              <a:spLocks noChangeArrowheads="1"/>
            </p:cNvSpPr>
            <p:nvPr/>
          </p:nvSpPr>
          <p:spPr bwMode="auto">
            <a:xfrm>
              <a:off x="2989" y="3067"/>
              <a:ext cx="181" cy="182"/>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ko-KR" b="1">
                <a:ea typeface="굴림" charset="-127"/>
              </a:endParaRPr>
            </a:p>
          </p:txBody>
        </p:sp>
        <p:sp>
          <p:nvSpPr>
            <p:cNvPr id="9" name="Oval 6"/>
            <p:cNvSpPr>
              <a:spLocks noChangeArrowheads="1"/>
            </p:cNvSpPr>
            <p:nvPr/>
          </p:nvSpPr>
          <p:spPr bwMode="auto">
            <a:xfrm>
              <a:off x="2200" y="3642"/>
              <a:ext cx="181" cy="182"/>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ko-KR" b="1">
                <a:ea typeface="굴림" charset="-127"/>
              </a:endParaRPr>
            </a:p>
          </p:txBody>
        </p:sp>
        <p:sp>
          <p:nvSpPr>
            <p:cNvPr id="10" name="Oval 7"/>
            <p:cNvSpPr>
              <a:spLocks noChangeArrowheads="1"/>
            </p:cNvSpPr>
            <p:nvPr/>
          </p:nvSpPr>
          <p:spPr bwMode="auto">
            <a:xfrm>
              <a:off x="3742" y="3688"/>
              <a:ext cx="181" cy="182"/>
            </a:xfrm>
            <a:prstGeom prst="ellipse">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ko-KR" b="1">
                <a:ea typeface="굴림" charset="-127"/>
              </a:endParaRPr>
            </a:p>
          </p:txBody>
        </p:sp>
        <p:sp>
          <p:nvSpPr>
            <p:cNvPr id="11" name="Line 8"/>
            <p:cNvSpPr>
              <a:spLocks noChangeShapeType="1"/>
            </p:cNvSpPr>
            <p:nvPr/>
          </p:nvSpPr>
          <p:spPr bwMode="auto">
            <a:xfrm flipH="1">
              <a:off x="2336" y="3249"/>
              <a:ext cx="680" cy="393"/>
            </a:xfrm>
            <a:prstGeom prst="line">
              <a:avLst/>
            </a:prstGeom>
            <a:noFill/>
            <a:ln w="12700">
              <a:solidFill>
                <a:schemeClr val="tx1"/>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2" name="Line 9"/>
            <p:cNvSpPr>
              <a:spLocks noChangeShapeType="1"/>
            </p:cNvSpPr>
            <p:nvPr/>
          </p:nvSpPr>
          <p:spPr bwMode="auto">
            <a:xfrm>
              <a:off x="3152" y="3249"/>
              <a:ext cx="636" cy="439"/>
            </a:xfrm>
            <a:prstGeom prst="line">
              <a:avLst/>
            </a:prstGeom>
            <a:noFill/>
            <a:ln w="12700">
              <a:solidFill>
                <a:schemeClr val="tx1"/>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grpSp>
          <p:nvGrpSpPr>
            <p:cNvPr id="13" name="Group 10"/>
            <p:cNvGrpSpPr>
              <a:grpSpLocks/>
            </p:cNvGrpSpPr>
            <p:nvPr/>
          </p:nvGrpSpPr>
          <p:grpSpPr bwMode="auto">
            <a:xfrm>
              <a:off x="2608" y="3357"/>
              <a:ext cx="136" cy="181"/>
              <a:chOff x="2245" y="3249"/>
              <a:chExt cx="136" cy="181"/>
            </a:xfrm>
          </p:grpSpPr>
          <p:sp>
            <p:nvSpPr>
              <p:cNvPr id="17" name="Line 11"/>
              <p:cNvSpPr>
                <a:spLocks noChangeShapeType="1"/>
              </p:cNvSpPr>
              <p:nvPr/>
            </p:nvSpPr>
            <p:spPr bwMode="auto">
              <a:xfrm>
                <a:off x="2245" y="3249"/>
                <a:ext cx="136" cy="181"/>
              </a:xfrm>
              <a:prstGeom prst="line">
                <a:avLst/>
              </a:prstGeom>
              <a:noFill/>
              <a:ln w="28575">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8" name="Line 12"/>
              <p:cNvSpPr>
                <a:spLocks noChangeShapeType="1"/>
              </p:cNvSpPr>
              <p:nvPr/>
            </p:nvSpPr>
            <p:spPr bwMode="auto">
              <a:xfrm flipH="1">
                <a:off x="2245" y="3249"/>
                <a:ext cx="136" cy="181"/>
              </a:xfrm>
              <a:prstGeom prst="line">
                <a:avLst/>
              </a:prstGeom>
              <a:noFill/>
              <a:ln w="28575">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grpSp>
        <p:sp>
          <p:nvSpPr>
            <p:cNvPr id="14" name="Text Box 13"/>
            <p:cNvSpPr txBox="1">
              <a:spLocks noChangeArrowheads="1"/>
            </p:cNvSpPr>
            <p:nvPr/>
          </p:nvSpPr>
          <p:spPr bwMode="auto">
            <a:xfrm>
              <a:off x="2290" y="3340"/>
              <a:ext cx="357"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b="1">
                  <a:solidFill>
                    <a:srgbClr val="FF0000"/>
                  </a:solidFill>
                  <a:ea typeface="굴림" charset="-127"/>
                </a:rPr>
                <a:t>Error</a:t>
              </a:r>
            </a:p>
          </p:txBody>
        </p:sp>
        <p:sp>
          <p:nvSpPr>
            <p:cNvPr id="15" name="Text Box 14"/>
            <p:cNvSpPr txBox="1">
              <a:spLocks noChangeArrowheads="1"/>
            </p:cNvSpPr>
            <p:nvPr/>
          </p:nvSpPr>
          <p:spPr bwMode="auto">
            <a:xfrm>
              <a:off x="1928" y="3823"/>
              <a:ext cx="73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sz="1600" b="1">
                  <a:ea typeface="굴림" charset="-127"/>
                </a:rPr>
                <a:t>NAK timer</a:t>
              </a:r>
            </a:p>
          </p:txBody>
        </p:sp>
        <p:sp>
          <p:nvSpPr>
            <p:cNvPr id="16" name="Text Box 15"/>
            <p:cNvSpPr txBox="1">
              <a:spLocks noChangeArrowheads="1"/>
            </p:cNvSpPr>
            <p:nvPr/>
          </p:nvSpPr>
          <p:spPr bwMode="auto">
            <a:xfrm>
              <a:off x="3509" y="3824"/>
              <a:ext cx="73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sz="1600" b="1">
                  <a:ea typeface="굴림" charset="-127"/>
                </a:rPr>
                <a:t>ACK timer</a:t>
              </a:r>
            </a:p>
          </p:txBody>
        </p:sp>
      </p:grpSp>
    </p:spTree>
    <p:extLst>
      <p:ext uri="{BB962C8B-B14F-4D97-AF65-F5344CB8AC3E}">
        <p14:creationId xmlns:p14="http://schemas.microsoft.com/office/powerpoint/2010/main" val="28150908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TRB (4/6)</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lstStyle/>
              <a:p>
                <a:pPr lvl="1"/>
                <a:r>
                  <a:rPr lang="en-US" altLang="ko-KR" dirty="0" smtClean="0"/>
                  <a:t>NAK timer is generated at random in range of [0, </a:t>
                </a:r>
                <a14:m>
                  <m:oMath xmlns:m="http://schemas.openxmlformats.org/officeDocument/2006/math">
                    <m:r>
                      <a:rPr lang="ko-KR" altLang="en-US" i="1" smtClean="0">
                        <a:latin typeface="Cambria Math"/>
                      </a:rPr>
                      <m:t>𝛼</m:t>
                    </m:r>
                  </m:oMath>
                </a14:m>
                <a:r>
                  <a:rPr lang="en-US" altLang="ko-KR" i="1" dirty="0" smtClean="0"/>
                  <a:t>D</a:t>
                </a:r>
                <a:r>
                  <a:rPr lang="en-US" altLang="ko-KR" dirty="0" smtClean="0"/>
                  <a:t>] while ACK timer is generated at random in range of [</a:t>
                </a:r>
                <a14:m>
                  <m:oMath xmlns:m="http://schemas.openxmlformats.org/officeDocument/2006/math">
                    <m:r>
                      <a:rPr lang="ko-KR" altLang="en-US" i="1" smtClean="0">
                        <a:latin typeface="Cambria Math"/>
                      </a:rPr>
                      <m:t>𝛼</m:t>
                    </m:r>
                  </m:oMath>
                </a14:m>
                <a:r>
                  <a:rPr lang="en-US" altLang="ko-KR" i="1" dirty="0" smtClean="0"/>
                  <a:t>D</a:t>
                </a:r>
                <a:r>
                  <a:rPr lang="en-US" altLang="ko-KR" dirty="0" smtClean="0"/>
                  <a:t>, </a:t>
                </a:r>
                <a:r>
                  <a:rPr lang="en-US" altLang="ko-KR" i="1" dirty="0" smtClean="0"/>
                  <a:t>D</a:t>
                </a:r>
                <a:r>
                  <a:rPr lang="en-US" altLang="ko-KR" dirty="0" smtClean="0"/>
                  <a:t>].</a:t>
                </a:r>
              </a:p>
              <a:p>
                <a:pPr lvl="2"/>
                <a:r>
                  <a:rPr lang="en-US" altLang="ko-KR" dirty="0" smtClean="0"/>
                  <a:t>Shorter timer for NAK causes early rebroadcast of the original data to fix errors.</a:t>
                </a:r>
              </a:p>
              <a:p>
                <a:pPr lvl="2"/>
                <a:r>
                  <a:rPr lang="en-US" altLang="ko-KR" dirty="0" smtClean="0"/>
                  <a:t>Longer timer for ACK is for the case that all nodes successfully received the data.</a:t>
                </a:r>
              </a:p>
              <a:p>
                <a:pPr lvl="2"/>
                <a:endParaRPr lang="en-US" altLang="ko-KR" dirty="0"/>
              </a:p>
              <a:p>
                <a:pPr lvl="2"/>
                <a:endParaRPr lang="en-US" altLang="ko-KR" dirty="0" smtClean="0"/>
              </a:p>
              <a:p>
                <a:pPr lvl="2"/>
                <a:endParaRPr lang="en-US" altLang="ko-KR" dirty="0"/>
              </a:p>
              <a:p>
                <a:pPr lvl="2"/>
                <a:endParaRPr lang="en-US" altLang="ko-KR" dirty="0" smtClean="0"/>
              </a:p>
              <a:p>
                <a:pPr lvl="2"/>
                <a:endParaRPr lang="en-US" altLang="ko-KR" dirty="0" smtClean="0"/>
              </a:p>
              <a:p>
                <a:pPr lvl="2"/>
                <a:endParaRPr lang="en-US" altLang="ko-KR" dirty="0"/>
              </a:p>
              <a:p>
                <a:pPr lvl="2"/>
                <a:endParaRPr lang="ko-KR" altLang="en-US" dirty="0"/>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1">
                <a:blip r:embed="rId2"/>
                <a:stretch>
                  <a:fillRect t="-593"/>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2"/>
          </p:nvPr>
        </p:nvSpPr>
        <p:spPr/>
        <p:txBody>
          <a:bodyPr/>
          <a:lstStyle/>
          <a:p>
            <a:r>
              <a:rPr lang="en-US" altLang="ko-KR" smtClean="0"/>
              <a:t>Slide </a:t>
            </a:r>
            <a:fld id="{0471693A-DD32-41F5-8922-8F87FC4C13BC}" type="slidenum">
              <a:rPr lang="en-US" altLang="ko-KR" smtClean="0"/>
              <a:pPr/>
              <a:t>9</a:t>
            </a:fld>
            <a:endParaRPr lang="en-US" altLang="ko-KR"/>
          </a:p>
        </p:txBody>
      </p:sp>
      <p:sp>
        <p:nvSpPr>
          <p:cNvPr id="5" name="날짜 개체 틀 4"/>
          <p:cNvSpPr>
            <a:spLocks noGrp="1"/>
          </p:cNvSpPr>
          <p:nvPr>
            <p:ph type="dt" sz="half" idx="2"/>
          </p:nvPr>
        </p:nvSpPr>
        <p:spPr/>
        <p:txBody>
          <a:bodyPr/>
          <a:lstStyle/>
          <a:p>
            <a:r>
              <a:rPr lang="en-US" altLang="ko-KR" smtClean="0"/>
              <a:t>&lt;Mar 2014&gt;</a:t>
            </a:r>
            <a:endParaRPr lang="en-US" altLang="ko-KR" dirty="0"/>
          </a:p>
        </p:txBody>
      </p:sp>
      <p:sp>
        <p:nvSpPr>
          <p:cNvPr id="6" name="바닥글 개체 틀 5"/>
          <p:cNvSpPr>
            <a:spLocks noGrp="1"/>
          </p:cNvSpPr>
          <p:nvPr>
            <p:ph type="ftr" sz="quarter" idx="3"/>
          </p:nvPr>
        </p:nvSpPr>
        <p:spPr/>
        <p:txBody>
          <a:bodyPr/>
          <a:lstStyle/>
          <a:p>
            <a:r>
              <a:rPr lang="en-US" altLang="ko-KR" smtClean="0"/>
              <a:t>Jeongseok Yu </a:t>
            </a:r>
            <a:r>
              <a:rPr lang="en-US" altLang="ko-KR" i="1" smtClean="0"/>
              <a:t>et al</a:t>
            </a:r>
            <a:r>
              <a:rPr lang="en-US" altLang="ko-KR" smtClean="0"/>
              <a:t>., Chung-Ang University</a:t>
            </a:r>
            <a:endParaRPr lang="en-US" altLang="ko-KR" dirty="0"/>
          </a:p>
        </p:txBody>
      </p:sp>
      <p:grpSp>
        <p:nvGrpSpPr>
          <p:cNvPr id="7" name="Group 4"/>
          <p:cNvGrpSpPr>
            <a:grpSpLocks/>
          </p:cNvGrpSpPr>
          <p:nvPr/>
        </p:nvGrpSpPr>
        <p:grpSpPr bwMode="auto">
          <a:xfrm>
            <a:off x="1323976" y="4132305"/>
            <a:ext cx="6696075" cy="1776413"/>
            <a:chOff x="657" y="1752"/>
            <a:chExt cx="4218" cy="1119"/>
          </a:xfrm>
        </p:grpSpPr>
        <p:sp>
          <p:nvSpPr>
            <p:cNvPr id="8" name="Line 5"/>
            <p:cNvSpPr>
              <a:spLocks noChangeShapeType="1"/>
            </p:cNvSpPr>
            <p:nvPr/>
          </p:nvSpPr>
          <p:spPr bwMode="auto">
            <a:xfrm>
              <a:off x="1065" y="2205"/>
              <a:ext cx="3810" cy="0"/>
            </a:xfrm>
            <a:prstGeom prst="line">
              <a:avLst/>
            </a:prstGeom>
            <a:noFill/>
            <a:ln w="12700">
              <a:solidFill>
                <a:schemeClr val="tx1"/>
              </a:solidFill>
              <a:round/>
              <a:headEnd type="none"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9" name="Line 6"/>
            <p:cNvSpPr>
              <a:spLocks noChangeShapeType="1"/>
            </p:cNvSpPr>
            <p:nvPr/>
          </p:nvSpPr>
          <p:spPr bwMode="auto">
            <a:xfrm>
              <a:off x="1473" y="2024"/>
              <a:ext cx="0" cy="363"/>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0" name="Line 7"/>
            <p:cNvSpPr>
              <a:spLocks noChangeShapeType="1"/>
            </p:cNvSpPr>
            <p:nvPr/>
          </p:nvSpPr>
          <p:spPr bwMode="auto">
            <a:xfrm>
              <a:off x="1473" y="2205"/>
              <a:ext cx="272" cy="408"/>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1" name="Text Box 8"/>
            <p:cNvSpPr txBox="1">
              <a:spLocks noChangeArrowheads="1"/>
            </p:cNvSpPr>
            <p:nvPr/>
          </p:nvSpPr>
          <p:spPr bwMode="auto">
            <a:xfrm>
              <a:off x="657" y="2659"/>
              <a:ext cx="1489"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sz="1600" b="1">
                  <a:ea typeface="굴림" charset="-127"/>
                </a:rPr>
                <a:t>Broadcast Data Received</a:t>
              </a:r>
            </a:p>
          </p:txBody>
        </p:sp>
        <p:sp>
          <p:nvSpPr>
            <p:cNvPr id="12" name="Line 9"/>
            <p:cNvSpPr>
              <a:spLocks noChangeShapeType="1"/>
            </p:cNvSpPr>
            <p:nvPr/>
          </p:nvSpPr>
          <p:spPr bwMode="auto">
            <a:xfrm>
              <a:off x="4285" y="2024"/>
              <a:ext cx="0" cy="363"/>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3" name="AutoShape 10"/>
            <p:cNvSpPr>
              <a:spLocks/>
            </p:cNvSpPr>
            <p:nvPr/>
          </p:nvSpPr>
          <p:spPr bwMode="auto">
            <a:xfrm rot="5400000">
              <a:off x="2720" y="958"/>
              <a:ext cx="318" cy="2812"/>
            </a:xfrm>
            <a:prstGeom prst="rightBrace">
              <a:avLst>
                <a:gd name="adj1" fmla="val 73690"/>
                <a:gd name="adj2" fmla="val 50000"/>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4" name="Text Box 11"/>
            <p:cNvSpPr txBox="1">
              <a:spLocks noChangeArrowheads="1"/>
            </p:cNvSpPr>
            <p:nvPr/>
          </p:nvSpPr>
          <p:spPr bwMode="auto">
            <a:xfrm>
              <a:off x="2788" y="2568"/>
              <a:ext cx="20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sz="1600" b="1" i="1">
                  <a:ea typeface="굴림" charset="-127"/>
                </a:rPr>
                <a:t>D</a:t>
              </a:r>
            </a:p>
          </p:txBody>
        </p:sp>
        <p:sp>
          <p:nvSpPr>
            <p:cNvPr id="15" name="Line 12"/>
            <p:cNvSpPr>
              <a:spLocks noChangeShapeType="1"/>
            </p:cNvSpPr>
            <p:nvPr/>
          </p:nvSpPr>
          <p:spPr bwMode="auto">
            <a:xfrm>
              <a:off x="3378" y="2024"/>
              <a:ext cx="0" cy="363"/>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6" name="AutoShape 13"/>
            <p:cNvSpPr>
              <a:spLocks/>
            </p:cNvSpPr>
            <p:nvPr/>
          </p:nvSpPr>
          <p:spPr bwMode="auto">
            <a:xfrm rot="16200000" flipV="1">
              <a:off x="2312" y="1139"/>
              <a:ext cx="228" cy="1905"/>
            </a:xfrm>
            <a:prstGeom prst="rightBrace">
              <a:avLst>
                <a:gd name="adj1" fmla="val 69627"/>
                <a:gd name="adj2" fmla="val 50000"/>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7" name="AutoShape 14"/>
            <p:cNvSpPr>
              <a:spLocks/>
            </p:cNvSpPr>
            <p:nvPr/>
          </p:nvSpPr>
          <p:spPr bwMode="auto">
            <a:xfrm rot="16200000" flipV="1">
              <a:off x="3718" y="1638"/>
              <a:ext cx="228" cy="907"/>
            </a:xfrm>
            <a:prstGeom prst="rightBrace">
              <a:avLst>
                <a:gd name="adj1" fmla="val 33151"/>
                <a:gd name="adj2" fmla="val 50000"/>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8" name="Text Box 15"/>
            <p:cNvSpPr txBox="1">
              <a:spLocks noChangeArrowheads="1"/>
            </p:cNvSpPr>
            <p:nvPr/>
          </p:nvSpPr>
          <p:spPr bwMode="auto">
            <a:xfrm>
              <a:off x="1927" y="1752"/>
              <a:ext cx="107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ko-KR" sz="1600" b="1" i="1">
                  <a:cs typeface="Times New Roman" pitchFamily="18" charset="0"/>
                </a:rPr>
                <a:t>α</a:t>
              </a:r>
              <a:r>
                <a:rPr lang="en-US" altLang="ko-KR" sz="1600" b="1" i="1">
                  <a:ea typeface="굴림" charset="-127"/>
                </a:rPr>
                <a:t>D</a:t>
              </a:r>
              <a:r>
                <a:rPr lang="en-US" altLang="ko-KR" sz="1600" b="1">
                  <a:ea typeface="굴림" charset="-127"/>
                </a:rPr>
                <a:t> (NAK Period)</a:t>
              </a:r>
            </a:p>
          </p:txBody>
        </p:sp>
        <p:sp>
          <p:nvSpPr>
            <p:cNvPr id="19" name="Text Box 16"/>
            <p:cNvSpPr txBox="1">
              <a:spLocks noChangeArrowheads="1"/>
            </p:cNvSpPr>
            <p:nvPr/>
          </p:nvSpPr>
          <p:spPr bwMode="auto">
            <a:xfrm>
              <a:off x="3242" y="1752"/>
              <a:ext cx="127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sz="1600" b="1">
                  <a:ea typeface="굴림" charset="-127"/>
                  <a:cs typeface="Times New Roman" pitchFamily="18" charset="0"/>
                </a:rPr>
                <a:t>(1-</a:t>
              </a:r>
              <a:r>
                <a:rPr lang="el-GR" altLang="ko-KR" sz="1600" b="1" i="1">
                  <a:ea typeface="굴림" charset="-127"/>
                  <a:cs typeface="Times New Roman" pitchFamily="18" charset="0"/>
                </a:rPr>
                <a:t>α</a:t>
              </a:r>
              <a:r>
                <a:rPr lang="en-US" altLang="ko-KR" sz="1600" b="1">
                  <a:ea typeface="굴림" charset="-127"/>
                  <a:cs typeface="Times New Roman" pitchFamily="18" charset="0"/>
                </a:rPr>
                <a:t>)</a:t>
              </a:r>
              <a:r>
                <a:rPr lang="en-US" altLang="ko-KR" sz="1600" b="1" i="1">
                  <a:ea typeface="굴림" charset="-127"/>
                  <a:cs typeface="Times New Roman" pitchFamily="18" charset="0"/>
                </a:rPr>
                <a:t>D</a:t>
              </a:r>
              <a:r>
                <a:rPr lang="en-US" altLang="ko-KR" sz="1600" b="1">
                  <a:ea typeface="굴림" charset="-127"/>
                  <a:cs typeface="Times New Roman" pitchFamily="18" charset="0"/>
                </a:rPr>
                <a:t> (ACK Period)</a:t>
              </a:r>
            </a:p>
          </p:txBody>
        </p:sp>
      </p:grpSp>
    </p:spTree>
    <p:extLst>
      <p:ext uri="{BB962C8B-B14F-4D97-AF65-F5344CB8AC3E}">
        <p14:creationId xmlns:p14="http://schemas.microsoft.com/office/powerpoint/2010/main" val="95507015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1514</TotalTime>
  <Words>1402</Words>
  <Application>Microsoft Office PowerPoint</Application>
  <PresentationFormat>화면 슬라이드 쇼(4:3)</PresentationFormat>
  <Paragraphs>396</Paragraphs>
  <Slides>23</Slides>
  <Notes>0</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23</vt:i4>
      </vt:variant>
    </vt:vector>
  </HeadingPairs>
  <TitlesOfParts>
    <vt:vector size="30" baseType="lpstr">
      <vt:lpstr>굴림</vt:lpstr>
      <vt:lpstr>맑은 고딕</vt:lpstr>
      <vt:lpstr>Arial</vt:lpstr>
      <vt:lpstr>Cambria Math</vt:lpstr>
      <vt:lpstr>Times New Roman</vt:lpstr>
      <vt:lpstr>Verdana</vt:lpstr>
      <vt:lpstr>IEEE-P802_15</vt:lpstr>
      <vt:lpstr>PowerPoint 프레젠테이션</vt:lpstr>
      <vt:lpstr>Reliable Broadcast Scheme for PAC networks</vt:lpstr>
      <vt:lpstr>Introduction</vt:lpstr>
      <vt:lpstr>Motivation (1/2)</vt:lpstr>
      <vt:lpstr>Motivation (2/2)</vt:lpstr>
      <vt:lpstr>TRB (1/6)</vt:lpstr>
      <vt:lpstr>TRB (2/6)</vt:lpstr>
      <vt:lpstr>TRB (3/6)</vt:lpstr>
      <vt:lpstr>TRB (4/6)</vt:lpstr>
      <vt:lpstr>TRB (5/6)</vt:lpstr>
      <vt:lpstr>TRB (6/6)</vt:lpstr>
      <vt:lpstr>Downstream Example (1/7)</vt:lpstr>
      <vt:lpstr>Downstream Example (2/7)</vt:lpstr>
      <vt:lpstr>Downstream Example (3/7)</vt:lpstr>
      <vt:lpstr>Downstream Example (4/7)</vt:lpstr>
      <vt:lpstr>Downstream Example (5/7)</vt:lpstr>
      <vt:lpstr>Downstream Example (6/7)</vt:lpstr>
      <vt:lpstr>Downstream Example (7/7)</vt:lpstr>
      <vt:lpstr>Upstream Example (1/4)</vt:lpstr>
      <vt:lpstr>Upstream Example (2/4)</vt:lpstr>
      <vt:lpstr>Upstream Example (3/4)</vt:lpstr>
      <vt:lpstr>Upstream Example (4/4)</vt:lpstr>
      <vt:lpstr>Summary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TJ-Kim</dc:creator>
  <dc:description>&lt;doc#&gt;</dc:description>
  <cp:lastModifiedBy>uclab</cp:lastModifiedBy>
  <cp:revision>20</cp:revision>
  <cp:lastPrinted>1998-02-10T13:28:06Z</cp:lastPrinted>
  <dcterms:created xsi:type="dcterms:W3CDTF">2014-03-03T06:50:25Z</dcterms:created>
  <dcterms:modified xsi:type="dcterms:W3CDTF">2014-03-20T05:46:38Z</dcterms:modified>
</cp:coreProperties>
</file>