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73" r:id="rId3"/>
    <p:sldId id="282" r:id="rId4"/>
    <p:sldId id="279" r:id="rId5"/>
    <p:sldId id="274" r:id="rId6"/>
    <p:sldId id="275" r:id="rId7"/>
    <p:sldId id="276" r:id="rId8"/>
    <p:sldId id="285" r:id="rId9"/>
    <p:sldId id="286" r:id="rId10"/>
    <p:sldId id="283" r:id="rId11"/>
    <p:sldId id="287"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23" d="100"/>
          <a:sy n="123" d="100"/>
        </p:scale>
        <p:origin x="-200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11</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11</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5</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5</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6</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6</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7</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7</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a:t>
            </a:r>
            <a:r>
              <a:rPr lang="en-US" b="1" dirty="0" smtClean="0"/>
              <a:t>0196</a:t>
            </a:r>
            <a:r>
              <a:rPr lang="en-US" b="1" dirty="0" smtClean="0"/>
              <a:t>-</a:t>
            </a:r>
            <a:r>
              <a:rPr lang="en-US" b="1" dirty="0" smtClean="0"/>
              <a:t>00-</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a:t>
            </a:r>
            <a:r>
              <a:rPr lang="en-US" sz="1600" dirty="0" smtClean="0">
                <a:solidFill>
                  <a:srgbClr val="FF0000"/>
                </a:solidFill>
                <a:latin typeface="Times New Roman" pitchFamily="18" charset="0"/>
                <a:ea typeface="ＭＳ Ｐゴシック" pitchFamily="-65" charset="-128"/>
                <a:cs typeface="+mn-cs"/>
              </a:rPr>
              <a:t>Clos</a:t>
            </a:r>
            <a:r>
              <a:rPr lang="en-US" sz="1600" dirty="0" smtClean="0">
                <a:solidFill>
                  <a:srgbClr val="FF0000"/>
                </a:solidFill>
                <a:latin typeface="Times New Roman" pitchFamily="18" charset="0"/>
                <a:ea typeface="ＭＳ Ｐゴシック" pitchFamily="-65" charset="-128"/>
                <a:cs typeface="+mn-cs"/>
              </a:rPr>
              <a:t>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20</a:t>
            </a:r>
            <a:r>
              <a:rPr lang="en-US" sz="1600" dirty="0" smtClean="0">
                <a:solidFill>
                  <a:srgbClr val="FF0000"/>
                </a:solidFill>
                <a:latin typeface="Times New Roman" pitchFamily="18" charset="0"/>
                <a:ea typeface="ＭＳ Ｐゴシック" pitchFamily="-65" charset="-128"/>
                <a:cs typeface="+mn-cs"/>
              </a:rPr>
              <a:t> </a:t>
            </a:r>
            <a:r>
              <a:rPr lang="en-US" sz="1600" dirty="0" smtClean="0">
                <a:solidFill>
                  <a:srgbClr val="FF0000"/>
                </a:solidFill>
                <a:latin typeface="Times New Roman" pitchFamily="18" charset="0"/>
                <a:ea typeface="ＭＳ Ｐゴシック" pitchFamily="-65" charset="-128"/>
                <a:cs typeface="+mn-cs"/>
              </a:rPr>
              <a:t>Mar2014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smtClean="0">
                <a:latin typeface="Times New Roman" pitchFamily="18" charset="0"/>
                <a:ea typeface="ＭＳ Ｐゴシック" pitchFamily="-65" charset="-128"/>
                <a:cs typeface="+mn-cs"/>
              </a:rPr>
              <a:t>Clos</a:t>
            </a:r>
            <a:r>
              <a:rPr lang="en-US" sz="1600" dirty="0" smtClean="0">
                <a:latin typeface="Times New Roman" pitchFamily="18" charset="0"/>
                <a:ea typeface="ＭＳ Ｐゴシック" pitchFamily="-65" charset="-128"/>
                <a:cs typeface="+mn-cs"/>
              </a:rPr>
              <a:t>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March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latin typeface="Times New Roman" pitchFamily="18" charset="0"/>
                <a:ea typeface="ＭＳ Ｐゴシック" pitchFamily="-65" charset="-128"/>
                <a:cs typeface="+mn-cs"/>
              </a:rPr>
              <a:t>C</a:t>
            </a:r>
            <a:r>
              <a:rPr lang="en-US" sz="1600" dirty="0" smtClean="0">
                <a:latin typeface="Times New Roman" pitchFamily="18" charset="0"/>
                <a:ea typeface="ＭＳ Ｐゴシック" pitchFamily="-65" charset="-128"/>
                <a:cs typeface="+mn-cs"/>
              </a:rPr>
              <a:t>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685800" y="457200"/>
            <a:ext cx="7772400" cy="762000"/>
          </a:xfrm>
        </p:spPr>
        <p:txBody>
          <a:bodyPr/>
          <a:lstStyle/>
          <a:p>
            <a:r>
              <a:rPr lang="en-US" dirty="0" smtClean="0">
                <a:latin typeface="Times New Roman" charset="0"/>
                <a:ea typeface="ＭＳ Ｐゴシック" charset="0"/>
                <a:cs typeface="ＭＳ Ｐゴシック" charset="0"/>
              </a:rPr>
              <a:t>SC WNG</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295400"/>
            <a:ext cx="8915400" cy="4876800"/>
          </a:xfrm>
        </p:spPr>
        <p:txBody>
          <a:bodyPr/>
          <a:lstStyle/>
          <a:p>
            <a:pPr marL="457200" lvl="1" indent="0" fontAlgn="b">
              <a:buClr>
                <a:srgbClr val="FF0000"/>
              </a:buClr>
              <a:buNone/>
            </a:pPr>
            <a:r>
              <a:rPr lang="en-US" sz="2000" b="1" dirty="0"/>
              <a:t>IEEE 802.15.4 Performance In Heavily Loaded Mixed Protocol </a:t>
            </a:r>
            <a:r>
              <a:rPr lang="en-US" sz="2000" b="1" dirty="0" smtClean="0"/>
              <a:t>Environments </a:t>
            </a:r>
            <a:r>
              <a:rPr lang="en-US" sz="2000" dirty="0" smtClean="0"/>
              <a:t>by Tim Harrington (15-14-0167-00)</a:t>
            </a:r>
            <a:endParaRPr lang="en-US" sz="2000" dirty="0"/>
          </a:p>
          <a:p>
            <a:pPr marL="796925">
              <a:buFont typeface="Arial"/>
              <a:buChar char="•"/>
            </a:pPr>
            <a:r>
              <a:rPr lang="en-US" sz="2200" dirty="0" smtClean="0">
                <a:latin typeface="+mj-lt"/>
              </a:rPr>
              <a:t>Presentation showed that ETSI 300 328 v1.81 allowed 802.11 devices to access the medium before 802.15.4 devices due to the time required to sample the media. </a:t>
            </a:r>
            <a:endParaRPr lang="en-US" sz="2200" dirty="0" smtClean="0">
              <a:latin typeface="+mj-lt"/>
            </a:endParaRPr>
          </a:p>
          <a:p>
            <a:pPr marL="796925">
              <a:buFont typeface="Arial"/>
              <a:buChar char="•"/>
            </a:pPr>
            <a:r>
              <a:rPr lang="en-US" sz="2200" dirty="0" smtClean="0">
                <a:latin typeface="+mj-lt"/>
              </a:rPr>
              <a:t>Discussion ensued as to what should be done.  One possibility was to use one time for all devices.  Another possibility was to develop a new method to coordinate users of the media.</a:t>
            </a:r>
          </a:p>
          <a:p>
            <a:pPr marL="796925">
              <a:buFont typeface="Arial"/>
              <a:buChar char="•"/>
            </a:pPr>
            <a:r>
              <a:rPr lang="en-US" sz="2200" dirty="0" smtClean="0">
                <a:latin typeface="+mj-lt"/>
              </a:rPr>
              <a:t>Consensus was to pursue this issue within the SRU group until it is determined that it should be moved to another group.</a:t>
            </a:r>
            <a:endParaRPr lang="en-US" sz="2200" dirty="0" smtClean="0">
              <a:latin typeface="+mj-lt"/>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71436731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11</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11</a:t>
            </a:fld>
            <a:endParaRPr lang="en-US"/>
          </a:p>
        </p:txBody>
      </p:sp>
      <p:sp>
        <p:nvSpPr>
          <p:cNvPr id="34821" name="Rectangle 2"/>
          <p:cNvSpPr>
            <a:spLocks noGrp="1" noChangeArrowheads="1"/>
          </p:cNvSpPr>
          <p:nvPr>
            <p:ph type="title" idx="4294967295"/>
          </p:nvPr>
        </p:nvSpPr>
        <p:spPr>
          <a:xfrm>
            <a:off x="685800" y="457200"/>
            <a:ext cx="7772400" cy="762000"/>
          </a:xfrm>
        </p:spPr>
        <p:txBody>
          <a:bodyPr/>
          <a:lstStyle/>
          <a:p>
            <a:r>
              <a:rPr lang="en-US" dirty="0" smtClean="0">
                <a:latin typeface="Times New Roman" charset="0"/>
                <a:ea typeface="ＭＳ Ｐゴシック" charset="0"/>
                <a:cs typeface="ＭＳ Ｐゴシック" charset="0"/>
              </a:rPr>
              <a:t>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295400"/>
            <a:ext cx="8915400" cy="4876800"/>
          </a:xfrm>
        </p:spPr>
        <p:txBody>
          <a:bodyPr/>
          <a:lstStyle/>
          <a:p>
            <a:pPr marL="0" indent="0">
              <a:buNone/>
            </a:pPr>
            <a:endParaRPr lang="en-US" sz="2200" dirty="0">
              <a:latin typeface="+mj-lt"/>
              <a:ea typeface="ＭＳ Ｐゴシック" charset="0"/>
              <a:cs typeface="ＭＳ Ｐゴシック" charset="0"/>
            </a:endParaRPr>
          </a:p>
          <a:p>
            <a:pPr marL="0" indent="0">
              <a:buNone/>
            </a:pPr>
            <a:r>
              <a:rPr lang="en-US" sz="2200" dirty="0" smtClean="0"/>
              <a:t>Wednesday at 8am PDT 2 April</a:t>
            </a:r>
          </a:p>
          <a:p>
            <a:pPr marL="0" indent="0">
              <a:buNone/>
            </a:pPr>
            <a:r>
              <a:rPr lang="en-US" sz="2200" dirty="0" smtClean="0"/>
              <a:t>Agenda</a:t>
            </a:r>
          </a:p>
          <a:p>
            <a:pPr>
              <a:buFont typeface="Arial"/>
              <a:buChar char="•"/>
            </a:pPr>
            <a:r>
              <a:rPr lang="en-US" sz="2200" dirty="0" smtClean="0"/>
              <a:t>Status Update</a:t>
            </a:r>
          </a:p>
          <a:p>
            <a:pPr>
              <a:buFont typeface="Arial"/>
              <a:buChar char="•"/>
            </a:pPr>
            <a:r>
              <a:rPr lang="en-US" sz="2200" dirty="0" smtClean="0"/>
              <a:t>Timing proposal</a:t>
            </a:r>
          </a:p>
          <a:p>
            <a:pPr marL="0" indent="0">
              <a:buNone/>
            </a:pPr>
            <a:endParaRPr lang="en-US" sz="2200" dirty="0"/>
          </a:p>
        </p:txBody>
      </p:sp>
    </p:spTree>
    <p:extLst>
      <p:ext uri="{BB962C8B-B14F-4D97-AF65-F5344CB8AC3E}">
        <p14:creationId xmlns:p14="http://schemas.microsoft.com/office/powerpoint/2010/main" val="256799088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Maintenance Detailed </a:t>
            </a:r>
            <a:r>
              <a:rPr lang="en-US" b="1" dirty="0" smtClean="0">
                <a:latin typeface="Times New Roman" charset="0"/>
                <a:ea typeface="ＭＳ Ｐゴシック" charset="0"/>
                <a:cs typeface="ＭＳ Ｐゴシック" charset="0"/>
              </a:rPr>
              <a:t>Agenda</a:t>
            </a:r>
            <a:br>
              <a:rPr lang="en-US" b="1" dirty="0" smtClean="0">
                <a:latin typeface="Times New Roman" charset="0"/>
                <a:ea typeface="ＭＳ Ｐゴシック" charset="0"/>
                <a:cs typeface="ＭＳ Ｐゴシック" charset="0"/>
              </a:rPr>
            </a:br>
            <a:r>
              <a:rPr lang="en-US" sz="2800" dirty="0">
                <a:latin typeface="Times New Roman" charset="0"/>
                <a:ea typeface="ＭＳ Ｐゴシック" charset="0"/>
                <a:cs typeface="ＭＳ Ｐゴシック" charset="0"/>
              </a:rPr>
              <a:t>(Agenda 15-14-0119-02)</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Tuesday </a:t>
            </a:r>
            <a:r>
              <a:rPr lang="en-US" sz="2000" b="1" dirty="0"/>
              <a:t>18 Mar, AM1: </a:t>
            </a:r>
            <a:endParaRPr lang="en-US" sz="2000" b="1" dirty="0" smtClean="0"/>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timing issues and </a:t>
            </a:r>
            <a:r>
              <a:rPr lang="en-US" sz="2000" b="1" dirty="0" smtClean="0">
                <a:solidFill>
                  <a:srgbClr val="000000"/>
                </a:solidFill>
                <a:latin typeface="+mj-lt"/>
                <a:ea typeface="Lucida Grande"/>
                <a:cs typeface="Lucida Grande"/>
              </a:rPr>
              <a:t>resolutions </a:t>
            </a:r>
          </a:p>
          <a:p>
            <a:pPr marL="1257300" lvl="2" indent="-342900">
              <a:buClr>
                <a:srgbClr val="FF0000"/>
              </a:buClr>
              <a:buFont typeface="Wingdings" charset="2"/>
              <a:buChar char="q"/>
            </a:pPr>
            <a:r>
              <a:rPr lang="en-US" sz="2000" b="1" dirty="0" smtClean="0">
                <a:solidFill>
                  <a:srgbClr val="000000"/>
                </a:solidFill>
                <a:latin typeface="+mj-lt"/>
                <a:ea typeface="Lucida Grande"/>
                <a:cs typeface="Lucida Grande"/>
              </a:rPr>
              <a:t>15-14-0111-00 </a:t>
            </a:r>
            <a:r>
              <a:rPr lang="en-US" sz="2000" b="1" dirty="0"/>
              <a:t>MAC Timing values, background and discussion</a:t>
            </a:r>
            <a:endParaRPr lang="en-US" sz="2000" b="1" dirty="0" smtClean="0">
              <a:solidFill>
                <a:srgbClr val="000000"/>
              </a:solidFill>
              <a:latin typeface="+mj-lt"/>
              <a:ea typeface="Lucida Grande"/>
              <a:cs typeface="Lucida Grande"/>
            </a:endParaRPr>
          </a:p>
          <a:p>
            <a:pPr marL="1257300" lvl="2" indent="-342900">
              <a:buClr>
                <a:srgbClr val="FF0000"/>
              </a:buClr>
              <a:buFont typeface="Wingdings" charset="2"/>
              <a:buChar char="q"/>
            </a:pPr>
            <a:r>
              <a:rPr lang="en-US" sz="2000" b="1" dirty="0" smtClean="0">
                <a:solidFill>
                  <a:srgbClr val="000000"/>
                </a:solidFill>
                <a:latin typeface="+mj-lt"/>
                <a:ea typeface="Lucida Grande"/>
                <a:cs typeface="Lucida Grande"/>
              </a:rPr>
              <a:t>15-14-0110-02 </a:t>
            </a:r>
            <a:r>
              <a:rPr lang="en-US" sz="2000" b="1" dirty="0"/>
              <a:t>Questionable Timing Discussion</a:t>
            </a:r>
            <a:endParaRPr lang="en-US" sz="2000" b="1" dirty="0" smtClean="0">
              <a:solidFill>
                <a:srgbClr val="000000"/>
              </a:solidFill>
              <a:latin typeface="+mj-lt"/>
              <a:ea typeface="Lucida Grande"/>
              <a:cs typeface="Lucida Grande"/>
            </a:endParaRPr>
          </a:p>
          <a:p>
            <a:pPr marL="1257300" lvl="2" indent="-342900">
              <a:buClr>
                <a:srgbClr val="FF0000"/>
              </a:buClr>
              <a:buFont typeface="Wingdings" charset="2"/>
              <a:buChar char="q"/>
            </a:pPr>
            <a:r>
              <a:rPr lang="en-US" sz="2000" b="1" dirty="0" smtClean="0">
                <a:solidFill>
                  <a:srgbClr val="000000"/>
                </a:solidFill>
                <a:latin typeface="+mj-lt"/>
                <a:ea typeface="Lucida Grande"/>
                <a:cs typeface="Lucida Grande"/>
              </a:rPr>
              <a:t>15-14-0118-00 </a:t>
            </a:r>
            <a:r>
              <a:rPr lang="en-US" sz="2000" b="1" dirty="0"/>
              <a:t>Analysis of inter-frame spacing in 802.15.4</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15-12</a:t>
            </a:r>
            <a:r>
              <a:rPr lang="en-US" sz="2000" b="1" dirty="0" smtClean="0">
                <a:solidFill>
                  <a:srgbClr val="000000"/>
                </a:solidFill>
                <a:latin typeface="+mj-lt"/>
                <a:ea typeface="Lucida Grande"/>
                <a:cs typeface="Lucida Grande"/>
              </a:rPr>
              <a:t>-367-08 corrigenda</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 </a:t>
            </a:r>
            <a:r>
              <a:rPr lang="en-US" sz="2000" b="1" dirty="0">
                <a:solidFill>
                  <a:srgbClr val="000000"/>
                </a:solidFill>
                <a:latin typeface="+mj-lt"/>
                <a:ea typeface="Lucida Grande"/>
                <a:cs typeface="Lucida Grande"/>
              </a:rPr>
              <a:t>approved </a:t>
            </a:r>
            <a:r>
              <a:rPr lang="en-US" sz="2000" b="1" dirty="0" smtClean="0">
                <a:solidFill>
                  <a:srgbClr val="000000"/>
                </a:solidFill>
                <a:latin typeface="+mj-lt"/>
                <a:ea typeface="Lucida Grande"/>
                <a:cs typeface="Lucida Grande"/>
              </a:rPr>
              <a:t>amendments: 4e, 4f, 4g, 4j, 4k, 4m, 4p</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TG28 changes: slides 9 - 11</a:t>
            </a:r>
          </a:p>
          <a:p>
            <a:pPr marL="342900" indent="-342900">
              <a:buClr>
                <a:srgbClr val="FF0000"/>
              </a:buClr>
              <a:buFont typeface="Wingdings" charset="2"/>
              <a:buChar char="q"/>
            </a:pPr>
            <a:r>
              <a:rPr lang="en-US" sz="2000" b="1" dirty="0" smtClean="0"/>
              <a:t>Thursday </a:t>
            </a:r>
            <a:r>
              <a:rPr lang="en-US" sz="2000" b="1" dirty="0"/>
              <a:t>20 Mar, AM1: </a:t>
            </a:r>
            <a:endParaRPr lang="en-US" sz="2000" b="1" dirty="0" smtClean="0"/>
          </a:p>
          <a:p>
            <a:pPr marL="800100" lvl="1" indent="-342900">
              <a:buClr>
                <a:srgbClr val="FF0000"/>
              </a:buClr>
              <a:buFont typeface="Wingdings" charset="2"/>
              <a:buChar char="q"/>
            </a:pPr>
            <a:r>
              <a:rPr lang="en-US" sz="2000" b="1" dirty="0" smtClean="0"/>
              <a:t>Review </a:t>
            </a:r>
            <a:r>
              <a:rPr lang="en-US" sz="2000" b="1" dirty="0"/>
              <a:t>PHY clause 8, 9 rollup (including 4m &amp; 4p</a:t>
            </a:r>
            <a:r>
              <a:rPr lang="en-US" sz="2000" b="1" dirty="0" smtClean="0"/>
              <a:t>)</a:t>
            </a:r>
            <a:endParaRPr lang="en-US" sz="2000" dirty="0" smtClean="0"/>
          </a:p>
          <a:p>
            <a:pPr marL="800100" lvl="1" indent="-342900">
              <a:buClr>
                <a:srgbClr val="FF0000"/>
              </a:buClr>
              <a:buFont typeface="Wingdings" charset="2"/>
              <a:buChar char="q"/>
            </a:pPr>
            <a:r>
              <a:rPr lang="en-US" sz="2000" b="1" dirty="0" smtClean="0"/>
              <a:t>discuss </a:t>
            </a:r>
            <a:r>
              <a:rPr lang="en-US" sz="2000" b="1" dirty="0" err="1"/>
              <a:t>macFrameCounter</a:t>
            </a:r>
            <a:r>
              <a:rPr lang="en-US" sz="2000" b="1" dirty="0"/>
              <a:t> issue (15-14-0065-02, slides 7 - 10)</a:t>
            </a:r>
            <a:r>
              <a:rPr lang="en-US" sz="2000" dirty="0"/>
              <a:t>  </a:t>
            </a:r>
            <a:endParaRPr lang="en-US" sz="2000" dirty="0" smtClean="0"/>
          </a:p>
          <a:p>
            <a:pPr marL="342900" indent="-342900">
              <a:buClr>
                <a:srgbClr val="FF0000"/>
              </a:buClr>
              <a:buFont typeface="Wingdings" charset="2"/>
              <a:buChar char="q"/>
            </a:pPr>
            <a:r>
              <a:rPr lang="en-US" sz="2000" b="1" dirty="0" smtClean="0"/>
              <a:t>Thursday </a:t>
            </a:r>
            <a:r>
              <a:rPr lang="en-US" sz="2000" b="1" dirty="0"/>
              <a:t>20 Mar, AM2: </a:t>
            </a:r>
            <a:endParaRPr lang="en-US" sz="2000" b="1" dirty="0" smtClean="0"/>
          </a:p>
          <a:p>
            <a:pPr marL="800100" lvl="1" indent="-342900">
              <a:buClr>
                <a:srgbClr val="FF0000"/>
              </a:buClr>
              <a:buFont typeface="Wingdings" charset="2"/>
              <a:buChar char="q"/>
            </a:pPr>
            <a:r>
              <a:rPr lang="en-US" sz="2000" b="1" dirty="0" smtClean="0"/>
              <a:t>802.15.4 </a:t>
            </a:r>
            <a:r>
              <a:rPr lang="en-US" sz="2000" b="1" dirty="0"/>
              <a:t>Revision </a:t>
            </a:r>
            <a:r>
              <a:rPr lang="en-US" sz="2000" b="1" dirty="0" smtClean="0"/>
              <a:t>drafting: finish issue resolution and project schedule</a:t>
            </a:r>
          </a:p>
          <a:p>
            <a:pPr marL="800100" lvl="1" indent="-342900">
              <a:buClr>
                <a:srgbClr val="FF0000"/>
              </a:buClr>
              <a:buFont typeface="Wingdings" charset="2"/>
              <a:buChar char="q"/>
            </a:pPr>
            <a:r>
              <a:rPr lang="en-US" sz="2000" b="1" dirty="0" smtClean="0"/>
              <a:t>Operation Manual Changes (15-14-0158-00) </a:t>
            </a:r>
            <a:endParaRPr lang="en-US" sz="2000" dirty="0" smtClean="0"/>
          </a:p>
        </p:txBody>
      </p:sp>
    </p:spTree>
    <p:extLst>
      <p:ext uri="{BB962C8B-B14F-4D97-AF65-F5344CB8AC3E}">
        <p14:creationId xmlns:p14="http://schemas.microsoft.com/office/powerpoint/2010/main" val="126530409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1430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Tuesday </a:t>
            </a:r>
            <a:r>
              <a:rPr lang="en-US" sz="1800" b="1" dirty="0"/>
              <a:t>18 Mar, AM1: </a:t>
            </a:r>
            <a:endParaRPr lang="en-US" sz="1800" b="1" dirty="0" smtClean="0"/>
          </a:p>
          <a:p>
            <a:pPr marL="800100" lvl="1" indent="-342900">
              <a:buClr>
                <a:srgbClr val="FF0000"/>
              </a:buClr>
              <a:buFont typeface="Wingdings" charset="2"/>
              <a:buChar char="q"/>
            </a:pPr>
            <a:r>
              <a:rPr lang="en-US" sz="1800" b="1" dirty="0" smtClean="0">
                <a:solidFill>
                  <a:srgbClr val="000000"/>
                </a:solidFill>
                <a:latin typeface="+mj-lt"/>
                <a:ea typeface="Lucida Grande"/>
                <a:cs typeface="Lucida Grande"/>
              </a:rPr>
              <a:t>review </a:t>
            </a:r>
            <a:r>
              <a:rPr lang="en-US" sz="1800" b="1" dirty="0">
                <a:solidFill>
                  <a:srgbClr val="000000"/>
                </a:solidFill>
                <a:latin typeface="+mj-lt"/>
                <a:ea typeface="Lucida Grande"/>
                <a:cs typeface="Lucida Grande"/>
              </a:rPr>
              <a:t>timing issues and </a:t>
            </a:r>
            <a:r>
              <a:rPr lang="en-US" sz="1800" b="1" dirty="0" smtClean="0">
                <a:solidFill>
                  <a:srgbClr val="000000"/>
                </a:solidFill>
                <a:latin typeface="+mj-lt"/>
                <a:ea typeface="Lucida Grande"/>
                <a:cs typeface="Lucida Grande"/>
              </a:rPr>
              <a:t>resolutions </a:t>
            </a:r>
          </a:p>
          <a:p>
            <a:pPr marL="1257300" lvl="2" indent="-342900">
              <a:buClr>
                <a:srgbClr val="FF0000"/>
              </a:buClr>
              <a:buFont typeface="Wingdings" charset="2"/>
              <a:buChar char="q"/>
            </a:pPr>
            <a:r>
              <a:rPr lang="en-US" sz="1800" b="1" dirty="0" smtClean="0">
                <a:solidFill>
                  <a:srgbClr val="000000"/>
                </a:solidFill>
                <a:latin typeface="+mj-lt"/>
                <a:ea typeface="Lucida Grande"/>
                <a:cs typeface="Lucida Grande"/>
              </a:rPr>
              <a:t>Consensus:  leave SIFS and LIFS alone</a:t>
            </a:r>
          </a:p>
          <a:p>
            <a:pPr marL="1257300" lvl="2" indent="-342900">
              <a:buClr>
                <a:srgbClr val="FF0000"/>
              </a:buClr>
              <a:buFont typeface="Wingdings" charset="2"/>
              <a:buChar char="q"/>
            </a:pPr>
            <a:r>
              <a:rPr lang="en-US" sz="1800" b="1" dirty="0" smtClean="0">
                <a:solidFill>
                  <a:srgbClr val="000000"/>
                </a:solidFill>
                <a:latin typeface="+mj-lt"/>
                <a:ea typeface="Lucida Grande"/>
                <a:cs typeface="Lucida Grande"/>
              </a:rPr>
              <a:t>Consensus: simplify/clarify ACK timing</a:t>
            </a:r>
            <a:endParaRPr lang="en-US" sz="18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1800" b="1" dirty="0" smtClean="0">
                <a:solidFill>
                  <a:srgbClr val="000000"/>
                </a:solidFill>
                <a:latin typeface="+mj-lt"/>
                <a:ea typeface="Lucida Grande"/>
                <a:cs typeface="Lucida Grande"/>
              </a:rPr>
              <a:t>review </a:t>
            </a:r>
            <a:r>
              <a:rPr lang="en-US" sz="1800" b="1" dirty="0">
                <a:solidFill>
                  <a:srgbClr val="000000"/>
                </a:solidFill>
                <a:latin typeface="+mj-lt"/>
                <a:ea typeface="Lucida Grande"/>
                <a:cs typeface="Lucida Grande"/>
              </a:rPr>
              <a:t>15-12</a:t>
            </a:r>
            <a:r>
              <a:rPr lang="en-US" sz="1800" b="1" dirty="0" smtClean="0">
                <a:solidFill>
                  <a:srgbClr val="000000"/>
                </a:solidFill>
                <a:latin typeface="+mj-lt"/>
                <a:ea typeface="Lucida Grande"/>
                <a:cs typeface="Lucida Grande"/>
              </a:rPr>
              <a:t>-367-08 </a:t>
            </a:r>
            <a:r>
              <a:rPr lang="en-US" sz="1800" b="1" dirty="0" smtClean="0">
                <a:solidFill>
                  <a:srgbClr val="000000"/>
                </a:solidFill>
                <a:latin typeface="+mj-lt"/>
                <a:ea typeface="Lucida Grande"/>
                <a:cs typeface="Lucida Grande"/>
              </a:rPr>
              <a:t>corrigenda</a:t>
            </a:r>
          </a:p>
          <a:p>
            <a:pPr marL="1257300" lvl="2" indent="-342900">
              <a:buClr>
                <a:srgbClr val="FF0000"/>
              </a:buClr>
              <a:buFont typeface="Wingdings" charset="2"/>
              <a:buChar char="q"/>
            </a:pPr>
            <a:r>
              <a:rPr lang="en-US" sz="1800" b="1" dirty="0" smtClean="0">
                <a:solidFill>
                  <a:srgbClr val="000000"/>
                </a:solidFill>
                <a:latin typeface="+mj-lt"/>
                <a:ea typeface="Lucida Grande"/>
                <a:cs typeface="Lucida Grande"/>
              </a:rPr>
              <a:t>Consensus: add resolutions to revision draft</a:t>
            </a:r>
            <a:endParaRPr lang="en-US" sz="18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1800" b="1" dirty="0" smtClean="0">
                <a:solidFill>
                  <a:srgbClr val="000000"/>
                </a:solidFill>
                <a:latin typeface="+mj-lt"/>
                <a:ea typeface="Lucida Grande"/>
                <a:cs typeface="Lucida Grande"/>
              </a:rPr>
              <a:t>TG28 </a:t>
            </a:r>
            <a:r>
              <a:rPr lang="en-US" sz="1800" b="1" dirty="0" smtClean="0">
                <a:solidFill>
                  <a:srgbClr val="000000"/>
                </a:solidFill>
                <a:latin typeface="+mj-lt"/>
                <a:ea typeface="Lucida Grande"/>
                <a:cs typeface="Lucida Grande"/>
              </a:rPr>
              <a:t>changes: slides 9 </a:t>
            </a:r>
            <a:r>
              <a:rPr lang="en-US" sz="1800" b="1" dirty="0" smtClean="0">
                <a:solidFill>
                  <a:srgbClr val="000000"/>
                </a:solidFill>
                <a:latin typeface="+mj-lt"/>
                <a:ea typeface="Lucida Grande"/>
                <a:cs typeface="Lucida Grande"/>
              </a:rPr>
              <a:t>– 11</a:t>
            </a:r>
          </a:p>
          <a:p>
            <a:pPr marL="1257300" lvl="2" indent="-342900">
              <a:buClr>
                <a:srgbClr val="FF0000"/>
              </a:buClr>
              <a:buFont typeface="Wingdings" charset="2"/>
              <a:buChar char="q"/>
            </a:pPr>
            <a:r>
              <a:rPr lang="en-US" sz="1800" b="1" dirty="0" smtClean="0">
                <a:solidFill>
                  <a:srgbClr val="000000"/>
                </a:solidFill>
                <a:latin typeface="+mj-lt"/>
                <a:ea typeface="Lucida Grande"/>
                <a:cs typeface="Lucida Grande"/>
              </a:rPr>
              <a:t>Consensus: add resolutions to revision draft</a:t>
            </a:r>
            <a:endParaRPr lang="en-US" sz="1800" b="1" dirty="0" smtClean="0">
              <a:solidFill>
                <a:srgbClr val="000000"/>
              </a:solidFill>
              <a:latin typeface="+mj-lt"/>
              <a:ea typeface="Lucida Grande"/>
              <a:cs typeface="Lucida Grande"/>
            </a:endParaRPr>
          </a:p>
          <a:p>
            <a:pPr marL="342900" indent="-342900">
              <a:buClr>
                <a:srgbClr val="FF0000"/>
              </a:buClr>
              <a:buFont typeface="Wingdings" charset="2"/>
              <a:buChar char="q"/>
            </a:pPr>
            <a:r>
              <a:rPr lang="en-US" sz="1800" b="1" dirty="0" smtClean="0"/>
              <a:t>Thursday </a:t>
            </a:r>
            <a:r>
              <a:rPr lang="en-US" sz="1800" b="1" dirty="0"/>
              <a:t>20 Mar, AM1: </a:t>
            </a:r>
            <a:endParaRPr lang="en-US" sz="1800" b="1" dirty="0" smtClean="0"/>
          </a:p>
          <a:p>
            <a:pPr marL="800100" lvl="1" indent="-342900">
              <a:buClr>
                <a:srgbClr val="FF0000"/>
              </a:buClr>
              <a:buFont typeface="Wingdings" charset="2"/>
              <a:buChar char="q"/>
            </a:pPr>
            <a:r>
              <a:rPr lang="en-US" sz="1800" b="1" dirty="0"/>
              <a:t>Operation Manual Changes (15-14-0158-00</a:t>
            </a:r>
            <a:r>
              <a:rPr lang="en-US" sz="1800" b="1" dirty="0" smtClean="0"/>
              <a:t>)</a:t>
            </a:r>
          </a:p>
          <a:p>
            <a:pPr marL="1257300" lvl="2" indent="-342900">
              <a:buClr>
                <a:srgbClr val="FF0000"/>
              </a:buClr>
              <a:buFont typeface="Wingdings" charset="2"/>
              <a:buChar char="q"/>
            </a:pPr>
            <a:r>
              <a:rPr lang="en-US" sz="1800" b="1" dirty="0" smtClean="0"/>
              <a:t>Agreed to proposed changes and defined allowable entities that may be allocated IDs </a:t>
            </a:r>
            <a:endParaRPr lang="en-US" sz="1800" dirty="0"/>
          </a:p>
          <a:p>
            <a:pPr marL="800100" lvl="1" indent="-342900">
              <a:buClr>
                <a:srgbClr val="FF0000"/>
              </a:buClr>
              <a:buFont typeface="Wingdings" charset="2"/>
              <a:buChar char="q"/>
            </a:pPr>
            <a:r>
              <a:rPr lang="en-US" sz="1800" b="1" dirty="0" smtClean="0"/>
              <a:t>discuss </a:t>
            </a:r>
            <a:r>
              <a:rPr lang="en-US" sz="1800" b="1" dirty="0" err="1"/>
              <a:t>macFrameCounter</a:t>
            </a:r>
            <a:r>
              <a:rPr lang="en-US" sz="1800" b="1" dirty="0"/>
              <a:t> issue (15-14-0065-02, slides 7 - 10</a:t>
            </a:r>
            <a:r>
              <a:rPr lang="en-US" sz="1800" b="1" dirty="0" smtClean="0"/>
              <a:t>)</a:t>
            </a:r>
          </a:p>
          <a:p>
            <a:pPr marL="1257300" lvl="2" indent="-342900">
              <a:buClr>
                <a:srgbClr val="FF0000"/>
              </a:buClr>
              <a:buFont typeface="Wingdings" charset="2"/>
              <a:buChar char="q"/>
            </a:pPr>
            <a:r>
              <a:rPr lang="en-US" sz="1800" b="1" dirty="0" smtClean="0"/>
              <a:t>Consensus: form a Security IG with </a:t>
            </a:r>
            <a:r>
              <a:rPr lang="en-US" sz="1800" b="1" dirty="0" err="1" smtClean="0"/>
              <a:t>Tero</a:t>
            </a:r>
            <a:r>
              <a:rPr lang="en-US" sz="1800" b="1" dirty="0" smtClean="0"/>
              <a:t> </a:t>
            </a:r>
            <a:r>
              <a:rPr lang="en-US" sz="1800" b="1" dirty="0" err="1" smtClean="0"/>
              <a:t>Kivinen</a:t>
            </a:r>
            <a:r>
              <a:rPr lang="en-US" sz="1800" b="1" dirty="0" smtClean="0"/>
              <a:t> as chair </a:t>
            </a:r>
          </a:p>
          <a:p>
            <a:pPr marL="800100" lvl="1" indent="-342900">
              <a:buClr>
                <a:srgbClr val="FF0000"/>
              </a:buClr>
              <a:buFont typeface="Wingdings" charset="2"/>
              <a:buChar char="q"/>
            </a:pPr>
            <a:r>
              <a:rPr lang="en-US" sz="1800" b="1" dirty="0"/>
              <a:t>802.15.4 </a:t>
            </a:r>
            <a:r>
              <a:rPr lang="en-US" sz="1800" b="1" dirty="0" smtClean="0"/>
              <a:t>Revision: J Gilb formed an action list</a:t>
            </a:r>
          </a:p>
          <a:p>
            <a:pPr marL="342900" indent="-342900">
              <a:buClr>
                <a:srgbClr val="FF0000"/>
              </a:buClr>
              <a:buFont typeface="Wingdings" charset="2"/>
              <a:buChar char="q"/>
            </a:pPr>
            <a:r>
              <a:rPr lang="en-US" sz="1800" b="1" dirty="0" smtClean="0"/>
              <a:t>Thursday </a:t>
            </a:r>
            <a:r>
              <a:rPr lang="en-US" sz="1800" b="1" dirty="0"/>
              <a:t>20 Mar, </a:t>
            </a:r>
            <a:r>
              <a:rPr lang="en-US" sz="1800" b="1" dirty="0" smtClean="0"/>
              <a:t>PM1: </a:t>
            </a:r>
            <a:endParaRPr lang="en-US" sz="1800" b="1" dirty="0" smtClean="0"/>
          </a:p>
          <a:p>
            <a:pPr marL="800100" lvl="1" indent="-342900">
              <a:buClr>
                <a:srgbClr val="FF0000"/>
              </a:buClr>
              <a:buFont typeface="Wingdings" charset="2"/>
              <a:buChar char="q"/>
            </a:pPr>
            <a:r>
              <a:rPr lang="en-US" sz="1800" b="1" dirty="0" smtClean="0"/>
              <a:t>802.15.4 </a:t>
            </a:r>
            <a:r>
              <a:rPr lang="en-US" sz="1800" b="1" dirty="0"/>
              <a:t>Revision </a:t>
            </a:r>
            <a:r>
              <a:rPr lang="en-US" sz="1800" b="1" dirty="0" smtClean="0"/>
              <a:t>drafting: finish issue resolution and project </a:t>
            </a:r>
            <a:r>
              <a:rPr lang="en-US" sz="1800" b="1" dirty="0" smtClean="0"/>
              <a:t>schedule</a:t>
            </a:r>
            <a:endParaRPr lang="en-US" sz="1800" b="1" dirty="0" smtClean="0"/>
          </a:p>
        </p:txBody>
      </p:sp>
    </p:spTree>
    <p:extLst>
      <p:ext uri="{BB962C8B-B14F-4D97-AF65-F5344CB8AC3E}">
        <p14:creationId xmlns:p14="http://schemas.microsoft.com/office/powerpoint/2010/main" val="10677385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Timing Effort</a:t>
            </a:r>
            <a:endParaRPr lang="en-US" dirty="0"/>
          </a:p>
        </p:txBody>
      </p:sp>
      <p:sp>
        <p:nvSpPr>
          <p:cNvPr id="3" name="Content Placeholder 2"/>
          <p:cNvSpPr>
            <a:spLocks noGrp="1"/>
          </p:cNvSpPr>
          <p:nvPr>
            <p:ph idx="1"/>
          </p:nvPr>
        </p:nvSpPr>
        <p:spPr/>
        <p:txBody>
          <a:bodyPr>
            <a:normAutofit fontScale="70000" lnSpcReduction="20000"/>
          </a:bodyPr>
          <a:lstStyle/>
          <a:p>
            <a:pPr marL="457200" indent="-457200">
              <a:buFont typeface="+mj-lt"/>
              <a:buAutoNum type="arabicPeriod"/>
            </a:pPr>
            <a:r>
              <a:rPr lang="en-US" dirty="0" smtClean="0"/>
              <a:t>Acknowledgement </a:t>
            </a:r>
            <a:r>
              <a:rPr lang="en-US" dirty="0" smtClean="0"/>
              <a:t>Timing </a:t>
            </a:r>
            <a:endParaRPr lang="en-US" dirty="0" smtClean="0"/>
          </a:p>
          <a:p>
            <a:pPr marL="857250" lvl="1" indent="-457200">
              <a:buFont typeface="+mj-lt"/>
              <a:buAutoNum type="alphaLcParenR"/>
            </a:pPr>
            <a:r>
              <a:rPr lang="en-US" dirty="0" smtClean="0"/>
              <a:t>Complex, PHY specific definitions, some with mixed units</a:t>
            </a:r>
          </a:p>
          <a:p>
            <a:pPr marL="857250" lvl="1" indent="-457200">
              <a:buFont typeface="+mj-lt"/>
              <a:buAutoNum type="alphaLcParenR"/>
            </a:pPr>
            <a:r>
              <a:rPr lang="en-US" dirty="0" smtClean="0"/>
              <a:t>Depends on a number of constants and other attributes that have been touched a lot</a:t>
            </a:r>
          </a:p>
          <a:p>
            <a:pPr marL="857250" lvl="1" indent="-457200">
              <a:buFont typeface="+mj-lt"/>
              <a:buAutoNum type="alphaLcParenR"/>
            </a:pPr>
            <a:r>
              <a:rPr lang="en-US" dirty="0" smtClean="0"/>
              <a:t>Specified in more than one way in the standard</a:t>
            </a:r>
          </a:p>
          <a:p>
            <a:pPr marL="857250" lvl="1" indent="-457200">
              <a:buFont typeface="+mj-lt"/>
              <a:buAutoNum type="alphaLcParenR"/>
            </a:pPr>
            <a:r>
              <a:rPr lang="en-US" dirty="0" smtClean="0"/>
              <a:t>Reference point for timers unclear</a:t>
            </a:r>
          </a:p>
          <a:p>
            <a:pPr marL="857250" lvl="1" indent="-457200">
              <a:buFont typeface="+mj-lt"/>
              <a:buAutoNum type="alphaLcParenR"/>
            </a:pPr>
            <a:r>
              <a:rPr lang="en-US" dirty="0" smtClean="0"/>
              <a:t>When/if to use CSMA</a:t>
            </a:r>
          </a:p>
          <a:p>
            <a:pPr marL="1257300" lvl="2" indent="-457200">
              <a:buFont typeface="+mj-lt"/>
              <a:buAutoNum type="alphaLcParenR"/>
            </a:pPr>
            <a:r>
              <a:rPr lang="en-US" dirty="0" smtClean="0"/>
              <a:t>More than 4 different CSMA scenarios need addressing</a:t>
            </a:r>
          </a:p>
          <a:p>
            <a:pPr marL="457200" indent="-457200">
              <a:buFont typeface="+mj-lt"/>
              <a:buAutoNum type="arabicPeriod"/>
            </a:pPr>
            <a:r>
              <a:rPr lang="en-US" strike="sngStrike" dirty="0" smtClean="0"/>
              <a:t>LIFs and SIFs</a:t>
            </a:r>
          </a:p>
          <a:p>
            <a:pPr marL="857250" lvl="1" indent="-457200">
              <a:buFont typeface="+mj-lt"/>
              <a:buAutoNum type="alphaLcParenR"/>
            </a:pPr>
            <a:r>
              <a:rPr lang="en-US" strike="sngStrike" dirty="0" smtClean="0"/>
              <a:t>Suggestion to replace with single IFS specification</a:t>
            </a:r>
          </a:p>
          <a:p>
            <a:pPr marL="857250" lvl="1" indent="-457200">
              <a:buFont typeface="+mj-lt"/>
              <a:buAutoNum type="alphaLcParenR"/>
            </a:pPr>
            <a:r>
              <a:rPr lang="en-US" strike="sngStrike" dirty="0" smtClean="0"/>
              <a:t>Ripples a lot (including into </a:t>
            </a:r>
            <a:r>
              <a:rPr lang="en-US" strike="sngStrike" dirty="0" err="1" smtClean="0"/>
              <a:t>Ack</a:t>
            </a:r>
            <a:r>
              <a:rPr lang="en-US" strike="sngStrike" dirty="0" smtClean="0"/>
              <a:t> timing)</a:t>
            </a:r>
          </a:p>
          <a:p>
            <a:pPr marL="857250" lvl="1" indent="-457200">
              <a:buFont typeface="+mj-lt"/>
              <a:buAutoNum type="alphaLcParenR"/>
            </a:pPr>
            <a:r>
              <a:rPr lang="en-US" strike="sngStrike" dirty="0" smtClean="0"/>
              <a:t>Backwards compatibility issues?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2090868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5</a:t>
            </a:fld>
            <a:endParaRPr lang="en-US"/>
          </a:p>
        </p:txBody>
      </p:sp>
      <p:sp>
        <p:nvSpPr>
          <p:cNvPr id="34821" name="Rectangle 2"/>
          <p:cNvSpPr>
            <a:spLocks noGrp="1" noChangeArrowheads="1"/>
          </p:cNvSpPr>
          <p:nvPr>
            <p:ph type="title" idx="4294967295"/>
          </p:nvPr>
        </p:nvSpPr>
        <p:spPr>
          <a:xfrm>
            <a:off x="685800" y="914400"/>
            <a:ext cx="7772400" cy="762000"/>
          </a:xfrm>
        </p:spPr>
        <p:txBody>
          <a:bodyPr/>
          <a:lstStyle/>
          <a:p>
            <a:r>
              <a:rPr lang="en-US" dirty="0" smtClean="0">
                <a:latin typeface="Times New Roman" charset="0"/>
                <a:ea typeface="ＭＳ Ｐゴシック" charset="0"/>
                <a:cs typeface="ＭＳ Ｐゴシック" charset="0"/>
              </a:rPr>
              <a:t>TG28 </a:t>
            </a:r>
            <a:r>
              <a:rPr lang="en-US" dirty="0" smtClean="0">
                <a:latin typeface="Times New Roman" charset="0"/>
                <a:ea typeface="ＭＳ Ｐゴシック" charset="0"/>
                <a:cs typeface="ＭＳ Ｐゴシック" charset="0"/>
              </a:rPr>
              <a:t>Changes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81000" y="1828800"/>
            <a:ext cx="8382000" cy="4038600"/>
          </a:xfrm>
        </p:spPr>
        <p:txBody>
          <a:bodyPr/>
          <a:lstStyle/>
          <a:p>
            <a:pPr marL="0" indent="0">
              <a:buNone/>
            </a:pPr>
            <a:r>
              <a:rPr lang="en-US" sz="2400" b="1" dirty="0"/>
              <a:t>1) Frame ID Extension</a:t>
            </a:r>
          </a:p>
          <a:p>
            <a:pPr marL="0" indent="0">
              <a:buNone/>
            </a:pPr>
            <a:r>
              <a:rPr lang="en-US" sz="2400" dirty="0"/>
              <a:t>   SC-M agreed to recommend defining the last reserved Frame ID value (0b111) to </a:t>
            </a:r>
            <a:r>
              <a:rPr lang="en-US" sz="2400" dirty="0" smtClean="0"/>
              <a:t>indicate an </a:t>
            </a:r>
            <a:r>
              <a:rPr lang="en-US" sz="2400" dirty="0"/>
              <a:t>Extended Frame ID format consisting of 5 additional bits (total 8-bit Frame ID). IEEE will manage the assignment of the extended Frame ID space to IEEE task groups or SDOs. The value 0b111 111 was agreed to be assigned to TIA to ratify the TR51 Frame </a:t>
            </a:r>
            <a:r>
              <a:rPr lang="en-US" sz="2400" dirty="0" smtClean="0"/>
              <a:t>ID, giving TIA </a:t>
            </a:r>
            <a:r>
              <a:rPr lang="en-US" sz="2400" dirty="0"/>
              <a:t>effectively </a:t>
            </a:r>
            <a:r>
              <a:rPr lang="en-US" sz="2400" dirty="0" smtClean="0"/>
              <a:t>4 </a:t>
            </a:r>
            <a:r>
              <a:rPr lang="en-US" sz="2400" dirty="0"/>
              <a:t>Frame IDs</a:t>
            </a:r>
            <a:r>
              <a:rPr lang="en-US" sz="2400" dirty="0" smtClean="0"/>
              <a:t>.</a:t>
            </a:r>
            <a:endParaRPr lang="en-US" sz="2400" dirty="0"/>
          </a:p>
          <a:p>
            <a:pPr marL="0" indent="0">
              <a:buNone/>
            </a:pPr>
            <a:r>
              <a:rPr lang="en-US" sz="2400" dirty="0"/>
              <a:t>   The frame format associated with extended Frame ID values is to be defined with each Frame ID as usual</a:t>
            </a:r>
            <a:r>
              <a:rPr lang="en-US" sz="2400" dirty="0" smtClean="0"/>
              <a:t>.</a:t>
            </a:r>
            <a:endParaRPr lang="en-US" sz="2400" dirty="0"/>
          </a:p>
        </p:txBody>
      </p:sp>
    </p:spTree>
    <p:extLst>
      <p:ext uri="{BB962C8B-B14F-4D97-AF65-F5344CB8AC3E}">
        <p14:creationId xmlns:p14="http://schemas.microsoft.com/office/powerpoint/2010/main" val="15832604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6</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a:latin typeface="Times New Roman" charset="0"/>
                <a:ea typeface="ＭＳ Ｐゴシック" charset="0"/>
                <a:cs typeface="ＭＳ Ｐゴシック" charset="0"/>
              </a:rPr>
              <a:t>TG28 </a:t>
            </a:r>
            <a:r>
              <a:rPr lang="en-US" dirty="0" smtClean="0">
                <a:latin typeface="Times New Roman" charset="0"/>
                <a:ea typeface="ＭＳ Ｐゴシック" charset="0"/>
                <a:cs typeface="ＭＳ Ｐゴシック" charset="0"/>
              </a:rPr>
              <a:t>Changes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04800" y="1600200"/>
            <a:ext cx="8534400" cy="4648200"/>
          </a:xfrm>
        </p:spPr>
        <p:txBody>
          <a:bodyPr/>
          <a:lstStyle/>
          <a:p>
            <a:pPr marL="0" indent="0">
              <a:buNone/>
            </a:pPr>
            <a:r>
              <a:rPr lang="en-US" sz="2300" b="1" dirty="0">
                <a:latin typeface="+mj-lt"/>
              </a:rPr>
              <a:t>2) ID Management</a:t>
            </a:r>
          </a:p>
          <a:p>
            <a:pPr marL="0" indent="0">
              <a:buNone/>
            </a:pPr>
            <a:r>
              <a:rPr lang="en-US" sz="2300" dirty="0">
                <a:latin typeface="+mj-lt"/>
              </a:rPr>
              <a:t>   SC-M agreed to recommend that IEEE should manage the allocation of various resource IDs including IE IDs. The re-definition of 'unmanaged' ID ranges to 'Reserved' will be coordinated with vendors who have already used 'unmanaged' range values in their products.</a:t>
            </a:r>
          </a:p>
          <a:p>
            <a:pPr marL="0" indent="0">
              <a:buNone/>
            </a:pPr>
            <a:r>
              <a:rPr lang="en-US" sz="2300" dirty="0">
                <a:latin typeface="+mj-lt"/>
              </a:rPr>
              <a:t>   Requests for resource values by external SDOs should be via the MOU channel between IEEE and the external SDO. IEEE will review the request and may suggest alternate solutions instead of assigning resource identifiers where appropriate. The timescale for response to a request should cover 2 IEEE meetings (i.e. of the order 2 months).</a:t>
            </a:r>
          </a:p>
          <a:p>
            <a:pPr marL="0" indent="0">
              <a:buNone/>
            </a:pPr>
            <a:r>
              <a:rPr lang="en-US" sz="2300" dirty="0">
                <a:latin typeface="+mj-lt"/>
              </a:rPr>
              <a:t>   A liaison response to ETSI should be generated to report on progress on discussions of resource allocation management.</a:t>
            </a:r>
          </a:p>
          <a:p>
            <a:endParaRPr lang="en-US" sz="2300" dirty="0"/>
          </a:p>
        </p:txBody>
      </p:sp>
    </p:spTree>
    <p:extLst>
      <p:ext uri="{BB962C8B-B14F-4D97-AF65-F5344CB8AC3E}">
        <p14:creationId xmlns:p14="http://schemas.microsoft.com/office/powerpoint/2010/main" val="14845511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7</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7</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a:latin typeface="Times New Roman" charset="0"/>
                <a:ea typeface="ＭＳ Ｐゴシック" charset="0"/>
                <a:cs typeface="ＭＳ Ｐゴシック" charset="0"/>
              </a:rPr>
              <a:t>TG28 </a:t>
            </a:r>
            <a:r>
              <a:rPr lang="en-US" dirty="0" smtClean="0">
                <a:latin typeface="Times New Roman" charset="0"/>
                <a:ea typeface="ＭＳ Ｐゴシック" charset="0"/>
                <a:cs typeface="ＭＳ Ｐゴシック" charset="0"/>
              </a:rPr>
              <a:t>Changes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447800"/>
            <a:ext cx="8915400" cy="4876800"/>
          </a:xfrm>
        </p:spPr>
        <p:txBody>
          <a:bodyPr/>
          <a:lstStyle/>
          <a:p>
            <a:pPr marL="0" indent="0">
              <a:buNone/>
            </a:pPr>
            <a:r>
              <a:rPr lang="en-US" sz="2200" b="1" dirty="0">
                <a:latin typeface="+mj-lt"/>
              </a:rPr>
              <a:t>3) IE Descriptor Format</a:t>
            </a:r>
          </a:p>
          <a:p>
            <a:pPr marL="0" indent="0">
              <a:buNone/>
            </a:pPr>
            <a:r>
              <a:rPr lang="en-US" sz="2200" dirty="0">
                <a:latin typeface="+mj-lt"/>
              </a:rPr>
              <a:t>   SC-M agreed to recommend that the last </a:t>
            </a:r>
            <a:r>
              <a:rPr lang="en-US" sz="2200" dirty="0" smtClean="0">
                <a:latin typeface="+mj-lt"/>
              </a:rPr>
              <a:t>version </a:t>
            </a:r>
            <a:r>
              <a:rPr lang="en-US" sz="2200" dirty="0">
                <a:latin typeface="+mj-lt"/>
              </a:rPr>
              <a:t>number value (0b11) for 15.4-2011 frame types (Beacon, Data, ACK, MAC Command) should be used to indicate </a:t>
            </a:r>
            <a:r>
              <a:rPr lang="en-US" sz="2200" dirty="0" smtClean="0">
                <a:latin typeface="+mj-lt"/>
              </a:rPr>
              <a:t>that IEs </a:t>
            </a:r>
            <a:r>
              <a:rPr lang="en-US" sz="2200" dirty="0">
                <a:latin typeface="+mj-lt"/>
              </a:rPr>
              <a:t>use TLV descriptor format. Version 0b10 frames (current </a:t>
            </a:r>
            <a:r>
              <a:rPr lang="en-US" sz="2200" dirty="0" smtClean="0">
                <a:latin typeface="+mj-lt"/>
              </a:rPr>
              <a:t>15.4e </a:t>
            </a:r>
            <a:r>
              <a:rPr lang="en-US" sz="2200" dirty="0">
                <a:latin typeface="+mj-lt"/>
              </a:rPr>
              <a:t>values) use LTV descriptor format.</a:t>
            </a:r>
          </a:p>
          <a:p>
            <a:pPr marL="0" indent="0">
              <a:buNone/>
            </a:pPr>
            <a:r>
              <a:rPr lang="en-US" sz="2200" dirty="0">
                <a:latin typeface="+mj-lt"/>
              </a:rPr>
              <a:t>   Similarly, Version 0b01 Multipurpose frames use TLV descriptor format. Existing 0b00 Version Multipurpose frames use LTV descriptor format.</a:t>
            </a:r>
          </a:p>
          <a:p>
            <a:pPr marL="0" indent="0">
              <a:buNone/>
            </a:pPr>
            <a:r>
              <a:rPr lang="en-US" sz="2200" dirty="0">
                <a:latin typeface="+mj-lt"/>
              </a:rPr>
              <a:t>   Any future changes to 15.4-2011 frames can be accommodated by the large available extended frame ID space</a:t>
            </a:r>
            <a:r>
              <a:rPr lang="en-US" sz="2200" dirty="0" smtClean="0">
                <a:latin typeface="+mj-lt"/>
              </a:rPr>
              <a:t>.</a:t>
            </a:r>
            <a:endParaRPr lang="en-US" sz="2200" dirty="0">
              <a:latin typeface="+mj-lt"/>
            </a:endParaRPr>
          </a:p>
          <a:p>
            <a:pPr marL="0" indent="0">
              <a:buNone/>
            </a:pPr>
            <a:r>
              <a:rPr lang="en-US" sz="2200" dirty="0">
                <a:latin typeface="+mj-lt"/>
              </a:rPr>
              <a:t>A final note was also agreed that the </a:t>
            </a:r>
            <a:r>
              <a:rPr lang="en-US" sz="2200" dirty="0" smtClean="0">
                <a:latin typeface="+mj-lt"/>
              </a:rPr>
              <a:t>one </a:t>
            </a:r>
            <a:r>
              <a:rPr lang="en-US" sz="2200" dirty="0">
                <a:latin typeface="+mj-lt"/>
              </a:rPr>
              <a:t>remaining </a:t>
            </a:r>
            <a:r>
              <a:rPr lang="en-US" sz="2200" dirty="0" smtClean="0">
                <a:latin typeface="+mj-lt"/>
              </a:rPr>
              <a:t>reserved </a:t>
            </a:r>
            <a:r>
              <a:rPr lang="en-US" sz="2200" dirty="0">
                <a:latin typeface="+mj-lt"/>
              </a:rPr>
              <a:t>bit in 15.4-2011 frames should be assigned if possible when the new version is defined - otherwise it will not be possible to use the bit as there is no further version number space</a:t>
            </a: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7015205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smtClean="0">
                <a:latin typeface="Times New Roman" charset="0"/>
                <a:ea typeface="ＭＳ Ｐゴシック" charset="0"/>
                <a:cs typeface="ＭＳ Ｐゴシック" charset="0"/>
              </a:rPr>
              <a:t>Deprecation Candidates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447800"/>
            <a:ext cx="8915400" cy="4876800"/>
          </a:xfrm>
        </p:spPr>
        <p:txBody>
          <a:bodyPr/>
          <a:lstStyle/>
          <a:p>
            <a:pPr>
              <a:buFont typeface="Arial"/>
              <a:buChar char="•"/>
            </a:pPr>
            <a:r>
              <a:rPr lang="en-US" sz="1800" dirty="0" smtClean="0"/>
              <a:t>PSSS/ASK </a:t>
            </a:r>
            <a:r>
              <a:rPr lang="en-US" sz="1800" dirty="0" err="1" smtClean="0"/>
              <a:t>Phy</a:t>
            </a:r>
            <a:endParaRPr lang="en-US" sz="1800" dirty="0" smtClean="0"/>
          </a:p>
          <a:p>
            <a:pPr>
              <a:buFont typeface="Arial"/>
              <a:buChar char="•"/>
            </a:pPr>
            <a:r>
              <a:rPr lang="en-US" sz="1800" dirty="0" smtClean="0"/>
              <a:t>MPSK </a:t>
            </a:r>
            <a:r>
              <a:rPr lang="en-US" sz="1800" dirty="0" err="1" smtClean="0"/>
              <a:t>Phy</a:t>
            </a:r>
            <a:endParaRPr lang="en-US" sz="1800" dirty="0" smtClean="0"/>
          </a:p>
          <a:p>
            <a:pPr>
              <a:buFont typeface="Arial"/>
              <a:buChar char="•"/>
            </a:pPr>
            <a:r>
              <a:rPr lang="en-US" sz="1800" dirty="0" smtClean="0"/>
              <a:t>LLDN</a:t>
            </a:r>
          </a:p>
          <a:p>
            <a:pPr>
              <a:buFont typeface="Arial"/>
              <a:buChar char="•"/>
            </a:pPr>
            <a:r>
              <a:rPr lang="en-US" sz="1800" dirty="0" smtClean="0"/>
              <a:t>MR-OQPSK</a:t>
            </a:r>
          </a:p>
          <a:p>
            <a:pPr>
              <a:buFont typeface="Arial"/>
              <a:buChar char="•"/>
            </a:pPr>
            <a:r>
              <a:rPr lang="en-US" sz="1800" dirty="0" smtClean="0"/>
              <a:t>AMCA</a:t>
            </a:r>
          </a:p>
          <a:p>
            <a:pPr>
              <a:buFont typeface="Arial"/>
              <a:buChar char="•"/>
            </a:pPr>
            <a:r>
              <a:rPr lang="en-US" sz="1800" dirty="0" smtClean="0"/>
              <a:t>14.5</a:t>
            </a:r>
          </a:p>
          <a:p>
            <a:pPr>
              <a:buFont typeface="Arial"/>
              <a:buChar char="•"/>
            </a:pPr>
            <a:endParaRPr lang="en-US" sz="1800" dirty="0" smtClean="0"/>
          </a:p>
          <a:p>
            <a:pPr>
              <a:buFont typeface="Arial"/>
              <a:buChar char="•"/>
            </a:pPr>
            <a:endParaRPr lang="en-US" sz="1800" dirty="0" smtClean="0"/>
          </a:p>
          <a:p>
            <a:pPr>
              <a:buFont typeface="Arial"/>
              <a:buChar char="•"/>
            </a:pPr>
            <a:endParaRPr lang="en-US" sz="1800" dirty="0" smtClean="0"/>
          </a:p>
          <a:p>
            <a:pPr>
              <a:buFont typeface="Arial"/>
              <a:buChar char="•"/>
            </a:pPr>
            <a:endParaRPr lang="en-US" sz="1400" dirty="0"/>
          </a:p>
        </p:txBody>
      </p:sp>
    </p:spTree>
    <p:extLst>
      <p:ext uri="{BB962C8B-B14F-4D97-AF65-F5344CB8AC3E}">
        <p14:creationId xmlns:p14="http://schemas.microsoft.com/office/powerpoint/2010/main" val="266625487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smtClean="0">
                <a:latin typeface="Times New Roman" charset="0"/>
                <a:ea typeface="ＭＳ Ｐゴシック" charset="0"/>
                <a:cs typeface="ＭＳ Ｐゴシック" charset="0"/>
              </a:rPr>
              <a:t>Revision Schedule</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990600"/>
            <a:ext cx="8915400" cy="5334000"/>
          </a:xfrm>
        </p:spPr>
        <p:txBody>
          <a:bodyPr/>
          <a:lstStyle/>
          <a:p>
            <a:pPr>
              <a:buFont typeface="Arial"/>
              <a:buChar char="•"/>
            </a:pPr>
            <a:r>
              <a:rPr lang="en-US" sz="1800" dirty="0" smtClean="0"/>
              <a:t>Comment collection		 </a:t>
            </a:r>
          </a:p>
          <a:p>
            <a:pPr lvl="1">
              <a:buFont typeface="Arial"/>
              <a:buChar char="•"/>
            </a:pPr>
            <a:r>
              <a:rPr lang="en-US" sz="1400" dirty="0" smtClean="0"/>
              <a:t>Start			23 May</a:t>
            </a:r>
          </a:p>
          <a:p>
            <a:pPr lvl="1">
              <a:buFont typeface="Arial"/>
              <a:buChar char="•"/>
            </a:pPr>
            <a:r>
              <a:rPr lang="en-US" sz="1400" dirty="0" smtClean="0"/>
              <a:t>End			6 June</a:t>
            </a:r>
          </a:p>
          <a:p>
            <a:pPr>
              <a:buFont typeface="Arial"/>
              <a:buChar char="•"/>
            </a:pPr>
            <a:r>
              <a:rPr lang="en-US" sz="1800" dirty="0" smtClean="0"/>
              <a:t>Letter Ballot </a:t>
            </a:r>
          </a:p>
          <a:p>
            <a:pPr lvl="1">
              <a:buFont typeface="Arial"/>
              <a:buChar char="•"/>
            </a:pPr>
            <a:r>
              <a:rPr lang="en-US" sz="1400" dirty="0" smtClean="0"/>
              <a:t>Start			14 June</a:t>
            </a:r>
          </a:p>
          <a:p>
            <a:pPr lvl="1">
              <a:buFont typeface="Arial"/>
              <a:buChar char="•"/>
            </a:pPr>
            <a:r>
              <a:rPr lang="en-US" sz="1400" dirty="0" smtClean="0"/>
              <a:t>End			13 July (San Diego)</a:t>
            </a:r>
          </a:p>
          <a:p>
            <a:pPr>
              <a:buFont typeface="Arial"/>
              <a:buChar char="•"/>
            </a:pPr>
            <a:r>
              <a:rPr lang="en-US" sz="1800" dirty="0" err="1" smtClean="0"/>
              <a:t>Recirculations</a:t>
            </a:r>
            <a:endParaRPr lang="en-US" sz="1800" dirty="0" smtClean="0"/>
          </a:p>
          <a:p>
            <a:pPr lvl="1">
              <a:buFont typeface="Arial"/>
              <a:buChar char="•"/>
            </a:pPr>
            <a:r>
              <a:rPr lang="en-US" sz="1400" dirty="0" smtClean="0"/>
              <a:t>start			27 July</a:t>
            </a:r>
          </a:p>
          <a:p>
            <a:pPr lvl="1">
              <a:buFont typeface="Arial"/>
              <a:buChar char="•"/>
            </a:pPr>
            <a:r>
              <a:rPr lang="en-US" sz="1400" dirty="0" smtClean="0"/>
              <a:t>end 			14 Oct</a:t>
            </a:r>
          </a:p>
          <a:p>
            <a:pPr>
              <a:buFont typeface="Arial"/>
              <a:buChar char="•"/>
            </a:pPr>
            <a:r>
              <a:rPr lang="en-US" sz="1800" dirty="0" smtClean="0"/>
              <a:t>Sponsor Ballot</a:t>
            </a:r>
          </a:p>
          <a:p>
            <a:pPr lvl="1">
              <a:buFont typeface="Arial"/>
              <a:buChar char="•"/>
            </a:pPr>
            <a:r>
              <a:rPr lang="en-US" sz="1400" dirty="0" smtClean="0"/>
              <a:t>Starts	 		17 Nov</a:t>
            </a:r>
          </a:p>
          <a:p>
            <a:pPr lvl="1">
              <a:buFont typeface="Arial"/>
              <a:buChar char="•"/>
            </a:pPr>
            <a:r>
              <a:rPr lang="en-US" sz="1400" dirty="0" smtClean="0"/>
              <a:t>ends			17 Dec</a:t>
            </a:r>
          </a:p>
          <a:p>
            <a:pPr>
              <a:buFont typeface="Arial"/>
              <a:buChar char="•"/>
            </a:pPr>
            <a:r>
              <a:rPr lang="en-US" sz="1800" dirty="0" err="1" smtClean="0"/>
              <a:t>Recirculations</a:t>
            </a:r>
            <a:r>
              <a:rPr lang="en-US" sz="1800" dirty="0" smtClean="0"/>
              <a:t>		</a:t>
            </a:r>
          </a:p>
          <a:p>
            <a:pPr lvl="1">
              <a:buFont typeface="Arial"/>
              <a:buChar char="•"/>
            </a:pPr>
            <a:r>
              <a:rPr lang="en-US" sz="1400" dirty="0" smtClean="0"/>
              <a:t>Start			5 Jan</a:t>
            </a:r>
          </a:p>
          <a:p>
            <a:pPr lvl="1">
              <a:buFont typeface="Arial"/>
              <a:buChar char="•"/>
            </a:pPr>
            <a:r>
              <a:rPr lang="en-US" sz="1400" dirty="0" smtClean="0"/>
              <a:t>end			2 Mar</a:t>
            </a:r>
            <a:r>
              <a:rPr lang="en-US" sz="1800" dirty="0" smtClean="0"/>
              <a:t>		</a:t>
            </a:r>
          </a:p>
          <a:p>
            <a:pPr>
              <a:buFont typeface="Arial"/>
              <a:buChar char="•"/>
            </a:pPr>
            <a:r>
              <a:rPr lang="en-US" sz="1800" dirty="0" smtClean="0"/>
              <a:t>EC submittal 			Plenary March 2015</a:t>
            </a:r>
          </a:p>
          <a:p>
            <a:pPr>
              <a:buFont typeface="Arial"/>
              <a:buChar char="•"/>
            </a:pPr>
            <a:r>
              <a:rPr lang="en-US" sz="1800" dirty="0" err="1" smtClean="0"/>
              <a:t>RevCom</a:t>
            </a:r>
            <a:r>
              <a:rPr lang="en-US" sz="1800" dirty="0" smtClean="0"/>
              <a:t>			17 June</a:t>
            </a:r>
          </a:p>
          <a:p>
            <a:pPr>
              <a:buFont typeface="Arial"/>
              <a:buChar char="•"/>
            </a:pPr>
            <a:endParaRPr lang="en-US" sz="1800" dirty="0" smtClean="0"/>
          </a:p>
          <a:p>
            <a:pPr>
              <a:buFont typeface="Arial"/>
              <a:buChar char="•"/>
            </a:pPr>
            <a:endParaRPr lang="en-US" sz="1800" dirty="0" smtClean="0"/>
          </a:p>
          <a:p>
            <a:pPr>
              <a:buFont typeface="Arial"/>
              <a:buChar char="•"/>
            </a:pPr>
            <a:endParaRPr lang="en-US" sz="1800" dirty="0" smtClean="0"/>
          </a:p>
          <a:p>
            <a:pPr>
              <a:buFont typeface="Arial"/>
              <a:buChar char="•"/>
            </a:pPr>
            <a:endParaRPr lang="en-US" sz="1800" dirty="0" smtClean="0"/>
          </a:p>
          <a:p>
            <a:pPr>
              <a:buFont typeface="Arial"/>
              <a:buChar char="•"/>
            </a:pPr>
            <a:endParaRPr lang="en-US" sz="1800" dirty="0" smtClean="0"/>
          </a:p>
          <a:p>
            <a:pPr>
              <a:buFont typeface="Arial"/>
              <a:buChar char="•"/>
            </a:pPr>
            <a:endParaRPr lang="en-US" sz="1800" dirty="0" smtClean="0"/>
          </a:p>
          <a:p>
            <a:pPr>
              <a:buFont typeface="Arial"/>
              <a:buChar char="•"/>
            </a:pPr>
            <a:endParaRPr lang="en-US" sz="1800" dirty="0" smtClean="0"/>
          </a:p>
          <a:p>
            <a:pPr>
              <a:buFont typeface="Arial"/>
              <a:buChar char="•"/>
            </a:pPr>
            <a:endParaRPr lang="en-US" sz="1800" dirty="0" smtClean="0"/>
          </a:p>
          <a:p>
            <a:pPr>
              <a:buFont typeface="Arial"/>
              <a:buChar char="•"/>
            </a:pPr>
            <a:endParaRPr lang="en-US" sz="1800" dirty="0" smtClean="0"/>
          </a:p>
          <a:p>
            <a:pPr>
              <a:buFont typeface="Arial"/>
              <a:buChar char="•"/>
            </a:pPr>
            <a:endParaRPr lang="en-US" sz="1400" dirty="0"/>
          </a:p>
        </p:txBody>
      </p:sp>
    </p:spTree>
    <p:extLst>
      <p:ext uri="{BB962C8B-B14F-4D97-AF65-F5344CB8AC3E}">
        <p14:creationId xmlns:p14="http://schemas.microsoft.com/office/powerpoint/2010/main" val="363828632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20963</TotalTime>
  <Words>1010</Words>
  <Application>Microsoft Macintosh PowerPoint</Application>
  <PresentationFormat>On-screen Show (4:3)</PresentationFormat>
  <Paragraphs>207</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SC Maintenance Detailed Agenda (Agenda 15-14-0119-02)</vt:lpstr>
      <vt:lpstr>SC Maintenance Accomplishments</vt:lpstr>
      <vt:lpstr>Revision Timing Effort</vt:lpstr>
      <vt:lpstr>TG28 Changes</vt:lpstr>
      <vt:lpstr>TG28 Changes</vt:lpstr>
      <vt:lpstr>TG28 Changes</vt:lpstr>
      <vt:lpstr>Deprecation Candidates</vt:lpstr>
      <vt:lpstr>Revision Schedule</vt:lpstr>
      <vt:lpstr>SC WNG</vt:lpstr>
      <vt:lpstr>Conference Calls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Closing Report for Beijing</dc:title>
  <dc:subject>IEEE 802.15 &lt;SC Closing Report&gt;</dc:subject>
  <dc:creator>Pat Kinney</dc:creator>
  <cp:keywords/>
  <dc:description>&lt;15-14-0196-00-0mag&gt;</dc:description>
  <cp:lastModifiedBy>Pat Kinney</cp:lastModifiedBy>
  <cp:revision>534</cp:revision>
  <cp:lastPrinted>1998-02-10T13:28:06Z</cp:lastPrinted>
  <dcterms:created xsi:type="dcterms:W3CDTF">2009-07-12T16:25:16Z</dcterms:created>
  <dcterms:modified xsi:type="dcterms:W3CDTF">2014-03-20T07:38:27Z</dcterms:modified>
  <cp:category/>
</cp:coreProperties>
</file>