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8" r:id="rId2"/>
    <p:sldId id="260" r:id="rId3"/>
    <p:sldId id="261" r:id="rId4"/>
    <p:sldId id="262"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07" autoAdjust="0"/>
  </p:normalViewPr>
  <p:slideViewPr>
    <p:cSldViewPr>
      <p:cViewPr>
        <p:scale>
          <a:sx n="70" d="100"/>
          <a:sy n="70" d="100"/>
        </p:scale>
        <p:origin x="-390" y="-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820" y="-102"/>
      </p:cViewPr>
      <p:guideLst>
        <p:guide orient="horz" pos="3224"/>
        <p:guide pos="223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pPr>
              <a:defRPr/>
            </a:pPr>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pPr>
              <a:defRPr/>
            </a:pPr>
            <a:r>
              <a:rPr lang="en-US"/>
              <a:t>Page </a:t>
            </a:r>
            <a:fld id="{A1E43BA5-155C-4332-B647-7F190B1C3A93}" type="slidenum">
              <a:rPr lang="en-US"/>
              <a:pPr>
                <a:defRPr/>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pPr>
              <a:defRPr/>
            </a:pPr>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pPr>
              <a:defRPr/>
            </a:pPr>
            <a:r>
              <a:rPr lang="en-US"/>
              <a:t>&lt;month year&gt;</a:t>
            </a:r>
          </a:p>
        </p:txBody>
      </p:sp>
      <p:sp>
        <p:nvSpPr>
          <p:cNvPr id="15364"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pPr>
              <a:defRPr/>
            </a:pPr>
            <a:r>
              <a:rPr lang="en-US"/>
              <a:t>Page </a:t>
            </a:r>
            <a:fld id="{653F7E22-F541-4087-8CD9-D474737C85A5}" type="slidenum">
              <a:rPr lang="en-US"/>
              <a:pPr>
                <a:defRPr/>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Kopfzeilenplatzhalter 3"/>
          <p:cNvSpPr>
            <a:spLocks noGrp="1"/>
          </p:cNvSpPr>
          <p:nvPr>
            <p:ph type="hdr" sz="quarter" idx="10"/>
          </p:nvPr>
        </p:nvSpPr>
        <p:spPr/>
        <p:txBody>
          <a:bodyPr/>
          <a:lstStyle/>
          <a:p>
            <a:pPr>
              <a:defRPr/>
            </a:pPr>
            <a:r>
              <a:rPr lang="en-US" smtClean="0"/>
              <a:t>doc.: IEEE 802.15-&lt;doc#&gt;</a:t>
            </a:r>
            <a:endParaRPr lang="en-US"/>
          </a:p>
        </p:txBody>
      </p:sp>
      <p:sp>
        <p:nvSpPr>
          <p:cNvPr id="5" name="Datumsplatzhalter 4"/>
          <p:cNvSpPr>
            <a:spLocks noGrp="1"/>
          </p:cNvSpPr>
          <p:nvPr>
            <p:ph type="dt" idx="11"/>
          </p:nvPr>
        </p:nvSpPr>
        <p:spPr/>
        <p:txBody>
          <a:bodyPr/>
          <a:lstStyle/>
          <a:p>
            <a:pPr>
              <a:defRPr/>
            </a:pPr>
            <a:r>
              <a:rPr lang="en-US" smtClean="0"/>
              <a:t>&lt;month year&gt;</a:t>
            </a:r>
            <a:endParaRPr lang="en-US"/>
          </a:p>
        </p:txBody>
      </p:sp>
      <p:sp>
        <p:nvSpPr>
          <p:cNvPr id="6" name="Fußzeilenplatzhalter 5"/>
          <p:cNvSpPr>
            <a:spLocks noGrp="1"/>
          </p:cNvSpPr>
          <p:nvPr>
            <p:ph type="ftr" sz="quarter" idx="12"/>
          </p:nvPr>
        </p:nvSpPr>
        <p:spPr/>
        <p:txBody>
          <a:bodyPr/>
          <a:lstStyle/>
          <a:p>
            <a:pPr lvl="4">
              <a:defRPr/>
            </a:pPr>
            <a:r>
              <a:rPr lang="en-US" smtClean="0"/>
              <a:t>&lt;author&gt;, &lt;company&gt;</a:t>
            </a:r>
            <a:endParaRPr lang="en-US"/>
          </a:p>
        </p:txBody>
      </p:sp>
      <p:sp>
        <p:nvSpPr>
          <p:cNvPr id="7" name="Foliennummernplatzhalter 6"/>
          <p:cNvSpPr>
            <a:spLocks noGrp="1"/>
          </p:cNvSpPr>
          <p:nvPr>
            <p:ph type="sldNum" sz="quarter" idx="13"/>
          </p:nvPr>
        </p:nvSpPr>
        <p:spPr/>
        <p:txBody>
          <a:bodyPr/>
          <a:lstStyle/>
          <a:p>
            <a:pPr>
              <a:defRPr/>
            </a:pPr>
            <a:r>
              <a:rPr lang="en-US" smtClean="0"/>
              <a:t>Page </a:t>
            </a:r>
            <a:fld id="{653F7E22-F541-4087-8CD9-D474737C85A5}" type="slidenum">
              <a:rPr lang="en-US" smtClean="0"/>
              <a:pPr>
                <a:defRPr/>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3</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4</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r>
              <a:rPr lang="en-US" dirty="0" smtClean="0"/>
              <a:t>March 2012</a:t>
            </a:r>
            <a:endParaRPr lang="en-US" dirty="0"/>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EB0BD004-B578-49C0-8E55-0507DA7CEF47}" type="slidenum">
              <a:rPr lang="en-US"/>
              <a:pPr>
                <a:defRPr/>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r>
              <a:rPr lang="en-US"/>
              <a:t>March 2008</a:t>
            </a:r>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059AED08-EA53-4400-AAE2-9E74F224666F}"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r>
              <a:rPr lang="en-US"/>
              <a:t>March 2008</a:t>
            </a:r>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4AA125B9-707B-41D3-862C-97519BDEA1C5}" type="slidenum">
              <a:rPr lang="en-US"/>
              <a:pPr>
                <a:defRPr/>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r>
              <a:rPr lang="en-US"/>
              <a:t>March 2008</a:t>
            </a:r>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1FA3E7FB-C434-4E6B-BCB6-607121E9F249}" type="slidenum">
              <a:rPr lang="en-US"/>
              <a:pPr>
                <a:defRPr/>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r>
              <a:rPr lang="en-US"/>
              <a:t>March 2008</a:t>
            </a:r>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328038F4-45BC-4CA2-9B04-8CF73910CB9B}"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pPr>
              <a:defRPr/>
            </a:pPr>
            <a:r>
              <a:rPr lang="en-US"/>
              <a:t>March 2008</a:t>
            </a:r>
          </a:p>
        </p:txBody>
      </p:sp>
      <p:sp>
        <p:nvSpPr>
          <p:cNvPr id="6" name="Fußzeilenplatzhalter 5"/>
          <p:cNvSpPr>
            <a:spLocks noGrp="1"/>
          </p:cNvSpPr>
          <p:nvPr>
            <p:ph type="ftr" sz="quarter" idx="11"/>
          </p:nvPr>
        </p:nvSpPr>
        <p:spPr/>
        <p:txBody>
          <a:bodyPr/>
          <a:lstStyle>
            <a:lvl1pPr>
              <a:defRPr/>
            </a:lvl1pPr>
          </a:lstStyle>
          <a:p>
            <a:pPr>
              <a:defRPr/>
            </a:pPr>
            <a:r>
              <a:rPr lang="en-US"/>
              <a:t>Rick Roberts, Intel</a:t>
            </a:r>
          </a:p>
        </p:txBody>
      </p:sp>
      <p:sp>
        <p:nvSpPr>
          <p:cNvPr id="7" name="Foliennummernplatzhalter 6"/>
          <p:cNvSpPr>
            <a:spLocks noGrp="1"/>
          </p:cNvSpPr>
          <p:nvPr>
            <p:ph type="sldNum" sz="quarter" idx="12"/>
          </p:nvPr>
        </p:nvSpPr>
        <p:spPr/>
        <p:txBody>
          <a:bodyPr/>
          <a:lstStyle>
            <a:lvl1pPr>
              <a:defRPr/>
            </a:lvl1pPr>
          </a:lstStyle>
          <a:p>
            <a:pPr>
              <a:defRPr/>
            </a:pPr>
            <a:r>
              <a:rPr lang="en-US"/>
              <a:t>Slide </a:t>
            </a:r>
            <a:fld id="{8C8D3CB9-874E-4297-8E15-8845077710D3}"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pPr>
              <a:defRPr/>
            </a:pPr>
            <a:r>
              <a:rPr lang="en-US"/>
              <a:t>March 2008</a:t>
            </a:r>
          </a:p>
        </p:txBody>
      </p:sp>
      <p:sp>
        <p:nvSpPr>
          <p:cNvPr id="8" name="Fußzeilenplatzhalter 7"/>
          <p:cNvSpPr>
            <a:spLocks noGrp="1"/>
          </p:cNvSpPr>
          <p:nvPr>
            <p:ph type="ftr" sz="quarter" idx="11"/>
          </p:nvPr>
        </p:nvSpPr>
        <p:spPr/>
        <p:txBody>
          <a:bodyPr/>
          <a:lstStyle>
            <a:lvl1pPr>
              <a:defRPr/>
            </a:lvl1pPr>
          </a:lstStyle>
          <a:p>
            <a:pPr>
              <a:defRPr/>
            </a:pPr>
            <a:r>
              <a:rPr lang="en-US"/>
              <a:t>Rick Roberts, Intel</a:t>
            </a:r>
          </a:p>
        </p:txBody>
      </p:sp>
      <p:sp>
        <p:nvSpPr>
          <p:cNvPr id="9" name="Foliennummernplatzhalter 8"/>
          <p:cNvSpPr>
            <a:spLocks noGrp="1"/>
          </p:cNvSpPr>
          <p:nvPr>
            <p:ph type="sldNum" sz="quarter" idx="12"/>
          </p:nvPr>
        </p:nvSpPr>
        <p:spPr/>
        <p:txBody>
          <a:bodyPr/>
          <a:lstStyle>
            <a:lvl1pPr>
              <a:defRPr/>
            </a:lvl1pPr>
          </a:lstStyle>
          <a:p>
            <a:pPr>
              <a:defRPr/>
            </a:pPr>
            <a:r>
              <a:rPr lang="en-US"/>
              <a:t>Slide </a:t>
            </a:r>
            <a:fld id="{C4153504-61E0-48DD-83E5-56F90A42EA1F}"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pPr>
              <a:defRPr/>
            </a:pPr>
            <a:r>
              <a:rPr lang="en-US"/>
              <a:t>March 2008</a:t>
            </a:r>
          </a:p>
        </p:txBody>
      </p:sp>
      <p:sp>
        <p:nvSpPr>
          <p:cNvPr id="4" name="Fußzeilenplatzhalter 3"/>
          <p:cNvSpPr>
            <a:spLocks noGrp="1"/>
          </p:cNvSpPr>
          <p:nvPr>
            <p:ph type="ftr" sz="quarter" idx="11"/>
          </p:nvPr>
        </p:nvSpPr>
        <p:spPr/>
        <p:txBody>
          <a:bodyPr/>
          <a:lstStyle>
            <a:lvl1pPr>
              <a:defRPr/>
            </a:lvl1pPr>
          </a:lstStyle>
          <a:p>
            <a:pPr>
              <a:defRPr/>
            </a:pPr>
            <a:r>
              <a:rPr lang="en-US"/>
              <a:t>Rick Roberts, Intel</a:t>
            </a:r>
          </a:p>
        </p:txBody>
      </p:sp>
      <p:sp>
        <p:nvSpPr>
          <p:cNvPr id="5" name="Foliennummernplatzhalter 4"/>
          <p:cNvSpPr>
            <a:spLocks noGrp="1"/>
          </p:cNvSpPr>
          <p:nvPr>
            <p:ph type="sldNum" sz="quarter" idx="12"/>
          </p:nvPr>
        </p:nvSpPr>
        <p:spPr/>
        <p:txBody>
          <a:bodyPr/>
          <a:lstStyle>
            <a:lvl1pPr>
              <a:defRPr/>
            </a:lvl1pPr>
          </a:lstStyle>
          <a:p>
            <a:pPr>
              <a:defRPr/>
            </a:pPr>
            <a:r>
              <a:rPr lang="en-US"/>
              <a:t>Slide </a:t>
            </a:r>
            <a:fld id="{6DD3FF29-8600-4811-AC54-D1033E788348}"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r>
              <a:rPr lang="en-US"/>
              <a:t>March 2008</a:t>
            </a:r>
          </a:p>
        </p:txBody>
      </p:sp>
      <p:sp>
        <p:nvSpPr>
          <p:cNvPr id="6" name="Fußzeilenplatzhalter 5"/>
          <p:cNvSpPr>
            <a:spLocks noGrp="1"/>
          </p:cNvSpPr>
          <p:nvPr>
            <p:ph type="ftr" sz="quarter" idx="11"/>
          </p:nvPr>
        </p:nvSpPr>
        <p:spPr/>
        <p:txBody>
          <a:bodyPr/>
          <a:lstStyle>
            <a:lvl1pPr>
              <a:defRPr/>
            </a:lvl1pPr>
          </a:lstStyle>
          <a:p>
            <a:pPr>
              <a:defRPr/>
            </a:pPr>
            <a:r>
              <a:rPr lang="en-US"/>
              <a:t>Rick Roberts, Intel</a:t>
            </a:r>
          </a:p>
        </p:txBody>
      </p:sp>
      <p:sp>
        <p:nvSpPr>
          <p:cNvPr id="7" name="Foliennummernplatzhalter 6"/>
          <p:cNvSpPr>
            <a:spLocks noGrp="1"/>
          </p:cNvSpPr>
          <p:nvPr>
            <p:ph type="sldNum" sz="quarter" idx="12"/>
          </p:nvPr>
        </p:nvSpPr>
        <p:spPr/>
        <p:txBody>
          <a:bodyPr/>
          <a:lstStyle>
            <a:lvl1pPr>
              <a:defRPr/>
            </a:lvl1pPr>
          </a:lstStyle>
          <a:p>
            <a:pPr>
              <a:defRPr/>
            </a:pPr>
            <a:r>
              <a:rPr lang="en-US"/>
              <a:t>Slide </a:t>
            </a:r>
            <a:fld id="{62B9BDED-FF25-4155-B9D1-C6B1A2BAA7E0}"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r>
              <a:rPr lang="en-US"/>
              <a:t>March 2008</a:t>
            </a:r>
          </a:p>
        </p:txBody>
      </p:sp>
      <p:sp>
        <p:nvSpPr>
          <p:cNvPr id="6" name="Fußzeilenplatzhalter 5"/>
          <p:cNvSpPr>
            <a:spLocks noGrp="1"/>
          </p:cNvSpPr>
          <p:nvPr>
            <p:ph type="ftr" sz="quarter" idx="11"/>
          </p:nvPr>
        </p:nvSpPr>
        <p:spPr/>
        <p:txBody>
          <a:bodyPr/>
          <a:lstStyle>
            <a:lvl1pPr>
              <a:defRPr/>
            </a:lvl1pPr>
          </a:lstStyle>
          <a:p>
            <a:pPr>
              <a:defRPr/>
            </a:pPr>
            <a:r>
              <a:rPr lang="en-US"/>
              <a:t>Rick Roberts, Intel</a:t>
            </a:r>
          </a:p>
        </p:txBody>
      </p:sp>
      <p:sp>
        <p:nvSpPr>
          <p:cNvPr id="7" name="Foliennummernplatzhalter 6"/>
          <p:cNvSpPr>
            <a:spLocks noGrp="1"/>
          </p:cNvSpPr>
          <p:nvPr>
            <p:ph type="sldNum" sz="quarter" idx="12"/>
          </p:nvPr>
        </p:nvSpPr>
        <p:spPr/>
        <p:txBody>
          <a:bodyPr/>
          <a:lstStyle>
            <a:lvl1pPr>
              <a:defRPr/>
            </a:lvl1pPr>
          </a:lstStyle>
          <a:p>
            <a:pPr>
              <a:defRPr/>
            </a:pPr>
            <a:r>
              <a:rPr lang="en-US"/>
              <a:t>Slide </a:t>
            </a:r>
            <a:fld id="{02C8F87A-E25A-4704-ACE0-92709774AA13}"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March 2014</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Thomas Kürner, TU </a:t>
            </a:r>
            <a:r>
              <a:rPr lang="en-US" err="1"/>
              <a:t>Braunschweig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83B0A6B9-CBC9-4452-A528-EDA03FE425AB}" type="slidenum">
              <a:rPr lang="en-US"/>
              <a:pPr>
                <a:defRPr/>
              </a:pPr>
              <a:t>‹Nr.›</a:t>
            </a:fld>
            <a:endParaRPr lang="en-US"/>
          </a:p>
        </p:txBody>
      </p:sp>
      <p:sp>
        <p:nvSpPr>
          <p:cNvPr id="1031" name="Rectangle 7"/>
          <p:cNvSpPr>
            <a:spLocks noChangeArrowheads="1"/>
          </p:cNvSpPr>
          <p:nvPr/>
        </p:nvSpPr>
        <p:spPr bwMode="auto">
          <a:xfrm>
            <a:off x="3657600" y="393700"/>
            <a:ext cx="48006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IEEE </a:t>
            </a:r>
            <a:r>
              <a:rPr lang="en-US" sz="1400" b="1" dirty="0" smtClean="0"/>
              <a:t>802.15-14/192</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de-DE"/>
          </a:p>
        </p:txBody>
      </p:sp>
    </p:spTree>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umsplatzhalter 3"/>
          <p:cNvSpPr>
            <a:spLocks noGrp="1"/>
          </p:cNvSpPr>
          <p:nvPr>
            <p:ph type="dt" sz="quarter" idx="10"/>
          </p:nvPr>
        </p:nvSpPr>
        <p:spPr>
          <a:noFill/>
        </p:spPr>
        <p:txBody>
          <a:bodyPr/>
          <a:lstStyle/>
          <a:p>
            <a:r>
              <a:rPr lang="en-US" dirty="0" smtClean="0"/>
              <a:t>March </a:t>
            </a:r>
            <a:r>
              <a:rPr lang="en-US" dirty="0" smtClean="0"/>
              <a:t>2014</a:t>
            </a:r>
          </a:p>
        </p:txBody>
      </p:sp>
      <p:sp>
        <p:nvSpPr>
          <p:cNvPr id="13315" name="Foliennummernplatzhalter 5"/>
          <p:cNvSpPr>
            <a:spLocks noGrp="1"/>
          </p:cNvSpPr>
          <p:nvPr>
            <p:ph type="sldNum" sz="quarter" idx="12"/>
          </p:nvPr>
        </p:nvSpPr>
        <p:spPr>
          <a:noFill/>
        </p:spPr>
        <p:txBody>
          <a:bodyPr/>
          <a:lstStyle/>
          <a:p>
            <a:r>
              <a:rPr lang="en-US" smtClean="0"/>
              <a:t>Slide </a:t>
            </a:r>
            <a:fld id="{0A94E8BB-86A0-4C5E-AE22-42A6B8932ED2}" type="slidenum">
              <a:rPr lang="en-US" smtClean="0"/>
              <a:pPr/>
              <a:t>1</a:t>
            </a:fld>
            <a:endParaRPr lang="en-US" smtClean="0"/>
          </a:p>
        </p:txBody>
      </p:sp>
      <p:sp>
        <p:nvSpPr>
          <p:cNvPr id="13316" name="Fußzeilenplatzhalter 2"/>
          <p:cNvSpPr>
            <a:spLocks noGrp="1"/>
          </p:cNvSpPr>
          <p:nvPr>
            <p:ph type="ftr" sz="quarter" idx="11"/>
          </p:nvPr>
        </p:nvSpPr>
        <p:spPr>
          <a:noFill/>
        </p:spPr>
        <p:txBody>
          <a:bodyPr/>
          <a:lstStyle/>
          <a:p>
            <a:r>
              <a:rPr lang="en-US" smtClean="0"/>
              <a:t>Thomas Kürner, TU Braunschweig</a:t>
            </a:r>
          </a:p>
        </p:txBody>
      </p:sp>
      <p:sp>
        <p:nvSpPr>
          <p:cNvPr id="13317" name="Text Box 4"/>
          <p:cNvSpPr txBox="1">
            <a:spLocks noChangeArrowheads="1"/>
          </p:cNvSpPr>
          <p:nvPr/>
        </p:nvSpPr>
        <p:spPr bwMode="auto">
          <a:xfrm>
            <a:off x="1219200" y="762000"/>
            <a:ext cx="7380547" cy="461665"/>
          </a:xfrm>
          <a:prstGeom prst="rect">
            <a:avLst/>
          </a:prstGeom>
          <a:noFill/>
          <a:ln w="9525">
            <a:noFill/>
            <a:miter lim="800000"/>
            <a:headEnd/>
            <a:tailEnd/>
          </a:ln>
        </p:spPr>
        <p:txBody>
          <a:bodyPr wrap="none">
            <a:spAutoFit/>
          </a:bodyPr>
          <a:lstStyle/>
          <a:p>
            <a:r>
              <a:rPr lang="en-US" sz="2400" dirty="0" smtClean="0">
                <a:solidFill>
                  <a:srgbClr val="FF3300"/>
                </a:solidFill>
              </a:rPr>
              <a:t>Closing </a:t>
            </a:r>
            <a:r>
              <a:rPr lang="en-US" sz="2400" dirty="0">
                <a:solidFill>
                  <a:srgbClr val="FF3300"/>
                </a:solidFill>
              </a:rPr>
              <a:t>Plenary Meeting </a:t>
            </a:r>
            <a:r>
              <a:rPr lang="en-US" sz="2400" dirty="0" smtClean="0">
                <a:solidFill>
                  <a:srgbClr val="FF3300"/>
                </a:solidFill>
              </a:rPr>
              <a:t>Report </a:t>
            </a:r>
            <a:r>
              <a:rPr lang="en-US" sz="2400" dirty="0">
                <a:solidFill>
                  <a:srgbClr val="FF3300"/>
                </a:solidFill>
              </a:rPr>
              <a:t>for </a:t>
            </a:r>
            <a:r>
              <a:rPr lang="en-US" sz="2400" dirty="0" smtClean="0">
                <a:solidFill>
                  <a:srgbClr val="FF3300"/>
                </a:solidFill>
              </a:rPr>
              <a:t>SG 100G Group (</a:t>
            </a:r>
            <a:r>
              <a:rPr lang="en-US" sz="2400" dirty="0" smtClean="0">
                <a:solidFill>
                  <a:srgbClr val="FF3300"/>
                </a:solidFill>
              </a:rPr>
              <a:t>1/2)</a:t>
            </a:r>
            <a:endParaRPr lang="en-US" sz="2400" dirty="0">
              <a:solidFill>
                <a:srgbClr val="FF3300"/>
              </a:solidFill>
            </a:endParaRPr>
          </a:p>
        </p:txBody>
      </p:sp>
      <p:sp>
        <p:nvSpPr>
          <p:cNvPr id="13318" name="Text Box 6"/>
          <p:cNvSpPr txBox="1">
            <a:spLocks noChangeArrowheads="1"/>
          </p:cNvSpPr>
          <p:nvPr/>
        </p:nvSpPr>
        <p:spPr bwMode="auto">
          <a:xfrm>
            <a:off x="685800" y="1295400"/>
            <a:ext cx="7848600" cy="6463308"/>
          </a:xfrm>
          <a:prstGeom prst="rect">
            <a:avLst/>
          </a:prstGeom>
          <a:noFill/>
          <a:ln w="9525">
            <a:noFill/>
            <a:miter lim="800000"/>
            <a:headEnd/>
            <a:tailEnd/>
          </a:ln>
        </p:spPr>
        <p:txBody>
          <a:bodyPr>
            <a:spAutoFit/>
          </a:bodyPr>
          <a:lstStyle/>
          <a:p>
            <a:pPr marL="269875" indent="-269875">
              <a:buFont typeface="Arial" pitchFamily="34" charset="0"/>
              <a:buChar char="•"/>
            </a:pPr>
            <a:r>
              <a:rPr lang="en-US" altLang="ko-KR" sz="1800" dirty="0" smtClean="0">
                <a:ea typeface="굴림" charset="-127"/>
              </a:rPr>
              <a:t>Meeting </a:t>
            </a:r>
            <a:r>
              <a:rPr lang="en-US" altLang="ko-KR" sz="1800" dirty="0">
                <a:ea typeface="굴림" charset="-127"/>
              </a:rPr>
              <a:t>was called to order at </a:t>
            </a:r>
            <a:r>
              <a:rPr lang="en-US" altLang="ko-KR" sz="1800" dirty="0" smtClean="0">
                <a:ea typeface="굴림" charset="-127"/>
              </a:rPr>
              <a:t>13.30 </a:t>
            </a:r>
            <a:r>
              <a:rPr lang="en-US" altLang="ko-KR" sz="1800" dirty="0" smtClean="0">
                <a:ea typeface="굴림" charset="-127"/>
              </a:rPr>
              <a:t>am </a:t>
            </a:r>
            <a:r>
              <a:rPr lang="en-US" altLang="ko-KR" sz="1800" dirty="0">
                <a:ea typeface="굴림" charset="-127"/>
              </a:rPr>
              <a:t>on </a:t>
            </a:r>
            <a:r>
              <a:rPr lang="en-US" altLang="ko-KR" sz="1800" dirty="0" smtClean="0">
                <a:ea typeface="굴림" charset="-127"/>
              </a:rPr>
              <a:t>March 17 and </a:t>
            </a:r>
            <a:r>
              <a:rPr lang="en-US" altLang="ko-KR" sz="1800" dirty="0">
                <a:ea typeface="굴림" charset="-127"/>
              </a:rPr>
              <a:t>finished </a:t>
            </a:r>
            <a:r>
              <a:rPr lang="en-US" altLang="ko-KR" sz="1800" dirty="0" smtClean="0">
                <a:ea typeface="굴림" charset="-127"/>
              </a:rPr>
              <a:t>at </a:t>
            </a:r>
            <a:r>
              <a:rPr lang="en-US" altLang="ko-KR" sz="1800" dirty="0" smtClean="0">
                <a:ea typeface="굴림" charset="-127"/>
              </a:rPr>
              <a:t>March</a:t>
            </a:r>
            <a:r>
              <a:rPr lang="en-US" altLang="ko-KR" sz="1800" dirty="0" smtClean="0">
                <a:ea typeface="굴림" charset="-127"/>
              </a:rPr>
              <a:t> </a:t>
            </a:r>
            <a:r>
              <a:rPr lang="en-US" altLang="ko-KR" sz="1800" dirty="0" smtClean="0">
                <a:ea typeface="굴림" charset="-127"/>
              </a:rPr>
              <a:t>2014 at </a:t>
            </a:r>
            <a:r>
              <a:rPr lang="en-US" altLang="ko-KR" sz="1800" dirty="0" smtClean="0">
                <a:ea typeface="굴림" charset="-127"/>
              </a:rPr>
              <a:t>5.27 </a:t>
            </a:r>
            <a:r>
              <a:rPr lang="en-US" altLang="ko-KR" sz="1800" dirty="0" smtClean="0">
                <a:ea typeface="굴림" charset="-127"/>
              </a:rPr>
              <a:t>pm.</a:t>
            </a:r>
          </a:p>
          <a:p>
            <a:pPr marL="727075" lvl="1" indent="-269875">
              <a:buFont typeface="Arial" pitchFamily="34" charset="0"/>
              <a:buChar char="•"/>
            </a:pPr>
            <a:r>
              <a:rPr lang="en-US" altLang="ko-KR" sz="1800" dirty="0" smtClean="0">
                <a:ea typeface="굴림" charset="-127"/>
              </a:rPr>
              <a:t> Number of meetings: </a:t>
            </a:r>
            <a:r>
              <a:rPr lang="en-US" altLang="ko-KR" sz="1800" dirty="0" smtClean="0">
                <a:ea typeface="굴림" charset="-127"/>
              </a:rPr>
              <a:t>4 </a:t>
            </a:r>
            <a:r>
              <a:rPr lang="en-US" altLang="ko-KR" sz="1800" dirty="0" smtClean="0">
                <a:ea typeface="굴림" charset="-127"/>
              </a:rPr>
              <a:t>(plus a joint meeting with 802.1/802.15 TG10)</a:t>
            </a:r>
            <a:endParaRPr lang="en-US" altLang="ko-KR" sz="1800" dirty="0">
              <a:ea typeface="굴림" charset="-127"/>
            </a:endParaRPr>
          </a:p>
          <a:p>
            <a:pPr marL="727075" lvl="1" indent="-269875">
              <a:buFont typeface="Arial" pitchFamily="34" charset="0"/>
              <a:buChar char="•"/>
            </a:pPr>
            <a:r>
              <a:rPr lang="en-US" altLang="ko-KR" sz="1800" dirty="0">
                <a:ea typeface="굴림" charset="-127"/>
              </a:rPr>
              <a:t> </a:t>
            </a:r>
            <a:r>
              <a:rPr lang="en-US" altLang="ko-KR" sz="1800" dirty="0" smtClean="0">
                <a:ea typeface="굴림" charset="-127"/>
              </a:rPr>
              <a:t>Total number </a:t>
            </a:r>
            <a:r>
              <a:rPr lang="en-US" altLang="ko-KR" sz="1800" dirty="0">
                <a:ea typeface="굴림" charset="-127"/>
              </a:rPr>
              <a:t>of </a:t>
            </a:r>
            <a:r>
              <a:rPr lang="en-US" altLang="ko-KR" sz="1800" dirty="0" smtClean="0">
                <a:ea typeface="굴림" charset="-127"/>
              </a:rPr>
              <a:t>attendees </a:t>
            </a:r>
            <a:r>
              <a:rPr lang="en-US" altLang="ko-KR" sz="1800" dirty="0" smtClean="0">
                <a:ea typeface="굴림" charset="-127"/>
              </a:rPr>
              <a:t>:18 (plus  additional 7 </a:t>
            </a:r>
            <a:r>
              <a:rPr lang="en-US" altLang="ko-KR" sz="1800" dirty="0" err="1" smtClean="0">
                <a:ea typeface="굴림" charset="-127"/>
              </a:rPr>
              <a:t>particpatimg</a:t>
            </a:r>
            <a:r>
              <a:rPr lang="en-US" altLang="ko-KR" sz="1800" dirty="0" smtClean="0">
                <a:ea typeface="굴림" charset="-127"/>
              </a:rPr>
              <a:t> in the joint meeting only)</a:t>
            </a:r>
            <a:endParaRPr lang="en-US" altLang="ko-KR" sz="600" dirty="0">
              <a:ea typeface="굴림" charset="-127"/>
            </a:endParaRPr>
          </a:p>
          <a:p>
            <a:pPr marL="727075" lvl="1" indent="-269875">
              <a:buFont typeface="Arial" pitchFamily="34" charset="0"/>
              <a:buChar char="•"/>
            </a:pPr>
            <a:r>
              <a:rPr lang="en-US" altLang="ko-KR" sz="1800" dirty="0" smtClean="0">
                <a:ea typeface="굴림" charset="-127"/>
              </a:rPr>
              <a:t> Total number of contributions: </a:t>
            </a:r>
            <a:r>
              <a:rPr lang="en-US" altLang="ko-KR" sz="1800" dirty="0" smtClean="0">
                <a:ea typeface="굴림" charset="-127"/>
              </a:rPr>
              <a:t>4</a:t>
            </a:r>
            <a:endParaRPr lang="en-US" altLang="ko-KR" sz="1800" dirty="0" smtClean="0">
              <a:ea typeface="굴림" charset="-127"/>
            </a:endParaRPr>
          </a:p>
          <a:p>
            <a:r>
              <a:rPr lang="en-US" altLang="ko-KR" sz="1800" dirty="0" smtClean="0">
                <a:ea typeface="굴림" charset="-127"/>
              </a:rPr>
              <a:t> </a:t>
            </a:r>
          </a:p>
          <a:p>
            <a:pPr>
              <a:buFont typeface="Arial" pitchFamily="34" charset="0"/>
              <a:buChar char="•"/>
            </a:pPr>
            <a:r>
              <a:rPr lang="en-US" altLang="ko-KR" sz="1800" dirty="0" smtClean="0">
                <a:ea typeface="굴림" charset="-127"/>
              </a:rPr>
              <a:t> </a:t>
            </a:r>
            <a:r>
              <a:rPr lang="en-US" altLang="ko-KR" sz="1800" dirty="0" smtClean="0">
                <a:ea typeface="굴림" charset="-127"/>
              </a:rPr>
              <a:t>Contributions</a:t>
            </a:r>
            <a:endParaRPr lang="en-US" altLang="ko-KR" sz="1800" dirty="0" smtClean="0">
              <a:ea typeface="굴림" charset="-127"/>
            </a:endParaRPr>
          </a:p>
          <a:p>
            <a:endParaRPr lang="en-US" sz="800" b="1" dirty="0">
              <a:ea typeface="굴림" charset="-127"/>
            </a:endParaRPr>
          </a:p>
          <a:p>
            <a:r>
              <a:rPr lang="en-US" sz="1600" b="1" u="sng" dirty="0" smtClean="0"/>
              <a:t>Contribution #1 :</a:t>
            </a:r>
            <a:r>
              <a:rPr lang="en-US" sz="1600" b="1" dirty="0" smtClean="0"/>
              <a:t> </a:t>
            </a:r>
            <a:r>
              <a:rPr lang="en-US" sz="1600" dirty="0" smtClean="0"/>
              <a:t>Thomas Kürner, TU Braunschweig (Germany), “Time Planning for the Task Group”; (Document </a:t>
            </a:r>
            <a:r>
              <a:rPr lang="en-US" sz="1600" b="1" dirty="0" smtClean="0"/>
              <a:t>15-14-0155-01-003d</a:t>
            </a:r>
            <a:r>
              <a:rPr lang="en-US" sz="1600" dirty="0" smtClean="0"/>
              <a:t>)</a:t>
            </a:r>
          </a:p>
          <a:p>
            <a:endParaRPr lang="de-DE" sz="1600" dirty="0" smtClean="0"/>
          </a:p>
          <a:p>
            <a:r>
              <a:rPr lang="en-US" sz="1600" b="1" u="sng" dirty="0" smtClean="0"/>
              <a:t>Contribution </a:t>
            </a:r>
            <a:r>
              <a:rPr lang="en-US" sz="1600" b="1" u="sng" dirty="0" smtClean="0"/>
              <a:t>#2 :</a:t>
            </a:r>
            <a:r>
              <a:rPr lang="en-US" sz="1600" b="1" dirty="0" smtClean="0"/>
              <a:t> </a:t>
            </a:r>
            <a:r>
              <a:rPr lang="en-US" sz="1600" dirty="0" smtClean="0"/>
              <a:t>James Gilb, self (USA), “Overview of 802.15.3”; (Document </a:t>
            </a:r>
            <a:r>
              <a:rPr lang="en-US" sz="1600" b="1" dirty="0" smtClean="0"/>
              <a:t>15-14-0168-00-003d</a:t>
            </a:r>
            <a:r>
              <a:rPr lang="en-US" sz="1600" dirty="0" smtClean="0"/>
              <a:t>)</a:t>
            </a:r>
          </a:p>
          <a:p>
            <a:endParaRPr lang="de-DE" sz="1600" dirty="0" smtClean="0"/>
          </a:p>
          <a:p>
            <a:r>
              <a:rPr lang="en-US" sz="1600" b="1" u="sng" dirty="0" smtClean="0"/>
              <a:t>Contribution </a:t>
            </a:r>
            <a:r>
              <a:rPr lang="en-US" sz="1600" b="1" u="sng" dirty="0" smtClean="0"/>
              <a:t>#3 :</a:t>
            </a:r>
            <a:r>
              <a:rPr lang="en-US" sz="1600" b="1" dirty="0" smtClean="0"/>
              <a:t> </a:t>
            </a:r>
            <a:r>
              <a:rPr lang="en-US" sz="1600" dirty="0" smtClean="0"/>
              <a:t>Hiroyo Ogawa, NICT  (Japan),“ </a:t>
            </a:r>
            <a:r>
              <a:rPr lang="en-US" sz="1600" dirty="0" err="1" smtClean="0"/>
              <a:t>RoF</a:t>
            </a:r>
            <a:r>
              <a:rPr lang="en-US" sz="1600" dirty="0" smtClean="0"/>
              <a:t>-Based Terahertz </a:t>
            </a:r>
            <a:r>
              <a:rPr lang="en-US" sz="1600" dirty="0" err="1" smtClean="0"/>
              <a:t>Fronthaul</a:t>
            </a:r>
            <a:r>
              <a:rPr lang="en-US" sz="1600" dirty="0" smtClean="0"/>
              <a:t> for Mobile/Wireless Access Systems”; (Document </a:t>
            </a:r>
            <a:r>
              <a:rPr lang="en-US" sz="1600" b="1" dirty="0" smtClean="0"/>
              <a:t>15-14-0177-02-003d</a:t>
            </a:r>
            <a:r>
              <a:rPr lang="en-US" sz="1600" dirty="0" smtClean="0"/>
              <a:t>)</a:t>
            </a:r>
          </a:p>
          <a:p>
            <a:endParaRPr lang="de-DE" sz="1600" dirty="0" smtClean="0"/>
          </a:p>
          <a:p>
            <a:r>
              <a:rPr lang="en-US" sz="1600" b="1" u="sng" dirty="0" smtClean="0"/>
              <a:t>Contribution </a:t>
            </a:r>
            <a:r>
              <a:rPr lang="en-US" sz="1600" b="1" u="sng" dirty="0" smtClean="0"/>
              <a:t>#4 :</a:t>
            </a:r>
            <a:r>
              <a:rPr lang="en-US" sz="1600" b="1" dirty="0" smtClean="0"/>
              <a:t> </a:t>
            </a:r>
            <a:r>
              <a:rPr lang="en-US" sz="1600" dirty="0" smtClean="0"/>
              <a:t>Thomas Kürner, TU Braunschweig (Germany), “Propagation Characteristics for Intra-Device Communications”; (Document </a:t>
            </a:r>
            <a:r>
              <a:rPr lang="en-US" sz="1600" b="1" dirty="0" smtClean="0"/>
              <a:t>15-14-0156-02-003d</a:t>
            </a:r>
            <a:r>
              <a:rPr lang="en-US" sz="1600" dirty="0" smtClean="0"/>
              <a:t>)</a:t>
            </a:r>
            <a:endParaRPr lang="de-DE" sz="1600" dirty="0" smtClean="0"/>
          </a:p>
          <a:p>
            <a:endParaRPr lang="en-US" sz="1600" b="1" u="sng" dirty="0" smtClean="0"/>
          </a:p>
          <a:p>
            <a:pPr lvl="1"/>
            <a:endParaRPr lang="de-DE" sz="1800" dirty="0" smtClean="0">
              <a:latin typeface="Times New Roman"/>
              <a:ea typeface="Times New Roman"/>
            </a:endParaRPr>
          </a:p>
          <a:p>
            <a:endParaRPr lang="de-DE" sz="600" dirty="0"/>
          </a:p>
          <a:p>
            <a:r>
              <a:rPr lang="en-US" sz="1800" b="1" dirty="0"/>
              <a:t>   </a:t>
            </a:r>
            <a:endParaRPr lang="en-US" altLang="ko-KR" sz="1800" dirty="0">
              <a:ea typeface="굴림" charset="-127"/>
            </a:endParaRPr>
          </a:p>
          <a:p>
            <a:pPr>
              <a:buFont typeface="Arial" pitchFamily="34" charset="0"/>
              <a:buChar char="•"/>
            </a:pPr>
            <a:endParaRPr lang="en-US" altLang="ko-KR" sz="1800" dirty="0">
              <a:ea typeface="굴림"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Inhaltsplatzhalter 14"/>
          <p:cNvSpPr>
            <a:spLocks noGrp="1"/>
          </p:cNvSpPr>
          <p:nvPr>
            <p:ph idx="1"/>
          </p:nvPr>
        </p:nvSpPr>
        <p:spPr>
          <a:xfrm>
            <a:off x="685800" y="1295400"/>
            <a:ext cx="7772400" cy="4114800"/>
          </a:xfrm>
        </p:spPr>
        <p:txBody>
          <a:bodyPr/>
          <a:lstStyle/>
          <a:p>
            <a:pPr>
              <a:spcBef>
                <a:spcPts val="600"/>
              </a:spcBef>
              <a:spcAft>
                <a:spcPts val="0"/>
              </a:spcAft>
              <a:buFont typeface="Arial" pitchFamily="34" charset="0"/>
              <a:buChar char="•"/>
            </a:pPr>
            <a:r>
              <a:rPr lang="en-US" sz="1600" dirty="0" smtClean="0">
                <a:solidFill>
                  <a:srgbClr val="000000"/>
                </a:solidFill>
                <a:latin typeface="Times New Roman"/>
              </a:rPr>
              <a:t> </a:t>
            </a:r>
            <a:r>
              <a:rPr lang="en-US" sz="1800" kern="1200" dirty="0" smtClean="0">
                <a:solidFill>
                  <a:srgbClr val="000000"/>
                </a:solidFill>
                <a:latin typeface="Times New Roman"/>
                <a:ea typeface="Batang"/>
              </a:rPr>
              <a:t>Tasks completed during the meeting:</a:t>
            </a:r>
            <a:endParaRPr lang="en-US" sz="1800" kern="1200" dirty="0" smtClean="0">
              <a:solidFill>
                <a:srgbClr val="000000"/>
              </a:solidFill>
              <a:latin typeface="Times New Roman" pitchFamily="18" charset="0"/>
            </a:endParaRPr>
          </a:p>
          <a:p>
            <a:pPr marL="627063" lvl="0" indent="-271463">
              <a:buNone/>
              <a:tabLst>
                <a:tab pos="627063" algn="l"/>
              </a:tabLst>
            </a:pPr>
            <a:endParaRPr lang="en-US" sz="500" dirty="0" smtClean="0">
              <a:solidFill>
                <a:srgbClr val="000000"/>
              </a:solidFill>
              <a:latin typeface="Times New Roman"/>
            </a:endParaRPr>
          </a:p>
          <a:p>
            <a:pPr marL="627063" indent="-271463">
              <a:buFont typeface="Symbol" pitchFamily="18" charset="2"/>
              <a:buChar char="-"/>
              <a:tabLst>
                <a:tab pos="627063" algn="l"/>
              </a:tabLst>
            </a:pPr>
            <a:r>
              <a:rPr lang="en-US" sz="1600" dirty="0" smtClean="0">
                <a:solidFill>
                  <a:srgbClr val="000000"/>
                </a:solidFill>
                <a:latin typeface="+mj-lt"/>
              </a:rPr>
              <a:t>Working on responses (Document </a:t>
            </a:r>
            <a:r>
              <a:rPr lang="en-US" sz="1600" b="1" dirty="0" smtClean="0">
                <a:solidFill>
                  <a:srgbClr val="000000"/>
                </a:solidFill>
                <a:latin typeface="+mj-lt"/>
              </a:rPr>
              <a:t>15-14-0186-01-003d</a:t>
            </a:r>
            <a:r>
              <a:rPr lang="en-US" sz="1600" dirty="0" smtClean="0">
                <a:solidFill>
                  <a:srgbClr val="000000"/>
                </a:solidFill>
                <a:latin typeface="+mj-lt"/>
              </a:rPr>
              <a:t>) to comments from IEEE 802.11 and John </a:t>
            </a:r>
            <a:r>
              <a:rPr lang="en-US" sz="1600" dirty="0" err="1" smtClean="0">
                <a:solidFill>
                  <a:srgbClr val="000000"/>
                </a:solidFill>
                <a:latin typeface="+mj-lt"/>
              </a:rPr>
              <a:t>d’Ambrosio</a:t>
            </a:r>
            <a:r>
              <a:rPr lang="en-US" sz="1600" dirty="0" smtClean="0">
                <a:solidFill>
                  <a:srgbClr val="000000"/>
                </a:solidFill>
                <a:latin typeface="+mj-lt"/>
              </a:rPr>
              <a:t> on the Drafts for PAR and 5C. New versions of PAR and CSD have been created (Documents </a:t>
            </a:r>
            <a:r>
              <a:rPr lang="en-US" sz="1600" b="1" dirty="0" smtClean="0">
                <a:solidFill>
                  <a:srgbClr val="000000"/>
                </a:solidFill>
                <a:latin typeface="+mj-lt"/>
              </a:rPr>
              <a:t>15-13-0523-07-0thz</a:t>
            </a:r>
            <a:r>
              <a:rPr lang="en-US" sz="1600" dirty="0" smtClean="0">
                <a:solidFill>
                  <a:srgbClr val="000000"/>
                </a:solidFill>
                <a:latin typeface="+mj-lt"/>
              </a:rPr>
              <a:t> and 1</a:t>
            </a:r>
            <a:r>
              <a:rPr lang="en-US" sz="1600" b="1" dirty="0" smtClean="0">
                <a:solidFill>
                  <a:srgbClr val="000000"/>
                </a:solidFill>
                <a:latin typeface="+mj-lt"/>
              </a:rPr>
              <a:t>5-13-0522-06-0thz</a:t>
            </a:r>
            <a:r>
              <a:rPr lang="en-US" sz="1600" dirty="0" smtClean="0">
                <a:solidFill>
                  <a:srgbClr val="000000"/>
                </a:solidFill>
                <a:latin typeface="+mj-lt"/>
              </a:rPr>
              <a:t>). </a:t>
            </a:r>
          </a:p>
          <a:p>
            <a:pPr marL="627063" indent="-271463">
              <a:buFont typeface="Symbol" pitchFamily="18" charset="2"/>
              <a:buChar char="-"/>
              <a:tabLst>
                <a:tab pos="627063" algn="l"/>
              </a:tabLst>
            </a:pPr>
            <a:r>
              <a:rPr lang="en-US" sz="1600" dirty="0" smtClean="0">
                <a:solidFill>
                  <a:srgbClr val="000000"/>
                </a:solidFill>
                <a:latin typeface="+mj-lt"/>
              </a:rPr>
              <a:t>A straw poll for a 2nd extension of the study group has passed with 7 yes/0 no/0 abstain.</a:t>
            </a:r>
          </a:p>
          <a:p>
            <a:pPr marL="627063" indent="-271463">
              <a:buFont typeface="Symbol" pitchFamily="18" charset="2"/>
              <a:buChar char="-"/>
              <a:tabLst>
                <a:tab pos="627063" algn="l"/>
              </a:tabLst>
            </a:pPr>
            <a:r>
              <a:rPr lang="en-US" sz="1600" dirty="0" smtClean="0">
                <a:solidFill>
                  <a:srgbClr val="000000"/>
                </a:solidFill>
                <a:latin typeface="+mj-lt"/>
              </a:rPr>
              <a:t>The Technical Expectation Document (Document 1</a:t>
            </a:r>
            <a:r>
              <a:rPr lang="en-US" sz="1600" b="1" dirty="0" smtClean="0">
                <a:solidFill>
                  <a:srgbClr val="000000"/>
                </a:solidFill>
                <a:latin typeface="+mj-lt"/>
              </a:rPr>
              <a:t>5-11-0745-13-0thz </a:t>
            </a:r>
            <a:r>
              <a:rPr lang="en-US" sz="1600" dirty="0" smtClean="0">
                <a:solidFill>
                  <a:srgbClr val="000000"/>
                </a:solidFill>
                <a:latin typeface="+mj-lt"/>
              </a:rPr>
              <a:t>and the living document on Study Group items (Document 1</a:t>
            </a:r>
            <a:r>
              <a:rPr lang="en-US" sz="1600" b="1" dirty="0" smtClean="0">
                <a:solidFill>
                  <a:srgbClr val="000000"/>
                </a:solidFill>
                <a:latin typeface="+mj-lt"/>
              </a:rPr>
              <a:t>5-13-0692-02-0thz</a:t>
            </a:r>
            <a:r>
              <a:rPr lang="en-US" sz="1600" dirty="0" smtClean="0">
                <a:solidFill>
                  <a:srgbClr val="000000"/>
                </a:solidFill>
                <a:latin typeface="+mj-lt"/>
              </a:rPr>
              <a:t>) have been reviewed and no updates have been made. The documents will be closed once the Study Group has been closed. Relevant of the TED will be transferred to the corresponding documents of the potential TG 3d. A new TED will be established within the IG THz.</a:t>
            </a:r>
          </a:p>
          <a:p>
            <a:pPr lvl="0" indent="11113">
              <a:buNone/>
            </a:pPr>
            <a:endParaRPr lang="de-DE" sz="1600" dirty="0" smtClean="0">
              <a:solidFill>
                <a:srgbClr val="000000"/>
              </a:solidFill>
              <a:latin typeface="Times New Roman"/>
            </a:endParaRPr>
          </a:p>
          <a:p>
            <a:endParaRPr lang="de-DE" dirty="0" smtClean="0"/>
          </a:p>
          <a:p>
            <a:pPr>
              <a:buFont typeface="Arial" pitchFamily="34" charset="0"/>
              <a:buChar char="•"/>
              <a:defRPr/>
            </a:pPr>
            <a:endParaRPr lang="de-DE" sz="600" dirty="0" smtClean="0">
              <a:latin typeface="+mj-lt"/>
            </a:endParaRPr>
          </a:p>
          <a:p>
            <a:pPr>
              <a:buNone/>
              <a:defRPr/>
            </a:pPr>
            <a:r>
              <a:rPr lang="en-US" sz="1800" b="1" dirty="0" smtClean="0">
                <a:latin typeface="+mj-lt"/>
              </a:rPr>
              <a:t>	</a:t>
            </a:r>
            <a:endParaRPr lang="de-DE" sz="1800" dirty="0" smtClean="0">
              <a:latin typeface="+mj-lt"/>
            </a:endParaRPr>
          </a:p>
          <a:p>
            <a:pPr>
              <a:buFontTx/>
              <a:buNone/>
              <a:defRPr/>
            </a:pPr>
            <a:endParaRPr lang="de-DE" sz="1800" dirty="0">
              <a:latin typeface="+mj-lt"/>
            </a:endParaRPr>
          </a:p>
        </p:txBody>
      </p:sp>
      <p:sp>
        <p:nvSpPr>
          <p:cNvPr id="14340" name="Fußzeilenplatzhalter 2"/>
          <p:cNvSpPr>
            <a:spLocks noGrp="1"/>
          </p:cNvSpPr>
          <p:nvPr>
            <p:ph type="ftr" sz="quarter" idx="11"/>
          </p:nvPr>
        </p:nvSpPr>
        <p:spPr>
          <a:noFill/>
        </p:spPr>
        <p:txBody>
          <a:bodyPr/>
          <a:lstStyle/>
          <a:p>
            <a:r>
              <a:rPr lang="en-US" smtClean="0"/>
              <a:t>Thomas Kürner, TU Braunschweig</a:t>
            </a:r>
          </a:p>
        </p:txBody>
      </p:sp>
      <p:sp>
        <p:nvSpPr>
          <p:cNvPr id="14341" name="Foliennummernplatzhalter 5"/>
          <p:cNvSpPr>
            <a:spLocks noGrp="1"/>
          </p:cNvSpPr>
          <p:nvPr>
            <p:ph type="sldNum" sz="quarter" idx="12"/>
          </p:nvPr>
        </p:nvSpPr>
        <p:spPr>
          <a:noFill/>
        </p:spPr>
        <p:txBody>
          <a:bodyPr/>
          <a:lstStyle/>
          <a:p>
            <a:r>
              <a:rPr lang="en-US" smtClean="0"/>
              <a:t>Slide </a:t>
            </a:r>
            <a:fld id="{D96152A4-2865-47F8-B4F7-DE583E80CDE2}" type="slidenum">
              <a:rPr lang="en-US" smtClean="0"/>
              <a:pPr/>
              <a:t>2</a:t>
            </a:fld>
            <a:endParaRPr lang="en-US" smtClean="0"/>
          </a:p>
        </p:txBody>
      </p:sp>
      <p:sp>
        <p:nvSpPr>
          <p:cNvPr id="14342" name="Text Box 4"/>
          <p:cNvSpPr txBox="1">
            <a:spLocks noChangeArrowheads="1"/>
          </p:cNvSpPr>
          <p:nvPr/>
        </p:nvSpPr>
        <p:spPr bwMode="auto">
          <a:xfrm>
            <a:off x="1219200" y="762000"/>
            <a:ext cx="7380547" cy="461665"/>
          </a:xfrm>
          <a:prstGeom prst="rect">
            <a:avLst/>
          </a:prstGeom>
          <a:noFill/>
          <a:ln w="9525">
            <a:noFill/>
            <a:miter lim="800000"/>
            <a:headEnd/>
            <a:tailEnd/>
          </a:ln>
        </p:spPr>
        <p:txBody>
          <a:bodyPr wrap="none">
            <a:spAutoFit/>
          </a:bodyPr>
          <a:lstStyle/>
          <a:p>
            <a:r>
              <a:rPr lang="en-US" sz="2400" dirty="0">
                <a:solidFill>
                  <a:srgbClr val="FF3300"/>
                </a:solidFill>
              </a:rPr>
              <a:t>Closing Plenary Meeting </a:t>
            </a:r>
            <a:r>
              <a:rPr lang="en-US" sz="2400" dirty="0" smtClean="0">
                <a:solidFill>
                  <a:srgbClr val="FF3300"/>
                </a:solidFill>
              </a:rPr>
              <a:t>Report </a:t>
            </a:r>
            <a:r>
              <a:rPr lang="en-US" sz="2400" dirty="0">
                <a:solidFill>
                  <a:srgbClr val="FF3300"/>
                </a:solidFill>
              </a:rPr>
              <a:t>for </a:t>
            </a:r>
            <a:r>
              <a:rPr lang="en-US" sz="2400" dirty="0" smtClean="0">
                <a:solidFill>
                  <a:srgbClr val="FF3300"/>
                </a:solidFill>
              </a:rPr>
              <a:t>SG 100G Group </a:t>
            </a:r>
            <a:r>
              <a:rPr lang="en-US" sz="2400" dirty="0" smtClean="0">
                <a:solidFill>
                  <a:srgbClr val="FF3300"/>
                </a:solidFill>
              </a:rPr>
              <a:t>(2/2)</a:t>
            </a:r>
            <a:endParaRPr lang="en-US" sz="2400" dirty="0">
              <a:solidFill>
                <a:srgbClr val="FF3300"/>
              </a:solidFill>
            </a:endParaRPr>
          </a:p>
        </p:txBody>
      </p:sp>
      <p:sp>
        <p:nvSpPr>
          <p:cNvPr id="7" name="Datumsplatzhalter 3"/>
          <p:cNvSpPr>
            <a:spLocks noGrp="1"/>
          </p:cNvSpPr>
          <p:nvPr>
            <p:ph type="dt" sz="quarter" idx="10"/>
          </p:nvPr>
        </p:nvSpPr>
        <p:spPr>
          <a:xfrm>
            <a:off x="685800" y="377825"/>
            <a:ext cx="1600200" cy="215900"/>
          </a:xfrm>
          <a:noFill/>
        </p:spPr>
        <p:txBody>
          <a:bodyPr/>
          <a:lstStyle/>
          <a:p>
            <a:r>
              <a:rPr lang="en-US" dirty="0" smtClean="0"/>
              <a:t>March  2014</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3</a:t>
            </a:fld>
            <a:endParaRPr lang="en-US"/>
          </a:p>
        </p:txBody>
      </p:sp>
      <p:sp>
        <p:nvSpPr>
          <p:cNvPr id="4098" name="Rectangle 2"/>
          <p:cNvSpPr>
            <a:spLocks noGrp="1" noChangeArrowheads="1"/>
          </p:cNvSpPr>
          <p:nvPr>
            <p:ph type="title"/>
          </p:nvPr>
        </p:nvSpPr>
        <p:spPr>
          <a:ln/>
        </p:spPr>
        <p:txBody>
          <a:bodyPr/>
          <a:lstStyle/>
          <a:p>
            <a:r>
              <a:rPr lang="de-DE" sz="3200" dirty="0" smtClean="0"/>
              <a:t>Motion </a:t>
            </a:r>
            <a:r>
              <a:rPr lang="de-DE" sz="3200" dirty="0" err="1" smtClean="0"/>
              <a:t>to</a:t>
            </a:r>
            <a:r>
              <a:rPr lang="de-DE" sz="3200" dirty="0" smtClean="0"/>
              <a:t> </a:t>
            </a:r>
            <a:r>
              <a:rPr lang="de-DE" sz="3200" dirty="0" err="1" smtClean="0"/>
              <a:t>approve</a:t>
            </a:r>
            <a:r>
              <a:rPr lang="de-DE" sz="3200" dirty="0" smtClean="0"/>
              <a:t> </a:t>
            </a:r>
            <a:r>
              <a:rPr lang="de-DE" sz="3200" dirty="0" err="1" smtClean="0"/>
              <a:t>the</a:t>
            </a:r>
            <a:r>
              <a:rPr lang="de-DE" sz="3200" dirty="0" smtClean="0"/>
              <a:t> SG 100G PAR </a:t>
            </a:r>
            <a:r>
              <a:rPr lang="de-DE" sz="3200" dirty="0" err="1" smtClean="0"/>
              <a:t>and</a:t>
            </a:r>
            <a:r>
              <a:rPr lang="de-DE" sz="3200" dirty="0" smtClean="0"/>
              <a:t> 5C</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de-DE" sz="2000" i="1" dirty="0" smtClean="0">
                <a:solidFill>
                  <a:schemeClr val="tx1"/>
                </a:solidFill>
                <a:latin typeface="+mn-lt"/>
                <a:ea typeface="+mn-ea"/>
                <a:cs typeface="+mn-cs"/>
              </a:rPr>
              <a:t>The Study Group 3d 100G </a:t>
            </a:r>
            <a:r>
              <a:rPr lang="de-DE" sz="2000" i="1" dirty="0" err="1" smtClean="0">
                <a:solidFill>
                  <a:schemeClr val="tx1"/>
                </a:solidFill>
                <a:latin typeface="+mn-lt"/>
                <a:ea typeface="+mn-ea"/>
                <a:cs typeface="+mn-cs"/>
              </a:rPr>
              <a:t>asks</a:t>
            </a:r>
            <a:r>
              <a:rPr lang="de-DE" sz="2000" i="1" dirty="0" smtClean="0">
                <a:solidFill>
                  <a:schemeClr val="tx1"/>
                </a:solidFill>
                <a:latin typeface="+mn-lt"/>
                <a:ea typeface="+mn-ea"/>
                <a:cs typeface="+mn-cs"/>
              </a:rPr>
              <a:t> </a:t>
            </a:r>
            <a:r>
              <a:rPr lang="de-DE" sz="2000" i="1" dirty="0" err="1" smtClean="0">
                <a:solidFill>
                  <a:schemeClr val="tx1"/>
                </a:solidFill>
                <a:latin typeface="+mn-lt"/>
                <a:ea typeface="+mn-ea"/>
                <a:cs typeface="+mn-cs"/>
              </a:rPr>
              <a:t>the</a:t>
            </a:r>
            <a:r>
              <a:rPr lang="de-DE" sz="2000" i="1" dirty="0" smtClean="0">
                <a:solidFill>
                  <a:schemeClr val="tx1"/>
                </a:solidFill>
                <a:latin typeface="+mn-lt"/>
                <a:ea typeface="+mn-ea"/>
                <a:cs typeface="+mn-cs"/>
              </a:rPr>
              <a:t> Working Group </a:t>
            </a:r>
            <a:r>
              <a:rPr lang="de-DE" sz="2000" i="1" dirty="0" err="1" smtClean="0">
                <a:solidFill>
                  <a:schemeClr val="tx1"/>
                </a:solidFill>
                <a:latin typeface="+mn-lt"/>
                <a:ea typeface="+mn-ea"/>
                <a:cs typeface="+mn-cs"/>
              </a:rPr>
              <a:t>to</a:t>
            </a:r>
            <a:r>
              <a:rPr lang="de-DE" sz="2000" i="1" dirty="0" smtClean="0">
                <a:solidFill>
                  <a:schemeClr val="tx1"/>
                </a:solidFill>
                <a:latin typeface="+mn-lt"/>
                <a:ea typeface="+mn-ea"/>
                <a:cs typeface="+mn-cs"/>
              </a:rPr>
              <a:t> </a:t>
            </a:r>
            <a:r>
              <a:rPr lang="de-DE" sz="2000" i="1" dirty="0" err="1" smtClean="0">
                <a:solidFill>
                  <a:schemeClr val="tx1"/>
                </a:solidFill>
                <a:latin typeface="+mn-lt"/>
                <a:ea typeface="+mn-ea"/>
                <a:cs typeface="+mn-cs"/>
              </a:rPr>
              <a:t>put</a:t>
            </a:r>
            <a:r>
              <a:rPr lang="de-DE" sz="2000" i="1" dirty="0" smtClean="0">
                <a:solidFill>
                  <a:schemeClr val="tx1"/>
                </a:solidFill>
                <a:latin typeface="+mn-lt"/>
                <a:ea typeface="+mn-ea"/>
                <a:cs typeface="+mn-cs"/>
              </a:rPr>
              <a:t> </a:t>
            </a:r>
            <a:r>
              <a:rPr lang="de-DE" sz="2000" i="1" dirty="0" err="1" smtClean="0">
                <a:solidFill>
                  <a:schemeClr val="tx1"/>
                </a:solidFill>
                <a:latin typeface="+mn-lt"/>
                <a:ea typeface="+mn-ea"/>
                <a:cs typeface="+mn-cs"/>
              </a:rPr>
              <a:t>forward</a:t>
            </a:r>
            <a:r>
              <a:rPr lang="de-DE" sz="2000" i="1" dirty="0" smtClean="0">
                <a:solidFill>
                  <a:schemeClr val="tx1"/>
                </a:solidFill>
                <a:latin typeface="+mn-lt"/>
                <a:ea typeface="+mn-ea"/>
                <a:cs typeface="+mn-cs"/>
              </a:rPr>
              <a:t> </a:t>
            </a:r>
            <a:r>
              <a:rPr lang="de-DE" sz="2000" i="1" dirty="0" err="1" smtClean="0">
                <a:solidFill>
                  <a:schemeClr val="tx1"/>
                </a:solidFill>
                <a:latin typeface="+mn-lt"/>
                <a:ea typeface="+mn-ea"/>
                <a:cs typeface="+mn-cs"/>
              </a:rPr>
              <a:t>the</a:t>
            </a:r>
            <a:r>
              <a:rPr lang="de-DE" sz="2000" i="1" dirty="0" smtClean="0">
                <a:solidFill>
                  <a:schemeClr val="tx1"/>
                </a:solidFill>
                <a:latin typeface="+mn-lt"/>
                <a:ea typeface="+mn-ea"/>
                <a:cs typeface="+mn-cs"/>
              </a:rPr>
              <a:t> PAR </a:t>
            </a:r>
            <a:r>
              <a:rPr lang="de-DE" sz="2000" i="1" dirty="0" err="1" smtClean="0">
                <a:solidFill>
                  <a:schemeClr val="tx1"/>
                </a:solidFill>
                <a:latin typeface="+mn-lt"/>
                <a:ea typeface="+mn-ea"/>
                <a:cs typeface="+mn-cs"/>
              </a:rPr>
              <a:t>and</a:t>
            </a:r>
            <a:r>
              <a:rPr lang="de-DE" sz="2000" i="1" dirty="0" smtClean="0">
                <a:solidFill>
                  <a:schemeClr val="tx1"/>
                </a:solidFill>
                <a:latin typeface="+mn-lt"/>
                <a:ea typeface="+mn-ea"/>
                <a:cs typeface="+mn-cs"/>
              </a:rPr>
              <a:t> CSD on</a:t>
            </a:r>
            <a:r>
              <a:rPr lang="de-DE" sz="2000" i="1" dirty="0">
                <a:solidFill>
                  <a:schemeClr val="tx1"/>
                </a:solidFill>
                <a:latin typeface="+mn-lt"/>
                <a:ea typeface="+mn-ea"/>
                <a:cs typeface="+mn-cs"/>
              </a:rPr>
              <a:t> </a:t>
            </a:r>
            <a:r>
              <a:rPr lang="de-DE" sz="2000" i="1" dirty="0" smtClean="0"/>
              <a:t>“</a:t>
            </a:r>
            <a:r>
              <a:rPr lang="en-US" sz="2000" i="1" dirty="0" smtClean="0">
                <a:solidFill>
                  <a:schemeClr val="tx1"/>
                </a:solidFill>
                <a:latin typeface="+mn-lt"/>
                <a:ea typeface="+mn-ea"/>
                <a:cs typeface="+mn-cs"/>
              </a:rPr>
              <a:t>100 </a:t>
            </a:r>
            <a:r>
              <a:rPr lang="en-US" sz="2000" i="1" dirty="0" err="1" smtClean="0">
                <a:solidFill>
                  <a:schemeClr val="tx1"/>
                </a:solidFill>
                <a:latin typeface="+mn-lt"/>
                <a:ea typeface="+mn-ea"/>
                <a:cs typeface="+mn-cs"/>
              </a:rPr>
              <a:t>Gbit</a:t>
            </a:r>
            <a:r>
              <a:rPr lang="en-US" sz="2000" i="1" dirty="0" smtClean="0">
                <a:solidFill>
                  <a:schemeClr val="tx1"/>
                </a:solidFill>
                <a:latin typeface="+mn-lt"/>
                <a:ea typeface="+mn-ea"/>
                <a:cs typeface="+mn-cs"/>
              </a:rPr>
              <a:t>/s over </a:t>
            </a:r>
            <a:r>
              <a:rPr lang="en-US" sz="2000" i="1" dirty="0">
                <a:solidFill>
                  <a:schemeClr val="tx1"/>
                </a:solidFill>
                <a:latin typeface="+mn-lt"/>
                <a:ea typeface="+mn-ea"/>
                <a:cs typeface="+mn-cs"/>
              </a:rPr>
              <a:t>beam switchable wireless point-to-point </a:t>
            </a:r>
            <a:r>
              <a:rPr lang="en-US" sz="2000" i="1" dirty="0" smtClean="0">
                <a:solidFill>
                  <a:schemeClr val="tx1"/>
                </a:solidFill>
                <a:latin typeface="+mn-lt"/>
                <a:ea typeface="+mn-ea"/>
                <a:cs typeface="+mn-cs"/>
              </a:rPr>
              <a:t>links” to the EC.</a:t>
            </a:r>
            <a:r>
              <a:rPr lang="en-US" sz="2000" i="1" dirty="0">
                <a:solidFill>
                  <a:schemeClr val="tx1"/>
                </a:solidFill>
                <a:latin typeface="+mn-lt"/>
                <a:ea typeface="+mn-ea"/>
                <a:cs typeface="+mn-cs"/>
              </a:rPr>
              <a:t> </a:t>
            </a:r>
            <a:endParaRPr lang="de-DE" sz="2000" i="1"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smtClean="0">
                <a:solidFill>
                  <a:schemeClr val="tx1"/>
                </a:solidFill>
                <a:latin typeface="+mn-lt"/>
                <a:ea typeface="+mn-ea"/>
                <a:cs typeface="+mn-cs"/>
              </a:rPr>
              <a:t>Thomas Kürner</a:t>
            </a: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Seconded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smtClean="0">
                <a:solidFill>
                  <a:schemeClr val="tx1"/>
                </a:solidFill>
                <a:latin typeface="+mn-lt"/>
                <a:ea typeface="+mn-ea"/>
                <a:cs typeface="+mn-cs"/>
              </a:rPr>
              <a:t>Iwao Hosako</a:t>
            </a:r>
            <a:endParaRPr lang="de-DE" sz="2000" dirty="0">
              <a:solidFill>
                <a:schemeClr val="tx1"/>
              </a:solidFill>
              <a:latin typeface="+mn-lt"/>
              <a:ea typeface="+mn-ea"/>
              <a:cs typeface="+mn-cs"/>
            </a:endParaRPr>
          </a:p>
          <a:p>
            <a:r>
              <a:rPr lang="de-DE" sz="2000" dirty="0">
                <a:solidFill>
                  <a:schemeClr val="tx1"/>
                </a:solidFill>
                <a:latin typeface="+mn-lt"/>
                <a:ea typeface="+mn-ea"/>
                <a:cs typeface="+mn-cs"/>
              </a:rPr>
              <a:t>Upon </a:t>
            </a:r>
            <a:r>
              <a:rPr lang="de-DE" sz="2000" dirty="0" err="1">
                <a:solidFill>
                  <a:schemeClr val="tx1"/>
                </a:solidFill>
                <a:latin typeface="+mn-lt"/>
                <a:ea typeface="+mn-ea"/>
                <a:cs typeface="+mn-cs"/>
              </a:rPr>
              <a:t>no</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discussion</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the</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vote</a:t>
            </a:r>
            <a:r>
              <a:rPr lang="de-DE" sz="2000" dirty="0">
                <a:solidFill>
                  <a:schemeClr val="tx1"/>
                </a:solidFill>
                <a:latin typeface="+mn-lt"/>
                <a:ea typeface="+mn-ea"/>
                <a:cs typeface="+mn-cs"/>
              </a:rPr>
              <a:t> was </a:t>
            </a:r>
            <a:r>
              <a:rPr lang="de-DE" sz="2000" dirty="0" err="1">
                <a:solidFill>
                  <a:schemeClr val="tx1"/>
                </a:solidFill>
                <a:latin typeface="+mn-lt"/>
                <a:ea typeface="+mn-ea"/>
                <a:cs typeface="+mn-cs"/>
              </a:rPr>
              <a:t>taken</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with</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the</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results</a:t>
            </a:r>
            <a:r>
              <a:rPr lang="de-DE" sz="2000" dirty="0">
                <a:solidFill>
                  <a:schemeClr val="tx1"/>
                </a:solidFill>
                <a:latin typeface="+mn-lt"/>
                <a:ea typeface="+mn-ea"/>
                <a:cs typeface="+mn-cs"/>
              </a:rPr>
              <a:t> of ?/?/?, </a:t>
            </a:r>
            <a:r>
              <a:rPr lang="de-DE" sz="2000" dirty="0" err="1">
                <a:solidFill>
                  <a:schemeClr val="tx1"/>
                </a:solidFill>
                <a:latin typeface="+mn-lt"/>
                <a:ea typeface="+mn-ea"/>
                <a:cs typeface="+mn-cs"/>
              </a:rPr>
              <a:t>motion</a:t>
            </a:r>
            <a:endParaRPr lang="de-DE" sz="2000" dirty="0">
              <a:solidFill>
                <a:schemeClr val="tx1"/>
              </a:solidFill>
              <a:latin typeface="+mn-lt"/>
              <a:ea typeface="+mn-ea"/>
              <a:cs typeface="+mn-cs"/>
            </a:endParaRPr>
          </a:p>
          <a:p>
            <a:endParaRPr lang="de-DE" sz="1800" dirty="0"/>
          </a:p>
        </p:txBody>
      </p:sp>
      <p:sp>
        <p:nvSpPr>
          <p:cNvPr id="8" name="Datumsplatzhalter 3"/>
          <p:cNvSpPr>
            <a:spLocks noGrp="1"/>
          </p:cNvSpPr>
          <p:nvPr>
            <p:ph type="dt" sz="quarter" idx="10"/>
          </p:nvPr>
        </p:nvSpPr>
        <p:spPr>
          <a:xfrm>
            <a:off x="685800" y="377825"/>
            <a:ext cx="1600200" cy="215900"/>
          </a:xfrm>
          <a:noFill/>
        </p:spPr>
        <p:txBody>
          <a:bodyPr/>
          <a:lstStyle/>
          <a:p>
            <a:r>
              <a:rPr lang="en-US" dirty="0" smtClean="0"/>
              <a:t>March  </a:t>
            </a:r>
            <a:r>
              <a:rPr lang="en-US" dirty="0" smtClean="0"/>
              <a:t>2014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4</a:t>
            </a:fld>
            <a:endParaRPr lang="en-US"/>
          </a:p>
        </p:txBody>
      </p:sp>
      <p:sp>
        <p:nvSpPr>
          <p:cNvPr id="4098" name="Rectangle 2"/>
          <p:cNvSpPr>
            <a:spLocks noGrp="1" noChangeArrowheads="1"/>
          </p:cNvSpPr>
          <p:nvPr>
            <p:ph type="title"/>
          </p:nvPr>
        </p:nvSpPr>
        <p:spPr>
          <a:ln/>
        </p:spPr>
        <p:txBody>
          <a:bodyPr/>
          <a:lstStyle/>
          <a:p>
            <a:r>
              <a:rPr lang="de-DE" sz="3200" dirty="0" smtClean="0"/>
              <a:t>Motion </a:t>
            </a:r>
            <a:r>
              <a:rPr lang="de-DE" sz="3200" dirty="0" err="1" smtClean="0"/>
              <a:t>to</a:t>
            </a:r>
            <a:r>
              <a:rPr lang="de-DE" sz="3200" dirty="0" smtClean="0"/>
              <a:t> </a:t>
            </a:r>
            <a:r>
              <a:rPr lang="de-DE" sz="3200" dirty="0" err="1" smtClean="0"/>
              <a:t>extend</a:t>
            </a:r>
            <a:r>
              <a:rPr lang="de-DE" sz="3200" dirty="0" smtClean="0"/>
              <a:t> </a:t>
            </a:r>
            <a:r>
              <a:rPr lang="de-DE" sz="3200" dirty="0" err="1" smtClean="0"/>
              <a:t>the</a:t>
            </a:r>
            <a:r>
              <a:rPr lang="de-DE" sz="3200" dirty="0" smtClean="0"/>
              <a:t> SG 100G</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de-DE" sz="2000" i="1" dirty="0" err="1">
                <a:solidFill>
                  <a:schemeClr val="tx1"/>
                </a:solidFill>
                <a:latin typeface="+mn-lt"/>
                <a:ea typeface="+mn-ea"/>
                <a:cs typeface="+mn-cs"/>
              </a:rPr>
              <a:t>that</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the</a:t>
            </a:r>
            <a:r>
              <a:rPr lang="de-DE" sz="2000" i="1" dirty="0">
                <a:solidFill>
                  <a:schemeClr val="tx1"/>
                </a:solidFill>
                <a:latin typeface="+mn-lt"/>
                <a:ea typeface="+mn-ea"/>
                <a:cs typeface="+mn-cs"/>
              </a:rPr>
              <a:t> 802.15 Working Group </a:t>
            </a:r>
            <a:r>
              <a:rPr lang="de-DE" sz="2000" i="1" dirty="0" err="1">
                <a:solidFill>
                  <a:schemeClr val="tx1"/>
                </a:solidFill>
                <a:latin typeface="+mn-lt"/>
                <a:ea typeface="+mn-ea"/>
                <a:cs typeface="+mn-cs"/>
              </a:rPr>
              <a:t>seeks</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approval</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from</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the</a:t>
            </a:r>
            <a:r>
              <a:rPr lang="de-DE" sz="2000" i="1" dirty="0">
                <a:solidFill>
                  <a:schemeClr val="tx1"/>
                </a:solidFill>
                <a:latin typeface="+mn-lt"/>
                <a:ea typeface="+mn-ea"/>
                <a:cs typeface="+mn-cs"/>
              </a:rPr>
              <a:t> 802 EC </a:t>
            </a:r>
            <a:r>
              <a:rPr lang="de-DE" sz="2000" i="1" dirty="0" err="1">
                <a:solidFill>
                  <a:schemeClr val="tx1"/>
                </a:solidFill>
                <a:latin typeface="+mn-lt"/>
                <a:ea typeface="+mn-ea"/>
                <a:cs typeface="+mn-cs"/>
              </a:rPr>
              <a:t>to</a:t>
            </a:r>
            <a:r>
              <a:rPr lang="de-DE" sz="2000" i="1" dirty="0">
                <a:solidFill>
                  <a:schemeClr val="tx1"/>
                </a:solidFill>
                <a:latin typeface="+mn-lt"/>
                <a:ea typeface="+mn-ea"/>
                <a:cs typeface="+mn-cs"/>
              </a:rPr>
              <a:t> </a:t>
            </a:r>
            <a:r>
              <a:rPr lang="de-DE" sz="2000" i="1" dirty="0" err="1" smtClean="0">
                <a:solidFill>
                  <a:schemeClr val="tx1"/>
                </a:solidFill>
                <a:latin typeface="+mn-lt"/>
                <a:ea typeface="+mn-ea"/>
                <a:cs typeface="+mn-cs"/>
              </a:rPr>
              <a:t>extend</a:t>
            </a:r>
            <a:r>
              <a:rPr lang="de-DE" sz="2000" i="1" dirty="0" smtClean="0">
                <a:solidFill>
                  <a:schemeClr val="tx1"/>
                </a:solidFill>
                <a:latin typeface="+mn-lt"/>
                <a:ea typeface="+mn-ea"/>
                <a:cs typeface="+mn-cs"/>
              </a:rPr>
              <a:t> </a:t>
            </a:r>
            <a:r>
              <a:rPr lang="de-DE" sz="2000" i="1" dirty="0" err="1" smtClean="0">
                <a:solidFill>
                  <a:schemeClr val="tx1"/>
                </a:solidFill>
                <a:latin typeface="+mn-lt"/>
                <a:ea typeface="+mn-ea"/>
                <a:cs typeface="+mn-cs"/>
              </a:rPr>
              <a:t>the</a:t>
            </a:r>
            <a:r>
              <a:rPr lang="de-DE" sz="2000" i="1" dirty="0" smtClean="0">
                <a:solidFill>
                  <a:schemeClr val="tx1"/>
                </a:solidFill>
                <a:latin typeface="+mn-lt"/>
                <a:ea typeface="+mn-ea"/>
                <a:cs typeface="+mn-cs"/>
              </a:rPr>
              <a:t> </a:t>
            </a:r>
            <a:r>
              <a:rPr lang="de-DE" sz="2000" i="1" dirty="0" err="1">
                <a:solidFill>
                  <a:schemeClr val="tx1"/>
                </a:solidFill>
                <a:latin typeface="+mn-lt"/>
                <a:ea typeface="+mn-ea"/>
                <a:cs typeface="+mn-cs"/>
              </a:rPr>
              <a:t>study</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group</a:t>
            </a:r>
            <a:r>
              <a:rPr lang="de-DE" sz="2000" i="1" dirty="0">
                <a:solidFill>
                  <a:schemeClr val="tx1"/>
                </a:solidFill>
                <a:latin typeface="+mn-lt"/>
                <a:ea typeface="+mn-ea"/>
                <a:cs typeface="+mn-cs"/>
              </a:rPr>
              <a:t> in 802.15 </a:t>
            </a:r>
            <a:r>
              <a:rPr lang="de-DE" sz="2000" i="1" dirty="0" err="1">
                <a:solidFill>
                  <a:schemeClr val="tx1"/>
                </a:solidFill>
                <a:latin typeface="+mn-lt"/>
                <a:ea typeface="+mn-ea"/>
                <a:cs typeface="+mn-cs"/>
              </a:rPr>
              <a:t>to</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develop</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the</a:t>
            </a:r>
            <a:r>
              <a:rPr lang="de-DE" sz="2000" i="1" dirty="0">
                <a:solidFill>
                  <a:schemeClr val="tx1"/>
                </a:solidFill>
                <a:latin typeface="+mn-lt"/>
                <a:ea typeface="+mn-ea"/>
                <a:cs typeface="+mn-cs"/>
              </a:rPr>
              <a:t> PAR </a:t>
            </a:r>
            <a:r>
              <a:rPr lang="de-DE" sz="2000" i="1" dirty="0" err="1">
                <a:solidFill>
                  <a:schemeClr val="tx1"/>
                </a:solidFill>
                <a:latin typeface="+mn-lt"/>
                <a:ea typeface="+mn-ea"/>
                <a:cs typeface="+mn-cs"/>
              </a:rPr>
              <a:t>and</a:t>
            </a:r>
            <a:r>
              <a:rPr lang="de-DE" sz="2000" i="1" dirty="0">
                <a:solidFill>
                  <a:schemeClr val="tx1"/>
                </a:solidFill>
                <a:latin typeface="+mn-lt"/>
                <a:ea typeface="+mn-ea"/>
                <a:cs typeface="+mn-cs"/>
              </a:rPr>
              <a:t> 5c </a:t>
            </a:r>
            <a:r>
              <a:rPr lang="de-DE" sz="2000" i="1" dirty="0" err="1">
                <a:solidFill>
                  <a:schemeClr val="tx1"/>
                </a:solidFill>
                <a:latin typeface="+mn-lt"/>
                <a:ea typeface="+mn-ea"/>
                <a:cs typeface="+mn-cs"/>
              </a:rPr>
              <a:t>documents</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for</a:t>
            </a:r>
            <a:r>
              <a:rPr lang="de-DE" sz="2000" i="1" dirty="0">
                <a:solidFill>
                  <a:schemeClr val="tx1"/>
                </a:solidFill>
                <a:latin typeface="+mn-lt"/>
                <a:ea typeface="+mn-ea"/>
                <a:cs typeface="+mn-cs"/>
              </a:rPr>
              <a:t> </a:t>
            </a:r>
            <a:r>
              <a:rPr lang="en-US" sz="2000" dirty="0">
                <a:solidFill>
                  <a:schemeClr val="tx1"/>
                </a:solidFill>
                <a:latin typeface="+mn-lt"/>
                <a:ea typeface="+mn-ea"/>
                <a:cs typeface="+mn-cs"/>
              </a:rPr>
              <a:t>100 </a:t>
            </a:r>
            <a:r>
              <a:rPr lang="en-US" sz="2000" dirty="0" err="1" smtClean="0">
                <a:solidFill>
                  <a:schemeClr val="tx1"/>
                </a:solidFill>
                <a:latin typeface="+mn-lt"/>
                <a:ea typeface="+mn-ea"/>
                <a:cs typeface="+mn-cs"/>
              </a:rPr>
              <a:t>Gbit</a:t>
            </a:r>
            <a:r>
              <a:rPr lang="en-US" sz="2000" dirty="0" smtClean="0">
                <a:solidFill>
                  <a:schemeClr val="tx1"/>
                </a:solidFill>
                <a:latin typeface="+mn-lt"/>
                <a:ea typeface="+mn-ea"/>
                <a:cs typeface="+mn-cs"/>
              </a:rPr>
              <a:t>/s over </a:t>
            </a:r>
            <a:r>
              <a:rPr lang="en-US" sz="2000" dirty="0">
                <a:solidFill>
                  <a:schemeClr val="tx1"/>
                </a:solidFill>
                <a:latin typeface="+mn-lt"/>
                <a:ea typeface="+mn-ea"/>
                <a:cs typeface="+mn-cs"/>
              </a:rPr>
              <a:t>beam switchable wireless point-to-point links</a:t>
            </a:r>
            <a:r>
              <a:rPr lang="en-US" sz="2000" i="1" dirty="0">
                <a:solidFill>
                  <a:schemeClr val="tx1"/>
                </a:solidFill>
                <a:latin typeface="+mn-lt"/>
                <a:ea typeface="+mn-ea"/>
                <a:cs typeface="+mn-cs"/>
              </a:rPr>
              <a:t> </a:t>
            </a: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Thomas Kuerner</a:t>
            </a:r>
          </a:p>
          <a:p>
            <a:r>
              <a:rPr lang="de-DE" sz="2000" dirty="0" err="1">
                <a:solidFill>
                  <a:schemeClr val="tx1"/>
                </a:solidFill>
                <a:latin typeface="+mn-lt"/>
                <a:ea typeface="+mn-ea"/>
                <a:cs typeface="+mn-cs"/>
              </a:rPr>
              <a:t>Seconded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smtClean="0">
                <a:solidFill>
                  <a:schemeClr val="tx1"/>
                </a:solidFill>
                <a:latin typeface="+mn-lt"/>
                <a:ea typeface="+mn-ea"/>
                <a:cs typeface="+mn-cs"/>
              </a:rPr>
              <a:t>Iwao Hosako</a:t>
            </a:r>
            <a:endParaRPr lang="de-DE" sz="2000" dirty="0">
              <a:solidFill>
                <a:schemeClr val="tx1"/>
              </a:solidFill>
              <a:latin typeface="+mn-lt"/>
              <a:ea typeface="+mn-ea"/>
              <a:cs typeface="+mn-cs"/>
            </a:endParaRPr>
          </a:p>
          <a:p>
            <a:r>
              <a:rPr lang="de-DE" sz="2000" dirty="0">
                <a:solidFill>
                  <a:schemeClr val="tx1"/>
                </a:solidFill>
                <a:latin typeface="+mn-lt"/>
                <a:ea typeface="+mn-ea"/>
                <a:cs typeface="+mn-cs"/>
              </a:rPr>
              <a:t>Upon </a:t>
            </a:r>
            <a:r>
              <a:rPr lang="de-DE" sz="2000" dirty="0" err="1">
                <a:solidFill>
                  <a:schemeClr val="tx1"/>
                </a:solidFill>
                <a:latin typeface="+mn-lt"/>
                <a:ea typeface="+mn-ea"/>
                <a:cs typeface="+mn-cs"/>
              </a:rPr>
              <a:t>no</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discussion</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the</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vote</a:t>
            </a:r>
            <a:r>
              <a:rPr lang="de-DE" sz="2000" dirty="0">
                <a:solidFill>
                  <a:schemeClr val="tx1"/>
                </a:solidFill>
                <a:latin typeface="+mn-lt"/>
                <a:ea typeface="+mn-ea"/>
                <a:cs typeface="+mn-cs"/>
              </a:rPr>
              <a:t> was </a:t>
            </a:r>
            <a:r>
              <a:rPr lang="de-DE" sz="2000" dirty="0" err="1">
                <a:solidFill>
                  <a:schemeClr val="tx1"/>
                </a:solidFill>
                <a:latin typeface="+mn-lt"/>
                <a:ea typeface="+mn-ea"/>
                <a:cs typeface="+mn-cs"/>
              </a:rPr>
              <a:t>taken</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with</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the</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results</a:t>
            </a:r>
            <a:r>
              <a:rPr lang="de-DE" sz="2000" dirty="0">
                <a:solidFill>
                  <a:schemeClr val="tx1"/>
                </a:solidFill>
                <a:latin typeface="+mn-lt"/>
                <a:ea typeface="+mn-ea"/>
                <a:cs typeface="+mn-cs"/>
              </a:rPr>
              <a:t> of ?/?/?, </a:t>
            </a:r>
            <a:r>
              <a:rPr lang="de-DE" sz="2000" dirty="0" err="1" smtClean="0">
                <a:solidFill>
                  <a:schemeClr val="tx1"/>
                </a:solidFill>
                <a:latin typeface="+mn-lt"/>
                <a:ea typeface="+mn-ea"/>
                <a:cs typeface="+mn-cs"/>
              </a:rPr>
              <a:t>motion</a:t>
            </a:r>
            <a:endParaRPr lang="de-DE" sz="2000" dirty="0">
              <a:solidFill>
                <a:schemeClr val="tx1"/>
              </a:solidFill>
              <a:latin typeface="+mn-lt"/>
              <a:ea typeface="+mn-ea"/>
              <a:cs typeface="+mn-cs"/>
            </a:endParaRPr>
          </a:p>
          <a:p>
            <a:endParaRPr lang="de-DE" sz="1800" dirty="0"/>
          </a:p>
        </p:txBody>
      </p:sp>
      <p:sp>
        <p:nvSpPr>
          <p:cNvPr id="7" name="Datumsplatzhalter 3"/>
          <p:cNvSpPr>
            <a:spLocks noGrp="1"/>
          </p:cNvSpPr>
          <p:nvPr>
            <p:ph type="dt" sz="quarter" idx="10"/>
          </p:nvPr>
        </p:nvSpPr>
        <p:spPr>
          <a:xfrm>
            <a:off x="685800" y="377825"/>
            <a:ext cx="1600200" cy="215900"/>
          </a:xfrm>
          <a:noFill/>
        </p:spPr>
        <p:txBody>
          <a:bodyPr/>
          <a:lstStyle/>
          <a:p>
            <a:r>
              <a:rPr lang="en-US" dirty="0" smtClean="0"/>
              <a:t>March  </a:t>
            </a:r>
            <a:r>
              <a:rPr lang="en-US" dirty="0" smtClean="0"/>
              <a:t>2014</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422</Words>
  <Application>Microsoft Office PowerPoint</Application>
  <PresentationFormat>Bildschirmpräsentation (4:3)</PresentationFormat>
  <Paragraphs>63</Paragraphs>
  <Slides>4</Slides>
  <Notes>3</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IEEE-P802_15</vt:lpstr>
      <vt:lpstr>Folie 1</vt:lpstr>
      <vt:lpstr>Folie 2</vt:lpstr>
      <vt:lpstr>Motion to approve the SG 100G PAR and 5C</vt:lpstr>
      <vt:lpstr>Motion to extend the SG 100G</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Call for THz Contributions</dc:title>
  <dc:creator>Richard D Roberts</dc:creator>
  <dc:description>802.15-08/0060r1</dc:description>
  <cp:lastModifiedBy>Thomas Kürner</cp:lastModifiedBy>
  <cp:revision>134</cp:revision>
  <cp:lastPrinted>1998-02-10T13:28:06Z</cp:lastPrinted>
  <dcterms:created xsi:type="dcterms:W3CDTF">2007-10-22T16:21:18Z</dcterms:created>
  <dcterms:modified xsi:type="dcterms:W3CDTF">2014-03-20T06:28:16Z</dcterms:modified>
</cp:coreProperties>
</file>