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0" r:id="rId3"/>
    <p:sldId id="261" r:id="rId4"/>
    <p:sldId id="262" r:id="rId5"/>
    <p:sldId id="266" r:id="rId6"/>
    <p:sldId id="263"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8" d="100"/>
          <a:sy n="78" d="100"/>
        </p:scale>
        <p:origin x="-1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C69A029B-24AC-4ADC-BC5A-0FCDC966BFCC}" type="slidenum">
              <a:rPr lang="en-US" altLang="ja-JP"/>
              <a:pPr/>
              <a:t>&lt;#&gt;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AE58050A-21AB-46B7-904C-34A3071FC9BC}" type="slidenum">
              <a:rPr lang="en-US" altLang="ja-JP"/>
              <a:pPr/>
              <a:t>&lt;#&gt;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March 2014</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2A174D14-62F5-4D75-B1B0-108CFC6EE100}" type="slidenum">
              <a:rPr lang="en-US" altLang="ja-JP"/>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March 2014</a:t>
            </a:r>
            <a:endParaRPr lang="en-US" altLang="ja-JP" dirty="0"/>
          </a:p>
        </p:txBody>
      </p:sp>
    </p:spTree>
    <p:extLst>
      <p:ext uri="{BB962C8B-B14F-4D97-AF65-F5344CB8AC3E}">
        <p14:creationId xmlns:p14="http://schemas.microsoft.com/office/powerpoint/2010/main" xmlns=""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smtClean="0"/>
              <a:t>March 2014</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0A0F941D-B0CE-4B7F-9454-CA6AC8E76CA0}" type="slidenum">
              <a:rPr lang="en-US" altLang="ja-JP"/>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smtClean="0"/>
              <a:t>March 2014</a:t>
            </a:r>
            <a:endParaRPr lang="en-US" altLang="ja-JP" dirty="0"/>
          </a:p>
        </p:txBody>
      </p:sp>
      <p:sp>
        <p:nvSpPr>
          <p:cNvPr id="3" name="フッター プレースホルダ 2"/>
          <p:cNvSpPr>
            <a:spLocks noGrp="1"/>
          </p:cNvSpPr>
          <p:nvPr>
            <p:ph type="ftr" sz="quarter" idx="11"/>
          </p:nvPr>
        </p:nvSpPr>
        <p:spPr/>
        <p:txBody>
          <a:bodyPr/>
          <a:lstStyle>
            <a:lvl1pPr>
              <a:defRPr/>
            </a:lvl1pPr>
          </a:lstStyle>
          <a:p>
            <a:r>
              <a:rPr lang="en-US" altLang="ja-JP" dirty="0" smtClean="0"/>
              <a:t>Shoichi Kitazawa(ATR)</a:t>
            </a:r>
            <a:endParaRPr lang="en-US" altLang="ja-JP" dirty="0"/>
          </a:p>
        </p:txBody>
      </p:sp>
      <p:sp>
        <p:nvSpPr>
          <p:cNvPr id="4" name="スライド番号プレースホルダ 3"/>
          <p:cNvSpPr>
            <a:spLocks noGrp="1"/>
          </p:cNvSpPr>
          <p:nvPr>
            <p:ph type="sldNum" sz="quarter" idx="12"/>
          </p:nvPr>
        </p:nvSpPr>
        <p:spPr/>
        <p:txBody>
          <a:bodyPr/>
          <a:lstStyle>
            <a:lvl1pPr>
              <a:defRPr/>
            </a:lvl1pPr>
          </a:lstStyle>
          <a:p>
            <a:r>
              <a:rPr lang="en-US" altLang="ja-JP" dirty="0"/>
              <a:t>Slide </a:t>
            </a:r>
            <a:fld id="{03EAECF6-03B2-4BB0-9630-EC8C404B9C85}" type="slidenum">
              <a:rPr lang="en-US" altLang="ja-JP"/>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March 2014</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smtClean="0"/>
              <a:t>Shoichi Kitazawa(ATR)</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&lt;#&gt;</a:t>
            </a:fld>
            <a:endParaRPr lang="en-US" altLang="ja-JP" dirty="0"/>
          </a:p>
        </p:txBody>
      </p:sp>
    </p:spTree>
    <p:extLst>
      <p:ext uri="{BB962C8B-B14F-4D97-AF65-F5344CB8AC3E}">
        <p14:creationId xmlns:p14="http://schemas.microsoft.com/office/powerpoint/2010/main" xmlns="" val="218104940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March 2014</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8D8FCEF-815D-46A3-BED4-14D99570ADD6}" type="slidenum">
              <a:rPr lang="en-US" altLang="ja-JP"/>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 15-14-0187-00-0sru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5" r:id="rId4"/>
    <p:sldLayoutId id="2147483661" r:id="rId5"/>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1"/>
          <p:cNvSpPr>
            <a:spLocks noGrp="1"/>
          </p:cNvSpPr>
          <p:nvPr>
            <p:ph type="dt" sz="half" idx="10"/>
          </p:nvPr>
        </p:nvSpPr>
        <p:spPr>
          <a:xfrm>
            <a:off x="685800" y="378281"/>
            <a:ext cx="1600200" cy="215444"/>
          </a:xfrm>
        </p:spPr>
        <p:txBody>
          <a:bodyPr/>
          <a:lstStyle/>
          <a:p>
            <a:r>
              <a:rPr lang="en-US" altLang="ja-JP" smtClean="0"/>
              <a:t>March 2014</a:t>
            </a:r>
            <a:endParaRPr lang="en-US" altLang="ja-JP" dirty="0"/>
          </a:p>
        </p:txBody>
      </p:sp>
      <p:sp>
        <p:nvSpPr>
          <p:cNvPr id="5" name="フッター プレースホルダ 2"/>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 3"/>
          <p:cNvSpPr>
            <a:spLocks noGrp="1"/>
          </p:cNvSpPr>
          <p:nvPr>
            <p:ph type="sldNum" sz="quarter" idx="12"/>
          </p:nvPr>
        </p:nvSpPr>
        <p:spPr/>
        <p:txBody>
          <a:bodyPr/>
          <a:lstStyle/>
          <a:p>
            <a:r>
              <a:rPr lang="en-US" altLang="ja-JP" dirty="0"/>
              <a:t>Slide </a:t>
            </a:r>
            <a:fld id="{8447DFC6-53E1-497A-AACF-DCAA15DC4A13}" type="slidenum">
              <a:rPr lang="en-US" altLang="ja-JP"/>
              <a:pPr/>
              <a:t>1</a:t>
            </a:fld>
            <a:endParaRPr lang="en-US" altLang="ja-JP" dirty="0"/>
          </a:p>
        </p:txBody>
      </p:sp>
      <p:sp>
        <p:nvSpPr>
          <p:cNvPr id="27651" name="Rectangle 3"/>
          <p:cNvSpPr>
            <a:spLocks noChangeArrowheads="1"/>
          </p:cNvSpPr>
          <p:nvPr/>
        </p:nvSpPr>
        <p:spPr bwMode="auto">
          <a:xfrm>
            <a:off x="116904" y="638587"/>
            <a:ext cx="8991600" cy="4734629"/>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[SG SRU Closing report for March 2014]</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[20 March 2014]</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[2-2-2 Hikaridai, 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:[+81-774951565, </a:t>
            </a:r>
            <a:r>
              <a:rPr lang="en-US" altLang="ja-JP" sz="1600" dirty="0">
                <a:ea typeface="ＭＳ Ｐゴシック" charset="-128"/>
              </a:rPr>
              <a:t>FAX: </a:t>
            </a:r>
            <a:r>
              <a:rPr lang="en-US" altLang="ja-JP" sz="1600" dirty="0" smtClean="0">
                <a:ea typeface="ＭＳ Ｐゴシック" charset="-128"/>
              </a:rPr>
              <a:t>[],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[SG </a:t>
            </a:r>
            <a:r>
              <a:rPr lang="en-US" altLang="ja-JP" sz="1600" dirty="0" smtClean="0">
                <a:latin typeface="Times New Roman" pitchFamily="16" charset="0"/>
                <a:ea typeface="ＭＳ Ｐゴシック" pitchFamily="50" charset="-128"/>
              </a:rPr>
              <a:t>SRU</a:t>
            </a:r>
            <a:r>
              <a:rPr lang="en-US" altLang="ja-JP" sz="1600" dirty="0" smtClean="0">
                <a:ea typeface="ＭＳ Ｐゴシック" pitchFamily="-65" charset="-128"/>
              </a:rPr>
              <a:t> c</a:t>
            </a:r>
            <a:r>
              <a:rPr lang="en-US" altLang="ja-JP" sz="1600" dirty="0" smtClean="0">
                <a:latin typeface="Times New Roman" pitchFamily="16" charset="0"/>
                <a:ea typeface="ＭＳ Ｐゴシック" pitchFamily="50" charset="-128"/>
              </a:rPr>
              <a:t>losing report </a:t>
            </a:r>
            <a:r>
              <a:rPr lang="en-US" altLang="ja-JP" sz="1600" dirty="0" smtClean="0">
                <a:ea typeface="ＭＳ Ｐゴシック" pitchFamily="-65" charset="-128"/>
              </a:rPr>
              <a:t>for</a:t>
            </a:r>
            <a:r>
              <a:rPr lang="en-US" altLang="ja-JP" sz="1600" dirty="0" smtClean="0">
                <a:ea typeface="ＭＳ Ｐゴシック" charset="-128"/>
              </a:rPr>
              <a:t> March 2014 </a:t>
            </a:r>
            <a:r>
              <a:rPr lang="en-US" altLang="ja-JP" sz="1600" dirty="0" smtClean="0">
                <a:ea typeface="ＭＳ Ｐゴシック" pitchFamily="-65" charset="-128"/>
              </a:rPr>
              <a:t>at Beijing</a:t>
            </a:r>
            <a:r>
              <a:rPr lang="en-US" altLang="ja-JP" sz="1600" dirty="0" smtClean="0">
                <a:ea typeface="ＭＳ Ｐゴシック" pitchFamily="50" charset="-128"/>
              </a:rPr>
              <a:t>.</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81000"/>
            <a:ext cx="1600200" cy="212725"/>
          </a:xfrm>
        </p:spPr>
        <p:txBody>
          <a:bodyPr/>
          <a:lstStyle/>
          <a:p>
            <a:r>
              <a:rPr lang="en-US" altLang="ja-JP" smtClean="0"/>
              <a:t>March 2014</a:t>
            </a:r>
            <a:endParaRPr lang="en-US" altLang="ja-JP" dirty="0"/>
          </a:p>
        </p:txBody>
      </p:sp>
      <p:sp>
        <p:nvSpPr>
          <p:cNvPr id="5" name="フッター プレースホルダー 4"/>
          <p:cNvSpPr>
            <a:spLocks noGrp="1"/>
          </p:cNvSpPr>
          <p:nvPr>
            <p:ph type="ftr" sz="quarter" idx="11"/>
          </p:nvPr>
        </p:nvSpPr>
        <p:spPr>
          <a:xfrm>
            <a:off x="5484168" y="6475413"/>
            <a:ext cx="3124200" cy="182562"/>
          </a:xfrm>
        </p:spPr>
        <p:txBody>
          <a:bodyPr/>
          <a:lstStyle/>
          <a:p>
            <a:r>
              <a:rPr lang="en-US" altLang="ja-JP" dirty="0" smtClean="0"/>
              <a:t>Shoichi Kitazawa(ATR)</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988840"/>
            <a:ext cx="7632848" cy="3456384"/>
          </a:xfrm>
        </p:spPr>
        <p:txBody>
          <a:bodyPr/>
          <a:lstStyle/>
          <a:p>
            <a:r>
              <a:rPr lang="en-US" altLang="ja-JP" b="1" dirty="0">
                <a:ea typeface="ＭＳ Ｐゴシック" pitchFamily="50" charset="-128"/>
              </a:rPr>
              <a:t>IEEE 802.15 </a:t>
            </a:r>
            <a:r>
              <a:rPr lang="en-US" altLang="ja-JP" b="1" dirty="0" smtClean="0">
                <a:ea typeface="ＭＳ Ｐゴシック" pitchFamily="50" charset="-128"/>
              </a:rPr>
              <a:t>SG </a:t>
            </a:r>
            <a:r>
              <a:rPr lang="en-US" altLang="ja-JP" b="1" dirty="0">
                <a:ea typeface="ＭＳ Ｐゴシック" pitchFamily="50" charset="-128"/>
              </a:rPr>
              <a:t>SRU </a:t>
            </a:r>
            <a:r>
              <a:rPr lang="en-US" altLang="ja-JP" b="1" dirty="0" smtClean="0">
                <a:ea typeface="ＭＳ Ｐゴシック" pitchFamily="50" charset="-128"/>
              </a:rPr>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 Beijing, China</a:t>
            </a:r>
            <a:br>
              <a:rPr lang="en-US" altLang="ja-JP" dirty="0" smtClean="0">
                <a:ea typeface="ＭＳ Ｐゴシック" pitchFamily="50" charset="-128"/>
              </a:rPr>
            </a:br>
            <a:r>
              <a:rPr lang="en-US" altLang="ja-JP" dirty="0" smtClean="0">
                <a:ea typeface="ＭＳ Ｐゴシック" pitchFamily="50" charset="-128"/>
              </a:rPr>
              <a:t>March 20, 2014</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981200"/>
            <a:ext cx="8640960" cy="4114800"/>
          </a:xfrm>
          <a:ln/>
        </p:spPr>
        <p:txBody>
          <a:bodyPr>
            <a:normAutofit fontScale="92500" lnSpcReduction="10000"/>
          </a:bodyPr>
          <a:lstStyle/>
          <a:p>
            <a:r>
              <a:rPr lang="en-US" altLang="ja-JP" sz="2800" dirty="0" smtClean="0"/>
              <a:t>SG SRU meeting call to order</a:t>
            </a:r>
          </a:p>
          <a:p>
            <a:r>
              <a:rPr lang="en-US" altLang="ja-JP" sz="2800" dirty="0" smtClean="0"/>
              <a:t>Call for essential patents and policies &amp; procedures reminder </a:t>
            </a:r>
          </a:p>
          <a:p>
            <a:r>
              <a:rPr lang="en-US" altLang="ja-JP" sz="2800" dirty="0" smtClean="0"/>
              <a:t>Approve meeting minutes</a:t>
            </a:r>
          </a:p>
          <a:p>
            <a:r>
              <a:rPr lang="en-US" altLang="ja-JP" sz="2800" dirty="0" smtClean="0"/>
              <a:t>Status of PAR, CSD development and Timeline</a:t>
            </a:r>
          </a:p>
          <a:p>
            <a:r>
              <a:rPr lang="en-US" altLang="ja-JP" sz="2800" dirty="0" smtClean="0"/>
              <a:t>Presentations</a:t>
            </a:r>
          </a:p>
          <a:p>
            <a:r>
              <a:rPr lang="en-US" altLang="ja-JP" sz="2800" dirty="0" smtClean="0"/>
              <a:t>Discuss PAR and CSD documents</a:t>
            </a:r>
          </a:p>
          <a:p>
            <a:r>
              <a:rPr lang="en-US" altLang="ja-JP" sz="2800" dirty="0" smtClean="0"/>
              <a:t>Plan for May meeting and schedule </a:t>
            </a:r>
            <a:r>
              <a:rPr lang="en-US" altLang="ja-JP" sz="2800" dirty="0" err="1" smtClean="0"/>
              <a:t>Telecon</a:t>
            </a:r>
            <a:r>
              <a:rPr lang="en-US" altLang="ja-JP" sz="2800" dirty="0" smtClean="0"/>
              <a:t> times</a:t>
            </a:r>
          </a:p>
          <a:p>
            <a:r>
              <a:rPr lang="en-US" altLang="ja-JP" sz="2800" dirty="0" smtClean="0">
                <a:ea typeface="ＭＳ Ｐゴシック" pitchFamily="50" charset="-128"/>
              </a:rPr>
              <a:t>Report on progress to WG</a:t>
            </a:r>
            <a:endParaRPr lang="en-US" altLang="ja-JP" sz="2800" dirty="0">
              <a:ea typeface="ＭＳ Ｐゴシック" pitchFamily="50" charset="-128"/>
            </a:endParaRPr>
          </a:p>
        </p:txBody>
      </p:sp>
      <p:sp>
        <p:nvSpPr>
          <p:cNvPr id="4098" name="Rectangle 2"/>
          <p:cNvSpPr>
            <a:spLocks noGrp="1" noChangeArrowheads="1"/>
          </p:cNvSpPr>
          <p:nvPr>
            <p:ph type="title"/>
          </p:nvPr>
        </p:nvSpPr>
        <p:spPr>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a:t>
            </a:fld>
            <a:endParaRPr lang="en-US" altLang="ja-JP" dirty="0"/>
          </a:p>
        </p:txBody>
      </p:sp>
      <p:sp>
        <p:nvSpPr>
          <p:cNvPr id="4" name="日付プレースホルダー 3"/>
          <p:cNvSpPr>
            <a:spLocks noGrp="1"/>
          </p:cNvSpPr>
          <p:nvPr>
            <p:ph type="dt" sz="half" idx="10"/>
          </p:nvPr>
        </p:nvSpPr>
        <p:spPr/>
        <p:txBody>
          <a:bodyPr/>
          <a:lstStyle/>
          <a:p>
            <a:r>
              <a:rPr lang="en-US" altLang="ja-JP" smtClean="0"/>
              <a:t>March 2014</a:t>
            </a:r>
            <a:endParaRPr lang="en-US" altLang="ja-JP"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772816"/>
            <a:ext cx="8640960" cy="4680520"/>
          </a:xfrm>
        </p:spPr>
        <p:txBody>
          <a:bodyPr>
            <a:normAutofit/>
          </a:bodyPr>
          <a:lstStyle/>
          <a:p>
            <a:pPr>
              <a:lnSpc>
                <a:spcPct val="80000"/>
              </a:lnSpc>
            </a:pPr>
            <a:r>
              <a:rPr lang="en-US" altLang="ja-JP" sz="2400" dirty="0" smtClean="0">
                <a:ea typeface="ＭＳ Ｐゴシック" pitchFamily="50" charset="-128"/>
              </a:rPr>
              <a:t>3meetings were held at PM1 and PM2 on </a:t>
            </a:r>
            <a:r>
              <a:rPr lang="en-US" altLang="ko-KR" sz="2400" dirty="0" smtClean="0">
                <a:ea typeface="굴림" pitchFamily="34" charset="-127"/>
              </a:rPr>
              <a:t>March </a:t>
            </a:r>
            <a:r>
              <a:rPr lang="en-US" altLang="ko-KR" sz="2400" dirty="0" smtClean="0">
                <a:ea typeface="굴림" pitchFamily="34" charset="-127"/>
              </a:rPr>
              <a:t>18 </a:t>
            </a:r>
            <a:r>
              <a:rPr lang="en-US" altLang="ko-KR" sz="2400" dirty="0" smtClean="0">
                <a:ea typeface="굴림" pitchFamily="34" charset="-127"/>
              </a:rPr>
              <a:t>and AM1 on March 20.</a:t>
            </a:r>
          </a:p>
          <a:p>
            <a:pPr lvl="1">
              <a:lnSpc>
                <a:spcPct val="80000"/>
              </a:lnSpc>
            </a:pPr>
            <a:r>
              <a:rPr lang="en-US" altLang="ja-JP" sz="2000" dirty="0" smtClean="0">
                <a:ea typeface="굴림" pitchFamily="34" charset="-127"/>
              </a:rPr>
              <a:t>12 attendees</a:t>
            </a:r>
          </a:p>
          <a:p>
            <a:pPr>
              <a:lnSpc>
                <a:spcPct val="80000"/>
              </a:lnSpc>
            </a:pPr>
            <a:r>
              <a:rPr lang="en-US" altLang="ja-JP" sz="2400" dirty="0" smtClean="0">
                <a:ea typeface="ＭＳ Ｐゴシック" pitchFamily="50" charset="-128"/>
              </a:rPr>
              <a:t>Approve meeting minutes </a:t>
            </a:r>
          </a:p>
          <a:p>
            <a:pPr marL="900113" lvl="2" indent="-177800"/>
            <a:r>
              <a:rPr lang="en-US" altLang="ja-JP" sz="2000" dirty="0" smtClean="0"/>
              <a:t>SG SRU January 2014 Meeting </a:t>
            </a:r>
            <a:r>
              <a:rPr lang="en-US" altLang="ja-JP" sz="2000" dirty="0" smtClean="0"/>
              <a:t>Minutes (15-14-0093)</a:t>
            </a:r>
            <a:endParaRPr lang="en-US" altLang="ja-JP" sz="2000" dirty="0" smtClean="0"/>
          </a:p>
          <a:p>
            <a:r>
              <a:rPr lang="en-US" altLang="ja-JP" sz="2400" dirty="0" smtClean="0"/>
              <a:t>Reviewed </a:t>
            </a:r>
            <a:r>
              <a:rPr lang="en-US" altLang="ja-JP" sz="2400" dirty="0" smtClean="0"/>
              <a:t>PAR</a:t>
            </a:r>
            <a:r>
              <a:rPr lang="en-US" altLang="ja-JP" sz="2400" dirty="0" smtClean="0"/>
              <a:t> (15-13-615)</a:t>
            </a:r>
            <a:r>
              <a:rPr lang="en-US" altLang="ja-JP" sz="2400" dirty="0" smtClean="0"/>
              <a:t> </a:t>
            </a:r>
            <a:r>
              <a:rPr lang="en-US" altLang="ja-JP" sz="2400" dirty="0" smtClean="0"/>
              <a:t>and </a:t>
            </a:r>
            <a:r>
              <a:rPr lang="en-US" altLang="ja-JP" sz="2400" dirty="0" smtClean="0"/>
              <a:t>CSD</a:t>
            </a:r>
            <a:r>
              <a:rPr lang="en-US" altLang="ja-JP" sz="2400" dirty="0" smtClean="0"/>
              <a:t> (15-14-0175)</a:t>
            </a:r>
            <a:r>
              <a:rPr lang="en-US" altLang="ja-JP" sz="2400" dirty="0" smtClean="0"/>
              <a:t> </a:t>
            </a:r>
            <a:r>
              <a:rPr lang="en-US" altLang="ja-JP" sz="2400" dirty="0" smtClean="0"/>
              <a:t>documents</a:t>
            </a:r>
          </a:p>
          <a:p>
            <a:r>
              <a:rPr lang="en-US" altLang="ja-JP" sz="2400" dirty="0" smtClean="0"/>
              <a:t>Reviewed SG SRU Technical Guidance Document (15-14-0176)</a:t>
            </a:r>
          </a:p>
          <a:p>
            <a:pPr>
              <a:lnSpc>
                <a:spcPct val="80000"/>
              </a:lnSpc>
            </a:pPr>
            <a:r>
              <a:rPr lang="en-US" altLang="ja-JP" sz="2400" dirty="0" smtClean="0"/>
              <a:t>Confirm of plan for May </a:t>
            </a:r>
            <a:r>
              <a:rPr lang="en-US" altLang="ja-JP" sz="2400" dirty="0" smtClean="0"/>
              <a:t>meeting</a:t>
            </a:r>
            <a:endParaRPr lang="en-US" altLang="ja-JP" sz="1800" dirty="0" smtClean="0">
              <a:ea typeface="ＭＳ Ｐゴシック" pitchFamily="50" charset="-128"/>
            </a:endParaRPr>
          </a:p>
          <a:p>
            <a:pPr lvl="1">
              <a:lnSpc>
                <a:spcPct val="80000"/>
              </a:lnSpc>
            </a:pPr>
            <a:endParaRPr lang="en-US" altLang="ja-JP" sz="1800" dirty="0" smtClean="0">
              <a:ea typeface="ＭＳ Ｐゴシック" pitchFamily="50" charset="-128"/>
            </a:endParaRPr>
          </a:p>
          <a:p>
            <a:pPr lvl="1">
              <a:lnSpc>
                <a:spcPct val="80000"/>
              </a:lnSpc>
            </a:pPr>
            <a:endParaRPr lang="en-US" altLang="ja-JP" sz="1800" dirty="0" smtClean="0">
              <a:ea typeface="ＭＳ Ｐゴシック" pitchFamily="50" charset="-128"/>
            </a:endParaRPr>
          </a:p>
        </p:txBody>
      </p:sp>
      <p:sp>
        <p:nvSpPr>
          <p:cNvPr id="2" name="タイトル 1"/>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5" name="フッター プレースホルダ 4"/>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4</a:t>
            </a:fld>
            <a:endParaRPr lang="en-US" altLang="ja-JP" dirty="0"/>
          </a:p>
        </p:txBody>
      </p:sp>
      <p:sp>
        <p:nvSpPr>
          <p:cNvPr id="4" name="日付プレースホルダ 3"/>
          <p:cNvSpPr>
            <a:spLocks noGrp="1"/>
          </p:cNvSpPr>
          <p:nvPr>
            <p:ph type="dt" sz="half" idx="10"/>
          </p:nvPr>
        </p:nvSpPr>
        <p:spPr/>
        <p:txBody>
          <a:bodyPr/>
          <a:lstStyle/>
          <a:p>
            <a:r>
              <a:rPr lang="en-US" altLang="ja-JP" smtClean="0"/>
              <a:t>March 2014</a:t>
            </a:r>
            <a:endParaRPr lang="en-US" altLang="ja-JP"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smtClean="0"/>
              <a:t>March 2014</a:t>
            </a:r>
            <a:endParaRPr lang="en-US" altLang="ja-JP" dirty="0"/>
          </a:p>
        </p:txBody>
      </p:sp>
      <p:sp>
        <p:nvSpPr>
          <p:cNvPr id="4" name="フッター プレースホルダ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5</a:t>
            </a:fld>
            <a:endParaRPr lang="en-US" altLang="ja-JP" dirty="0"/>
          </a:p>
        </p:txBody>
      </p:sp>
      <p:graphicFrame>
        <p:nvGraphicFramePr>
          <p:cNvPr id="7" name="Table 5"/>
          <p:cNvGraphicFramePr>
            <a:graphicFrameLocks noGrp="1" noChangeAspect="1"/>
          </p:cNvGraphicFramePr>
          <p:nvPr>
            <p:extLst>
              <p:ext uri="{D42A27DB-BD31-4B8C-83A1-F6EECF244321}">
                <p14:modId xmlns:p14="http://schemas.microsoft.com/office/powerpoint/2010/main" xmlns="" val="2355893728"/>
              </p:ext>
            </p:extLst>
          </p:nvPr>
        </p:nvGraphicFramePr>
        <p:xfrm>
          <a:off x="395536" y="1619508"/>
          <a:ext cx="8205924" cy="3537684"/>
        </p:xfrm>
        <a:graphic>
          <a:graphicData uri="http://schemas.openxmlformats.org/drawingml/2006/table">
            <a:tbl>
              <a:tblPr/>
              <a:tblGrid>
                <a:gridCol w="405501"/>
                <a:gridCol w="2616423"/>
                <a:gridCol w="432000"/>
                <a:gridCol w="432000"/>
                <a:gridCol w="432000"/>
                <a:gridCol w="432000"/>
                <a:gridCol w="432000"/>
                <a:gridCol w="432000"/>
                <a:gridCol w="432000"/>
                <a:gridCol w="432000"/>
                <a:gridCol w="432000"/>
                <a:gridCol w="432000"/>
                <a:gridCol w="432000"/>
                <a:gridCol w="432000"/>
              </a:tblGrid>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row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PAR development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Use Cases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Title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Scope &amp; Purpose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5C analyses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Interaction with other TG/WG</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(to identify relationship )</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Submission to WG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Standard development phase (TG)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Calibri" pitchFamily="34" charset="0"/>
                          <a:ea typeface="ＭＳ Ｐゴシック" pitchFamily="50" charset="-128"/>
                        </a:rPr>
                        <a:t> </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bl>
          </a:graphicData>
        </a:graphic>
      </p:graphicFrame>
      <p:sp>
        <p:nvSpPr>
          <p:cNvPr id="8" name="Content Placeholder 2"/>
          <p:cNvSpPr txBox="1">
            <a:spLocks/>
          </p:cNvSpPr>
          <p:nvPr/>
        </p:nvSpPr>
        <p:spPr bwMode="auto">
          <a:xfrm>
            <a:off x="467544" y="5229200"/>
            <a:ext cx="8229600" cy="12241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buFont typeface="Wingdings" pitchFamily="2" charset="2"/>
              <a:buChar char="q"/>
            </a:pPr>
            <a:r>
              <a:rPr lang="en-GB" altLang="ja-JP" sz="1600" kern="0" dirty="0" smtClean="0"/>
              <a:t>Target dates:</a:t>
            </a:r>
          </a:p>
          <a:p>
            <a:pPr lvl="1">
              <a:buFont typeface="Wingdings" pitchFamily="2" charset="2"/>
              <a:buChar char="ü"/>
            </a:pPr>
            <a:r>
              <a:rPr lang="en-GB" altLang="ja-JP" sz="1600" kern="0" dirty="0"/>
              <a:t>PAR submission to </a:t>
            </a:r>
            <a:r>
              <a:rPr lang="en-GB" altLang="ja-JP" sz="1600" kern="0" dirty="0" smtClean="0"/>
              <a:t> WG in May 2014</a:t>
            </a:r>
          </a:p>
          <a:p>
            <a:pPr lvl="1">
              <a:buFont typeface="Wingdings" pitchFamily="2" charset="2"/>
              <a:buChar char="ü"/>
            </a:pPr>
            <a:r>
              <a:rPr lang="en-GB" altLang="ja-JP" sz="1600" kern="0" dirty="0" smtClean="0"/>
              <a:t>PAR review in July 2014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en-US" altLang="ja-JP" sz="2800" dirty="0" smtClean="0"/>
              <a:t>Teleconference will be </a:t>
            </a:r>
            <a:r>
              <a:rPr lang="en-US" altLang="ja-JP" sz="2800" dirty="0" smtClean="0"/>
              <a:t>held on April based upon requests</a:t>
            </a:r>
            <a:endParaRPr lang="en-US" altLang="ja-JP" sz="2800" dirty="0" smtClean="0"/>
          </a:p>
          <a:p>
            <a:pPr lvl="1"/>
            <a:r>
              <a:rPr lang="en-US" altLang="ja-JP" sz="2400" dirty="0" smtClean="0"/>
              <a:t>More detail will be </a:t>
            </a:r>
            <a:r>
              <a:rPr lang="en-US" altLang="ja-JP" sz="2400" dirty="0" smtClean="0"/>
              <a:t>distributed </a:t>
            </a:r>
            <a:r>
              <a:rPr lang="en-US" altLang="ja-JP" sz="2400" dirty="0" smtClean="0"/>
              <a:t>by reflector</a:t>
            </a:r>
          </a:p>
          <a:p>
            <a:pPr lvl="1"/>
            <a:endParaRPr lang="en-US" altLang="ja-JP" sz="2400" dirty="0" smtClean="0"/>
          </a:p>
          <a:p>
            <a:r>
              <a:rPr lang="en-US" altLang="ja-JP" sz="2800" dirty="0" smtClean="0"/>
              <a:t>3 meeting slot.</a:t>
            </a:r>
          </a:p>
          <a:p>
            <a:pPr lvl="1"/>
            <a:r>
              <a:rPr lang="en-US" altLang="ja-JP" sz="2400" dirty="0" smtClean="0"/>
              <a:t>Finalizing of the PAR and CSD document.</a:t>
            </a:r>
          </a:p>
          <a:p>
            <a:pPr lvl="1"/>
            <a:r>
              <a:rPr lang="en-US" altLang="ja-JP" sz="2400" dirty="0" smtClean="0"/>
              <a:t>Hearing presentations.</a:t>
            </a:r>
          </a:p>
          <a:p>
            <a:pPr lvl="1"/>
            <a:endParaRPr lang="en-US" altLang="ja-JP" sz="2400" dirty="0" smtClean="0"/>
          </a:p>
          <a:p>
            <a:endParaRPr kumimoji="1" lang="ja-JP" altLang="en-US" sz="2800" dirty="0"/>
          </a:p>
        </p:txBody>
      </p:sp>
      <p:sp>
        <p:nvSpPr>
          <p:cNvPr id="2" name="タイトル 1"/>
          <p:cNvSpPr>
            <a:spLocks noGrp="1"/>
          </p:cNvSpPr>
          <p:nvPr>
            <p:ph type="title"/>
          </p:nvPr>
        </p:nvSpPr>
        <p:spPr/>
        <p:txBody>
          <a:bodyPr/>
          <a:lstStyle/>
          <a:p>
            <a:r>
              <a:rPr lang="en-US" altLang="ja-JP" dirty="0" smtClean="0"/>
              <a:t>Plans for </a:t>
            </a:r>
            <a:r>
              <a:rPr lang="en-US" altLang="ja-JP" dirty="0" err="1" smtClean="0"/>
              <a:t>Telecon</a:t>
            </a:r>
            <a:r>
              <a:rPr lang="en-US" altLang="ja-JP" dirty="0" smtClean="0"/>
              <a:t> and May Meeting</a:t>
            </a:r>
            <a:endParaRPr kumimoji="1" lang="ja-JP" altLang="en-US" dirty="0"/>
          </a:p>
        </p:txBody>
      </p:sp>
      <p:sp>
        <p:nvSpPr>
          <p:cNvPr id="5" name="フッター プレースホルダ 4"/>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6</a:t>
            </a:fld>
            <a:endParaRPr lang="en-US" altLang="ja-JP" dirty="0"/>
          </a:p>
        </p:txBody>
      </p:sp>
      <p:sp>
        <p:nvSpPr>
          <p:cNvPr id="4" name="日付プレースホルダ 3"/>
          <p:cNvSpPr>
            <a:spLocks noGrp="1"/>
          </p:cNvSpPr>
          <p:nvPr>
            <p:ph type="dt" sz="half" idx="10"/>
          </p:nvPr>
        </p:nvSpPr>
        <p:spPr/>
        <p:txBody>
          <a:bodyPr/>
          <a:lstStyle/>
          <a:p>
            <a:r>
              <a:rPr lang="en-US" altLang="ja-JP" smtClean="0"/>
              <a:t>March 2014</a:t>
            </a:r>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337</TotalTime>
  <Words>300</Words>
  <Application>Microsoft Office PowerPoint</Application>
  <PresentationFormat>画面に合わせる (4:3)</PresentationFormat>
  <Paragraphs>92</Paragraphs>
  <Slides>6</Slides>
  <Notes>1</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IEEE-P802_15</vt:lpstr>
      <vt:lpstr>スライド 1</vt:lpstr>
      <vt:lpstr>IEEE 802.15 SG SRU   Closing report   Beijing, China March 20, 2014</vt:lpstr>
      <vt:lpstr>Agenda items for the week</vt:lpstr>
      <vt:lpstr>Accomplishment for the meeting</vt:lpstr>
      <vt:lpstr>Timeline</vt:lpstr>
      <vt:lpstr>Plans for Telecon and May Meeting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March 2014</dc:title>
  <dc:subject>IEEE 802.15 &lt;subject&gt;</dc:subject>
  <dc:creator>kitazawa</dc:creator>
  <dc:description>15-14-0187-00-0sru</dc:description>
  <cp:lastModifiedBy>kitazawa</cp:lastModifiedBy>
  <cp:lastPrinted>1998-02-10T13:28:06Z</cp:lastPrinted>
  <dcterms:created xsi:type="dcterms:W3CDTF">2013-09-18T06:18:22Z</dcterms:created>
  <dcterms:modified xsi:type="dcterms:W3CDTF">2014-03-20T01:18:56Z</dcterms:modified>
</cp:coreProperties>
</file>