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4"/>
  </p:notesMasterIdLst>
  <p:handoutMasterIdLst>
    <p:handoutMasterId r:id="rId25"/>
  </p:handoutMasterIdLst>
  <p:sldIdLst>
    <p:sldId id="256" r:id="rId3"/>
    <p:sldId id="257" r:id="rId4"/>
    <p:sldId id="260" r:id="rId5"/>
    <p:sldId id="259" r:id="rId6"/>
    <p:sldId id="261" r:id="rId7"/>
    <p:sldId id="286" r:id="rId8"/>
    <p:sldId id="263" r:id="rId9"/>
    <p:sldId id="262" r:id="rId10"/>
    <p:sldId id="264" r:id="rId11"/>
    <p:sldId id="298" r:id="rId12"/>
    <p:sldId id="292" r:id="rId13"/>
    <p:sldId id="294" r:id="rId14"/>
    <p:sldId id="301" r:id="rId15"/>
    <p:sldId id="302" r:id="rId16"/>
    <p:sldId id="304" r:id="rId17"/>
    <p:sldId id="305" r:id="rId18"/>
    <p:sldId id="306" r:id="rId19"/>
    <p:sldId id="308" r:id="rId20"/>
    <p:sldId id="296" r:id="rId21"/>
    <p:sldId id="303" r:id="rId22"/>
    <p:sldId id="307" r:id="rId23"/>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3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3/20/2014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11</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12</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6"/>
          <p:cNvSpPr>
            <a:spLocks noGrp="1" noChangeArrowheads="1"/>
          </p:cNvSpPr>
          <p:nvPr>
            <p:ph type="sldNum" sz="quarter"/>
          </p:nvPr>
        </p:nvSpPr>
        <p:spPr>
          <a:noFill/>
        </p:spPr>
        <p:txBody>
          <a:bodyPr/>
          <a:lstStyle/>
          <a:p>
            <a:r>
              <a:rPr lang="en-US" smtClean="0"/>
              <a:t>Page </a:t>
            </a:r>
            <a:fld id="{2123933A-2DB1-4425-A63F-BACFE597BDF2}" type="slidenum">
              <a:rPr lang="en-US" smtClean="0"/>
              <a:pPr/>
              <a:t>14</a:t>
            </a:fld>
            <a:endParaRPr lang="en-US" smtClean="0"/>
          </a:p>
        </p:txBody>
      </p:sp>
      <p:sp>
        <p:nvSpPr>
          <p:cNvPr id="3174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174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15</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16</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6"/>
          <p:cNvSpPr>
            <a:spLocks noGrp="1" noChangeArrowheads="1"/>
          </p:cNvSpPr>
          <p:nvPr>
            <p:ph type="sldNum" sz="quarter"/>
          </p:nvPr>
        </p:nvSpPr>
        <p:spPr>
          <a:noFill/>
        </p:spPr>
        <p:txBody>
          <a:bodyPr/>
          <a:lstStyle/>
          <a:p>
            <a:r>
              <a:rPr lang="en-US" smtClean="0"/>
              <a:t>Page </a:t>
            </a:r>
            <a:fld id="{2123933A-2DB1-4425-A63F-BACFE597BDF2}" type="slidenum">
              <a:rPr lang="en-US" smtClean="0"/>
              <a:pPr/>
              <a:t>17</a:t>
            </a:fld>
            <a:endParaRPr lang="en-US" smtClean="0"/>
          </a:p>
        </p:txBody>
      </p:sp>
      <p:sp>
        <p:nvSpPr>
          <p:cNvPr id="3174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174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18</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6"/>
          <p:cNvSpPr>
            <a:spLocks noGrp="1" noChangeArrowheads="1"/>
          </p:cNvSpPr>
          <p:nvPr>
            <p:ph type="sldNum" sz="quarter"/>
          </p:nvPr>
        </p:nvSpPr>
        <p:spPr>
          <a:noFill/>
        </p:spPr>
        <p:txBody>
          <a:bodyPr/>
          <a:lstStyle/>
          <a:p>
            <a:r>
              <a:rPr lang="en-US" smtClean="0"/>
              <a:t>Page </a:t>
            </a:r>
            <a:fld id="{45EFF816-708D-420C-AA05-B995F8363B85}" type="slidenum">
              <a:rPr lang="en-US" smtClean="0"/>
              <a:pPr/>
              <a:t>19</a:t>
            </a:fld>
            <a:endParaRPr lang="en-US" smtClean="0"/>
          </a:p>
        </p:txBody>
      </p:sp>
      <p:sp>
        <p:nvSpPr>
          <p:cNvPr id="3072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072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6"/>
          <p:cNvSpPr>
            <a:spLocks noGrp="1" noChangeArrowheads="1"/>
          </p:cNvSpPr>
          <p:nvPr>
            <p:ph type="sldNum" sz="quarter"/>
          </p:nvPr>
        </p:nvSpPr>
        <p:spPr>
          <a:noFill/>
        </p:spPr>
        <p:txBody>
          <a:bodyPr/>
          <a:lstStyle/>
          <a:p>
            <a:r>
              <a:rPr lang="en-US" smtClean="0"/>
              <a:t>Page </a:t>
            </a:r>
            <a:fld id="{45EFF816-708D-420C-AA05-B995F8363B85}" type="slidenum">
              <a:rPr lang="en-US" smtClean="0"/>
              <a:pPr/>
              <a:t>20</a:t>
            </a:fld>
            <a:endParaRPr lang="en-US" smtClean="0"/>
          </a:p>
        </p:txBody>
      </p:sp>
      <p:sp>
        <p:nvSpPr>
          <p:cNvPr id="3072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072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6"/>
          <p:cNvSpPr>
            <a:spLocks noGrp="1" noChangeArrowheads="1"/>
          </p:cNvSpPr>
          <p:nvPr>
            <p:ph type="sldNum" sz="quarter"/>
          </p:nvPr>
        </p:nvSpPr>
        <p:spPr>
          <a:noFill/>
        </p:spPr>
        <p:txBody>
          <a:bodyPr/>
          <a:lstStyle/>
          <a:p>
            <a:r>
              <a:rPr lang="en-US" smtClean="0"/>
              <a:t>Page </a:t>
            </a:r>
            <a:fld id="{45EFF816-708D-420C-AA05-B995F8363B85}" type="slidenum">
              <a:rPr lang="en-US" smtClean="0"/>
              <a:pPr/>
              <a:t>21</a:t>
            </a:fld>
            <a:endParaRPr lang="en-US" smtClean="0"/>
          </a:p>
        </p:txBody>
      </p:sp>
      <p:sp>
        <p:nvSpPr>
          <p:cNvPr id="3072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072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January 2014</a:t>
            </a:r>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January 2014</a:t>
            </a:r>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2014</a:t>
            </a:r>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March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IEEE-15-14-0182-01-004r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January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p:txBody>
          <a:bodyPr/>
          <a:lstStyle/>
          <a:p>
            <a:pPr>
              <a:defRPr/>
            </a:pPr>
            <a:r>
              <a:rPr lang="en-US" sz="1600" b="1" dirty="0" smtClean="0">
                <a:latin typeface="Times New Roman" pitchFamily="18" charset="0"/>
              </a:rPr>
              <a:t>March 2014</a:t>
            </a:r>
          </a:p>
        </p:txBody>
      </p:sp>
      <p:sp>
        <p:nvSpPr>
          <p:cNvPr id="4099" name="Footer Placeholder 3"/>
          <p:cNvSpPr>
            <a:spLocks noGrp="1"/>
          </p:cNvSpPr>
          <p:nvPr>
            <p:ph type="ftr" sz="quarter" idx="11"/>
          </p:nvPr>
        </p:nvSpPr>
        <p:spPr>
          <a:xfrm>
            <a:off x="5562600" y="6492875"/>
            <a:ext cx="309245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3073"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err="1" smtClean="0">
                <a:solidFill>
                  <a:srgbClr val="000000"/>
                </a:solidFill>
              </a:rPr>
              <a:t>StG</a:t>
            </a:r>
            <a:r>
              <a:rPr lang="en-US" sz="1800" dirty="0" smtClean="0">
                <a:solidFill>
                  <a:srgbClr val="000000"/>
                </a:solidFill>
              </a:rPr>
              <a:t> 4r March 2014 sessions</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March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Agenda for Beijing, </a:t>
            </a:r>
            <a:br>
              <a:rPr lang="en-US" dirty="0" smtClean="0"/>
            </a:br>
            <a:r>
              <a:rPr lang="en-US" dirty="0" smtClean="0"/>
              <a:t>March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15-14-0150-00-004r-aenda-for-sg4r-in-beijing.xls</a:t>
            </a:r>
          </a:p>
          <a:p>
            <a:pPr>
              <a:defRPr/>
            </a:pPr>
            <a:endParaRPr lang="en-US" sz="2800" i="1" dirty="0" smtClean="0"/>
          </a:p>
          <a:p>
            <a:pPr>
              <a:defRPr/>
            </a:pPr>
            <a:r>
              <a:rPr lang="en-US" sz="2800" i="1" dirty="0" smtClean="0"/>
              <a:t>Moved: Ben Rolfe</a:t>
            </a:r>
          </a:p>
          <a:p>
            <a:pPr>
              <a:defRPr/>
            </a:pPr>
            <a:r>
              <a:rPr lang="en-US" sz="2800" i="1" dirty="0" smtClean="0"/>
              <a:t>Second: Phil Beecher</a:t>
            </a:r>
          </a:p>
          <a:p>
            <a:pPr>
              <a:defRPr/>
            </a:pPr>
            <a:endParaRPr lang="en-US" sz="2800" i="1" dirty="0" smtClean="0"/>
          </a:p>
          <a:p>
            <a:pPr>
              <a:defRPr/>
            </a:pPr>
            <a:r>
              <a:rPr lang="en-US" sz="2800" i="1" dirty="0" smtClean="0"/>
              <a:t>No objections, unanimous consent</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3317" name="Rectangle 1"/>
          <p:cNvSpPr>
            <a:spLocks noGrp="1" noChangeArrowheads="1"/>
          </p:cNvSpPr>
          <p:nvPr>
            <p:ph type="title"/>
          </p:nvPr>
        </p:nvSpPr>
        <p:spPr>
          <a:xfrm>
            <a:off x="304800" y="685800"/>
            <a:ext cx="8458200"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Discussion of comments to PAR and CSD</a:t>
            </a:r>
          </a:p>
        </p:txBody>
      </p:sp>
      <p:sp>
        <p:nvSpPr>
          <p:cNvPr id="13318" name="Rectangle 2"/>
          <p:cNvSpPr>
            <a:spLocks noGrp="1" noChangeArrowheads="1"/>
          </p:cNvSpPr>
          <p:nvPr>
            <p:ph type="body" idx="1"/>
          </p:nvPr>
        </p:nvSpPr>
        <p:spPr>
          <a:xfrm>
            <a:off x="228600" y="1981200"/>
            <a:ext cx="8610600" cy="4106863"/>
          </a:xfrm>
        </p:spPr>
        <p:txBody>
          <a:bodyPr/>
          <a:lstStyle/>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Comments: 11-14-0319-00-0000-802-11-proposed-par-review-march-2014.pptx</a:t>
            </a:r>
          </a:p>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dirty="0" smtClean="0">
              <a:latin typeface="Times New Roman" pitchFamily="18" charset="0"/>
            </a:endParaRPr>
          </a:p>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Proposed Resolutions:</a:t>
            </a:r>
            <a:br>
              <a:rPr lang="en-US" dirty="0" smtClean="0">
                <a:latin typeface="Times New Roman" pitchFamily="18" charset="0"/>
              </a:rPr>
            </a:br>
            <a:r>
              <a:rPr lang="en-US" dirty="0" smtClean="0">
                <a:latin typeface="Times New Roman" pitchFamily="18" charset="0"/>
              </a:rPr>
              <a:t>15-14-0181-00-004r-ParCommentResponses.ppt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SG Motion – Wed 19 AM1</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solidFill>
                  <a:schemeClr val="tx1"/>
                </a:solidFill>
                <a:latin typeface="+mj-lt"/>
              </a:rPr>
              <a:t>SG Motion: </a:t>
            </a:r>
            <a:r>
              <a:rPr lang="en-US" sz="2400" i="1" dirty="0" smtClean="0">
                <a:solidFill>
                  <a:schemeClr val="tx1"/>
                </a:solidFill>
                <a:latin typeface="+mj-lt"/>
              </a:rPr>
              <a:t>request that the resolutions to comments on  PAR and CSD contained in document 15-14-0181-00-004r-ParCommentResponses.ppt be approved for submission to the WG for its approval and that the EC be requested to forward the PAR to </a:t>
            </a:r>
            <a:r>
              <a:rPr lang="en-US" sz="2400" i="1" dirty="0" err="1" smtClean="0">
                <a:solidFill>
                  <a:schemeClr val="tx1"/>
                </a:solidFill>
                <a:latin typeface="+mj-lt"/>
              </a:rPr>
              <a:t>NesCom</a:t>
            </a:r>
            <a:endParaRPr lang="en-US" sz="2400" i="1" dirty="0" smtClean="0">
              <a:solidFill>
                <a:schemeClr val="tx1"/>
              </a:solidFill>
              <a:latin typeface="+mj-lt"/>
            </a:endParaRPr>
          </a:p>
          <a:p>
            <a:pPr>
              <a:defRPr/>
            </a:pPr>
            <a:r>
              <a:rPr lang="en-US" sz="2400" i="1" dirty="0" smtClean="0">
                <a:latin typeface="+mj-lt"/>
              </a:rPr>
              <a:t>Moved: Phil Beecher</a:t>
            </a:r>
          </a:p>
          <a:p>
            <a:pPr>
              <a:defRPr/>
            </a:pPr>
            <a:r>
              <a:rPr lang="en-US" sz="2400" i="1" dirty="0" smtClean="0">
                <a:latin typeface="+mj-lt"/>
              </a:rPr>
              <a:t>Second: Tom Herbst</a:t>
            </a:r>
          </a:p>
          <a:p>
            <a:pPr>
              <a:defRPr/>
            </a:pPr>
            <a:endParaRPr lang="en-US" sz="2400" i="1" dirty="0" smtClean="0">
              <a:latin typeface="+mj-lt"/>
            </a:endParaRPr>
          </a:p>
          <a:p>
            <a:pPr>
              <a:defRPr/>
            </a:pPr>
            <a:r>
              <a:rPr lang="en-US" sz="2400" i="1" dirty="0" smtClean="0">
                <a:latin typeface="+mj-lt"/>
              </a:rPr>
              <a:t>No objections, unanimous consent</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SG Motion – Wed 19 AM1</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i="1" dirty="0" smtClean="0">
                <a:solidFill>
                  <a:schemeClr val="tx1"/>
                </a:solidFill>
                <a:latin typeface="+mj-lt"/>
              </a:rPr>
              <a:t>SG Motion:  request that the PAR and CSD contained in documents 15-14-0075-04 and 15-14-0076-04, respectively, be approved for submission to the WG for its approval and that the EC be requested to forward the PAR to </a:t>
            </a:r>
            <a:r>
              <a:rPr lang="en-US" sz="2400" i="1" dirty="0" err="1" smtClean="0">
                <a:solidFill>
                  <a:schemeClr val="tx1"/>
                </a:solidFill>
                <a:latin typeface="+mj-lt"/>
              </a:rPr>
              <a:t>NesCom</a:t>
            </a:r>
            <a:r>
              <a:rPr lang="en-US" sz="2400" i="1" dirty="0" smtClean="0">
                <a:solidFill>
                  <a:schemeClr val="tx1"/>
                </a:solidFill>
                <a:latin typeface="+mj-lt"/>
              </a:rPr>
              <a:t>.</a:t>
            </a:r>
          </a:p>
          <a:p>
            <a:pPr>
              <a:defRPr/>
            </a:pPr>
            <a:r>
              <a:rPr lang="en-US" sz="2400" i="1" dirty="0" smtClean="0">
                <a:latin typeface="+mj-lt"/>
              </a:rPr>
              <a:t>Moved: Ben Rolfe	</a:t>
            </a:r>
          </a:p>
          <a:p>
            <a:pPr>
              <a:defRPr/>
            </a:pPr>
            <a:r>
              <a:rPr lang="en-US" sz="2400" i="1" dirty="0" smtClean="0">
                <a:latin typeface="+mj-lt"/>
              </a:rPr>
              <a:t>Second: Tim Harrington</a:t>
            </a:r>
          </a:p>
          <a:p>
            <a:pPr>
              <a:defRPr/>
            </a:pPr>
            <a:r>
              <a:rPr lang="en-US" sz="2400" i="1" dirty="0" smtClean="0">
                <a:latin typeface="+mj-lt"/>
              </a:rPr>
              <a:t>In Favor: 11</a:t>
            </a:r>
          </a:p>
          <a:p>
            <a:pPr>
              <a:defRPr/>
            </a:pPr>
            <a:r>
              <a:rPr lang="en-US" sz="2400" i="1" dirty="0" smtClean="0">
                <a:latin typeface="+mj-lt"/>
              </a:rPr>
              <a:t>Against: 0</a:t>
            </a:r>
          </a:p>
          <a:p>
            <a:pPr>
              <a:defRPr/>
            </a:pPr>
            <a:r>
              <a:rPr lang="en-US" sz="2400" i="1" dirty="0" smtClean="0">
                <a:latin typeface="+mj-lt"/>
              </a:rPr>
              <a:t>Abstain: 0</a:t>
            </a:r>
          </a:p>
          <a:p>
            <a:pPr>
              <a:defRPr/>
            </a:pPr>
            <a:r>
              <a:rPr lang="en-US" sz="2400" i="1" dirty="0" smtClean="0">
                <a:latin typeface="+mj-lt"/>
              </a:rPr>
              <a:t>Motion carries</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741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62B7B4C-5261-4624-AD6F-466E9F254FB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200" smtClean="0"/>
          </a:p>
        </p:txBody>
      </p:sp>
      <p:sp>
        <p:nvSpPr>
          <p:cNvPr id="17413" name="Rectangle 1"/>
          <p:cNvSpPr>
            <a:spLocks noGrp="1" noChangeArrowheads="1"/>
          </p:cNvSpPr>
          <p:nvPr>
            <p:ph type="title"/>
          </p:nvPr>
        </p:nvSpPr>
        <p:spPr>
          <a:xfrm>
            <a:off x="304800" y="0"/>
            <a:ext cx="7764463" cy="6858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WG Motion Wed 19 AM2</a:t>
            </a:r>
          </a:p>
        </p:txBody>
      </p:sp>
      <p:sp>
        <p:nvSpPr>
          <p:cNvPr id="12294" name="Rectangle 2"/>
          <p:cNvSpPr>
            <a:spLocks noGrp="1" noChangeArrowheads="1"/>
          </p:cNvSpPr>
          <p:nvPr>
            <p:ph type="body" idx="1"/>
          </p:nvPr>
        </p:nvSpPr>
        <p:spPr>
          <a:xfrm>
            <a:off x="685800" y="685800"/>
            <a:ext cx="7764463" cy="4106863"/>
          </a:xfrm>
        </p:spPr>
        <p:txBody>
          <a:bodyPr/>
          <a:lstStyle/>
          <a:p>
            <a:pPr>
              <a:defRPr/>
            </a:pPr>
            <a:r>
              <a:rPr lang="en-US" sz="2400" dirty="0" smtClean="0">
                <a:latin typeface="+mj-lt"/>
              </a:rPr>
              <a:t>WG</a:t>
            </a:r>
            <a:r>
              <a:rPr lang="en-US" sz="2400" dirty="0" smtClean="0">
                <a:solidFill>
                  <a:schemeClr val="tx1"/>
                </a:solidFill>
                <a:latin typeface="+mj-lt"/>
              </a:rPr>
              <a:t> </a:t>
            </a:r>
            <a:r>
              <a:rPr lang="en-US" sz="2400" dirty="0" smtClean="0"/>
              <a:t>Motion:</a:t>
            </a:r>
            <a:r>
              <a:rPr lang="en-US" sz="2400" i="1" dirty="0" smtClean="0"/>
              <a:t> request that the PAR and CSD contained in documents </a:t>
            </a:r>
            <a:r>
              <a:rPr lang="en-US" sz="2400" i="1" dirty="0" smtClean="0">
                <a:solidFill>
                  <a:schemeClr val="tx1"/>
                </a:solidFill>
              </a:rPr>
              <a:t>15-14-0075-04</a:t>
            </a:r>
            <a:r>
              <a:rPr lang="en-US" sz="2400" i="1" dirty="0" smtClean="0"/>
              <a:t> and </a:t>
            </a:r>
            <a:r>
              <a:rPr lang="en-US" sz="2400" i="1" dirty="0" smtClean="0">
                <a:solidFill>
                  <a:schemeClr val="tx1"/>
                </a:solidFill>
              </a:rPr>
              <a:t>15-14-0076-04</a:t>
            </a:r>
            <a:r>
              <a:rPr lang="en-US" sz="2400" i="1" dirty="0" smtClean="0"/>
              <a:t>, respectively, be approved by the 802.15 WG and that the 802 EC be requested to forward the revised PAR to </a:t>
            </a:r>
            <a:r>
              <a:rPr lang="en-US" sz="2400" i="1" dirty="0" err="1" smtClean="0"/>
              <a:t>NesCom</a:t>
            </a:r>
            <a:r>
              <a:rPr lang="en-US" sz="2400" i="1" dirty="0" smtClean="0"/>
              <a:t>. The 802.15 working group chair and technical editor are authorized to make additional modifications to the PAR and CSD as needed to reflect EC discussion at its closing meeting.</a:t>
            </a:r>
            <a:r>
              <a:rPr lang="en-US" sz="2400" dirty="0" smtClean="0">
                <a:solidFill>
                  <a:schemeClr val="tx1"/>
                </a:solidFill>
                <a:latin typeface="+mj-lt"/>
              </a:rPr>
              <a:t> </a:t>
            </a:r>
          </a:p>
          <a:p>
            <a:pPr>
              <a:defRPr/>
            </a:pPr>
            <a:r>
              <a:rPr lang="en-US" sz="2400" i="1" dirty="0" smtClean="0"/>
              <a:t>Moved: Dietmar Eggert</a:t>
            </a:r>
          </a:p>
          <a:p>
            <a:pPr>
              <a:defRPr/>
            </a:pPr>
            <a:r>
              <a:rPr lang="en-US" sz="2400" i="1" dirty="0" smtClean="0"/>
              <a:t>Second: Ben Rolfe</a:t>
            </a:r>
          </a:p>
          <a:p>
            <a:pPr>
              <a:defRPr/>
            </a:pPr>
            <a:r>
              <a:rPr lang="en-US" sz="2400" i="1" dirty="0" smtClean="0"/>
              <a:t>For: 34</a:t>
            </a:r>
          </a:p>
          <a:p>
            <a:pPr>
              <a:defRPr/>
            </a:pPr>
            <a:r>
              <a:rPr lang="en-US" sz="2400" i="1" dirty="0" smtClean="0"/>
              <a:t>Against:0</a:t>
            </a:r>
          </a:p>
          <a:p>
            <a:pPr>
              <a:defRPr/>
            </a:pPr>
            <a:r>
              <a:rPr lang="en-US" sz="2400" i="1" dirty="0" smtClean="0"/>
              <a:t>Abstain:0 </a:t>
            </a:r>
          </a:p>
          <a:p>
            <a:pPr>
              <a:defRPr/>
            </a:pPr>
            <a:r>
              <a:rPr lang="en-US" sz="2400" i="1" dirty="0" smtClean="0"/>
              <a:t>Motion carries</a:t>
            </a:r>
            <a:endParaRPr lang="en-US" sz="2400" dirty="0" smtClean="0"/>
          </a:p>
          <a:p>
            <a:pPr>
              <a:defRPr/>
            </a:pPr>
            <a:endParaRPr lang="en-US" sz="2400"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SG Motion – Wed 19 PM1</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solidFill>
                  <a:schemeClr val="tx1"/>
                </a:solidFill>
                <a:latin typeface="+mj-lt"/>
              </a:rPr>
              <a:t>SG Motion: </a:t>
            </a:r>
            <a:r>
              <a:rPr lang="en-US" sz="2400" i="1" dirty="0" smtClean="0">
                <a:solidFill>
                  <a:schemeClr val="tx1"/>
                </a:solidFill>
                <a:latin typeface="+mj-lt"/>
              </a:rPr>
              <a:t>request that the resolutions to comments on  PAR and CSD contained in document 15-14-0181-01-004r-ParCommentResponses.ppt be approved for submission to the WG for its approval and that the EC be requested to forward the PAR to </a:t>
            </a:r>
            <a:r>
              <a:rPr lang="en-US" sz="2400" i="1" dirty="0" err="1" smtClean="0">
                <a:solidFill>
                  <a:schemeClr val="tx1"/>
                </a:solidFill>
                <a:latin typeface="+mj-lt"/>
              </a:rPr>
              <a:t>NesCom</a:t>
            </a:r>
            <a:endParaRPr lang="en-US" sz="2400" i="1" dirty="0" smtClean="0">
              <a:solidFill>
                <a:schemeClr val="tx1"/>
              </a:solidFill>
              <a:latin typeface="+mj-lt"/>
            </a:endParaRPr>
          </a:p>
          <a:p>
            <a:pPr>
              <a:defRPr/>
            </a:pPr>
            <a:r>
              <a:rPr lang="en-US" sz="2400" i="1" dirty="0" smtClean="0">
                <a:latin typeface="+mj-lt"/>
              </a:rPr>
              <a:t>Moved: Ben Rolfe	</a:t>
            </a:r>
          </a:p>
          <a:p>
            <a:pPr>
              <a:defRPr/>
            </a:pPr>
            <a:r>
              <a:rPr lang="en-US" sz="2400" i="1" dirty="0" smtClean="0">
                <a:latin typeface="+mj-lt"/>
              </a:rPr>
              <a:t>Second: Tom Herbst</a:t>
            </a:r>
          </a:p>
          <a:p>
            <a:pPr>
              <a:defRPr/>
            </a:pPr>
            <a:endParaRPr lang="en-US" sz="2400" i="1" dirty="0" smtClean="0">
              <a:latin typeface="+mj-lt"/>
            </a:endParaRPr>
          </a:p>
          <a:p>
            <a:pPr>
              <a:defRPr/>
            </a:pPr>
            <a:r>
              <a:rPr lang="en-US" sz="2400" i="1" dirty="0" smtClean="0">
                <a:latin typeface="+mj-lt"/>
              </a:rPr>
              <a:t>No objections, unanimous consent! </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SG Motion – Wed 19 PM1</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i="1" dirty="0" smtClean="0">
                <a:solidFill>
                  <a:schemeClr val="tx1"/>
                </a:solidFill>
                <a:latin typeface="+mj-lt"/>
              </a:rPr>
              <a:t>SG Motion:  request that the PAR and CSD contained in documents 15-14-0075-05 and 15-14-0076-05, respectively, be approved for submission to the WG for its approval and that the EC be requested to forward the PAR to </a:t>
            </a:r>
            <a:r>
              <a:rPr lang="en-US" sz="2400" i="1" dirty="0" err="1" smtClean="0">
                <a:solidFill>
                  <a:schemeClr val="tx1"/>
                </a:solidFill>
                <a:latin typeface="+mj-lt"/>
              </a:rPr>
              <a:t>NesCom</a:t>
            </a:r>
            <a:r>
              <a:rPr lang="en-US" sz="2400" i="1" dirty="0" smtClean="0">
                <a:solidFill>
                  <a:schemeClr val="tx1"/>
                </a:solidFill>
                <a:latin typeface="+mj-lt"/>
              </a:rPr>
              <a:t>.</a:t>
            </a:r>
          </a:p>
          <a:p>
            <a:pPr>
              <a:defRPr/>
            </a:pPr>
            <a:r>
              <a:rPr lang="en-US" sz="2400" i="1" dirty="0" smtClean="0">
                <a:latin typeface="+mj-lt"/>
              </a:rPr>
              <a:t>Moved: Tim Harrington</a:t>
            </a:r>
          </a:p>
          <a:p>
            <a:pPr>
              <a:defRPr/>
            </a:pPr>
            <a:r>
              <a:rPr lang="en-US" sz="2400" i="1" dirty="0" smtClean="0">
                <a:latin typeface="+mj-lt"/>
              </a:rPr>
              <a:t>Second: Ben Rolfe</a:t>
            </a:r>
          </a:p>
          <a:p>
            <a:pPr>
              <a:defRPr/>
            </a:pPr>
            <a:r>
              <a:rPr lang="en-US" sz="2400" i="1" dirty="0" smtClean="0">
                <a:latin typeface="+mj-lt"/>
              </a:rPr>
              <a:t>In Favor: 11</a:t>
            </a:r>
          </a:p>
          <a:p>
            <a:pPr>
              <a:defRPr/>
            </a:pPr>
            <a:r>
              <a:rPr lang="en-US" sz="2400" i="1" dirty="0" smtClean="0">
                <a:latin typeface="+mj-lt"/>
              </a:rPr>
              <a:t>Against: 0</a:t>
            </a:r>
          </a:p>
          <a:p>
            <a:pPr>
              <a:defRPr/>
            </a:pPr>
            <a:r>
              <a:rPr lang="en-US" sz="2400" i="1" dirty="0" smtClean="0">
                <a:latin typeface="+mj-lt"/>
              </a:rPr>
              <a:t>Abstain: 0</a:t>
            </a:r>
          </a:p>
          <a:p>
            <a:pPr>
              <a:defRPr/>
            </a:pPr>
            <a:r>
              <a:rPr lang="en-US" sz="2400" i="1" dirty="0" smtClean="0">
                <a:latin typeface="+mj-lt"/>
              </a:rPr>
              <a:t>Motion carries</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741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62B7B4C-5261-4624-AD6F-466E9F254FB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US" sz="1200" smtClean="0"/>
          </a:p>
        </p:txBody>
      </p:sp>
      <p:sp>
        <p:nvSpPr>
          <p:cNvPr id="17413" name="Rectangle 1"/>
          <p:cNvSpPr>
            <a:spLocks noGrp="1" noChangeArrowheads="1"/>
          </p:cNvSpPr>
          <p:nvPr>
            <p:ph type="title"/>
          </p:nvPr>
        </p:nvSpPr>
        <p:spPr>
          <a:xfrm>
            <a:off x="304800" y="0"/>
            <a:ext cx="7764463" cy="6858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WG Motion Thu 20 PM3</a:t>
            </a:r>
          </a:p>
        </p:txBody>
      </p:sp>
      <p:sp>
        <p:nvSpPr>
          <p:cNvPr id="12294" name="Rectangle 2"/>
          <p:cNvSpPr>
            <a:spLocks noGrp="1" noChangeArrowheads="1"/>
          </p:cNvSpPr>
          <p:nvPr>
            <p:ph type="body" idx="1"/>
          </p:nvPr>
        </p:nvSpPr>
        <p:spPr>
          <a:xfrm>
            <a:off x="685800" y="685800"/>
            <a:ext cx="7764463" cy="4106863"/>
          </a:xfrm>
        </p:spPr>
        <p:txBody>
          <a:bodyPr/>
          <a:lstStyle/>
          <a:p>
            <a:pPr>
              <a:defRPr/>
            </a:pPr>
            <a:r>
              <a:rPr lang="en-US" sz="2400" dirty="0" smtClean="0">
                <a:latin typeface="+mj-lt"/>
              </a:rPr>
              <a:t>WG</a:t>
            </a:r>
            <a:r>
              <a:rPr lang="en-US" sz="2400" dirty="0" smtClean="0">
                <a:solidFill>
                  <a:schemeClr val="tx1"/>
                </a:solidFill>
                <a:latin typeface="+mj-lt"/>
              </a:rPr>
              <a:t> </a:t>
            </a:r>
            <a:r>
              <a:rPr lang="en-US" sz="2400" dirty="0" smtClean="0"/>
              <a:t>Motion:</a:t>
            </a:r>
            <a:r>
              <a:rPr lang="en-US" sz="2400" i="1" dirty="0" smtClean="0"/>
              <a:t> request that the PAR and CSD contained in documents </a:t>
            </a:r>
            <a:r>
              <a:rPr lang="en-US" sz="2400" i="1" dirty="0" smtClean="0">
                <a:solidFill>
                  <a:schemeClr val="tx1"/>
                </a:solidFill>
              </a:rPr>
              <a:t>15-14-0075-05</a:t>
            </a:r>
            <a:r>
              <a:rPr lang="en-US" sz="2400" i="1" dirty="0" smtClean="0"/>
              <a:t> and </a:t>
            </a:r>
            <a:r>
              <a:rPr lang="en-US" sz="2400" i="1" dirty="0" smtClean="0">
                <a:solidFill>
                  <a:schemeClr val="tx1"/>
                </a:solidFill>
              </a:rPr>
              <a:t>15-14-0076-05</a:t>
            </a:r>
            <a:r>
              <a:rPr lang="en-US" sz="2400" i="1" dirty="0" smtClean="0"/>
              <a:t>, respectively, be approved by the 802.15 WG and that the 802 EC be requested to forward the revised PAR to </a:t>
            </a:r>
            <a:r>
              <a:rPr lang="en-US" sz="2400" i="1" dirty="0" err="1" smtClean="0"/>
              <a:t>NesCom</a:t>
            </a:r>
            <a:r>
              <a:rPr lang="en-US" sz="2400" i="1" dirty="0" smtClean="0"/>
              <a:t>. The 802.15 working group chair and technical editor are authorized to make additional modifications to the PAR and CSD as needed to reflect EC discussion at its closing meeting.</a:t>
            </a:r>
            <a:r>
              <a:rPr lang="en-US" sz="2400" dirty="0" smtClean="0">
                <a:solidFill>
                  <a:schemeClr val="tx1"/>
                </a:solidFill>
                <a:latin typeface="+mj-lt"/>
              </a:rPr>
              <a:t> </a:t>
            </a:r>
          </a:p>
          <a:p>
            <a:pPr>
              <a:defRPr/>
            </a:pPr>
            <a:r>
              <a:rPr lang="en-US" sz="2400" i="1" dirty="0" smtClean="0"/>
              <a:t>Moved: Dietmar Eggert</a:t>
            </a:r>
          </a:p>
          <a:p>
            <a:pPr>
              <a:defRPr/>
            </a:pPr>
            <a:r>
              <a:rPr lang="en-US" sz="2400" i="1" dirty="0" smtClean="0"/>
              <a:t>Second: Ben Rolfe</a:t>
            </a:r>
          </a:p>
          <a:p>
            <a:pPr>
              <a:defRPr/>
            </a:pPr>
            <a:r>
              <a:rPr lang="en-US" sz="2400" i="1" dirty="0" smtClean="0"/>
              <a:t>For: ?</a:t>
            </a:r>
          </a:p>
          <a:p>
            <a:pPr>
              <a:defRPr/>
            </a:pPr>
            <a:r>
              <a:rPr lang="en-US" sz="2400" i="1" dirty="0" smtClean="0"/>
              <a:t>Against:?</a:t>
            </a:r>
          </a:p>
          <a:p>
            <a:pPr>
              <a:defRPr/>
            </a:pPr>
            <a:r>
              <a:rPr lang="en-US" sz="2400" i="1" dirty="0" smtClean="0"/>
              <a:t>Abstain:? </a:t>
            </a:r>
          </a:p>
          <a:p>
            <a:pPr>
              <a:defRPr/>
            </a:pPr>
            <a:r>
              <a:rPr lang="en-US" sz="2400" i="1" dirty="0" smtClean="0"/>
              <a:t>Motion carries? </a:t>
            </a:r>
            <a:endParaRPr lang="en-US" sz="2400" dirty="0" smtClean="0"/>
          </a:p>
          <a:p>
            <a:pPr>
              <a:defRPr/>
            </a:pPr>
            <a:endParaRPr lang="en-US" sz="2400"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SG Motion </a:t>
            </a:r>
            <a:r>
              <a:rPr lang="en-US" dirty="0" smtClean="0"/>
              <a:t>–Thu 20 </a:t>
            </a:r>
            <a:r>
              <a:rPr lang="en-US" dirty="0" smtClean="0"/>
              <a:t>PM1</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i="1" dirty="0" smtClean="0">
                <a:solidFill>
                  <a:schemeClr val="tx1"/>
                </a:solidFill>
                <a:latin typeface="+mj-lt"/>
              </a:rPr>
              <a:t>SG Motion:  </a:t>
            </a:r>
            <a:r>
              <a:rPr lang="en-US" sz="2400" i="1" dirty="0" smtClean="0">
                <a:solidFill>
                  <a:schemeClr val="tx1"/>
                </a:solidFill>
                <a:latin typeface="+mj-lt"/>
              </a:rPr>
              <a:t>adjourn the meetings for Beijing March 2014</a:t>
            </a:r>
            <a:endParaRPr lang="en-US" sz="2400" i="1" dirty="0" smtClean="0">
              <a:solidFill>
                <a:schemeClr val="tx1"/>
              </a:solidFill>
              <a:latin typeface="+mj-lt"/>
            </a:endParaRPr>
          </a:p>
          <a:p>
            <a:pPr>
              <a:defRPr/>
            </a:pPr>
            <a:r>
              <a:rPr lang="en-US" sz="2400" i="1" dirty="0" smtClean="0">
                <a:latin typeface="+mj-lt"/>
              </a:rPr>
              <a:t>Moved: </a:t>
            </a:r>
            <a:r>
              <a:rPr lang="en-US" sz="2400" i="1" dirty="0" smtClean="0">
                <a:latin typeface="+mj-lt"/>
              </a:rPr>
              <a:t>Liang Li</a:t>
            </a:r>
            <a:endParaRPr lang="en-US" sz="2400" i="1" dirty="0" smtClean="0">
              <a:latin typeface="+mj-lt"/>
            </a:endParaRPr>
          </a:p>
          <a:p>
            <a:pPr>
              <a:defRPr/>
            </a:pPr>
            <a:r>
              <a:rPr lang="en-US" sz="2400" i="1" dirty="0" smtClean="0">
                <a:latin typeface="+mj-lt"/>
              </a:rPr>
              <a:t>Second: </a:t>
            </a:r>
            <a:r>
              <a:rPr lang="en-US" sz="2400" i="1" dirty="0" smtClean="0">
                <a:latin typeface="+mj-lt"/>
              </a:rPr>
              <a:t>Tim Herrington</a:t>
            </a:r>
            <a:endParaRPr lang="en-US" sz="2400" i="1" dirty="0" smtClean="0">
              <a:latin typeface="+mj-lt"/>
            </a:endParaRPr>
          </a:p>
          <a:p>
            <a:pPr>
              <a:defRPr/>
            </a:pPr>
            <a:endParaRPr lang="en-US" sz="2400" i="1" dirty="0" smtClean="0">
              <a:latin typeface="+mj-lt"/>
            </a:endParaRPr>
          </a:p>
          <a:p>
            <a:pPr>
              <a:defRPr/>
            </a:pPr>
            <a:r>
              <a:rPr lang="en-US" sz="2400" i="1" dirty="0" smtClean="0">
                <a:latin typeface="+mj-lt"/>
              </a:rPr>
              <a:t>No Objections, </a:t>
            </a:r>
            <a:r>
              <a:rPr lang="en-US" sz="2400" i="1" dirty="0" smtClean="0">
                <a:latin typeface="+mj-lt"/>
              </a:rPr>
              <a:t>Motion carries with unanimous consent</a:t>
            </a:r>
            <a:endParaRPr lang="en-US" sz="2400" i="1" dirty="0" smtClean="0">
              <a:latin typeface="+mj-lt"/>
            </a:endParaRP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638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A8A767B-F35D-4746-A39F-D11E986509C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en-US" sz="1200" smtClean="0"/>
          </a:p>
        </p:txBody>
      </p:sp>
      <p:sp>
        <p:nvSpPr>
          <p:cNvPr id="16389" name="Rectangle 1"/>
          <p:cNvSpPr>
            <a:spLocks noGrp="1" noChangeArrowheads="1"/>
          </p:cNvSpPr>
          <p:nvPr>
            <p:ph type="title"/>
          </p:nvPr>
        </p:nvSpPr>
        <p:spPr>
          <a:xfrm>
            <a:off x="685800" y="1"/>
            <a:ext cx="7764463" cy="685799"/>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Meeting Summary</a:t>
            </a:r>
          </a:p>
        </p:txBody>
      </p:sp>
      <p:sp>
        <p:nvSpPr>
          <p:cNvPr id="12294" name="Rectangle 2"/>
          <p:cNvSpPr>
            <a:spLocks noGrp="1" noChangeArrowheads="1"/>
          </p:cNvSpPr>
          <p:nvPr>
            <p:ph type="body" idx="1"/>
          </p:nvPr>
        </p:nvSpPr>
        <p:spPr>
          <a:xfrm>
            <a:off x="685800" y="762000"/>
            <a:ext cx="7764463" cy="4106863"/>
          </a:xfrm>
        </p:spPr>
        <p:txBody>
          <a:bodyPr/>
          <a:lstStyle/>
          <a:p>
            <a:pPr>
              <a:defRPr/>
            </a:pPr>
            <a:r>
              <a:rPr lang="en-US" sz="2000" dirty="0" smtClean="0">
                <a:latin typeface="+mj-lt"/>
              </a:rPr>
              <a:t>Tue March 18 PM3: </a:t>
            </a:r>
          </a:p>
          <a:p>
            <a:pPr>
              <a:buFont typeface="Arial" pitchFamily="34" charset="0"/>
              <a:buChar char="•"/>
              <a:defRPr/>
            </a:pPr>
            <a:r>
              <a:rPr lang="en-US" sz="2000" dirty="0" smtClean="0">
                <a:latin typeface="+mj-lt"/>
              </a:rPr>
              <a:t>Attendees: 8 </a:t>
            </a:r>
          </a:p>
          <a:p>
            <a:pPr>
              <a:buFont typeface="Arial" pitchFamily="34" charset="0"/>
              <a:buChar char="•"/>
              <a:defRPr/>
            </a:pPr>
            <a:r>
              <a:rPr lang="en-US" sz="2000" dirty="0" smtClean="0">
                <a:latin typeface="+mj-lt"/>
              </a:rPr>
              <a:t>Discussion to comments on PAR and CSD</a:t>
            </a:r>
          </a:p>
          <a:p>
            <a:pPr>
              <a:buFont typeface="Arial" pitchFamily="34" charset="0"/>
              <a:buChar char="•"/>
              <a:defRPr/>
            </a:pPr>
            <a:r>
              <a:rPr lang="en-US" sz="2000" dirty="0" smtClean="0">
                <a:latin typeface="+mj-lt"/>
              </a:rPr>
              <a:t>Assigned Ben Rolfe, Dietmar Eggert to consolidate a resolution to the comments for discussion in the group on Wed at AM1</a:t>
            </a:r>
          </a:p>
          <a:p>
            <a:pPr>
              <a:defRPr/>
            </a:pPr>
            <a:r>
              <a:rPr lang="en-US" sz="2000" dirty="0" smtClean="0">
                <a:latin typeface="+mj-lt"/>
              </a:rPr>
              <a:t>Wed Mar 19 AM1:</a:t>
            </a:r>
          </a:p>
          <a:p>
            <a:pPr>
              <a:buFont typeface="Arial" pitchFamily="34" charset="0"/>
              <a:buChar char="•"/>
              <a:defRPr/>
            </a:pPr>
            <a:r>
              <a:rPr lang="en-US" sz="2000" dirty="0" smtClean="0">
                <a:latin typeface="+mj-lt"/>
              </a:rPr>
              <a:t>Attendees:  15</a:t>
            </a:r>
          </a:p>
          <a:p>
            <a:pPr>
              <a:buFont typeface="Arial" pitchFamily="34" charset="0"/>
              <a:buChar char="•"/>
              <a:defRPr/>
            </a:pPr>
            <a:r>
              <a:rPr lang="en-US" sz="2000" dirty="0" smtClean="0">
                <a:latin typeface="+mj-lt"/>
              </a:rPr>
              <a:t>Discussion of proposed resolution of comments on PAR and CSD</a:t>
            </a:r>
          </a:p>
          <a:p>
            <a:pPr>
              <a:buFont typeface="Arial" pitchFamily="34" charset="0"/>
              <a:buChar char="•"/>
              <a:defRPr/>
            </a:pPr>
            <a:r>
              <a:rPr lang="en-US" sz="2000" dirty="0" smtClean="0">
                <a:latin typeface="+mj-lt"/>
              </a:rPr>
              <a:t>St Group Motions to approve resolutions to comments on  PAR and CSD contained in document 15-14-0181-00-004r-ParCommentResponses.ppt and suggest the document 15-14-0181-00-004r-ParCommentResponses.ppt  and revised PAR and CSD 15-14-0075-04 and 15-14-0076-04 to the WG for approval and that the EC be requested to forward the PAR to </a:t>
            </a:r>
            <a:r>
              <a:rPr lang="en-US" sz="2000" dirty="0" err="1" smtClean="0">
                <a:latin typeface="+mj-lt"/>
              </a:rPr>
              <a:t>NesCom</a:t>
            </a:r>
            <a:r>
              <a:rPr lang="en-US" sz="2000" dirty="0" smtClean="0">
                <a:latin typeface="+mj-lt"/>
              </a:rPr>
              <a:t>. </a:t>
            </a:r>
          </a:p>
          <a:p>
            <a:pPr>
              <a:buFont typeface="Arial" pitchFamily="34" charset="0"/>
              <a:buChar char="•"/>
              <a:defRPr/>
            </a:pPr>
            <a:r>
              <a:rPr lang="en-US" sz="2000" dirty="0" smtClean="0">
                <a:solidFill>
                  <a:schemeClr val="tx1"/>
                </a:solidFill>
                <a:latin typeface="+mj-lt"/>
              </a:rPr>
              <a:t>Motions carried with unanimous consent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p:txBody>
          <a:bodyPr/>
          <a:lstStyle/>
          <a:p>
            <a:pPr>
              <a:defRPr/>
            </a:pPr>
            <a:r>
              <a:rPr lang="en-US" sz="1600" dirty="0" smtClean="0">
                <a:latin typeface="Times New Roman" pitchFamily="18" charset="0"/>
              </a:rPr>
              <a:t>March 2014</a:t>
            </a:r>
          </a:p>
        </p:txBody>
      </p:sp>
      <p:sp>
        <p:nvSpPr>
          <p:cNvPr id="5123" name="Footer Placeholder 3"/>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5125" name="Rectangle 1"/>
          <p:cNvSpPr>
            <a:spLocks noGrp="1" noChangeArrowheads="1"/>
          </p:cNvSpPr>
          <p:nvPr>
            <p:ph type="title"/>
          </p:nvPr>
        </p:nvSpPr>
        <p:spPr>
          <a:xfrm>
            <a:off x="685800" y="2209800"/>
            <a:ext cx="7772400" cy="1422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Summary of SG 4r Sessions</a:t>
            </a:r>
          </a:p>
        </p:txBody>
      </p:sp>
      <p:sp>
        <p:nvSpPr>
          <p:cNvPr id="4098" name="Rectangle 2"/>
          <p:cNvSpPr>
            <a:spLocks noGrp="1" noChangeArrowheads="1"/>
          </p:cNvSpPr>
          <p:nvPr>
            <p:ph type="subTitle" idx="4294967295"/>
          </p:nvPr>
        </p:nvSpPr>
        <p:spPr>
          <a:xfrm>
            <a:off x="1371600" y="4019550"/>
            <a:ext cx="6400800" cy="1755775"/>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Beijing, China</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March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638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A8A767B-F35D-4746-A39F-D11E986509C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US" sz="1200" smtClean="0"/>
          </a:p>
        </p:txBody>
      </p:sp>
      <p:sp>
        <p:nvSpPr>
          <p:cNvPr id="16389" name="Rectangle 1"/>
          <p:cNvSpPr>
            <a:spLocks noGrp="1" noChangeArrowheads="1"/>
          </p:cNvSpPr>
          <p:nvPr>
            <p:ph type="title"/>
          </p:nvPr>
        </p:nvSpPr>
        <p:spPr>
          <a:xfrm>
            <a:off x="685800" y="1"/>
            <a:ext cx="7764463" cy="685799"/>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Meeting Summary</a:t>
            </a:r>
          </a:p>
        </p:txBody>
      </p:sp>
      <p:sp>
        <p:nvSpPr>
          <p:cNvPr id="12294" name="Rectangle 2"/>
          <p:cNvSpPr>
            <a:spLocks noGrp="1" noChangeArrowheads="1"/>
          </p:cNvSpPr>
          <p:nvPr>
            <p:ph type="body" idx="1"/>
          </p:nvPr>
        </p:nvSpPr>
        <p:spPr>
          <a:xfrm>
            <a:off x="685800" y="609600"/>
            <a:ext cx="7764463" cy="4106863"/>
          </a:xfrm>
        </p:spPr>
        <p:txBody>
          <a:bodyPr/>
          <a:lstStyle/>
          <a:p>
            <a:pPr>
              <a:defRPr/>
            </a:pPr>
            <a:r>
              <a:rPr lang="en-US" sz="2000" dirty="0" smtClean="0">
                <a:latin typeface="+mj-lt"/>
              </a:rPr>
              <a:t>Wed Mar 19 AM2 Midweek Plenary:</a:t>
            </a:r>
          </a:p>
          <a:p>
            <a:pPr>
              <a:buFont typeface="Arial" pitchFamily="34" charset="0"/>
              <a:buChar char="•"/>
              <a:defRPr/>
            </a:pPr>
            <a:r>
              <a:rPr lang="en-US" sz="2000" dirty="0" smtClean="0">
                <a:latin typeface="+mj-lt"/>
              </a:rPr>
              <a:t>WG Motion to approve resolutions to comments on  PAR and CSD contained in document 15-14-0181-00-004r-ParCommentResponses.ppt and suggest the document 15-14-0181-00-004r-ParCommentResponses.ppt  and revised PAR and CSD 15-14-0075-04 and 15-14-0076-04 to the WG for approval and that the EC be requested to forward the PAR to </a:t>
            </a:r>
            <a:r>
              <a:rPr lang="en-US" sz="2000" dirty="0" err="1" smtClean="0">
                <a:latin typeface="+mj-lt"/>
              </a:rPr>
              <a:t>NesCom</a:t>
            </a:r>
            <a:r>
              <a:rPr lang="en-US" sz="2000" dirty="0" smtClean="0">
                <a:latin typeface="+mj-lt"/>
              </a:rPr>
              <a:t>. </a:t>
            </a:r>
          </a:p>
          <a:p>
            <a:pPr>
              <a:buFont typeface="Arial" pitchFamily="34" charset="0"/>
              <a:buChar char="•"/>
              <a:defRPr/>
            </a:pPr>
            <a:r>
              <a:rPr lang="en-US" sz="2000" dirty="0" smtClean="0">
                <a:solidFill>
                  <a:schemeClr val="tx1"/>
                </a:solidFill>
                <a:latin typeface="+mj-lt"/>
              </a:rPr>
              <a:t>Motions carried with unanimous consent</a:t>
            </a:r>
          </a:p>
          <a:p>
            <a:pPr>
              <a:defRPr/>
            </a:pPr>
            <a:r>
              <a:rPr lang="en-US" sz="2000" dirty="0" smtClean="0">
                <a:latin typeface="+mj-lt"/>
              </a:rPr>
              <a:t>Wed Mar 19 PM1:</a:t>
            </a:r>
          </a:p>
          <a:p>
            <a:pPr>
              <a:buFont typeface="Arial" pitchFamily="34" charset="0"/>
              <a:buChar char="•"/>
              <a:defRPr/>
            </a:pPr>
            <a:r>
              <a:rPr lang="en-US" sz="2000" dirty="0" smtClean="0">
                <a:latin typeface="+mj-lt"/>
              </a:rPr>
              <a:t>Attendees:  15</a:t>
            </a:r>
          </a:p>
          <a:p>
            <a:pPr>
              <a:buFont typeface="Arial" pitchFamily="34" charset="0"/>
              <a:buChar char="•"/>
              <a:defRPr/>
            </a:pPr>
            <a:r>
              <a:rPr lang="en-US" sz="2000" dirty="0" smtClean="0">
                <a:latin typeface="+mj-lt"/>
              </a:rPr>
              <a:t>Final edits incorporating responses to </a:t>
            </a:r>
            <a:r>
              <a:rPr lang="en-US" sz="2000" dirty="0" err="1" smtClean="0">
                <a:latin typeface="+mj-lt"/>
              </a:rPr>
              <a:t>NesCom</a:t>
            </a:r>
            <a:r>
              <a:rPr lang="en-US" sz="2000" dirty="0" smtClean="0">
                <a:latin typeface="+mj-lt"/>
              </a:rPr>
              <a:t> comments</a:t>
            </a:r>
          </a:p>
          <a:p>
            <a:pPr>
              <a:buFont typeface="Arial" pitchFamily="34" charset="0"/>
              <a:buChar char="•"/>
              <a:defRPr/>
            </a:pPr>
            <a:r>
              <a:rPr lang="en-US" sz="2000" dirty="0" smtClean="0">
                <a:latin typeface="+mj-lt"/>
              </a:rPr>
              <a:t>St Group Motions to approve resolutions to comments on  PAR and CSD contained in document 15-14-0181-01-004r-ParCommentResponses.ppt and suggest the document 15-14-0181-01-004r-ParCommentResponses.ppt  and revised PAR and CSD 15-14-0075-05 and 15-14-0076-05 to the WG for approval and that the EC be requested to forward the PAR to </a:t>
            </a:r>
            <a:r>
              <a:rPr lang="en-US" sz="2000" dirty="0" err="1" smtClean="0">
                <a:latin typeface="+mj-lt"/>
              </a:rPr>
              <a:t>NesCom</a:t>
            </a:r>
            <a:r>
              <a:rPr lang="en-US" sz="2000" dirty="0" smtClean="0">
                <a:latin typeface="+mj-lt"/>
              </a:rPr>
              <a:t>. </a:t>
            </a:r>
          </a:p>
          <a:p>
            <a:pPr>
              <a:buFont typeface="Arial" pitchFamily="34" charset="0"/>
              <a:buChar char="•"/>
              <a:defRPr/>
            </a:pPr>
            <a:r>
              <a:rPr lang="en-US" sz="2000" dirty="0" smtClean="0">
                <a:solidFill>
                  <a:schemeClr val="tx1"/>
                </a:solidFill>
                <a:latin typeface="+mj-lt"/>
              </a:rPr>
              <a:t>Motions carried with unanimous consent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638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A8A767B-F35D-4746-A39F-D11E986509C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en-US" sz="1200" smtClean="0"/>
          </a:p>
        </p:txBody>
      </p:sp>
      <p:sp>
        <p:nvSpPr>
          <p:cNvPr id="16389" name="Rectangle 1"/>
          <p:cNvSpPr>
            <a:spLocks noGrp="1" noChangeArrowheads="1"/>
          </p:cNvSpPr>
          <p:nvPr>
            <p:ph type="title"/>
          </p:nvPr>
        </p:nvSpPr>
        <p:spPr>
          <a:xfrm>
            <a:off x="685800" y="1"/>
            <a:ext cx="7764463" cy="685799"/>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Meeting Summary</a:t>
            </a:r>
          </a:p>
        </p:txBody>
      </p:sp>
      <p:sp>
        <p:nvSpPr>
          <p:cNvPr id="12294" name="Rectangle 2"/>
          <p:cNvSpPr>
            <a:spLocks noGrp="1" noChangeArrowheads="1"/>
          </p:cNvSpPr>
          <p:nvPr>
            <p:ph type="body" idx="1"/>
          </p:nvPr>
        </p:nvSpPr>
        <p:spPr>
          <a:xfrm>
            <a:off x="685800" y="609600"/>
            <a:ext cx="7764463" cy="4106863"/>
          </a:xfrm>
        </p:spPr>
        <p:txBody>
          <a:bodyPr/>
          <a:lstStyle/>
          <a:p>
            <a:pPr>
              <a:defRPr/>
            </a:pPr>
            <a:r>
              <a:rPr lang="en-US" sz="2000" dirty="0" smtClean="0">
                <a:latin typeface="+mj-lt"/>
              </a:rPr>
              <a:t>THU</a:t>
            </a:r>
            <a:r>
              <a:rPr lang="en-US" sz="2000" dirty="0" smtClean="0">
                <a:latin typeface="+mj-lt"/>
              </a:rPr>
              <a:t> </a:t>
            </a:r>
            <a:r>
              <a:rPr lang="en-US" sz="2000" dirty="0" smtClean="0">
                <a:latin typeface="+mj-lt"/>
              </a:rPr>
              <a:t>Mar </a:t>
            </a:r>
            <a:r>
              <a:rPr lang="en-US" sz="2000" dirty="0" smtClean="0">
                <a:latin typeface="+mj-lt"/>
              </a:rPr>
              <a:t>20</a:t>
            </a:r>
            <a:r>
              <a:rPr lang="en-US" sz="2000" dirty="0" smtClean="0">
                <a:latin typeface="+mj-lt"/>
              </a:rPr>
              <a:t> </a:t>
            </a:r>
            <a:r>
              <a:rPr lang="en-US" sz="2000" dirty="0" smtClean="0">
                <a:latin typeface="+mj-lt"/>
              </a:rPr>
              <a:t>P</a:t>
            </a:r>
            <a:r>
              <a:rPr lang="en-US" sz="2000" dirty="0" smtClean="0">
                <a:latin typeface="+mj-lt"/>
              </a:rPr>
              <a:t>M1:</a:t>
            </a:r>
            <a:endParaRPr lang="en-US" sz="2000" dirty="0" smtClean="0">
              <a:latin typeface="+mj-lt"/>
            </a:endParaRPr>
          </a:p>
          <a:p>
            <a:pPr>
              <a:buFont typeface="Arial" pitchFamily="34" charset="0"/>
              <a:buChar char="•"/>
              <a:defRPr/>
            </a:pPr>
            <a:r>
              <a:rPr lang="en-US" sz="2000" dirty="0" smtClean="0">
                <a:latin typeface="+mj-lt"/>
              </a:rPr>
              <a:t>No other business</a:t>
            </a:r>
            <a:endParaRPr lang="en-US" sz="2000" dirty="0" smtClean="0">
              <a:latin typeface="+mj-lt"/>
            </a:endParaRPr>
          </a:p>
          <a:p>
            <a:pPr>
              <a:buFont typeface="Arial" pitchFamily="34" charset="0"/>
              <a:buChar char="•"/>
              <a:defRPr/>
            </a:pPr>
            <a:r>
              <a:rPr lang="en-US" sz="2000" dirty="0" smtClean="0">
                <a:solidFill>
                  <a:schemeClr val="tx1"/>
                </a:solidFill>
                <a:latin typeface="+mj-lt"/>
              </a:rPr>
              <a:t>Motion to adjourn the meetings for Beijing 2014</a:t>
            </a:r>
          </a:p>
          <a:p>
            <a:pPr>
              <a:buFont typeface="Arial" pitchFamily="34" charset="0"/>
              <a:buChar char="•"/>
              <a:defRPr/>
            </a:pPr>
            <a:r>
              <a:rPr lang="en-US" sz="2000" dirty="0" smtClean="0">
                <a:solidFill>
                  <a:schemeClr val="tx1"/>
                </a:solidFill>
                <a:latin typeface="+mj-lt"/>
              </a:rPr>
              <a:t>No objections, motion </a:t>
            </a:r>
            <a:r>
              <a:rPr lang="en-US" sz="2000" dirty="0" smtClean="0">
                <a:solidFill>
                  <a:schemeClr val="tx1"/>
                </a:solidFill>
                <a:latin typeface="+mj-lt"/>
              </a:rPr>
              <a:t>carried </a:t>
            </a:r>
            <a:r>
              <a:rPr lang="en-US" sz="2000" dirty="0" smtClean="0">
                <a:solidFill>
                  <a:schemeClr val="tx1"/>
                </a:solidFill>
                <a:latin typeface="+mj-lt"/>
              </a:rPr>
              <a:t>with unanimous </a:t>
            </a:r>
            <a:r>
              <a:rPr lang="en-US" sz="2000" dirty="0" smtClean="0">
                <a:solidFill>
                  <a:schemeClr val="tx1"/>
                </a:solidFill>
                <a:latin typeface="+mj-lt"/>
              </a:rPr>
              <a:t>consent</a:t>
            </a:r>
            <a:endParaRPr lang="en-US" sz="2000" dirty="0" smtClean="0">
              <a:solidFill>
                <a:schemeClr val="tx1"/>
              </a:solidFill>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717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7173" name="Rectangle 1"/>
          <p:cNvSpPr>
            <a:spLocks noGrp="1" noChangeArrowheads="1"/>
          </p:cNvSpPr>
          <p:nvPr>
            <p:ph type="title"/>
          </p:nvPr>
        </p:nvSpPr>
        <p:spPr>
          <a:xfrm>
            <a:off x="685800" y="685800"/>
            <a:ext cx="7772400" cy="10668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6146" name="Rectangle 2"/>
          <p:cNvSpPr>
            <a:spLocks noGrp="1" noChangeArrowheads="1"/>
          </p:cNvSpPr>
          <p:nvPr>
            <p:ph type="body" idx="1"/>
          </p:nvPr>
        </p:nvSpPr>
        <p:spPr>
          <a:xfrm>
            <a:off x="685800" y="1981200"/>
            <a:ext cx="7772400" cy="4114800"/>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March </a:t>
            </a:r>
            <a:r>
              <a:rPr lang="en-US" sz="1800" dirty="0"/>
              <a:t>2014</a:t>
            </a:r>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Either speak up now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Provide the chair of this group with the identity of the holder(s) of any and all such claims as soon as possible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Meeting Minutes from Los Angeles, January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ID:</a:t>
            </a:r>
            <a:br>
              <a:rPr lang="en-US" sz="2800" dirty="0" smtClean="0">
                <a:latin typeface="Times New Roman" pitchFamily="18" charset="0"/>
              </a:rPr>
            </a:br>
            <a:r>
              <a:rPr lang="en-US" sz="2800" dirty="0" smtClean="0">
                <a:latin typeface="Times New Roman" pitchFamily="18" charset="0"/>
              </a:rPr>
              <a:t>15-14-0067-00-004r-sg4r-minutes-january-2014.docx</a:t>
            </a:r>
          </a:p>
          <a:p>
            <a:pPr>
              <a:defRPr/>
            </a:pPr>
            <a:endParaRPr lang="en-US" sz="2800" i="1" dirty="0" smtClean="0"/>
          </a:p>
          <a:p>
            <a:pPr>
              <a:defRPr/>
            </a:pPr>
            <a:r>
              <a:rPr lang="en-US" sz="2800" i="1" dirty="0" smtClean="0"/>
              <a:t>Moved: Tom Herbst</a:t>
            </a:r>
          </a:p>
          <a:p>
            <a:pPr>
              <a:defRPr/>
            </a:pPr>
            <a:r>
              <a:rPr lang="en-US" sz="2800" i="1" dirty="0" smtClean="0"/>
              <a:t>Second: Liang Li</a:t>
            </a:r>
          </a:p>
          <a:p>
            <a:pPr>
              <a:defRPr/>
            </a:pPr>
            <a:endParaRPr lang="en-US" sz="2800" i="1" dirty="0" smtClean="0"/>
          </a:p>
          <a:p>
            <a:pPr>
              <a:defRPr/>
            </a:pPr>
            <a:r>
              <a:rPr lang="en-US" sz="2800" i="1" dirty="0" smtClean="0"/>
              <a:t>No Objections, unanimous consent </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3006</TotalTime>
  <Words>1115</Words>
  <Application>Microsoft Office PowerPoint</Application>
  <PresentationFormat>On-screen Show (4:3)</PresentationFormat>
  <Paragraphs>244</Paragraphs>
  <Slides>21</Slides>
  <Notes>20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Custom Design</vt:lpstr>
      <vt:lpstr>Slide 1</vt:lpstr>
      <vt:lpstr>Opening and Summary of SG 4r Sessions</vt:lpstr>
      <vt:lpstr>Attendance</vt:lpstr>
      <vt:lpstr>Meeting Protocol</vt:lpstr>
      <vt:lpstr>Slide 5</vt:lpstr>
      <vt:lpstr>Patent Related Links</vt:lpstr>
      <vt:lpstr>Call for Potentially Essential Patents</vt:lpstr>
      <vt:lpstr>Other Guidelines for IEEE WG Meetings</vt:lpstr>
      <vt:lpstr>Approval of Meeting Minutes from Los Angeles, January 2014</vt:lpstr>
      <vt:lpstr>Approval of Agenda for Beijing,  March 2014</vt:lpstr>
      <vt:lpstr>Discussion of comments to PAR and CSD</vt:lpstr>
      <vt:lpstr>SG Motion – Wed 19 AM1</vt:lpstr>
      <vt:lpstr>SG Motion – Wed 19 AM1</vt:lpstr>
      <vt:lpstr>WG Motion Wed 19 AM2</vt:lpstr>
      <vt:lpstr>SG Motion – Wed 19 PM1</vt:lpstr>
      <vt:lpstr>SG Motion – Wed 19 PM1</vt:lpstr>
      <vt:lpstr>WG Motion Thu 20 PM3</vt:lpstr>
      <vt:lpstr>SG Motion –Thu 20 PM1</vt:lpstr>
      <vt:lpstr>Meeting Summary</vt:lpstr>
      <vt:lpstr>Meeting Summary</vt:lpstr>
      <vt:lpstr>Meeting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Atmel User</cp:lastModifiedBy>
  <cp:revision>248</cp:revision>
  <cp:lastPrinted>1998-02-10T19:28:06Z</cp:lastPrinted>
  <dcterms:created xsi:type="dcterms:W3CDTF">2011-01-18T04:15:26Z</dcterms:created>
  <dcterms:modified xsi:type="dcterms:W3CDTF">2014-03-20T05:51:55Z</dcterms:modified>
</cp:coreProperties>
</file>