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14" r:id="rId2"/>
    <p:sldId id="315" r:id="rId3"/>
    <p:sldId id="312" r:id="rId4"/>
    <p:sldId id="313" r:id="rId5"/>
    <p:sldId id="324" r:id="rId6"/>
    <p:sldId id="325" r:id="rId7"/>
    <p:sldId id="316" r:id="rId8"/>
    <p:sldId id="327" r:id="rId9"/>
    <p:sldId id="326" r:id="rId10"/>
    <p:sldId id="323"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iroyo ogawa" initials="HO"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0FF"/>
    <a:srgbClr val="799393"/>
    <a:srgbClr val="D9FFFF"/>
    <a:srgbClr val="EBD6FF"/>
    <a:srgbClr val="FFD7B2"/>
    <a:srgbClr val="FDFFB2"/>
    <a:srgbClr val="B7FFB2"/>
    <a:srgbClr val="B4FFFF"/>
    <a:srgbClr val="B5AFFF"/>
    <a:srgbClr val="D7A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4615" autoAdjust="0"/>
  </p:normalViewPr>
  <p:slideViewPr>
    <p:cSldViewPr>
      <p:cViewPr>
        <p:scale>
          <a:sx n="70" d="100"/>
          <a:sy n="70" d="100"/>
        </p:scale>
        <p:origin x="-254" y="-17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70" d="100"/>
          <a:sy n="70" d="100"/>
        </p:scale>
        <p:origin x="-1334" y="-5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30992"/>
            <a:ext cx="27581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ja-JP" smtClean="0"/>
              <a:t>doc.: IEEE 802.15-14-0xxx-00-0thz</a:t>
            </a:r>
            <a:endParaRPr lang="en-US" altLang="ja-JP"/>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ja-JP"/>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sz="1100"/>
            </a:lvl1pPr>
          </a:lstStyle>
          <a:p>
            <a:r>
              <a:rPr lang="en-US" altLang="ja-JP"/>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97858">
              <a:defRPr sz="1100"/>
            </a:lvl1pPr>
          </a:lstStyle>
          <a:p>
            <a:r>
              <a:rPr lang="en-US" altLang="ja-JP"/>
              <a:t>Page </a:t>
            </a:r>
            <a:fld id="{54C6E288-0E76-415F-881E-0A10FDF5DEE4}" type="slidenum">
              <a:rPr lang="en-US" altLang="ja-JP"/>
              <a:pPr/>
              <a:t>‹#›</a:t>
            </a:fld>
            <a:endParaRPr lang="en-US" altLang="ja-JP"/>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
        <p:nvSpPr>
          <p:cNvPr id="3079" name="Rectangle 7"/>
          <p:cNvSpPr>
            <a:spLocks noChangeArrowheads="1"/>
          </p:cNvSpPr>
          <p:nvPr/>
        </p:nvSpPr>
        <p:spPr bwMode="auto">
          <a:xfrm>
            <a:off x="710256" y="9905482"/>
            <a:ext cx="72813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97858"/>
            <a:r>
              <a:rPr lang="en-US" altLang="ja-JP"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Tree>
    <p:extLst>
      <p:ext uri="{BB962C8B-B14F-4D97-AF65-F5344CB8AC3E}">
        <p14:creationId xmlns:p14="http://schemas.microsoft.com/office/powerpoint/2010/main" val="141682102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ja-JP" smtClean="0"/>
              <a:t>doc.: IEEE 802.15-14-0xxx-00-0thz</a:t>
            </a:r>
            <a:endParaRPr lang="en-US" altLang="ja-JP"/>
          </a:p>
        </p:txBody>
      </p:sp>
      <p:sp>
        <p:nvSpPr>
          <p:cNvPr id="2051" name="Rectangle 3"/>
          <p:cNvSpPr>
            <a:spLocks noGrp="1" noChangeArrowheads="1"/>
          </p:cNvSpPr>
          <p:nvPr>
            <p:ph type="dt" idx="1"/>
          </p:nvPr>
        </p:nvSpPr>
        <p:spPr bwMode="auto">
          <a:xfrm>
            <a:off x="669623" y="108544"/>
            <a:ext cx="280201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ja-JP"/>
              <a:t>&lt;month year&gt;</a:t>
            </a:r>
          </a:p>
        </p:txBody>
      </p:sp>
      <p:sp>
        <p:nvSpPr>
          <p:cNvPr id="2053" name="Rectangle 5"/>
          <p:cNvSpPr>
            <a:spLocks noGrp="1" noChangeArrowheads="1"/>
          </p:cNvSpPr>
          <p:nvPr>
            <p:ph type="body" sz="quarter" idx="3"/>
          </p:nvPr>
        </p:nvSpPr>
        <p:spPr bwMode="auto">
          <a:xfrm>
            <a:off x="945923" y="4861704"/>
            <a:ext cx="5207454" cy="460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125" tIns="49215" rIns="100125" bIns="49215"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a:lvl1pPr>
          </a:lstStyle>
          <a:p>
            <a:r>
              <a:rPr lang="en-US" altLang="ja-JP"/>
              <a:t>Page </a:t>
            </a:r>
            <a:fld id="{B37E8896-000A-4EEB-9D9E-1097B2ADD038}" type="slidenum">
              <a:rPr lang="en-US" altLang="ja-JP"/>
              <a:pPr/>
              <a:t>‹#›</a:t>
            </a:fld>
            <a:endParaRPr lang="en-US" altLang="ja-JP"/>
          </a:p>
        </p:txBody>
      </p:sp>
      <p:sp>
        <p:nvSpPr>
          <p:cNvPr id="2056" name="Rectangle 8"/>
          <p:cNvSpPr>
            <a:spLocks noChangeArrowheads="1"/>
          </p:cNvSpPr>
          <p:nvPr/>
        </p:nvSpPr>
        <p:spPr bwMode="auto">
          <a:xfrm>
            <a:off x="741136" y="9908983"/>
            <a:ext cx="72813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Tree>
    <p:extLst>
      <p:ext uri="{BB962C8B-B14F-4D97-AF65-F5344CB8AC3E}">
        <p14:creationId xmlns:p14="http://schemas.microsoft.com/office/powerpoint/2010/main" val="1622564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73113"/>
            <a:ext cx="5099050" cy="3825875"/>
          </a:xfrm>
          <a:prstGeom prst="rect">
            <a:avLst/>
          </a:prstGeo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1</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802.15-14-0xxx-00-0thz</a:t>
            </a:r>
            <a:endParaRPr lang="en-US" altLang="ja-JP"/>
          </a:p>
        </p:txBody>
      </p:sp>
    </p:spTree>
    <p:extLst>
      <p:ext uri="{BB962C8B-B14F-4D97-AF65-F5344CB8AC3E}">
        <p14:creationId xmlns:p14="http://schemas.microsoft.com/office/powerpoint/2010/main" val="64024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73113"/>
            <a:ext cx="5099050" cy="3825875"/>
          </a:xfrm>
          <a:prstGeom prst="rect">
            <a:avLst/>
          </a:prstGeo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2</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802.15-14-0xxx-00-0thz</a:t>
            </a:r>
            <a:endParaRPr lang="en-US" altLang="ja-JP"/>
          </a:p>
        </p:txBody>
      </p:sp>
    </p:spTree>
    <p:extLst>
      <p:ext uri="{BB962C8B-B14F-4D97-AF65-F5344CB8AC3E}">
        <p14:creationId xmlns:p14="http://schemas.microsoft.com/office/powerpoint/2010/main" val="3125778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smtClean="0"/>
              <a:t>doc.: IEEE 802.11-13/xxxxr2</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smtClean="0"/>
              <a:t>doc.: IEEE 802.11-13/xxxxr2</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smtClean="0"/>
              <a:t>doc.: IEEE 802.11-13/xxxxr2</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1C014BA-BEAF-4B8B-ACF5-0A1FADC3D0C2}" type="slidenum">
              <a:rPr lang="en-US" altLang="ja-JP"/>
              <a:pPr/>
              <a:t>‹#›</a:t>
            </a:fld>
            <a:endParaRPr lang="en-US" altLang="ja-JP"/>
          </a:p>
        </p:txBody>
      </p:sp>
    </p:spTree>
    <p:extLst>
      <p:ext uri="{BB962C8B-B14F-4D97-AF65-F5344CB8AC3E}">
        <p14:creationId xmlns:p14="http://schemas.microsoft.com/office/powerpoint/2010/main" val="1986583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21F2650-1B28-46E7-9EDF-CFDD3FE0E73A}" type="slidenum">
              <a:rPr lang="en-US" altLang="ja-JP"/>
              <a:pPr/>
              <a:t>‹#›</a:t>
            </a:fld>
            <a:endParaRPr lang="en-US" altLang="ja-JP"/>
          </a:p>
        </p:txBody>
      </p:sp>
    </p:spTree>
    <p:extLst>
      <p:ext uri="{BB962C8B-B14F-4D97-AF65-F5344CB8AC3E}">
        <p14:creationId xmlns:p14="http://schemas.microsoft.com/office/powerpoint/2010/main" val="15273916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D2522DC-E150-4685-8DFD-5C7B049714EB}" type="slidenum">
              <a:rPr lang="en-US" altLang="ja-JP"/>
              <a:pPr/>
              <a:t>‹#›</a:t>
            </a:fld>
            <a:endParaRPr lang="en-US" altLang="ja-JP"/>
          </a:p>
        </p:txBody>
      </p:sp>
    </p:spTree>
    <p:extLst>
      <p:ext uri="{BB962C8B-B14F-4D97-AF65-F5344CB8AC3E}">
        <p14:creationId xmlns:p14="http://schemas.microsoft.com/office/powerpoint/2010/main" val="168424808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lang="en-US" altLang="ja-JP" smtClean="0"/>
              <a:t>March 2014</a:t>
            </a:r>
            <a:endParaRPr lang="en-US" altLang="ja-JP"/>
          </a:p>
        </p:txBody>
      </p:sp>
      <p:sp>
        <p:nvSpPr>
          <p:cNvPr id="4" name="フッター プレースホルダー 3"/>
          <p:cNvSpPr>
            <a:spLocks noGrp="1"/>
          </p:cNvSpPr>
          <p:nvPr>
            <p:ph type="ftr" sz="quarter" idx="11"/>
          </p:nvPr>
        </p:nvSpPr>
        <p:spPr/>
        <p:txBody>
          <a:bodyPr/>
          <a:lstStyle/>
          <a:p>
            <a:r>
              <a:rPr lang="da-DK" altLang="ja-JP" smtClean="0"/>
              <a:t>Atsushi Kanno, NICT, et al</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D80830CC-ADC9-40F5-A428-BA02D4CE6A86}" type="slidenum">
              <a:rPr lang="en-US" altLang="ja-JP" smtClean="0"/>
              <a:pPr/>
              <a:t>‹#›</a:t>
            </a:fld>
            <a:endParaRPr lang="en-US" altLang="ja-JP"/>
          </a:p>
        </p:txBody>
      </p:sp>
    </p:spTree>
    <p:extLst>
      <p:ext uri="{BB962C8B-B14F-4D97-AF65-F5344CB8AC3E}">
        <p14:creationId xmlns:p14="http://schemas.microsoft.com/office/powerpoint/2010/main" val="3814208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F2CBD843-DC67-4AE4-BFF0-66A63764CC7B}" type="slidenum">
              <a:rPr lang="en-US" altLang="ja-JP"/>
              <a:pPr/>
              <a:t>‹#›</a:t>
            </a:fld>
            <a:endParaRPr lang="en-US" altLang="ja-JP"/>
          </a:p>
        </p:txBody>
      </p:sp>
    </p:spTree>
    <p:extLst>
      <p:ext uri="{BB962C8B-B14F-4D97-AF65-F5344CB8AC3E}">
        <p14:creationId xmlns:p14="http://schemas.microsoft.com/office/powerpoint/2010/main" val="151899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ADB8AA7-051A-4618-A4A2-AD476F92A31C}" type="slidenum">
              <a:rPr lang="en-US" altLang="ja-JP"/>
              <a:pPr/>
              <a:t>‹#›</a:t>
            </a:fld>
            <a:endParaRPr lang="en-US" altLang="ja-JP"/>
          </a:p>
        </p:txBody>
      </p:sp>
    </p:spTree>
    <p:extLst>
      <p:ext uri="{BB962C8B-B14F-4D97-AF65-F5344CB8AC3E}">
        <p14:creationId xmlns:p14="http://schemas.microsoft.com/office/powerpoint/2010/main" val="2004652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92E7A364-905D-45EA-AC27-33900225F5B3}" type="slidenum">
              <a:rPr lang="en-US" altLang="ja-JP"/>
              <a:pPr/>
              <a:t>‹#›</a:t>
            </a:fld>
            <a:endParaRPr lang="en-US" altLang="ja-JP"/>
          </a:p>
        </p:txBody>
      </p:sp>
    </p:spTree>
    <p:extLst>
      <p:ext uri="{BB962C8B-B14F-4D97-AF65-F5344CB8AC3E}">
        <p14:creationId xmlns:p14="http://schemas.microsoft.com/office/powerpoint/2010/main" val="1074740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March 2014</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DFDBABA-4840-4B24-9D63-9BDCDD89398B}" type="slidenum">
              <a:rPr lang="en-US" altLang="ja-JP"/>
              <a:pPr/>
              <a:t>‹#›</a:t>
            </a:fld>
            <a:endParaRPr lang="en-US" altLang="ja-JP"/>
          </a:p>
        </p:txBody>
      </p:sp>
    </p:spTree>
    <p:extLst>
      <p:ext uri="{BB962C8B-B14F-4D97-AF65-F5344CB8AC3E}">
        <p14:creationId xmlns:p14="http://schemas.microsoft.com/office/powerpoint/2010/main" val="14878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2014</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D3E7142-FB4B-414F-BE60-C41E35C8D2D0}" type="slidenum">
              <a:rPr lang="en-US" altLang="ja-JP"/>
              <a:pPr/>
              <a:t>‹#›</a:t>
            </a:fld>
            <a:endParaRPr lang="en-US" altLang="ja-JP"/>
          </a:p>
        </p:txBody>
      </p:sp>
    </p:spTree>
    <p:extLst>
      <p:ext uri="{BB962C8B-B14F-4D97-AF65-F5344CB8AC3E}">
        <p14:creationId xmlns:p14="http://schemas.microsoft.com/office/powerpoint/2010/main" val="103210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March 2014</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da-DK" altLang="ja-JP" smtClean="0"/>
              <a:t>Atsushi Kanno, NICT, et al</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E006919-536D-4F8E-A59E-30BD4B16822F}" type="slidenum">
              <a:rPr lang="en-US" altLang="ja-JP"/>
              <a:pPr/>
              <a:t>‹#›</a:t>
            </a:fld>
            <a:endParaRPr lang="en-US" altLang="ja-JP"/>
          </a:p>
        </p:txBody>
      </p:sp>
      <p:sp>
        <p:nvSpPr>
          <p:cNvPr id="5" name="タイトル 4"/>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25427274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63888" y="4766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A21731BC-88F6-4EC1-8B9A-07DE36B40487}" type="slidenum">
              <a:rPr lang="en-US" altLang="ja-JP"/>
              <a:pPr/>
              <a:t>‹#›</a:t>
            </a:fld>
            <a:endParaRPr lang="en-US" altLang="ja-JP"/>
          </a:p>
        </p:txBody>
      </p:sp>
    </p:spTree>
    <p:extLst>
      <p:ext uri="{BB962C8B-B14F-4D97-AF65-F5344CB8AC3E}">
        <p14:creationId xmlns:p14="http://schemas.microsoft.com/office/powerpoint/2010/main" val="15757154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7716312-ED3E-4172-AB76-ED0F5DC1F0FF}" type="slidenum">
              <a:rPr lang="en-US" altLang="ja-JP"/>
              <a:pPr/>
              <a:t>‹#›</a:t>
            </a:fld>
            <a:endParaRPr lang="en-US" altLang="ja-JP"/>
          </a:p>
        </p:txBody>
      </p:sp>
    </p:spTree>
    <p:extLst>
      <p:ext uri="{BB962C8B-B14F-4D97-AF65-F5344CB8AC3E}">
        <p14:creationId xmlns:p14="http://schemas.microsoft.com/office/powerpoint/2010/main" val="27927321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March 2014</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da-DK" altLang="ja-JP" smtClean="0"/>
              <a:t>Atsushi Kanno, NICT, et al</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D80830CC-ADC9-40F5-A428-BA02D4CE6A86}" type="slidenum">
              <a:rPr lang="en-US" altLang="ja-JP"/>
              <a:pPr/>
              <a:t>‹#›</a:t>
            </a:fld>
            <a:endParaRPr lang="en-US" altLang="ja-JP"/>
          </a:p>
        </p:txBody>
      </p:sp>
      <p:sp>
        <p:nvSpPr>
          <p:cNvPr id="1031" name="Rectangle 7"/>
          <p:cNvSpPr>
            <a:spLocks noChangeArrowheads="1"/>
          </p:cNvSpPr>
          <p:nvPr/>
        </p:nvSpPr>
        <p:spPr bwMode="auto">
          <a:xfrm>
            <a:off x="5984766" y="394156"/>
            <a:ext cx="247343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0" lvl="4" indent="0" algn="r"/>
            <a:r>
              <a:rPr lang="en-US" altLang="ja-JP" sz="1400" b="1" dirty="0" smtClean="0">
                <a:ea typeface="ＭＳ Ｐゴシック" pitchFamily="50" charset="-128"/>
              </a:rPr>
              <a:t>doc.: IEEE 802.15-0177-00-003d</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March 2014</a:t>
            </a:r>
            <a:endParaRPr lang="en-US" altLang="ja-JP" dirty="0"/>
          </a:p>
        </p:txBody>
      </p:sp>
      <p:sp>
        <p:nvSpPr>
          <p:cNvPr id="5" name="フッター プレースホルダー 2"/>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3"/>
          <p:cNvSpPr>
            <a:spLocks noGrp="1"/>
          </p:cNvSpPr>
          <p:nvPr>
            <p:ph type="sldNum" sz="quarter" idx="12"/>
          </p:nvPr>
        </p:nvSpPr>
        <p:spPr/>
        <p:txBody>
          <a:bodyPr/>
          <a:lstStyle/>
          <a:p>
            <a:r>
              <a:rPr lang="en-US" altLang="ja-JP" smtClean="0"/>
              <a:t>Slide </a:t>
            </a:r>
            <a:fld id="{D02B5AD6-D54F-466C-83AC-2100E8B78AC9}" type="slidenum">
              <a:rPr lang="en-US" altLang="ja-JP" smtClean="0"/>
              <a:pPr/>
              <a:t>1</a:t>
            </a:fld>
            <a:endParaRPr lang="en-US" altLang="ja-JP"/>
          </a:p>
        </p:txBody>
      </p:sp>
      <p:sp>
        <p:nvSpPr>
          <p:cNvPr id="27651" name="Rectangle 3"/>
          <p:cNvSpPr>
            <a:spLocks noChangeArrowheads="1"/>
          </p:cNvSpPr>
          <p:nvPr/>
        </p:nvSpPr>
        <p:spPr bwMode="auto">
          <a:xfrm>
            <a:off x="152400" y="609600"/>
            <a:ext cx="8991600"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a:t>
            </a:r>
            <a:r>
              <a:rPr lang="en-US" altLang="ja-JP" sz="1600" b="1" dirty="0" smtClean="0">
                <a:ea typeface="ＭＳ Ｐゴシック" pitchFamily="50" charset="-128"/>
              </a:rPr>
              <a:t>Title:</a:t>
            </a:r>
            <a:r>
              <a:rPr lang="en-US" altLang="ja-JP" sz="1600" dirty="0" smtClean="0">
                <a:ea typeface="ＭＳ Ｐゴシック" pitchFamily="50" charset="-128"/>
              </a:rPr>
              <a:t> </a:t>
            </a:r>
            <a:r>
              <a:rPr lang="en-US" altLang="ja-JP" sz="1600" dirty="0" err="1" smtClean="0">
                <a:ea typeface="ＭＳ Ｐゴシック" pitchFamily="50" charset="-128"/>
              </a:rPr>
              <a:t>RoF</a:t>
            </a:r>
            <a:r>
              <a:rPr lang="en-US" altLang="ja-JP" sz="1600" dirty="0" smtClean="0">
                <a:ea typeface="ＭＳ Ｐゴシック" pitchFamily="50" charset="-128"/>
              </a:rPr>
              <a:t>-Based Terahertz </a:t>
            </a:r>
            <a:r>
              <a:rPr lang="en-US" altLang="ja-JP" sz="1600" dirty="0" err="1" smtClean="0">
                <a:ea typeface="ＭＳ Ｐゴシック" pitchFamily="50" charset="-128"/>
              </a:rPr>
              <a:t>Fronthaul</a:t>
            </a:r>
            <a:r>
              <a:rPr lang="en-US" altLang="ja-JP" sz="1600" dirty="0" smtClean="0">
                <a:ea typeface="ＭＳ Ｐゴシック" pitchFamily="50" charset="-128"/>
              </a:rPr>
              <a:t> for Mobile/Wireless Access Systems</a:t>
            </a:r>
            <a:endParaRPr lang="en-US" altLang="ja-JP" sz="1600" dirty="0">
              <a:ea typeface="ＭＳ Ｐゴシック" pitchFamily="50" charset="-128"/>
            </a:endParaRPr>
          </a:p>
          <a:p>
            <a:r>
              <a:rPr lang="en-US" altLang="ja-JP" sz="1600" b="1" dirty="0" smtClean="0">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January 20, 2014</a:t>
            </a:r>
            <a:endParaRPr lang="en-US" altLang="ja-JP" sz="1600" dirty="0">
              <a:ea typeface="ＭＳ Ｐゴシック" pitchFamily="50" charset="-128"/>
            </a:endParaRPr>
          </a:p>
          <a:p>
            <a:r>
              <a:rPr lang="en-US" altLang="ja-JP" sz="1600" b="1" dirty="0" smtClean="0">
                <a:solidFill>
                  <a:schemeClr val="tx2"/>
                </a:solidFill>
                <a:ea typeface="ＭＳ Ｐゴシック" pitchFamily="50" charset="-128"/>
              </a:rPr>
              <a:t>Source:</a:t>
            </a:r>
            <a:r>
              <a:rPr lang="en-US" altLang="ja-JP" sz="1600" dirty="0" smtClean="0">
                <a:solidFill>
                  <a:schemeClr val="tx2"/>
                </a:solidFill>
                <a:ea typeface="ＭＳ Ｐゴシック" pitchFamily="50" charset="-128"/>
              </a:rPr>
              <a:t> Atsushi </a:t>
            </a:r>
            <a:r>
              <a:rPr lang="en-US" altLang="ja-JP" sz="1600" dirty="0" err="1" smtClean="0">
                <a:solidFill>
                  <a:schemeClr val="tx2"/>
                </a:solidFill>
                <a:ea typeface="ＭＳ Ｐゴシック" pitchFamily="50" charset="-128"/>
              </a:rPr>
              <a:t>Kanno</a:t>
            </a:r>
            <a:r>
              <a:rPr lang="en-US" altLang="ja-JP" sz="1600" dirty="0" smtClean="0">
                <a:solidFill>
                  <a:schemeClr val="tx2"/>
                </a:solidFill>
                <a:ea typeface="ＭＳ Ｐゴシック" pitchFamily="50" charset="-128"/>
              </a:rPr>
              <a:t>, Toshiaki </a:t>
            </a:r>
            <a:r>
              <a:rPr lang="en-US" altLang="ja-JP" sz="1600" dirty="0" err="1" smtClean="0">
                <a:solidFill>
                  <a:schemeClr val="tx2"/>
                </a:solidFill>
                <a:ea typeface="ＭＳ Ｐゴシック" pitchFamily="50" charset="-128"/>
              </a:rPr>
              <a:t>Kuri</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Tetsuya </a:t>
            </a:r>
            <a:r>
              <a:rPr lang="en-US" altLang="ja-JP" sz="1600" dirty="0" err="1">
                <a:solidFill>
                  <a:schemeClr val="tx2"/>
                </a:solidFill>
                <a:ea typeface="ＭＳ Ｐゴシック" pitchFamily="50" charset="-128"/>
              </a:rPr>
              <a:t>Kawanishi</a:t>
            </a:r>
            <a:r>
              <a:rPr lang="en-US" altLang="ja-JP" sz="1600" dirty="0">
                <a:solidFill>
                  <a:schemeClr val="tx2"/>
                </a:solidFill>
                <a:ea typeface="ＭＳ Ｐゴシック" pitchFamily="50" charset="-128"/>
              </a:rPr>
              <a:t> </a:t>
            </a:r>
            <a:r>
              <a:rPr lang="en-US" altLang="ja-JP" sz="1600" dirty="0" err="1">
                <a:solidFill>
                  <a:schemeClr val="tx2"/>
                </a:solidFill>
                <a:ea typeface="ＭＳ Ｐゴシック" pitchFamily="50" charset="-128"/>
              </a:rPr>
              <a:t>Akifumi</a:t>
            </a:r>
            <a:r>
              <a:rPr lang="en-US" altLang="ja-JP" sz="1600" dirty="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Kasamatsu</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Norihiko </a:t>
            </a:r>
            <a:r>
              <a:rPr lang="en-US" altLang="ja-JP" sz="1600" dirty="0" err="1">
                <a:solidFill>
                  <a:schemeClr val="tx2"/>
                </a:solidFill>
                <a:ea typeface="ＭＳ Ｐゴシック" pitchFamily="50" charset="-128"/>
              </a:rPr>
              <a:t>Sekine</a:t>
            </a:r>
            <a:r>
              <a:rPr lang="en-US" altLang="ja-JP" sz="1600" dirty="0">
                <a:solidFill>
                  <a:schemeClr val="tx2"/>
                </a:solidFill>
                <a:ea typeface="ＭＳ Ｐゴシック" pitchFamily="50" charset="-128"/>
              </a:rPr>
              <a:t>, </a:t>
            </a:r>
            <a:endParaRPr lang="en-US" altLang="ja-JP" sz="1600" dirty="0" smtClean="0">
              <a:solidFill>
                <a:schemeClr val="tx2"/>
              </a:solidFill>
              <a:ea typeface="ＭＳ Ｐゴシック" pitchFamily="50" charset="-128"/>
            </a:endParaRPr>
          </a:p>
          <a:p>
            <a:r>
              <a:rPr lang="en-US" altLang="ja-JP" sz="1600" dirty="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Iwao</a:t>
            </a:r>
            <a:r>
              <a:rPr lang="en-US" altLang="ja-JP" sz="1600" dirty="0" smtClean="0">
                <a:solidFill>
                  <a:schemeClr val="tx2"/>
                </a:solidFill>
                <a:ea typeface="ＭＳ Ｐゴシック" pitchFamily="50" charset="-128"/>
              </a:rPr>
              <a:t> </a:t>
            </a:r>
            <a:r>
              <a:rPr lang="en-US" altLang="ja-JP" sz="1600" dirty="0" err="1">
                <a:solidFill>
                  <a:schemeClr val="tx2"/>
                </a:solidFill>
                <a:ea typeface="ＭＳ Ｐゴシック" pitchFamily="50" charset="-128"/>
              </a:rPr>
              <a:t>Hosako</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and </a:t>
            </a:r>
            <a:r>
              <a:rPr lang="en-US" altLang="ja-JP" sz="1600" dirty="0" err="1" smtClean="0">
                <a:solidFill>
                  <a:schemeClr val="tx2"/>
                </a:solidFill>
                <a:ea typeface="ＭＳ Ｐゴシック" pitchFamily="50" charset="-128"/>
              </a:rPr>
              <a:t>Hiroyo</a:t>
            </a:r>
            <a:r>
              <a:rPr lang="en-US" altLang="ja-JP" sz="1600" dirty="0" smtClean="0">
                <a:solidFill>
                  <a:schemeClr val="tx2"/>
                </a:solidFill>
                <a:ea typeface="ＭＳ Ｐゴシック" pitchFamily="50" charset="-128"/>
              </a:rPr>
              <a:t> Ogawa, NICT</a:t>
            </a:r>
          </a:p>
          <a:p>
            <a:r>
              <a:rPr lang="fi-FI" altLang="ja-JP" sz="1600" dirty="0" smtClean="0">
                <a:solidFill>
                  <a:schemeClr val="tx2"/>
                </a:solidFill>
                <a:ea typeface="ＭＳ Ｐゴシック" pitchFamily="50" charset="-128"/>
              </a:rPr>
              <a:t>              4-2-1, Nukuikita, Koganei, 184-8795, Tokyo, Japan</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Voice: +</a:t>
            </a:r>
            <a:r>
              <a:rPr lang="en-US" altLang="ja-JP" sz="1600" dirty="0">
                <a:solidFill>
                  <a:schemeClr val="tx2"/>
                </a:solidFill>
                <a:ea typeface="ＭＳ Ｐゴシック" pitchFamily="50" charset="-128"/>
              </a:rPr>
              <a:t>81 </a:t>
            </a:r>
            <a:r>
              <a:rPr lang="en-US" altLang="ja-JP" sz="1600" dirty="0" smtClean="0">
                <a:solidFill>
                  <a:schemeClr val="tx2"/>
                </a:solidFill>
                <a:ea typeface="ＭＳ Ｐゴシック" pitchFamily="50" charset="-128"/>
              </a:rPr>
              <a:t>42 327 6876, </a:t>
            </a:r>
            <a:r>
              <a:rPr lang="en-US" altLang="ja-JP" sz="1600" dirty="0">
                <a:solidFill>
                  <a:schemeClr val="tx2"/>
                </a:solidFill>
                <a:ea typeface="ＭＳ Ｐゴシック" pitchFamily="50" charset="-128"/>
              </a:rPr>
              <a:t>FAX: +81 42 327 7938</a:t>
            </a:r>
            <a:r>
              <a:rPr lang="en-US" altLang="ja-JP" sz="1600" dirty="0" smtClean="0"/>
              <a:t>, </a:t>
            </a:r>
            <a:r>
              <a:rPr lang="en-US" altLang="ja-JP" sz="1600" dirty="0" smtClean="0">
                <a:solidFill>
                  <a:schemeClr val="tx2"/>
                </a:solidFill>
                <a:ea typeface="ＭＳ Ｐゴシック" pitchFamily="50" charset="-128"/>
              </a:rPr>
              <a:t>E-Mail:</a:t>
            </a:r>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kanno@nict.go.jp</a:t>
            </a:r>
          </a:p>
          <a:p>
            <a:r>
              <a:rPr lang="en-US" altLang="ja-JP" sz="1600" dirty="0" smtClean="0">
                <a:solidFill>
                  <a:schemeClr val="tx2"/>
                </a:solidFill>
                <a:ea typeface="ＭＳ Ｐゴシック" pitchFamily="50" charset="-128"/>
              </a:rPr>
              <a:t>              Yuki Yoshida and </a:t>
            </a:r>
            <a:r>
              <a:rPr lang="en-US" altLang="ja-JP" sz="1600" dirty="0" err="1" smtClean="0">
                <a:solidFill>
                  <a:schemeClr val="tx2"/>
                </a:solidFill>
                <a:ea typeface="ＭＳ Ｐゴシック" pitchFamily="50" charset="-128"/>
              </a:rPr>
              <a:t>Ken’ichi</a:t>
            </a:r>
            <a:r>
              <a:rPr lang="en-US" altLang="ja-JP" sz="1600" dirty="0" smtClean="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Kitayama</a:t>
            </a:r>
            <a:r>
              <a:rPr lang="en-US" altLang="ja-JP" sz="1600" dirty="0" smtClean="0">
                <a:solidFill>
                  <a:schemeClr val="tx2"/>
                </a:solidFill>
                <a:ea typeface="ＭＳ Ｐゴシック" pitchFamily="50" charset="-128"/>
              </a:rPr>
              <a:t>, Osaka University</a:t>
            </a:r>
          </a:p>
          <a:p>
            <a:r>
              <a:rPr lang="ja-JP" altLang="en-US"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Voice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+81 6 6879 7728, FAX: </a:t>
            </a:r>
            <a:r>
              <a:rPr lang="en-US" altLang="ja-JP" sz="1600" dirty="0">
                <a:solidFill>
                  <a:schemeClr val="tx2"/>
                </a:solidFill>
                <a:ea typeface="ＭＳ Ｐゴシック" pitchFamily="50" charset="-128"/>
              </a:rPr>
              <a:t>+</a:t>
            </a:r>
            <a:r>
              <a:rPr lang="en-US" altLang="ja-JP" sz="1600" dirty="0" smtClean="0">
                <a:solidFill>
                  <a:schemeClr val="tx2"/>
                </a:solidFill>
                <a:ea typeface="ＭＳ Ｐゴシック" pitchFamily="50" charset="-128"/>
              </a:rPr>
              <a:t>81 6 6879 7688,  </a:t>
            </a:r>
            <a:r>
              <a:rPr lang="en-US" altLang="ja-JP" sz="1600" dirty="0">
                <a:solidFill>
                  <a:schemeClr val="tx2"/>
                </a:solidFill>
                <a:ea typeface="ＭＳ Ｐゴシック" pitchFamily="50" charset="-128"/>
              </a:rPr>
              <a:t>E-Mail: </a:t>
            </a:r>
            <a:r>
              <a:rPr lang="en-US" altLang="ja-JP" sz="1600" dirty="0" err="1">
                <a:solidFill>
                  <a:schemeClr val="tx2"/>
                </a:solidFill>
                <a:ea typeface="ＭＳ Ｐゴシック" pitchFamily="50" charset="-128"/>
              </a:rPr>
              <a:t>kitayama@comm.eng.osaka-u.ac.jp</a:t>
            </a:r>
            <a:endParaRPr lang="en-US" altLang="ja-JP" sz="1600" dirty="0">
              <a:solidFill>
                <a:schemeClr val="tx2"/>
              </a:solidFill>
              <a:ea typeface="ＭＳ Ｐゴシック" pitchFamily="50" charset="-128"/>
            </a:endParaRPr>
          </a:p>
          <a:p>
            <a:pPr>
              <a:spcBef>
                <a:spcPts val="0"/>
              </a:spcBef>
              <a:spcAft>
                <a:spcPts val="600"/>
              </a:spcAft>
            </a:pPr>
            <a:r>
              <a:rPr lang="en-US" altLang="ja-JP" sz="1600" b="1" dirty="0" smtClean="0">
                <a:solidFill>
                  <a:schemeClr val="tx2"/>
                </a:solidFill>
                <a:ea typeface="ＭＳ Ｐゴシック" pitchFamily="50" charset="-128"/>
              </a:rPr>
              <a:t>Re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n</a:t>
            </a:r>
            <a:r>
              <a:rPr lang="en-US" altLang="ja-JP" sz="1600" dirty="0" smtClean="0">
                <a:solidFill>
                  <a:schemeClr val="tx2"/>
                </a:solidFill>
                <a:ea typeface="ＭＳ Ｐゴシック" pitchFamily="50" charset="-128"/>
              </a:rPr>
              <a:t>/a</a:t>
            </a:r>
            <a:endParaRPr lang="en-US" altLang="ja-JP" sz="1600" dirty="0">
              <a:solidFill>
                <a:schemeClr val="tx2"/>
              </a:solidFill>
              <a:ea typeface="ＭＳ Ｐゴシック" pitchFamily="50" charset="-128"/>
            </a:endParaRPr>
          </a:p>
          <a:p>
            <a:pPr>
              <a:spcBef>
                <a:spcPts val="0"/>
              </a:spcBef>
              <a:spcAft>
                <a:spcPts val="600"/>
              </a:spcAft>
            </a:pPr>
            <a:r>
              <a:rPr lang="en-US" altLang="ja-JP" sz="1600" b="1" dirty="0" smtClean="0">
                <a:solidFill>
                  <a:schemeClr val="tx2"/>
                </a:solidFill>
                <a:ea typeface="ＭＳ Ｐゴシック" pitchFamily="50" charset="-128"/>
              </a:rPr>
              <a:t>Abstract: </a:t>
            </a:r>
            <a:r>
              <a:rPr lang="en-US" altLang="ja-JP" sz="1600" dirty="0">
                <a:solidFill>
                  <a:schemeClr val="tx2"/>
                </a:solidFill>
                <a:ea typeface="ＭＳ Ｐゴシック" pitchFamily="50" charset="-128"/>
              </a:rPr>
              <a:t>The aim of this contribution is to provide </a:t>
            </a:r>
            <a:r>
              <a:rPr lang="en-US" altLang="ja-JP" sz="1600" dirty="0" smtClean="0">
                <a:solidFill>
                  <a:schemeClr val="tx2"/>
                </a:solidFill>
                <a:ea typeface="ＭＳ Ｐゴシック" pitchFamily="50" charset="-128"/>
              </a:rPr>
              <a:t>configuration of Radio over </a:t>
            </a:r>
            <a:r>
              <a:rPr lang="en-US" altLang="ja-JP" sz="1600" dirty="0">
                <a:solidFill>
                  <a:schemeClr val="tx2"/>
                </a:solidFill>
                <a:ea typeface="ＭＳ Ｐゴシック" pitchFamily="50" charset="-128"/>
              </a:rPr>
              <a:t>Fiber (RoF) </a:t>
            </a:r>
            <a:r>
              <a:rPr lang="en-US" altLang="ja-JP" sz="1600" dirty="0" smtClean="0">
                <a:solidFill>
                  <a:schemeClr val="tx2"/>
                </a:solidFill>
                <a:ea typeface="ＭＳ Ｐゴシック" pitchFamily="50" charset="-128"/>
              </a:rPr>
              <a:t> based terahertz </a:t>
            </a:r>
            <a:r>
              <a:rPr lang="en-US" altLang="ja-JP" sz="1600" dirty="0" err="1" smtClean="0">
                <a:solidFill>
                  <a:schemeClr val="tx2"/>
                </a:solidFill>
                <a:ea typeface="ＭＳ Ｐゴシック" pitchFamily="50" charset="-128"/>
              </a:rPr>
              <a:t>fronthaul</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for mobile/wireless </a:t>
            </a:r>
            <a:r>
              <a:rPr lang="en-US" altLang="ja-JP" sz="1600" dirty="0">
                <a:solidFill>
                  <a:schemeClr val="tx2"/>
                </a:solidFill>
                <a:ea typeface="ＭＳ Ｐゴシック" pitchFamily="50" charset="-128"/>
              </a:rPr>
              <a:t>access systems. </a:t>
            </a:r>
          </a:p>
          <a:p>
            <a:pPr>
              <a:spcBef>
                <a:spcPts val="0"/>
              </a:spcBef>
              <a:spcAft>
                <a:spcPts val="600"/>
              </a:spcAft>
            </a:pPr>
            <a:r>
              <a:rPr lang="en-US" altLang="ja-JP" sz="1600" b="1" dirty="0" smtClean="0">
                <a:solidFill>
                  <a:schemeClr val="tx2"/>
                </a:solidFill>
                <a:ea typeface="ＭＳ Ｐゴシック" pitchFamily="50" charset="-128"/>
              </a:rPr>
              <a:t>Purpose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t>Informing</a:t>
            </a:r>
            <a:r>
              <a:rPr lang="ja-JP" altLang="en-US" sz="1600" dirty="0" smtClean="0"/>
              <a:t> </a:t>
            </a:r>
            <a:r>
              <a:rPr lang="en-US" altLang="ja-JP" sz="1600" dirty="0" smtClean="0"/>
              <a:t>802.15.3d </a:t>
            </a:r>
            <a:r>
              <a:rPr lang="en-US" altLang="ja-JP" sz="1600" dirty="0"/>
              <a:t>on </a:t>
            </a:r>
            <a:r>
              <a:rPr lang="en-US" altLang="ja-JP" sz="1600" dirty="0" err="1" smtClean="0"/>
              <a:t>RoF</a:t>
            </a:r>
            <a:r>
              <a:rPr lang="en-US" altLang="ja-JP" sz="1600" dirty="0" smtClean="0"/>
              <a:t> based terahertz technologies for fixed point-to-point link.</a:t>
            </a:r>
          </a:p>
          <a:p>
            <a:pPr>
              <a:spcBef>
                <a:spcPts val="0"/>
              </a:spcBef>
              <a:spcAft>
                <a:spcPts val="600"/>
              </a:spcAft>
            </a:pPr>
            <a:r>
              <a:rPr lang="en-US" altLang="ja-JP" sz="1600" b="1" dirty="0" smtClean="0">
                <a:solidFill>
                  <a:schemeClr val="tx2"/>
                </a:solidFill>
                <a:ea typeface="ＭＳ Ｐゴシック" pitchFamily="50" charset="-128"/>
              </a:rPr>
              <a:t>Notice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0"/>
              </a:spcBef>
              <a:spcAft>
                <a:spcPts val="600"/>
              </a:spcAft>
            </a:pPr>
            <a:r>
              <a:rPr lang="en-US" altLang="ja-JP" sz="1600" b="1" dirty="0" smtClean="0">
                <a:solidFill>
                  <a:schemeClr val="tx2"/>
                </a:solidFill>
                <a:ea typeface="ＭＳ Ｐゴシック" pitchFamily="50" charset="-128"/>
              </a:rPr>
              <a:t>Release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29770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548680"/>
            <a:ext cx="7772400" cy="726976"/>
          </a:xfrm>
        </p:spPr>
        <p:txBody>
          <a:bodyPr/>
          <a:lstStyle/>
          <a:p>
            <a:r>
              <a:rPr kumimoji="1" lang="en-US" altLang="ja-JP" sz="3200" b="1" dirty="0" smtClean="0"/>
              <a:t>Summary and Discussion</a:t>
            </a:r>
            <a:endParaRPr kumimoji="1" lang="ja-JP" altLang="en-US" sz="3200" b="1" dirty="0"/>
          </a:p>
        </p:txBody>
      </p:sp>
      <p:sp>
        <p:nvSpPr>
          <p:cNvPr id="3" name="コンテンツ プレースホルダー 2"/>
          <p:cNvSpPr>
            <a:spLocks noGrp="1"/>
          </p:cNvSpPr>
          <p:nvPr>
            <p:ph idx="1"/>
          </p:nvPr>
        </p:nvSpPr>
        <p:spPr>
          <a:xfrm>
            <a:off x="323528" y="1379677"/>
            <a:ext cx="8496944" cy="4425587"/>
          </a:xfrm>
        </p:spPr>
        <p:txBody>
          <a:bodyPr/>
          <a:lstStyle/>
          <a:p>
            <a:r>
              <a:rPr lang="en-US" altLang="ja-JP" sz="2400" dirty="0" smtClean="0">
                <a:latin typeface="Times New Roman"/>
                <a:cs typeface="Times New Roman"/>
              </a:rPr>
              <a:t>RoF-based terahertz </a:t>
            </a:r>
            <a:r>
              <a:rPr lang="en-US" altLang="ja-JP" sz="2400" dirty="0" err="1" smtClean="0">
                <a:latin typeface="Times New Roman"/>
                <a:cs typeface="Times New Roman"/>
              </a:rPr>
              <a:t>fronthaul</a:t>
            </a:r>
            <a:r>
              <a:rPr lang="en-US" altLang="ja-JP" sz="2400" dirty="0" smtClean="0">
                <a:latin typeface="Times New Roman"/>
                <a:cs typeface="Times New Roman"/>
              </a:rPr>
              <a:t> for broadband mobile/wireless access systems is proposed again using definition adopted by ITU-T SG15 Q2 meeting held on February 20, 2014..</a:t>
            </a:r>
          </a:p>
          <a:p>
            <a:r>
              <a:rPr lang="en-US" altLang="ja-JP" sz="2400" dirty="0" smtClean="0">
                <a:latin typeface="Times New Roman"/>
                <a:cs typeface="Times New Roman"/>
              </a:rPr>
              <a:t>The radio transceiver functions of base station are connected through optical fiber cables</a:t>
            </a:r>
            <a:r>
              <a:rPr lang="en-US" altLang="ja-JP" sz="2400" dirty="0">
                <a:latin typeface="Times New Roman"/>
                <a:cs typeface="Times New Roman"/>
              </a:rPr>
              <a:t>.</a:t>
            </a:r>
            <a:endParaRPr lang="en-US" altLang="ja-JP" sz="2400" dirty="0" smtClean="0">
              <a:latin typeface="Times New Roman"/>
              <a:cs typeface="Times New Roman"/>
            </a:endParaRPr>
          </a:p>
          <a:p>
            <a:r>
              <a:rPr lang="en-US" altLang="ja-JP" sz="2400" dirty="0" smtClean="0">
                <a:latin typeface="Times New Roman"/>
                <a:cs typeface="Times New Roman"/>
              </a:rPr>
              <a:t>Terahertz signal distribution to THz transceivers through RoF</a:t>
            </a:r>
            <a:r>
              <a:rPr lang="en-US" altLang="ja-JP" sz="2400" dirty="0">
                <a:latin typeface="Times New Roman"/>
                <a:cs typeface="Times New Roman"/>
              </a:rPr>
              <a:t> </a:t>
            </a:r>
            <a:r>
              <a:rPr lang="en-US" altLang="ja-JP" sz="2400" dirty="0" smtClean="0">
                <a:latin typeface="Times New Roman"/>
                <a:cs typeface="Times New Roman"/>
              </a:rPr>
              <a:t>feeder lines can be achieved without terahertz local oscillators and other RF components at THz transceiver whose configuration can be simplified.</a:t>
            </a:r>
          </a:p>
          <a:p>
            <a:r>
              <a:rPr lang="en-US" altLang="ja-JP" sz="2400" dirty="0" err="1" smtClean="0">
                <a:latin typeface="Times New Roman"/>
                <a:cs typeface="Times New Roman"/>
              </a:rPr>
              <a:t>RoF</a:t>
            </a:r>
            <a:r>
              <a:rPr lang="en-US" altLang="ja-JP" sz="2400" dirty="0" smtClean="0">
                <a:latin typeface="Times New Roman"/>
                <a:cs typeface="Times New Roman"/>
              </a:rPr>
              <a:t> </a:t>
            </a:r>
            <a:r>
              <a:rPr lang="en-US" altLang="ja-JP" sz="2400" dirty="0" smtClean="0">
                <a:latin typeface="Times New Roman"/>
                <a:cs typeface="Times New Roman"/>
              </a:rPr>
              <a:t>feeder link </a:t>
            </a:r>
            <a:r>
              <a:rPr lang="en-US" altLang="ja-JP" sz="2400" dirty="0" smtClean="0">
                <a:latin typeface="Times New Roman"/>
                <a:cs typeface="Times New Roman"/>
              </a:rPr>
              <a:t>can extend a </a:t>
            </a:r>
            <a:r>
              <a:rPr lang="en-US" altLang="ja-JP" sz="2400" dirty="0">
                <a:latin typeface="Times New Roman"/>
                <a:cs typeface="Times New Roman"/>
              </a:rPr>
              <a:t>distance up to 100 km </a:t>
            </a:r>
            <a:r>
              <a:rPr lang="en-US" altLang="ja-JP" sz="2400" dirty="0" smtClean="0">
                <a:latin typeface="Times New Roman"/>
                <a:cs typeface="Times New Roman"/>
              </a:rPr>
              <a:t>between </a:t>
            </a:r>
            <a:r>
              <a:rPr lang="en-US" altLang="ja-JP" sz="2400" dirty="0" err="1" smtClean="0">
                <a:latin typeface="Times New Roman"/>
                <a:cs typeface="Times New Roman"/>
              </a:rPr>
              <a:t>RoF</a:t>
            </a:r>
            <a:r>
              <a:rPr lang="en-US" altLang="ja-JP" sz="2400" dirty="0" smtClean="0">
                <a:latin typeface="Times New Roman"/>
                <a:cs typeface="Times New Roman"/>
              </a:rPr>
              <a:t> and THz </a:t>
            </a:r>
            <a:r>
              <a:rPr lang="en-US" altLang="ja-JP" sz="2400" dirty="0" smtClean="0">
                <a:latin typeface="Times New Roman"/>
                <a:cs typeface="Times New Roman"/>
              </a:rPr>
              <a:t>transceivers.</a:t>
            </a:r>
            <a:endParaRPr lang="en-US" altLang="ja-JP" sz="2400" dirty="0" smtClean="0">
              <a:latin typeface="Times New Roman"/>
              <a:cs typeface="Times New Roman"/>
            </a:endParaRPr>
          </a:p>
        </p:txBody>
      </p:sp>
      <p:sp>
        <p:nvSpPr>
          <p:cNvPr id="4" name="日付プレースホルダー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10</a:t>
            </a:fld>
            <a:endParaRPr lang="en-US" altLang="ja-JP"/>
          </a:p>
        </p:txBody>
      </p:sp>
    </p:spTree>
    <p:extLst>
      <p:ext uri="{BB962C8B-B14F-4D97-AF65-F5344CB8AC3E}">
        <p14:creationId xmlns:p14="http://schemas.microsoft.com/office/powerpoint/2010/main" val="3105038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7FCDAD03-6D26-4508-AE00-10743B2745E8}" type="slidenum">
              <a:rPr lang="en-US" altLang="ja-JP"/>
              <a:pPr/>
              <a:t>2</a:t>
            </a:fld>
            <a:endParaRPr lang="en-US" altLang="ja-JP"/>
          </a:p>
        </p:txBody>
      </p:sp>
      <p:sp>
        <p:nvSpPr>
          <p:cNvPr id="26626" name="Rectangle 2"/>
          <p:cNvSpPr>
            <a:spLocks noGrp="1" noChangeArrowheads="1"/>
          </p:cNvSpPr>
          <p:nvPr>
            <p:ph type="ctrTitle"/>
          </p:nvPr>
        </p:nvSpPr>
        <p:spPr>
          <a:xfrm>
            <a:off x="685800" y="908720"/>
            <a:ext cx="7772400" cy="2025352"/>
          </a:xfrm>
        </p:spPr>
        <p:txBody>
          <a:bodyPr/>
          <a:lstStyle/>
          <a:p>
            <a:r>
              <a:rPr lang="en-US" altLang="ja-JP" b="1" dirty="0" err="1" smtClean="0"/>
              <a:t>RoF</a:t>
            </a:r>
            <a:r>
              <a:rPr lang="en-US" altLang="ja-JP" b="1" dirty="0" smtClean="0"/>
              <a:t>-Based Terahertz </a:t>
            </a:r>
            <a:r>
              <a:rPr lang="en-US" altLang="ja-JP" b="1" dirty="0" err="1" smtClean="0"/>
              <a:t>Fronthaul</a:t>
            </a:r>
            <a:r>
              <a:rPr lang="en-US" altLang="ja-JP" b="1" dirty="0" smtClean="0"/>
              <a:t> for Mobile/Wireless Access Systems</a:t>
            </a:r>
            <a:endParaRPr lang="en-US" altLang="ja-JP" b="1" dirty="0">
              <a:ea typeface="ＭＳ Ｐゴシック" pitchFamily="50" charset="-128"/>
            </a:endParaRPr>
          </a:p>
        </p:txBody>
      </p:sp>
      <p:sp>
        <p:nvSpPr>
          <p:cNvPr id="26627" name="Rectangle 3"/>
          <p:cNvSpPr>
            <a:spLocks noGrp="1" noChangeArrowheads="1"/>
          </p:cNvSpPr>
          <p:nvPr>
            <p:ph type="subTitle" idx="1"/>
          </p:nvPr>
        </p:nvSpPr>
        <p:spPr>
          <a:xfrm>
            <a:off x="107504" y="3356992"/>
            <a:ext cx="8748464" cy="2880320"/>
          </a:xfrm>
        </p:spPr>
        <p:txBody>
          <a:bodyPr/>
          <a:lstStyle/>
          <a:p>
            <a:r>
              <a:rPr lang="en-US" altLang="ja-JP" sz="2400" dirty="0" smtClean="0">
                <a:latin typeface="Times New Roman"/>
                <a:cs typeface="Times New Roman"/>
              </a:rPr>
              <a:t>Atsushi </a:t>
            </a:r>
            <a:r>
              <a:rPr lang="en-US" altLang="ja-JP" sz="2400" dirty="0" err="1" smtClean="0">
                <a:latin typeface="Times New Roman"/>
                <a:cs typeface="Times New Roman"/>
              </a:rPr>
              <a:t>Kanno</a:t>
            </a:r>
            <a:r>
              <a:rPr lang="en-US" altLang="ja-JP" sz="2400" dirty="0" smtClean="0">
                <a:latin typeface="Times New Roman"/>
                <a:cs typeface="Times New Roman"/>
              </a:rPr>
              <a:t>, Toshiaki </a:t>
            </a:r>
            <a:r>
              <a:rPr lang="en-US" altLang="ja-JP" sz="2400" dirty="0" err="1" smtClean="0">
                <a:latin typeface="Times New Roman"/>
                <a:cs typeface="Times New Roman"/>
              </a:rPr>
              <a:t>Kuri</a:t>
            </a:r>
            <a:r>
              <a:rPr lang="en-US" altLang="ja-JP" sz="2400" dirty="0" smtClean="0">
                <a:latin typeface="Times New Roman"/>
                <a:cs typeface="Times New Roman"/>
              </a:rPr>
              <a:t>, Tetsuya </a:t>
            </a:r>
            <a:r>
              <a:rPr lang="en-US" altLang="ja-JP" sz="2400" dirty="0" err="1" smtClean="0">
                <a:latin typeface="Times New Roman"/>
                <a:cs typeface="Times New Roman"/>
              </a:rPr>
              <a:t>Kawanishi</a:t>
            </a:r>
            <a:r>
              <a:rPr lang="en-US" altLang="ja-JP" sz="2400" dirty="0" smtClean="0">
                <a:latin typeface="Times New Roman"/>
                <a:cs typeface="Times New Roman"/>
              </a:rPr>
              <a:t>, </a:t>
            </a:r>
          </a:p>
          <a:p>
            <a:r>
              <a:rPr lang="en-US" altLang="ja-JP" sz="2400" dirty="0" err="1" smtClean="0">
                <a:latin typeface="Times New Roman"/>
                <a:cs typeface="Times New Roman"/>
              </a:rPr>
              <a:t>Akifumi</a:t>
            </a:r>
            <a:r>
              <a:rPr lang="en-US" altLang="ja-JP" sz="2400" dirty="0" smtClean="0">
                <a:latin typeface="Times New Roman"/>
                <a:cs typeface="Times New Roman"/>
              </a:rPr>
              <a:t> </a:t>
            </a:r>
            <a:r>
              <a:rPr lang="en-US" altLang="ja-JP" sz="2400" dirty="0" err="1" smtClean="0">
                <a:latin typeface="Times New Roman"/>
                <a:cs typeface="Times New Roman"/>
              </a:rPr>
              <a:t>Kasamatsu</a:t>
            </a:r>
            <a:r>
              <a:rPr lang="en-US" altLang="ja-JP" sz="2400" dirty="0" smtClean="0">
                <a:latin typeface="Times New Roman"/>
                <a:cs typeface="Times New Roman"/>
              </a:rPr>
              <a:t>, </a:t>
            </a:r>
            <a:r>
              <a:rPr lang="en-US" altLang="ja-JP" sz="2400" dirty="0">
                <a:latin typeface="Times New Roman"/>
                <a:cs typeface="Times New Roman"/>
              </a:rPr>
              <a:t>Norihiko </a:t>
            </a:r>
            <a:r>
              <a:rPr lang="en-US" altLang="ja-JP" sz="2400" dirty="0" err="1" smtClean="0">
                <a:latin typeface="Times New Roman"/>
                <a:cs typeface="Times New Roman"/>
              </a:rPr>
              <a:t>Sekine</a:t>
            </a:r>
            <a:r>
              <a:rPr lang="en-US" altLang="ja-JP" sz="2400" dirty="0" smtClean="0">
                <a:latin typeface="Times New Roman"/>
                <a:cs typeface="Times New Roman"/>
              </a:rPr>
              <a:t>, </a:t>
            </a:r>
          </a:p>
          <a:p>
            <a:r>
              <a:rPr lang="en-US" altLang="ja-JP" sz="2400" dirty="0" err="1">
                <a:latin typeface="Times New Roman"/>
                <a:cs typeface="Times New Roman"/>
              </a:rPr>
              <a:t>Iwao</a:t>
            </a:r>
            <a:r>
              <a:rPr lang="en-US" altLang="ja-JP" sz="2400" dirty="0">
                <a:latin typeface="Times New Roman"/>
                <a:cs typeface="Times New Roman"/>
              </a:rPr>
              <a:t> </a:t>
            </a:r>
            <a:r>
              <a:rPr lang="en-US" altLang="ja-JP" sz="2400" dirty="0" err="1" smtClean="0">
                <a:latin typeface="Times New Roman"/>
                <a:cs typeface="Times New Roman"/>
              </a:rPr>
              <a:t>Hosako</a:t>
            </a:r>
            <a:r>
              <a:rPr lang="en-US" altLang="ja-JP" sz="2400" dirty="0" smtClean="0">
                <a:latin typeface="Times New Roman"/>
                <a:cs typeface="Times New Roman"/>
              </a:rPr>
              <a:t> and </a:t>
            </a:r>
            <a:r>
              <a:rPr lang="en-US" altLang="ja-JP" sz="2400" dirty="0" err="1" smtClean="0">
                <a:latin typeface="Times New Roman"/>
                <a:cs typeface="Times New Roman"/>
              </a:rPr>
              <a:t>Hiroyo</a:t>
            </a:r>
            <a:r>
              <a:rPr lang="en-US" altLang="ja-JP" sz="2400" dirty="0" smtClean="0">
                <a:latin typeface="Times New Roman"/>
                <a:cs typeface="Times New Roman"/>
              </a:rPr>
              <a:t> Ogawa</a:t>
            </a:r>
          </a:p>
          <a:p>
            <a:endParaRPr lang="en-US" altLang="ja-JP" sz="2400" dirty="0" smtClean="0">
              <a:latin typeface="Times New Roman"/>
              <a:cs typeface="Times New Roman"/>
            </a:endParaRPr>
          </a:p>
          <a:p>
            <a:r>
              <a:rPr lang="en-US" altLang="ja-JP" sz="2400" dirty="0" smtClean="0">
                <a:latin typeface="Times New Roman"/>
                <a:cs typeface="Times New Roman"/>
              </a:rPr>
              <a:t> </a:t>
            </a:r>
            <a:r>
              <a:rPr lang="en-US" altLang="ja-JP" sz="2000" dirty="0" smtClean="0">
                <a:latin typeface="Times New Roman"/>
                <a:cs typeface="Times New Roman"/>
              </a:rPr>
              <a:t>National Institute of Information and Communications Technology (NICT), Japan</a:t>
            </a:r>
            <a:endParaRPr lang="en-US" altLang="ja-JP" sz="2000" dirty="0">
              <a:latin typeface="Times New Roman"/>
              <a:cs typeface="Times New Roman"/>
            </a:endParaRPr>
          </a:p>
        </p:txBody>
      </p:sp>
      <p:sp>
        <p:nvSpPr>
          <p:cNvPr id="7" name="日付プレースホルダー 1"/>
          <p:cNvSpPr>
            <a:spLocks noGrp="1"/>
          </p:cNvSpPr>
          <p:nvPr>
            <p:ph type="dt" sz="half" idx="10"/>
          </p:nvPr>
        </p:nvSpPr>
        <p:spPr>
          <a:xfrm>
            <a:off x="685800" y="378281"/>
            <a:ext cx="1600200" cy="215444"/>
          </a:xfrm>
        </p:spPr>
        <p:txBody>
          <a:bodyPr/>
          <a:lstStyle/>
          <a:p>
            <a:r>
              <a:rPr lang="en-US" altLang="ja-JP" smtClean="0"/>
              <a:t>March 2014</a:t>
            </a:r>
            <a:endParaRPr lang="en-US" altLang="ja-JP" dirty="0"/>
          </a:p>
        </p:txBody>
      </p:sp>
    </p:spTree>
    <p:extLst>
      <p:ext uri="{BB962C8B-B14F-4D97-AF65-F5344CB8AC3E}">
        <p14:creationId xmlns:p14="http://schemas.microsoft.com/office/powerpoint/2010/main" val="941594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altLang="ja-JP" smtClean="0"/>
              <a:t>March 2014</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da-DK" smtClean="0"/>
              <a:t>Atsushi Kanno, NICT,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dirty="0" smtClean="0"/>
              <a:t>Purpose of this Contribution</a:t>
            </a:r>
            <a:endParaRPr lang="en-GB" sz="3200" b="1" dirty="0"/>
          </a:p>
        </p:txBody>
      </p:sp>
      <p:sp>
        <p:nvSpPr>
          <p:cNvPr id="4098" name="Rectangle 2"/>
          <p:cNvSpPr>
            <a:spLocks noGrp="1" noChangeArrowheads="1"/>
          </p:cNvSpPr>
          <p:nvPr>
            <p:ph type="body" idx="1"/>
          </p:nvPr>
        </p:nvSpPr>
        <p:spPr>
          <a:xfrm>
            <a:off x="395536" y="1340768"/>
            <a:ext cx="8352928" cy="4896544"/>
          </a:xfrm>
          <a:ln/>
        </p:spPr>
        <p:txBody>
          <a:bodyPr/>
          <a:lstStyle/>
          <a:p>
            <a:pPr marL="0"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latin typeface="Times New Roman" panose="02020603050405020304" pitchFamily="18" charset="0"/>
                <a:ea typeface="+mj-ea"/>
                <a:cs typeface="Times New Roman" panose="02020603050405020304" pitchFamily="18" charset="0"/>
              </a:rPr>
              <a:t>At the last IEEE802.15 meeting, the technologies of </a:t>
            </a:r>
            <a:r>
              <a:rPr lang="en-GB" sz="2400" dirty="0" err="1" smtClean="0">
                <a:latin typeface="Times New Roman" panose="02020603050405020304" pitchFamily="18" charset="0"/>
                <a:ea typeface="+mj-ea"/>
                <a:cs typeface="Times New Roman" panose="02020603050405020304" pitchFamily="18" charset="0"/>
              </a:rPr>
              <a:t>fronthaul</a:t>
            </a:r>
            <a:r>
              <a:rPr lang="en-GB" sz="2400" dirty="0" smtClean="0">
                <a:latin typeface="Times New Roman" panose="02020603050405020304" pitchFamily="18" charset="0"/>
                <a:ea typeface="+mj-ea"/>
                <a:cs typeface="Times New Roman" panose="02020603050405020304" pitchFamily="18" charset="0"/>
              </a:rPr>
              <a:t> for</a:t>
            </a:r>
            <a:r>
              <a:rPr lang="en-GB" altLang="ja-JP" sz="2400" dirty="0" smtClean="0">
                <a:latin typeface="Times New Roman" panose="02020603050405020304" pitchFamily="18" charset="0"/>
                <a:cs typeface="Times New Roman" panose="02020603050405020304" pitchFamily="18" charset="0"/>
              </a:rPr>
              <a:t> broadband mobile/wireless access systems </a:t>
            </a:r>
            <a:r>
              <a:rPr lang="en-GB" sz="2400" dirty="0" smtClean="0">
                <a:latin typeface="Times New Roman" panose="02020603050405020304" pitchFamily="18" charset="0"/>
                <a:ea typeface="+mj-ea"/>
                <a:cs typeface="Times New Roman" panose="02020603050405020304" pitchFamily="18" charset="0"/>
              </a:rPr>
              <a:t>were proposed using Radio over </a:t>
            </a:r>
            <a:r>
              <a:rPr lang="en-GB" sz="2400" dirty="0" err="1" smtClean="0">
                <a:latin typeface="Times New Roman" panose="02020603050405020304" pitchFamily="18" charset="0"/>
                <a:ea typeface="+mj-ea"/>
                <a:cs typeface="Times New Roman" panose="02020603050405020304" pitchFamily="18" charset="0"/>
              </a:rPr>
              <a:t>Fiber</a:t>
            </a:r>
            <a:r>
              <a:rPr lang="en-GB" sz="2400" dirty="0" smtClean="0">
                <a:latin typeface="Times New Roman" panose="02020603050405020304" pitchFamily="18" charset="0"/>
                <a:ea typeface="+mj-ea"/>
                <a:cs typeface="Times New Roman" panose="02020603050405020304" pitchFamily="18" charset="0"/>
              </a:rPr>
              <a:t> (</a:t>
            </a:r>
            <a:r>
              <a:rPr lang="en-GB" sz="2400" dirty="0" err="1" smtClean="0">
                <a:latin typeface="Times New Roman" panose="02020603050405020304" pitchFamily="18" charset="0"/>
                <a:ea typeface="+mj-ea"/>
                <a:cs typeface="Times New Roman" panose="02020603050405020304" pitchFamily="18" charset="0"/>
              </a:rPr>
              <a:t>RoF</a:t>
            </a:r>
            <a:r>
              <a:rPr lang="en-GB" sz="2400" dirty="0" smtClean="0">
                <a:latin typeface="Times New Roman" panose="02020603050405020304" pitchFamily="18" charset="0"/>
                <a:ea typeface="+mj-ea"/>
                <a:cs typeface="Times New Roman" panose="02020603050405020304" pitchFamily="18" charset="0"/>
              </a:rPr>
              <a:t>). Several technical questions were raised regarding to the system architecture. The purpose of this contribution is to answer these questions and to provide clear pictures of </a:t>
            </a:r>
            <a:r>
              <a:rPr lang="en-GB" sz="2400" dirty="0" err="1" smtClean="0">
                <a:latin typeface="Times New Roman" panose="02020603050405020304" pitchFamily="18" charset="0"/>
                <a:ea typeface="+mj-ea"/>
                <a:cs typeface="Times New Roman" panose="02020603050405020304" pitchFamily="18" charset="0"/>
              </a:rPr>
              <a:t>fronthaul</a:t>
            </a:r>
            <a:r>
              <a:rPr lang="en-GB" sz="2400" dirty="0" smtClean="0">
                <a:latin typeface="Times New Roman" panose="02020603050405020304" pitchFamily="18" charset="0"/>
                <a:ea typeface="+mj-ea"/>
                <a:cs typeface="Times New Roman" panose="02020603050405020304" pitchFamily="18" charset="0"/>
              </a:rPr>
              <a:t>.</a:t>
            </a:r>
            <a:endParaRPr lang="en-US" sz="2400" dirty="0" smtClean="0">
              <a:latin typeface="Times New Roman" panose="02020603050405020304" pitchFamily="18" charset="0"/>
              <a:ea typeface="+mj-ea"/>
              <a:cs typeface="Times New Roman" panose="02020603050405020304" pitchFamily="18" charset="0"/>
            </a:endParaRPr>
          </a:p>
          <a:p>
            <a:pPr marL="0"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smtClean="0">
                <a:latin typeface="Times New Roman" panose="02020603050405020304" pitchFamily="18" charset="0"/>
                <a:ea typeface="+mj-ea"/>
                <a:cs typeface="Times New Roman" panose="02020603050405020304" pitchFamily="18" charset="0"/>
              </a:rPr>
              <a:t>ITU-T </a:t>
            </a:r>
            <a:r>
              <a:rPr lang="en-US" sz="2400" dirty="0">
                <a:latin typeface="Times New Roman" panose="02020603050405020304" pitchFamily="18" charset="0"/>
                <a:ea typeface="+mj-ea"/>
                <a:cs typeface="Times New Roman" panose="02020603050405020304" pitchFamily="18" charset="0"/>
              </a:rPr>
              <a:t>SG15 Q2 is now </a:t>
            </a:r>
            <a:r>
              <a:rPr lang="en-US" sz="2400" dirty="0" smtClean="0">
                <a:latin typeface="Times New Roman" panose="02020603050405020304" pitchFamily="18" charset="0"/>
                <a:ea typeface="+mj-ea"/>
                <a:cs typeface="Times New Roman" panose="02020603050405020304" pitchFamily="18" charset="0"/>
              </a:rPr>
              <a:t>drafting a text of </a:t>
            </a:r>
            <a:r>
              <a:rPr lang="en-US" sz="2400" dirty="0">
                <a:latin typeface="Times New Roman" panose="02020603050405020304" pitchFamily="18" charset="0"/>
                <a:ea typeface="+mj-ea"/>
                <a:cs typeface="Times New Roman" panose="02020603050405020304" pitchFamily="18" charset="0"/>
              </a:rPr>
              <a:t>Supplement on </a:t>
            </a:r>
            <a:r>
              <a:rPr lang="en-US" sz="2400" dirty="0" smtClean="0">
                <a:latin typeface="Times New Roman" panose="02020603050405020304" pitchFamily="18" charset="0"/>
                <a:ea typeface="+mj-ea"/>
                <a:cs typeface="Times New Roman" panose="02020603050405020304" pitchFamily="18" charset="0"/>
              </a:rPr>
              <a:t>“</a:t>
            </a:r>
            <a:r>
              <a:rPr lang="en-US" sz="2400" i="1" dirty="0" smtClean="0">
                <a:latin typeface="Times New Roman" panose="02020603050405020304" pitchFamily="18" charset="0"/>
                <a:ea typeface="+mj-ea"/>
                <a:cs typeface="Times New Roman" panose="02020603050405020304" pitchFamily="18" charset="0"/>
              </a:rPr>
              <a:t>Radio-over-fiber </a:t>
            </a:r>
            <a:r>
              <a:rPr lang="en-US" sz="2400" i="1" dirty="0">
                <a:latin typeface="Times New Roman" panose="02020603050405020304" pitchFamily="18" charset="0"/>
                <a:ea typeface="+mj-ea"/>
                <a:cs typeface="Times New Roman" panose="02020603050405020304" pitchFamily="18" charset="0"/>
              </a:rPr>
              <a:t>(</a:t>
            </a:r>
            <a:r>
              <a:rPr lang="en-US" sz="2400" i="1" dirty="0" err="1">
                <a:latin typeface="Times New Roman" panose="02020603050405020304" pitchFamily="18" charset="0"/>
                <a:ea typeface="+mj-ea"/>
                <a:cs typeface="Times New Roman" panose="02020603050405020304" pitchFamily="18" charset="0"/>
              </a:rPr>
              <a:t>RoF</a:t>
            </a:r>
            <a:r>
              <a:rPr lang="en-US" sz="2400" i="1" dirty="0">
                <a:latin typeface="Times New Roman" panose="02020603050405020304" pitchFamily="18" charset="0"/>
                <a:ea typeface="+mj-ea"/>
                <a:cs typeface="Times New Roman" panose="02020603050405020304" pitchFamily="18" charset="0"/>
              </a:rPr>
              <a:t>) technologies and their </a:t>
            </a:r>
            <a:r>
              <a:rPr lang="en-US" sz="2400" i="1" dirty="0" smtClean="0">
                <a:latin typeface="Times New Roman" panose="02020603050405020304" pitchFamily="18" charset="0"/>
                <a:ea typeface="+mj-ea"/>
                <a:cs typeface="Times New Roman" panose="02020603050405020304" pitchFamily="18" charset="0"/>
              </a:rPr>
              <a:t>applications</a:t>
            </a:r>
            <a:r>
              <a:rPr lang="en-US" sz="2400" dirty="0" smtClean="0">
                <a:latin typeface="Times New Roman" panose="02020603050405020304" pitchFamily="18" charset="0"/>
                <a:ea typeface="+mj-ea"/>
                <a:cs typeface="Times New Roman" panose="02020603050405020304" pitchFamily="18" charset="0"/>
              </a:rPr>
              <a:t>”. The definition of mobile </a:t>
            </a:r>
            <a:r>
              <a:rPr lang="en-US" sz="2400" dirty="0" err="1" smtClean="0">
                <a:latin typeface="Times New Roman" panose="02020603050405020304" pitchFamily="18" charset="0"/>
                <a:ea typeface="+mj-ea"/>
                <a:cs typeface="Times New Roman" panose="02020603050405020304" pitchFamily="18" charset="0"/>
              </a:rPr>
              <a:t>fronthaul</a:t>
            </a:r>
            <a:r>
              <a:rPr lang="en-US" sz="2400" dirty="0" smtClean="0">
                <a:latin typeface="Times New Roman" panose="02020603050405020304" pitchFamily="18" charset="0"/>
                <a:ea typeface="+mj-ea"/>
                <a:cs typeface="Times New Roman" panose="02020603050405020304" pitchFamily="18" charset="0"/>
              </a:rPr>
              <a:t> was proposed by NICT and it was agreed to be included in the section of Definition. This contribution intends to adopt this definition as a terahertz </a:t>
            </a:r>
            <a:r>
              <a:rPr lang="en-US" sz="2400" dirty="0" err="1" smtClean="0">
                <a:latin typeface="Times New Roman" panose="02020603050405020304" pitchFamily="18" charset="0"/>
                <a:ea typeface="+mj-ea"/>
                <a:cs typeface="Times New Roman" panose="02020603050405020304" pitchFamily="18" charset="0"/>
              </a:rPr>
              <a:t>fronthaul</a:t>
            </a:r>
            <a:r>
              <a:rPr lang="en-US" sz="2400" dirty="0" smtClean="0">
                <a:latin typeface="Times New Roman" panose="02020603050405020304" pitchFamily="18" charset="0"/>
                <a:ea typeface="+mj-ea"/>
                <a:cs typeface="Times New Roman" panose="02020603050405020304" pitchFamily="18" charset="0"/>
              </a:rPr>
              <a:t>.</a:t>
            </a:r>
            <a:endParaRPr lang="en-GB" sz="2400" dirty="0" smtClean="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718516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altLang="ja-JP" smtClean="0"/>
              <a:t>March 2014</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da-DK" smtClean="0"/>
              <a:t>Atsushi Kanno, NICT,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20688"/>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dirty="0" smtClean="0"/>
              <a:t>Definition of </a:t>
            </a:r>
            <a:r>
              <a:rPr lang="en-GB" sz="3200" b="1" dirty="0" err="1" smtClean="0"/>
              <a:t>Fronthaul</a:t>
            </a:r>
            <a:r>
              <a:rPr lang="ja-JP" altLang="en-US" sz="3200" b="1" dirty="0" smtClean="0"/>
              <a:t> </a:t>
            </a:r>
            <a:r>
              <a:rPr lang="en-US" altLang="ja-JP" sz="3200" b="1" dirty="0" smtClean="0"/>
              <a:t>at ITU-T</a:t>
            </a:r>
            <a:endParaRPr lang="en-GB" sz="3200" b="1" dirty="0"/>
          </a:p>
        </p:txBody>
      </p:sp>
      <p:sp>
        <p:nvSpPr>
          <p:cNvPr id="4098" name="Rectangle 2"/>
          <p:cNvSpPr>
            <a:spLocks noGrp="1" noChangeArrowheads="1"/>
          </p:cNvSpPr>
          <p:nvPr>
            <p:ph type="body" idx="1"/>
          </p:nvPr>
        </p:nvSpPr>
        <p:spPr>
          <a:xfrm>
            <a:off x="467544" y="1412776"/>
            <a:ext cx="8280920" cy="4968552"/>
          </a:xfrm>
          <a:ln/>
        </p:spPr>
        <p:txBody>
          <a:bodyPr/>
          <a:lstStyle/>
          <a:p>
            <a:pPr marL="0" indent="0" hangingPunct="0">
              <a:spcBef>
                <a:spcPts val="0"/>
              </a:spcBef>
              <a:buNone/>
            </a:pPr>
            <a:r>
              <a:rPr lang="en-US" altLang="ja-JP" sz="2000" b="1" i="1" dirty="0"/>
              <a:t>3.2	Terms defined in this Supplement</a:t>
            </a:r>
            <a:endParaRPr lang="ja-JP" altLang="ja-JP" sz="2000" b="1" i="1" dirty="0"/>
          </a:p>
          <a:p>
            <a:pPr marL="0" indent="0" hangingPunct="0">
              <a:spcBef>
                <a:spcPts val="0"/>
              </a:spcBef>
              <a:buNone/>
            </a:pPr>
            <a:r>
              <a:rPr lang="en-US" altLang="ja-JP" sz="2000" i="1" dirty="0"/>
              <a:t>This Supplement defines the following terms:</a:t>
            </a:r>
            <a:endParaRPr lang="ja-JP" altLang="ja-JP" sz="2000" i="1" dirty="0"/>
          </a:p>
          <a:p>
            <a:pPr marL="0" indent="0" hangingPunct="0">
              <a:spcBef>
                <a:spcPts val="0"/>
              </a:spcBef>
              <a:buNone/>
            </a:pPr>
            <a:endParaRPr lang="en-US" altLang="ja-JP" sz="2000" b="1" i="1" dirty="0" smtClean="0"/>
          </a:p>
          <a:p>
            <a:pPr marL="0" indent="0" hangingPunct="0">
              <a:spcBef>
                <a:spcPts val="0"/>
              </a:spcBef>
              <a:buNone/>
            </a:pPr>
            <a:r>
              <a:rPr lang="en-US" altLang="ja-JP" sz="2000" b="1" i="1" dirty="0" smtClean="0"/>
              <a:t>3.2.1</a:t>
            </a:r>
            <a:r>
              <a:rPr lang="en-US" altLang="ja-JP" sz="2000" b="1" i="1" dirty="0"/>
              <a:t>	Mobile backhaul (MBH): </a:t>
            </a:r>
            <a:r>
              <a:rPr lang="en-US" altLang="ja-JP" sz="2000" i="1" dirty="0"/>
              <a:t>The connection among base </a:t>
            </a:r>
            <a:r>
              <a:rPr lang="en-US" altLang="ja-JP" sz="2000" i="1" dirty="0" smtClean="0"/>
              <a:t>stations </a:t>
            </a:r>
            <a:r>
              <a:rPr lang="en-US" altLang="ja-JP" sz="2000" i="1" dirty="0"/>
              <a:t>and the other mobile network nodes</a:t>
            </a:r>
            <a:endParaRPr lang="ja-JP" altLang="ja-JP" sz="2000" b="1" i="1" dirty="0"/>
          </a:p>
          <a:p>
            <a:pPr marL="0" indent="0" hangingPunct="0">
              <a:spcBef>
                <a:spcPts val="0"/>
              </a:spcBef>
              <a:buNone/>
            </a:pPr>
            <a:endParaRPr lang="en-US" altLang="ja-JP" sz="2000" b="1" i="1" dirty="0" smtClean="0"/>
          </a:p>
          <a:p>
            <a:pPr marL="0" indent="0" hangingPunct="0">
              <a:spcBef>
                <a:spcPts val="0"/>
              </a:spcBef>
              <a:buNone/>
            </a:pPr>
            <a:r>
              <a:rPr lang="en-US" altLang="ja-JP" sz="2000" b="1" i="1" dirty="0" smtClean="0"/>
              <a:t>3.2.2</a:t>
            </a:r>
            <a:r>
              <a:rPr lang="en-US" altLang="ja-JP" sz="2000" b="1" i="1" dirty="0"/>
              <a:t>	Mobile backhaul link: </a:t>
            </a:r>
            <a:r>
              <a:rPr lang="en-US" altLang="ja-JP" sz="2000" i="1" dirty="0"/>
              <a:t>A link to establish a mobile backhaul</a:t>
            </a:r>
            <a:endParaRPr lang="ja-JP" altLang="ja-JP" sz="2000" b="1" i="1" dirty="0"/>
          </a:p>
          <a:p>
            <a:pPr marL="0" indent="0" hangingPunct="0">
              <a:spcBef>
                <a:spcPts val="0"/>
              </a:spcBef>
              <a:buNone/>
            </a:pPr>
            <a:endParaRPr lang="en-US" altLang="ja-JP" sz="2000" b="1" i="1" dirty="0" smtClean="0"/>
          </a:p>
          <a:p>
            <a:pPr marL="0" indent="0" hangingPunct="0">
              <a:spcBef>
                <a:spcPts val="0"/>
              </a:spcBef>
              <a:buNone/>
            </a:pPr>
            <a:r>
              <a:rPr lang="en-US" altLang="ja-JP" sz="2000" b="1" i="1" dirty="0" smtClean="0"/>
              <a:t>3.</a:t>
            </a:r>
            <a:r>
              <a:rPr lang="en-GB" altLang="ja-JP" sz="2000" b="1" i="1" dirty="0"/>
              <a:t>2.3	Mobile </a:t>
            </a:r>
            <a:r>
              <a:rPr lang="en-GB" altLang="ja-JP" sz="2000" b="1" i="1" dirty="0" err="1"/>
              <a:t>fronthaul</a:t>
            </a:r>
            <a:r>
              <a:rPr lang="en-GB" altLang="ja-JP" sz="2000" b="1" i="1" dirty="0"/>
              <a:t> (MFH):</a:t>
            </a:r>
            <a:r>
              <a:rPr lang="en-GB" altLang="ja-JP" sz="2000" i="1" dirty="0"/>
              <a:t> The connection between one and the other of separated radio transceiver functions within a base station</a:t>
            </a:r>
            <a:endParaRPr lang="ja-JP" altLang="ja-JP" sz="2000" i="1" dirty="0"/>
          </a:p>
          <a:p>
            <a:pPr marL="0" indent="0" hangingPunct="0">
              <a:spcBef>
                <a:spcPts val="0"/>
              </a:spcBef>
              <a:buNone/>
            </a:pPr>
            <a:endParaRPr lang="en-GB" altLang="ja-JP" sz="2000" b="1" i="1" dirty="0" smtClean="0"/>
          </a:p>
          <a:p>
            <a:pPr marL="0" indent="0" hangingPunct="0">
              <a:spcBef>
                <a:spcPts val="0"/>
              </a:spcBef>
              <a:buNone/>
            </a:pPr>
            <a:r>
              <a:rPr lang="en-GB" altLang="ja-JP" sz="2000" b="1" i="1" dirty="0" smtClean="0"/>
              <a:t>3.2.4</a:t>
            </a:r>
            <a:r>
              <a:rPr lang="en-GB" altLang="ja-JP" sz="2000" b="1" i="1" dirty="0"/>
              <a:t>	Mobile </a:t>
            </a:r>
            <a:r>
              <a:rPr lang="en-GB" altLang="ja-JP" sz="2000" b="1" i="1" dirty="0" err="1"/>
              <a:t>fronthaul</a:t>
            </a:r>
            <a:r>
              <a:rPr lang="en-GB" altLang="ja-JP" sz="2000" b="1" i="1" dirty="0"/>
              <a:t> link:</a:t>
            </a:r>
            <a:r>
              <a:rPr lang="en-GB" altLang="ja-JP" sz="2000" i="1" dirty="0"/>
              <a:t> A link to establish a mobile </a:t>
            </a:r>
            <a:r>
              <a:rPr lang="en-GB" altLang="ja-JP" sz="2000" i="1" dirty="0" err="1" smtClean="0"/>
              <a:t>fronthaul</a:t>
            </a:r>
            <a:endParaRPr lang="en-GB" altLang="ja-JP" sz="2000" i="1" dirty="0" smtClean="0"/>
          </a:p>
          <a:p>
            <a:pPr marL="0" indent="0" hangingPunct="0">
              <a:spcBef>
                <a:spcPts val="0"/>
              </a:spcBef>
              <a:buNone/>
            </a:pPr>
            <a:endParaRPr lang="en-US" altLang="ja-JP" sz="2000" b="1" dirty="0">
              <a:latin typeface="Times New Roman" panose="02020603050405020304" pitchFamily="18" charset="0"/>
              <a:ea typeface="+mj-ea"/>
              <a:cs typeface="Times New Roman" panose="02020603050405020304" pitchFamily="18" charset="0"/>
            </a:endParaRPr>
          </a:p>
          <a:p>
            <a:pPr marL="0" indent="0" hangingPunct="0">
              <a:spcBef>
                <a:spcPts val="0"/>
              </a:spcBef>
              <a:buNone/>
            </a:pPr>
            <a:r>
              <a:rPr lang="en-US" altLang="ja-JP" sz="2000" i="1" dirty="0" smtClean="0">
                <a:latin typeface="Times New Roman" panose="02020603050405020304" pitchFamily="18" charset="0"/>
                <a:ea typeface="+mj-ea"/>
                <a:cs typeface="Times New Roman" panose="02020603050405020304" pitchFamily="18" charset="0"/>
              </a:rPr>
              <a:t>Reference</a:t>
            </a:r>
            <a:r>
              <a:rPr lang="en-US" altLang="ja-JP" sz="2000" i="1" dirty="0">
                <a:latin typeface="Times New Roman" panose="02020603050405020304" pitchFamily="18" charset="0"/>
                <a:ea typeface="+mj-ea"/>
                <a:cs typeface="Times New Roman" panose="02020603050405020304" pitchFamily="18" charset="0"/>
              </a:rPr>
              <a:t>: </a:t>
            </a:r>
            <a:r>
              <a:rPr lang="ja-JP" altLang="en-US" sz="2000" i="1" dirty="0" smtClean="0">
                <a:latin typeface="Times New Roman" panose="02020603050405020304" pitchFamily="18" charset="0"/>
                <a:ea typeface="+mj-ea"/>
                <a:cs typeface="Times New Roman" panose="02020603050405020304" pitchFamily="18" charset="0"/>
              </a:rPr>
              <a:t>“</a:t>
            </a:r>
            <a:r>
              <a:rPr lang="en-US" altLang="ja-JP" sz="2000" i="1" dirty="0" smtClean="0">
                <a:latin typeface="Times New Roman" panose="02020603050405020304" pitchFamily="18" charset="0"/>
                <a:ea typeface="+mj-ea"/>
                <a:cs typeface="Times New Roman" panose="02020603050405020304" pitchFamily="18" charset="0"/>
              </a:rPr>
              <a:t>Proposal </a:t>
            </a:r>
            <a:r>
              <a:rPr lang="en-US" altLang="ja-JP" sz="2000" i="1" dirty="0">
                <a:latin typeface="Times New Roman" panose="02020603050405020304" pitchFamily="18" charset="0"/>
                <a:ea typeface="+mj-ea"/>
                <a:cs typeface="Times New Roman" panose="02020603050405020304" pitchFamily="18" charset="0"/>
              </a:rPr>
              <a:t>of definition of “mobile </a:t>
            </a:r>
            <a:r>
              <a:rPr lang="en-US" altLang="ja-JP" sz="2000" i="1" dirty="0" err="1">
                <a:latin typeface="Times New Roman" panose="02020603050405020304" pitchFamily="18" charset="0"/>
                <a:ea typeface="+mj-ea"/>
                <a:cs typeface="Times New Roman" panose="02020603050405020304" pitchFamily="18" charset="0"/>
              </a:rPr>
              <a:t>fronthaul</a:t>
            </a:r>
            <a:r>
              <a:rPr lang="en-US" altLang="ja-JP" sz="2000" i="1" dirty="0">
                <a:latin typeface="Times New Roman" panose="02020603050405020304" pitchFamily="18" charset="0"/>
                <a:ea typeface="+mj-ea"/>
                <a:cs typeface="Times New Roman" panose="02020603050405020304" pitchFamily="18" charset="0"/>
              </a:rPr>
              <a:t>” in G Suppl. </a:t>
            </a:r>
            <a:r>
              <a:rPr lang="en-US" altLang="ja-JP" sz="2000" i="1" dirty="0" err="1" smtClean="0">
                <a:latin typeface="Times New Roman" panose="02020603050405020304" pitchFamily="18" charset="0"/>
                <a:ea typeface="+mj-ea"/>
                <a:cs typeface="Times New Roman" panose="02020603050405020304" pitchFamily="18" charset="0"/>
              </a:rPr>
              <a:t>RoF</a:t>
            </a:r>
            <a:r>
              <a:rPr lang="ja-JP" altLang="en-US" sz="2000" i="1" dirty="0" smtClean="0">
                <a:latin typeface="Times New Roman" panose="02020603050405020304" pitchFamily="18" charset="0"/>
                <a:ea typeface="+mj-ea"/>
                <a:cs typeface="Times New Roman" panose="02020603050405020304" pitchFamily="18" charset="0"/>
              </a:rPr>
              <a:t>”</a:t>
            </a:r>
            <a:r>
              <a:rPr lang="en-US" altLang="ja-JP" sz="2000" i="1" dirty="0" smtClean="0">
                <a:latin typeface="Times New Roman" panose="02020603050405020304" pitchFamily="18" charset="0"/>
                <a:ea typeface="+mj-ea"/>
                <a:cs typeface="Times New Roman" panose="02020603050405020304" pitchFamily="18" charset="0"/>
              </a:rPr>
              <a:t>, ITU-T Q2/15 Interim Meeting, D72, February 20, 2014.</a:t>
            </a:r>
            <a:endParaRPr lang="ja-JP" altLang="ja-JP" sz="2000" i="1" dirty="0"/>
          </a:p>
        </p:txBody>
      </p:sp>
    </p:spTree>
    <p:extLst>
      <p:ext uri="{BB962C8B-B14F-4D97-AF65-F5344CB8AC3E}">
        <p14:creationId xmlns:p14="http://schemas.microsoft.com/office/powerpoint/2010/main" val="16965686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altLang="ja-JP" smtClean="0"/>
              <a:t>March 2014</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da-DK" smtClean="0"/>
              <a:t>Atsushi Kanno, NICT,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20688"/>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dirty="0" smtClean="0"/>
              <a:t>Definition of </a:t>
            </a:r>
            <a:r>
              <a:rPr lang="en-GB" sz="3200" b="1" dirty="0" err="1" smtClean="0"/>
              <a:t>Fronthaul</a:t>
            </a:r>
            <a:r>
              <a:rPr lang="ja-JP" altLang="en-US" sz="3200" b="1" dirty="0" smtClean="0"/>
              <a:t> </a:t>
            </a:r>
            <a:r>
              <a:rPr lang="en-US" altLang="ja-JP" sz="3200" b="1" dirty="0" smtClean="0"/>
              <a:t>at ITU-T</a:t>
            </a:r>
            <a:endParaRPr lang="en-GB" sz="3200" b="1" dirty="0"/>
          </a:p>
        </p:txBody>
      </p:sp>
      <p:pic>
        <p:nvPicPr>
          <p:cNvPr id="8" name="図 7" descr="Macintosh HD:Users:kuri:Desktop:MFHandMBH-rev.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772816"/>
            <a:ext cx="9001000" cy="2309768"/>
          </a:xfrm>
          <a:prstGeom prst="rect">
            <a:avLst/>
          </a:prstGeom>
          <a:noFill/>
          <a:ln>
            <a:noFill/>
          </a:ln>
        </p:spPr>
      </p:pic>
      <p:sp>
        <p:nvSpPr>
          <p:cNvPr id="3" name="正方形/長方形 2"/>
          <p:cNvSpPr/>
          <p:nvPr/>
        </p:nvSpPr>
        <p:spPr>
          <a:xfrm>
            <a:off x="611560" y="5373216"/>
            <a:ext cx="7992888" cy="707886"/>
          </a:xfrm>
          <a:prstGeom prst="rect">
            <a:avLst/>
          </a:prstGeom>
        </p:spPr>
        <p:txBody>
          <a:bodyPr wrap="square">
            <a:spAutoFit/>
          </a:bodyPr>
          <a:lstStyle/>
          <a:p>
            <a:pPr>
              <a:spcBef>
                <a:spcPts val="0"/>
              </a:spcBef>
            </a:pPr>
            <a:r>
              <a:rPr lang="en-US" altLang="ja-JP" sz="2000" i="1" dirty="0">
                <a:cs typeface="Times New Roman" panose="02020603050405020304" pitchFamily="18" charset="0"/>
              </a:rPr>
              <a:t>Reference: </a:t>
            </a:r>
            <a:r>
              <a:rPr lang="ja-JP" altLang="en-US" sz="2000" i="1" dirty="0" smtClean="0">
                <a:cs typeface="Times New Roman" panose="02020603050405020304" pitchFamily="18" charset="0"/>
              </a:rPr>
              <a:t>“</a:t>
            </a:r>
            <a:r>
              <a:rPr lang="en-US" altLang="ja-JP" sz="2000" i="1" dirty="0" smtClean="0">
                <a:cs typeface="Times New Roman" panose="02020603050405020304" pitchFamily="18" charset="0"/>
              </a:rPr>
              <a:t>Proposal </a:t>
            </a:r>
            <a:r>
              <a:rPr lang="en-US" altLang="ja-JP" sz="2000" i="1" dirty="0">
                <a:cs typeface="Times New Roman" panose="02020603050405020304" pitchFamily="18" charset="0"/>
              </a:rPr>
              <a:t>of definition of “mobile </a:t>
            </a:r>
            <a:r>
              <a:rPr lang="en-US" altLang="ja-JP" sz="2000" i="1" dirty="0" err="1">
                <a:cs typeface="Times New Roman" panose="02020603050405020304" pitchFamily="18" charset="0"/>
              </a:rPr>
              <a:t>fronthaul</a:t>
            </a:r>
            <a:r>
              <a:rPr lang="en-US" altLang="ja-JP" sz="2000" i="1" dirty="0">
                <a:cs typeface="Times New Roman" panose="02020603050405020304" pitchFamily="18" charset="0"/>
              </a:rPr>
              <a:t>” in G Suppl. </a:t>
            </a:r>
            <a:r>
              <a:rPr lang="en-US" altLang="ja-JP" sz="2000" i="1" dirty="0" err="1" smtClean="0">
                <a:cs typeface="Times New Roman" panose="02020603050405020304" pitchFamily="18" charset="0"/>
              </a:rPr>
              <a:t>RoF</a:t>
            </a:r>
            <a:r>
              <a:rPr lang="ja-JP" altLang="en-US" sz="2000" i="1" dirty="0" smtClean="0">
                <a:cs typeface="Times New Roman" panose="02020603050405020304" pitchFamily="18" charset="0"/>
              </a:rPr>
              <a:t>”</a:t>
            </a:r>
            <a:r>
              <a:rPr lang="en-US" altLang="ja-JP" sz="2000" i="1" dirty="0" smtClean="0">
                <a:cs typeface="Times New Roman" panose="02020603050405020304" pitchFamily="18" charset="0"/>
              </a:rPr>
              <a:t>, </a:t>
            </a:r>
            <a:r>
              <a:rPr lang="en-US" altLang="ja-JP" sz="2000" i="1" dirty="0">
                <a:cs typeface="Times New Roman" panose="02020603050405020304" pitchFamily="18" charset="0"/>
              </a:rPr>
              <a:t>ITU-T Q2/15 Interim Meeting, D72, February 20, 2014.</a:t>
            </a:r>
            <a:endParaRPr lang="ja-JP" altLang="ja-JP" sz="2000" i="1" dirty="0"/>
          </a:p>
        </p:txBody>
      </p:sp>
      <p:sp>
        <p:nvSpPr>
          <p:cNvPr id="7" name="正方形/長方形 6"/>
          <p:cNvSpPr/>
          <p:nvPr/>
        </p:nvSpPr>
        <p:spPr>
          <a:xfrm>
            <a:off x="467544" y="4365104"/>
            <a:ext cx="8424936" cy="646331"/>
          </a:xfrm>
          <a:prstGeom prst="rect">
            <a:avLst/>
          </a:prstGeom>
        </p:spPr>
        <p:txBody>
          <a:bodyPr wrap="square">
            <a:spAutoFit/>
          </a:bodyPr>
          <a:lstStyle/>
          <a:p>
            <a:r>
              <a:rPr lang="en-US" altLang="ja-JP" sz="1800" dirty="0"/>
              <a:t>Fig. 2: Definition of “mobile </a:t>
            </a:r>
            <a:r>
              <a:rPr lang="en-US" altLang="ja-JP" sz="1800" dirty="0" err="1"/>
              <a:t>fronthaul</a:t>
            </a:r>
            <a:r>
              <a:rPr lang="en-US" altLang="ja-JP" sz="1800" dirty="0"/>
              <a:t> (MFH)” and “mobile </a:t>
            </a:r>
            <a:r>
              <a:rPr lang="en-US" altLang="ja-JP" sz="1800" dirty="0" err="1"/>
              <a:t>fronthaul</a:t>
            </a:r>
            <a:r>
              <a:rPr lang="en-US" altLang="ja-JP" sz="1800" dirty="0"/>
              <a:t> link”:</a:t>
            </a:r>
            <a:br>
              <a:rPr lang="en-US" altLang="ja-JP" sz="1800" dirty="0"/>
            </a:br>
            <a:r>
              <a:rPr lang="en-US" altLang="ja-JP" sz="1800" dirty="0"/>
              <a:t>(upper) conventional architecture, (lower) possible architecture with mobile </a:t>
            </a:r>
            <a:r>
              <a:rPr lang="en-US" altLang="ja-JP" sz="1800" dirty="0" err="1"/>
              <a:t>fronthaul</a:t>
            </a:r>
            <a:r>
              <a:rPr lang="en-US" altLang="ja-JP" sz="1800" dirty="0"/>
              <a:t>.</a:t>
            </a:r>
            <a:endParaRPr lang="ja-JP" altLang="ja-JP" sz="1800" dirty="0"/>
          </a:p>
        </p:txBody>
      </p:sp>
    </p:spTree>
    <p:extLst>
      <p:ext uri="{BB962C8B-B14F-4D97-AF65-F5344CB8AC3E}">
        <p14:creationId xmlns:p14="http://schemas.microsoft.com/office/powerpoint/2010/main" val="1150825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70992"/>
          </a:xfrm>
        </p:spPr>
        <p:txBody>
          <a:bodyPr/>
          <a:lstStyle/>
          <a:p>
            <a:r>
              <a:rPr kumimoji="1" lang="en-US" altLang="ja-JP" sz="3200" b="1" dirty="0" smtClean="0"/>
              <a:t>Mobile/wireless access networks using </a:t>
            </a:r>
            <a:r>
              <a:rPr kumimoji="1" lang="en-US" altLang="ja-JP" sz="3200" b="1" dirty="0" err="1" smtClean="0"/>
              <a:t>RoF</a:t>
            </a:r>
            <a:r>
              <a:rPr kumimoji="1" lang="en-US" altLang="ja-JP" sz="3200" b="1" dirty="0" smtClean="0"/>
              <a:t>-based </a:t>
            </a:r>
            <a:r>
              <a:rPr lang="en-US" altLang="ja-JP" sz="3200" b="1" dirty="0" smtClean="0"/>
              <a:t>T</a:t>
            </a:r>
            <a:r>
              <a:rPr kumimoji="1" lang="en-US" altLang="ja-JP" sz="3200" b="1" dirty="0" smtClean="0"/>
              <a:t>erahertz </a:t>
            </a:r>
            <a:r>
              <a:rPr lang="en-US" altLang="ja-JP" sz="3200" b="1" dirty="0" err="1" smtClean="0"/>
              <a:t>Front</a:t>
            </a:r>
            <a:r>
              <a:rPr kumimoji="1" lang="en-US" altLang="ja-JP" sz="3200" b="1" dirty="0" err="1" smtClean="0"/>
              <a:t>haul</a:t>
            </a:r>
            <a:endParaRPr kumimoji="1" lang="ja-JP" altLang="en-US" sz="3200" b="1" dirty="0"/>
          </a:p>
        </p:txBody>
      </p:sp>
      <p:sp>
        <p:nvSpPr>
          <p:cNvPr id="4" name="日付プレースホルダー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6</a:t>
            </a:fld>
            <a:endParaRPr lang="en-US" altLang="ja-JP"/>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296641"/>
            <a:ext cx="7334250" cy="3076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23028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712968" cy="726976"/>
          </a:xfrm>
        </p:spPr>
        <p:txBody>
          <a:bodyPr/>
          <a:lstStyle/>
          <a:p>
            <a:r>
              <a:rPr kumimoji="1" lang="en-US" altLang="ja-JP" sz="3200" b="1" dirty="0" err="1" smtClean="0"/>
              <a:t>RoF</a:t>
            </a:r>
            <a:r>
              <a:rPr kumimoji="1" lang="en-US" altLang="ja-JP" sz="3200" b="1" dirty="0" smtClean="0"/>
              <a:t>-Based Terahertz </a:t>
            </a:r>
            <a:r>
              <a:rPr lang="en-US" altLang="ja-JP" sz="3200" b="1" dirty="0" err="1" smtClean="0"/>
              <a:t>Front</a:t>
            </a:r>
            <a:r>
              <a:rPr kumimoji="1" lang="en-US" altLang="ja-JP" sz="3200" b="1" dirty="0" err="1" smtClean="0"/>
              <a:t>haul</a:t>
            </a:r>
            <a:endParaRPr kumimoji="1" lang="ja-JP" altLang="en-US" sz="3200" b="1" dirty="0"/>
          </a:p>
        </p:txBody>
      </p:sp>
      <p:sp>
        <p:nvSpPr>
          <p:cNvPr id="4" name="日付プレースホルダー 3"/>
          <p:cNvSpPr>
            <a:spLocks noGrp="1"/>
          </p:cNvSpPr>
          <p:nvPr>
            <p:ph type="dt" sz="half" idx="10"/>
          </p:nvPr>
        </p:nvSpPr>
        <p:spPr/>
        <p:txBody>
          <a:bodyPr/>
          <a:lstStyle/>
          <a:p>
            <a:r>
              <a:rPr lang="en-US" altLang="ja-JP" smtClean="0"/>
              <a:t>March 2014</a:t>
            </a:r>
            <a:endParaRPr lang="en-US" altLang="ja-JP" dirty="0"/>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7</a:t>
            </a:fld>
            <a:endParaRPr lang="en-US" altLang="ja-JP"/>
          </a:p>
        </p:txBody>
      </p:sp>
      <p:grpSp>
        <p:nvGrpSpPr>
          <p:cNvPr id="7" name="図形グループ 6"/>
          <p:cNvGrpSpPr/>
          <p:nvPr/>
        </p:nvGrpSpPr>
        <p:grpSpPr>
          <a:xfrm>
            <a:off x="2871333" y="2243305"/>
            <a:ext cx="703512" cy="2590709"/>
            <a:chOff x="2422235" y="1512446"/>
            <a:chExt cx="800749" cy="2948790"/>
          </a:xfrm>
        </p:grpSpPr>
        <p:pic>
          <p:nvPicPr>
            <p:cNvPr id="8" name="図 7" descr="denchu.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2235" y="1512446"/>
              <a:ext cx="800749" cy="2948790"/>
            </a:xfrm>
            <a:prstGeom prst="rect">
              <a:avLst/>
            </a:prstGeom>
          </p:spPr>
        </p:pic>
        <p:pic>
          <p:nvPicPr>
            <p:cNvPr id="9" name="図 8" descr="antenna1.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5776" y="1992238"/>
              <a:ext cx="567208" cy="612224"/>
            </a:xfrm>
            <a:prstGeom prst="rect">
              <a:avLst/>
            </a:prstGeom>
          </p:spPr>
        </p:pic>
      </p:grpSp>
      <p:pic>
        <p:nvPicPr>
          <p:cNvPr id="10" name="図 9" descr="BU003715.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20791" y="3894563"/>
            <a:ext cx="603337" cy="1554419"/>
          </a:xfrm>
          <a:prstGeom prst="rect">
            <a:avLst/>
          </a:prstGeom>
        </p:spPr>
      </p:pic>
      <p:sp>
        <p:nvSpPr>
          <p:cNvPr id="11" name="テキスト ボックス 10"/>
          <p:cNvSpPr txBox="1"/>
          <p:nvPr/>
        </p:nvSpPr>
        <p:spPr>
          <a:xfrm>
            <a:off x="3642396" y="4088685"/>
            <a:ext cx="1577676" cy="830997"/>
          </a:xfrm>
          <a:prstGeom prst="rect">
            <a:avLst/>
          </a:prstGeom>
          <a:noFill/>
        </p:spPr>
        <p:txBody>
          <a:bodyPr wrap="none" rtlCol="0">
            <a:spAutoFit/>
          </a:bodyPr>
          <a:lstStyle/>
          <a:p>
            <a:pPr algn="ctr"/>
            <a:r>
              <a:rPr kumimoji="1" lang="en-US" altLang="ja-JP" sz="1600" b="1" dirty="0" smtClean="0">
                <a:solidFill>
                  <a:srgbClr val="C0504D"/>
                </a:solidFill>
                <a:latin typeface="Helvetica"/>
                <a:cs typeface="Helvetica"/>
              </a:rPr>
              <a:t>MW/MMW/THz</a:t>
            </a:r>
          </a:p>
          <a:p>
            <a:pPr algn="ctr"/>
            <a:r>
              <a:rPr lang="en-US" altLang="ja-JP" sz="1600" b="1" dirty="0" smtClean="0">
                <a:solidFill>
                  <a:srgbClr val="C0504D"/>
                </a:solidFill>
                <a:latin typeface="Helvetica"/>
                <a:cs typeface="Helvetica"/>
              </a:rPr>
              <a:t>(5G mobile</a:t>
            </a:r>
          </a:p>
          <a:p>
            <a:pPr algn="ctr"/>
            <a:r>
              <a:rPr lang="en-US" altLang="ja-JP" sz="1600" b="1" dirty="0" smtClean="0">
                <a:solidFill>
                  <a:srgbClr val="C0504D"/>
                </a:solidFill>
                <a:latin typeface="Helvetica"/>
                <a:cs typeface="Helvetica"/>
              </a:rPr>
              <a:t>/6G </a:t>
            </a:r>
            <a:r>
              <a:rPr lang="en-US" altLang="ja-JP" sz="1600" b="1" dirty="0" err="1" smtClean="0">
                <a:solidFill>
                  <a:srgbClr val="C0504D"/>
                </a:solidFill>
                <a:latin typeface="Helvetica"/>
                <a:cs typeface="Helvetica"/>
              </a:rPr>
              <a:t>WiFi</a:t>
            </a:r>
            <a:r>
              <a:rPr lang="en-US" altLang="ja-JP" sz="1600" b="1" dirty="0" smtClean="0">
                <a:solidFill>
                  <a:srgbClr val="C0504D"/>
                </a:solidFill>
                <a:latin typeface="Helvetica"/>
                <a:cs typeface="Helvetica"/>
              </a:rPr>
              <a:t>)</a:t>
            </a:r>
            <a:endParaRPr kumimoji="1" lang="en-US" altLang="ja-JP" sz="1600" b="1" dirty="0" smtClean="0">
              <a:solidFill>
                <a:srgbClr val="C0504D"/>
              </a:solidFill>
              <a:latin typeface="Helvetica"/>
              <a:cs typeface="Helvetica"/>
            </a:endParaRPr>
          </a:p>
        </p:txBody>
      </p:sp>
      <p:cxnSp>
        <p:nvCxnSpPr>
          <p:cNvPr id="12" name="直線コネクタ 11"/>
          <p:cNvCxnSpPr>
            <a:stCxn id="8" idx="2"/>
            <a:endCxn id="9" idx="2"/>
          </p:cNvCxnSpPr>
          <p:nvPr/>
        </p:nvCxnSpPr>
        <p:spPr>
          <a:xfrm flipV="1">
            <a:off x="3223089" y="3202714"/>
            <a:ext cx="102590" cy="1631300"/>
          </a:xfrm>
          <a:prstGeom prst="line">
            <a:avLst/>
          </a:prstGeom>
          <a:ln w="76200" cmpd="sng">
            <a:solidFill>
              <a:schemeClr val="accent2">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テキスト ボックス 12"/>
          <p:cNvSpPr txBox="1"/>
          <p:nvPr/>
        </p:nvSpPr>
        <p:spPr>
          <a:xfrm>
            <a:off x="1331640" y="5373216"/>
            <a:ext cx="2214068" cy="338554"/>
          </a:xfrm>
          <a:prstGeom prst="rect">
            <a:avLst/>
          </a:prstGeom>
          <a:noFill/>
        </p:spPr>
        <p:txBody>
          <a:bodyPr wrap="none" rtlCol="0">
            <a:spAutoFit/>
          </a:bodyPr>
          <a:lstStyle/>
          <a:p>
            <a:r>
              <a:rPr kumimoji="1" lang="en-US" altLang="ja-JP" sz="1600" b="1" dirty="0" smtClean="0">
                <a:solidFill>
                  <a:schemeClr val="accent6">
                    <a:lumMod val="50000"/>
                  </a:schemeClr>
                </a:solidFill>
                <a:latin typeface="Helvetica"/>
                <a:cs typeface="Helvetica"/>
              </a:rPr>
              <a:t>Radio on Fiber (</a:t>
            </a:r>
            <a:r>
              <a:rPr kumimoji="1" lang="en-US" altLang="ja-JP" sz="1600" b="1" dirty="0" err="1" smtClean="0">
                <a:solidFill>
                  <a:schemeClr val="accent6">
                    <a:lumMod val="50000"/>
                  </a:schemeClr>
                </a:solidFill>
                <a:latin typeface="Helvetica"/>
                <a:cs typeface="Helvetica"/>
              </a:rPr>
              <a:t>RoF</a:t>
            </a:r>
            <a:r>
              <a:rPr kumimoji="1" lang="en-US" altLang="ja-JP" sz="1600" b="1" dirty="0" smtClean="0">
                <a:solidFill>
                  <a:schemeClr val="accent6">
                    <a:lumMod val="50000"/>
                  </a:schemeClr>
                </a:solidFill>
                <a:latin typeface="Helvetica"/>
                <a:cs typeface="Helvetica"/>
              </a:rPr>
              <a:t>)</a:t>
            </a:r>
            <a:endParaRPr kumimoji="1" lang="ja-JP" altLang="en-US" sz="1600" b="1" dirty="0">
              <a:solidFill>
                <a:schemeClr val="accent6">
                  <a:lumMod val="50000"/>
                </a:schemeClr>
              </a:solidFill>
              <a:latin typeface="Helvetica"/>
              <a:cs typeface="Helvetica"/>
            </a:endParaRPr>
          </a:p>
        </p:txBody>
      </p:sp>
      <p:sp>
        <p:nvSpPr>
          <p:cNvPr id="14" name="フリーフォーム 13"/>
          <p:cNvSpPr/>
          <p:nvPr/>
        </p:nvSpPr>
        <p:spPr>
          <a:xfrm rot="12572281" flipV="1">
            <a:off x="3489478" y="3452500"/>
            <a:ext cx="1516117" cy="297007"/>
          </a:xfrm>
          <a:custGeom>
            <a:avLst/>
            <a:gdLst>
              <a:gd name="connsiteX0" fmla="*/ 0 w 2302691"/>
              <a:gd name="connsiteY0" fmla="*/ 332365 h 474807"/>
              <a:gd name="connsiteX1" fmla="*/ 1412475 w 2302691"/>
              <a:gd name="connsiteY1" fmla="*/ 0 h 474807"/>
              <a:gd name="connsiteX2" fmla="*/ 640955 w 2302691"/>
              <a:gd name="connsiteY2" fmla="*/ 474807 h 474807"/>
              <a:gd name="connsiteX3" fmla="*/ 2302691 w 2302691"/>
              <a:gd name="connsiteY3" fmla="*/ 0 h 474807"/>
            </a:gdLst>
            <a:ahLst/>
            <a:cxnLst>
              <a:cxn ang="0">
                <a:pos x="connsiteX0" y="connsiteY0"/>
              </a:cxn>
              <a:cxn ang="0">
                <a:pos x="connsiteX1" y="connsiteY1"/>
              </a:cxn>
              <a:cxn ang="0">
                <a:pos x="connsiteX2" y="connsiteY2"/>
              </a:cxn>
              <a:cxn ang="0">
                <a:pos x="connsiteX3" y="connsiteY3"/>
              </a:cxn>
            </a:cxnLst>
            <a:rect l="l" t="t" r="r" b="b"/>
            <a:pathLst>
              <a:path w="2302691" h="474807">
                <a:moveTo>
                  <a:pt x="0" y="332365"/>
                </a:moveTo>
                <a:lnTo>
                  <a:pt x="1412475" y="0"/>
                </a:lnTo>
                <a:lnTo>
                  <a:pt x="640955" y="474807"/>
                </a:lnTo>
                <a:lnTo>
                  <a:pt x="2302691" y="0"/>
                </a:lnTo>
              </a:path>
            </a:pathLst>
          </a:custGeom>
          <a:ln w="57150" cmpd="sng">
            <a:solidFill>
              <a:srgbClr val="800000"/>
            </a:solidFill>
            <a:headEnd type="arrow"/>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sz="1600">
              <a:latin typeface="Helvetica"/>
              <a:cs typeface="Helvetica"/>
            </a:endParaRPr>
          </a:p>
        </p:txBody>
      </p:sp>
      <p:pic>
        <p:nvPicPr>
          <p:cNvPr id="15" name="図 14" descr="MC900434847.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5576" y="3915126"/>
            <a:ext cx="1269367" cy="1269367"/>
          </a:xfrm>
          <a:prstGeom prst="rect">
            <a:avLst/>
          </a:prstGeom>
        </p:spPr>
      </p:pic>
      <p:sp>
        <p:nvSpPr>
          <p:cNvPr id="16" name="テキスト ボックス 15"/>
          <p:cNvSpPr txBox="1"/>
          <p:nvPr/>
        </p:nvSpPr>
        <p:spPr>
          <a:xfrm>
            <a:off x="762993" y="4671773"/>
            <a:ext cx="1779526" cy="338554"/>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kumimoji="1" lang="en-US" altLang="ja-JP" sz="1600" b="1" dirty="0" err="1" smtClean="0">
                <a:solidFill>
                  <a:schemeClr val="accent6">
                    <a:lumMod val="75000"/>
                  </a:schemeClr>
                </a:solidFill>
                <a:latin typeface="Helvetica"/>
                <a:cs typeface="Helvetica"/>
              </a:rPr>
              <a:t>RoF</a:t>
            </a:r>
            <a:r>
              <a:rPr kumimoji="1" lang="en-US" altLang="ja-JP" sz="1600" b="1" dirty="0" smtClean="0">
                <a:solidFill>
                  <a:schemeClr val="accent6">
                    <a:lumMod val="75000"/>
                  </a:schemeClr>
                </a:solidFill>
                <a:latin typeface="Helvetica"/>
                <a:cs typeface="Helvetica"/>
              </a:rPr>
              <a:t> Transceiver</a:t>
            </a:r>
            <a:endParaRPr kumimoji="1" lang="ja-JP" altLang="en-US" sz="1600" b="1" dirty="0">
              <a:solidFill>
                <a:schemeClr val="accent6">
                  <a:lumMod val="75000"/>
                </a:schemeClr>
              </a:solidFill>
              <a:latin typeface="Helvetica"/>
              <a:cs typeface="Helvetica"/>
            </a:endParaRPr>
          </a:p>
        </p:txBody>
      </p:sp>
      <p:cxnSp>
        <p:nvCxnSpPr>
          <p:cNvPr id="17" name="曲線コネクタ 16"/>
          <p:cNvCxnSpPr>
            <a:stCxn id="16" idx="2"/>
            <a:endCxn id="8" idx="2"/>
          </p:cNvCxnSpPr>
          <p:nvPr/>
        </p:nvCxnSpPr>
        <p:spPr>
          <a:xfrm rot="5400000" flipH="1" flipV="1">
            <a:off x="2349765" y="4137004"/>
            <a:ext cx="176313" cy="1570333"/>
          </a:xfrm>
          <a:prstGeom prst="curvedConnector3">
            <a:avLst>
              <a:gd name="adj1" fmla="val -129656"/>
            </a:avLst>
          </a:prstGeom>
          <a:ln w="76200" cmpd="sng">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40" name="図形グループ 39"/>
          <p:cNvGrpSpPr/>
          <p:nvPr/>
        </p:nvGrpSpPr>
        <p:grpSpPr>
          <a:xfrm>
            <a:off x="6438377" y="2060848"/>
            <a:ext cx="266700" cy="982134"/>
            <a:chOff x="7185111" y="552914"/>
            <a:chExt cx="800749" cy="2948790"/>
          </a:xfrm>
        </p:grpSpPr>
        <p:pic>
          <p:nvPicPr>
            <p:cNvPr id="41" name="図 40" descr="antenna2.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13878" y="975017"/>
              <a:ext cx="504507" cy="537429"/>
            </a:xfrm>
            <a:prstGeom prst="rect">
              <a:avLst/>
            </a:prstGeom>
          </p:spPr>
        </p:pic>
        <p:pic>
          <p:nvPicPr>
            <p:cNvPr id="42" name="図 41" descr="denchu.p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85111" y="552914"/>
              <a:ext cx="800749" cy="2948790"/>
            </a:xfrm>
            <a:prstGeom prst="rect">
              <a:avLst/>
            </a:prstGeom>
          </p:spPr>
        </p:pic>
        <p:pic>
          <p:nvPicPr>
            <p:cNvPr id="43" name="図 42" descr="antenna1.pn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34781" y="975017"/>
              <a:ext cx="497913" cy="537429"/>
            </a:xfrm>
            <a:prstGeom prst="rect">
              <a:avLst/>
            </a:prstGeom>
          </p:spPr>
        </p:pic>
      </p:grpSp>
      <p:sp>
        <p:nvSpPr>
          <p:cNvPr id="46" name="フリーフォーム 45"/>
          <p:cNvSpPr/>
          <p:nvPr/>
        </p:nvSpPr>
        <p:spPr>
          <a:xfrm rot="9927588" flipV="1">
            <a:off x="3758405" y="2293483"/>
            <a:ext cx="2617286" cy="151020"/>
          </a:xfrm>
          <a:custGeom>
            <a:avLst/>
            <a:gdLst>
              <a:gd name="connsiteX0" fmla="*/ 0 w 2302691"/>
              <a:gd name="connsiteY0" fmla="*/ 332365 h 474807"/>
              <a:gd name="connsiteX1" fmla="*/ 1412475 w 2302691"/>
              <a:gd name="connsiteY1" fmla="*/ 0 h 474807"/>
              <a:gd name="connsiteX2" fmla="*/ 640955 w 2302691"/>
              <a:gd name="connsiteY2" fmla="*/ 474807 h 474807"/>
              <a:gd name="connsiteX3" fmla="*/ 2302691 w 2302691"/>
              <a:gd name="connsiteY3" fmla="*/ 0 h 474807"/>
            </a:gdLst>
            <a:ahLst/>
            <a:cxnLst>
              <a:cxn ang="0">
                <a:pos x="connsiteX0" y="connsiteY0"/>
              </a:cxn>
              <a:cxn ang="0">
                <a:pos x="connsiteX1" y="connsiteY1"/>
              </a:cxn>
              <a:cxn ang="0">
                <a:pos x="connsiteX2" y="connsiteY2"/>
              </a:cxn>
              <a:cxn ang="0">
                <a:pos x="connsiteX3" y="connsiteY3"/>
              </a:cxn>
            </a:cxnLst>
            <a:rect l="l" t="t" r="r" b="b"/>
            <a:pathLst>
              <a:path w="2302691" h="474807">
                <a:moveTo>
                  <a:pt x="0" y="332365"/>
                </a:moveTo>
                <a:lnTo>
                  <a:pt x="1412475" y="0"/>
                </a:lnTo>
                <a:lnTo>
                  <a:pt x="640955" y="474807"/>
                </a:lnTo>
                <a:lnTo>
                  <a:pt x="2302691" y="0"/>
                </a:lnTo>
              </a:path>
            </a:pathLst>
          </a:custGeom>
          <a:ln w="38100" cmpd="sng">
            <a:solidFill>
              <a:schemeClr val="accent1">
                <a:lumMod val="50000"/>
              </a:schemeClr>
            </a:solidFill>
            <a:headEnd type="arrow"/>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sz="1600">
              <a:solidFill>
                <a:schemeClr val="accent3"/>
              </a:solidFill>
              <a:latin typeface="Helvetica"/>
              <a:cs typeface="Helvetica"/>
            </a:endParaRPr>
          </a:p>
        </p:txBody>
      </p:sp>
      <p:sp>
        <p:nvSpPr>
          <p:cNvPr id="48" name="テキスト ボックス 47"/>
          <p:cNvSpPr txBox="1"/>
          <p:nvPr/>
        </p:nvSpPr>
        <p:spPr>
          <a:xfrm>
            <a:off x="4474638" y="2564904"/>
            <a:ext cx="1808764" cy="830997"/>
          </a:xfrm>
          <a:prstGeom prst="rect">
            <a:avLst/>
          </a:prstGeom>
          <a:noFill/>
        </p:spPr>
        <p:txBody>
          <a:bodyPr wrap="none" rtlCol="0">
            <a:spAutoFit/>
          </a:bodyPr>
          <a:lstStyle/>
          <a:p>
            <a:pPr algn="ctr"/>
            <a:r>
              <a:rPr kumimoji="1" lang="en-US" altLang="ja-JP" sz="1600" b="1" dirty="0" smtClean="0">
                <a:solidFill>
                  <a:schemeClr val="accent1">
                    <a:lumMod val="50000"/>
                  </a:schemeClr>
                </a:solidFill>
                <a:latin typeface="Helvetica"/>
                <a:cs typeface="Helvetica"/>
              </a:rPr>
              <a:t>Terahertz P-to-P</a:t>
            </a:r>
          </a:p>
          <a:p>
            <a:pPr algn="ctr"/>
            <a:r>
              <a:rPr lang="en-US" altLang="ja-JP" sz="1600" b="1" dirty="0" smtClean="0">
                <a:solidFill>
                  <a:schemeClr val="accent1">
                    <a:lumMod val="50000"/>
                  </a:schemeClr>
                </a:solidFill>
                <a:latin typeface="Helvetica"/>
                <a:cs typeface="Helvetica"/>
              </a:rPr>
              <a:t>(&gt;275 GHz)</a:t>
            </a:r>
          </a:p>
          <a:p>
            <a:pPr algn="ctr"/>
            <a:r>
              <a:rPr lang="en-US" altLang="ja-JP" sz="1600" b="1" dirty="0" smtClean="0">
                <a:solidFill>
                  <a:schemeClr val="accent1">
                    <a:lumMod val="50000"/>
                  </a:schemeClr>
                </a:solidFill>
                <a:latin typeface="Helvetica"/>
                <a:cs typeface="Helvetica"/>
              </a:rPr>
              <a:t>40/100 Gb/s</a:t>
            </a:r>
          </a:p>
        </p:txBody>
      </p:sp>
      <p:sp>
        <p:nvSpPr>
          <p:cNvPr id="49" name="テキスト ボックス 48"/>
          <p:cNvSpPr txBox="1"/>
          <p:nvPr/>
        </p:nvSpPr>
        <p:spPr>
          <a:xfrm>
            <a:off x="251520" y="1412776"/>
            <a:ext cx="1737976" cy="400110"/>
          </a:xfrm>
          <a:prstGeom prst="rect">
            <a:avLst/>
          </a:prstGeom>
          <a:noFill/>
        </p:spPr>
        <p:txBody>
          <a:bodyPr wrap="none" rtlCol="0">
            <a:spAutoFit/>
          </a:bodyPr>
          <a:lstStyle/>
          <a:p>
            <a:r>
              <a:rPr kumimoji="1" lang="en-US" altLang="ja-JP" sz="2000" b="1" dirty="0" smtClean="0">
                <a:latin typeface="Helvetica"/>
                <a:cs typeface="Helvetica"/>
              </a:rPr>
              <a:t>Base Station</a:t>
            </a:r>
            <a:endParaRPr kumimoji="1" lang="ja-JP" altLang="en-US" sz="2000" b="1" dirty="0">
              <a:latin typeface="Helvetica"/>
              <a:cs typeface="Helvetica"/>
            </a:endParaRPr>
          </a:p>
        </p:txBody>
      </p:sp>
      <p:sp>
        <p:nvSpPr>
          <p:cNvPr id="50" name="テキスト ボックス 49"/>
          <p:cNvSpPr txBox="1"/>
          <p:nvPr/>
        </p:nvSpPr>
        <p:spPr>
          <a:xfrm>
            <a:off x="1506415" y="1916832"/>
            <a:ext cx="1553417" cy="584775"/>
          </a:xfrm>
          <a:prstGeom prst="rect">
            <a:avLst/>
          </a:prstGeom>
          <a:noFill/>
        </p:spPr>
        <p:txBody>
          <a:bodyPr wrap="square" rtlCol="0">
            <a:spAutoFit/>
          </a:bodyPr>
          <a:lstStyle/>
          <a:p>
            <a:r>
              <a:rPr kumimoji="1" lang="en-US" altLang="ja-JP" sz="1600" dirty="0" smtClean="0">
                <a:latin typeface="Helvetica"/>
                <a:cs typeface="Helvetica"/>
              </a:rPr>
              <a:t>THz and </a:t>
            </a:r>
            <a:r>
              <a:rPr kumimoji="1" lang="en-US" altLang="ja-JP" sz="1600" dirty="0" err="1" smtClean="0">
                <a:latin typeface="Helvetica"/>
                <a:cs typeface="Helvetica"/>
              </a:rPr>
              <a:t>RoF</a:t>
            </a:r>
            <a:r>
              <a:rPr kumimoji="1" lang="en-US" altLang="ja-JP" sz="1600" dirty="0" smtClean="0">
                <a:latin typeface="Helvetica"/>
                <a:cs typeface="Helvetica"/>
              </a:rPr>
              <a:t> Transceiver</a:t>
            </a:r>
          </a:p>
        </p:txBody>
      </p:sp>
      <p:sp>
        <p:nvSpPr>
          <p:cNvPr id="52" name="フリーフォーム 51"/>
          <p:cNvSpPr/>
          <p:nvPr/>
        </p:nvSpPr>
        <p:spPr>
          <a:xfrm rot="12572281" flipV="1">
            <a:off x="6695645" y="2515910"/>
            <a:ext cx="1043521" cy="279915"/>
          </a:xfrm>
          <a:custGeom>
            <a:avLst/>
            <a:gdLst>
              <a:gd name="connsiteX0" fmla="*/ 0 w 2302691"/>
              <a:gd name="connsiteY0" fmla="*/ 332365 h 474807"/>
              <a:gd name="connsiteX1" fmla="*/ 1412475 w 2302691"/>
              <a:gd name="connsiteY1" fmla="*/ 0 h 474807"/>
              <a:gd name="connsiteX2" fmla="*/ 640955 w 2302691"/>
              <a:gd name="connsiteY2" fmla="*/ 474807 h 474807"/>
              <a:gd name="connsiteX3" fmla="*/ 2302691 w 2302691"/>
              <a:gd name="connsiteY3" fmla="*/ 0 h 474807"/>
            </a:gdLst>
            <a:ahLst/>
            <a:cxnLst>
              <a:cxn ang="0">
                <a:pos x="connsiteX0" y="connsiteY0"/>
              </a:cxn>
              <a:cxn ang="0">
                <a:pos x="connsiteX1" y="connsiteY1"/>
              </a:cxn>
              <a:cxn ang="0">
                <a:pos x="connsiteX2" y="connsiteY2"/>
              </a:cxn>
              <a:cxn ang="0">
                <a:pos x="connsiteX3" y="connsiteY3"/>
              </a:cxn>
            </a:cxnLst>
            <a:rect l="l" t="t" r="r" b="b"/>
            <a:pathLst>
              <a:path w="2302691" h="474807">
                <a:moveTo>
                  <a:pt x="0" y="332365"/>
                </a:moveTo>
                <a:lnTo>
                  <a:pt x="1412475" y="0"/>
                </a:lnTo>
                <a:lnTo>
                  <a:pt x="640955" y="474807"/>
                </a:lnTo>
                <a:lnTo>
                  <a:pt x="2302691" y="0"/>
                </a:lnTo>
              </a:path>
            </a:pathLst>
          </a:custGeom>
          <a:ln w="57150" cmpd="sng">
            <a:solidFill>
              <a:srgbClr val="800000"/>
            </a:solidFill>
            <a:headEnd type="arrow"/>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sz="1600">
              <a:latin typeface="Helvetica"/>
              <a:cs typeface="Helvetica"/>
            </a:endParaRPr>
          </a:p>
        </p:txBody>
      </p:sp>
      <p:pic>
        <p:nvPicPr>
          <p:cNvPr id="53" name="図 52" descr="BU003715.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20851" y="2780928"/>
            <a:ext cx="394729" cy="1016968"/>
          </a:xfrm>
          <a:prstGeom prst="rect">
            <a:avLst/>
          </a:prstGeom>
        </p:spPr>
      </p:pic>
      <p:sp>
        <p:nvSpPr>
          <p:cNvPr id="54" name="テキスト ボックス 53"/>
          <p:cNvSpPr txBox="1"/>
          <p:nvPr/>
        </p:nvSpPr>
        <p:spPr>
          <a:xfrm>
            <a:off x="6398992" y="3152581"/>
            <a:ext cx="1577676" cy="830997"/>
          </a:xfrm>
          <a:prstGeom prst="rect">
            <a:avLst/>
          </a:prstGeom>
          <a:noFill/>
        </p:spPr>
        <p:txBody>
          <a:bodyPr wrap="none" rtlCol="0">
            <a:spAutoFit/>
          </a:bodyPr>
          <a:lstStyle/>
          <a:p>
            <a:pPr algn="ctr"/>
            <a:r>
              <a:rPr kumimoji="1" lang="en-US" altLang="ja-JP" sz="1600" b="1" dirty="0" smtClean="0">
                <a:solidFill>
                  <a:srgbClr val="C0504D"/>
                </a:solidFill>
                <a:latin typeface="Helvetica"/>
                <a:cs typeface="Helvetica"/>
              </a:rPr>
              <a:t>MW/MMW/THz</a:t>
            </a:r>
          </a:p>
          <a:p>
            <a:pPr algn="ctr"/>
            <a:r>
              <a:rPr lang="en-US" altLang="ja-JP" sz="1600" b="1" dirty="0" smtClean="0">
                <a:solidFill>
                  <a:srgbClr val="C0504D"/>
                </a:solidFill>
                <a:latin typeface="Helvetica"/>
                <a:cs typeface="Helvetica"/>
              </a:rPr>
              <a:t>(5G mobile</a:t>
            </a:r>
          </a:p>
          <a:p>
            <a:pPr algn="ctr"/>
            <a:r>
              <a:rPr lang="en-US" altLang="ja-JP" sz="1600" b="1" dirty="0" smtClean="0">
                <a:solidFill>
                  <a:srgbClr val="C0504D"/>
                </a:solidFill>
                <a:latin typeface="Helvetica"/>
                <a:cs typeface="Helvetica"/>
              </a:rPr>
              <a:t>/6G </a:t>
            </a:r>
            <a:r>
              <a:rPr lang="en-US" altLang="ja-JP" sz="1600" b="1" dirty="0" err="1" smtClean="0">
                <a:solidFill>
                  <a:srgbClr val="C0504D"/>
                </a:solidFill>
                <a:latin typeface="Helvetica"/>
                <a:cs typeface="Helvetica"/>
              </a:rPr>
              <a:t>WiFi</a:t>
            </a:r>
            <a:r>
              <a:rPr lang="en-US" altLang="ja-JP" sz="1600" b="1" dirty="0" smtClean="0">
                <a:solidFill>
                  <a:srgbClr val="C0504D"/>
                </a:solidFill>
                <a:latin typeface="Helvetica"/>
                <a:cs typeface="Helvetica"/>
              </a:rPr>
              <a:t>)</a:t>
            </a:r>
            <a:endParaRPr kumimoji="1" lang="en-US" altLang="ja-JP" sz="1600" b="1" dirty="0" smtClean="0">
              <a:solidFill>
                <a:srgbClr val="C0504D"/>
              </a:solidFill>
              <a:latin typeface="Helvetica"/>
              <a:cs typeface="Helvetica"/>
            </a:endParaRPr>
          </a:p>
        </p:txBody>
      </p:sp>
      <p:sp>
        <p:nvSpPr>
          <p:cNvPr id="55" name="テキスト ボックス 54"/>
          <p:cNvSpPr txBox="1"/>
          <p:nvPr/>
        </p:nvSpPr>
        <p:spPr>
          <a:xfrm>
            <a:off x="5745436" y="4293096"/>
            <a:ext cx="1445396" cy="338554"/>
          </a:xfrm>
          <a:prstGeom prst="rect">
            <a:avLst/>
          </a:prstGeom>
          <a:noFill/>
        </p:spPr>
        <p:txBody>
          <a:bodyPr wrap="none" rtlCol="0">
            <a:spAutoFit/>
          </a:bodyPr>
          <a:lstStyle/>
          <a:p>
            <a:r>
              <a:rPr kumimoji="1" lang="en-US" altLang="ja-JP" sz="1600" dirty="0" smtClean="0">
                <a:latin typeface="Helvetica"/>
                <a:cs typeface="Helvetica"/>
              </a:rPr>
              <a:t>User Terminal</a:t>
            </a:r>
            <a:endParaRPr kumimoji="1" lang="ja-JP" altLang="en-US" sz="1600" dirty="0">
              <a:latin typeface="Helvetica"/>
              <a:cs typeface="Helvetica"/>
            </a:endParaRPr>
          </a:p>
        </p:txBody>
      </p:sp>
      <p:sp>
        <p:nvSpPr>
          <p:cNvPr id="32" name="テキスト ボックス 31"/>
          <p:cNvSpPr txBox="1"/>
          <p:nvPr/>
        </p:nvSpPr>
        <p:spPr>
          <a:xfrm>
            <a:off x="6372200" y="1650286"/>
            <a:ext cx="1676934" cy="338554"/>
          </a:xfrm>
          <a:prstGeom prst="rect">
            <a:avLst/>
          </a:prstGeom>
          <a:noFill/>
        </p:spPr>
        <p:txBody>
          <a:bodyPr wrap="none" rtlCol="0">
            <a:spAutoFit/>
          </a:bodyPr>
          <a:lstStyle/>
          <a:p>
            <a:r>
              <a:rPr kumimoji="1" lang="en-US" altLang="ja-JP" sz="1600" dirty="0" smtClean="0">
                <a:latin typeface="Helvetica"/>
                <a:cs typeface="Helvetica"/>
              </a:rPr>
              <a:t>THz Transceiver</a:t>
            </a:r>
          </a:p>
        </p:txBody>
      </p:sp>
      <p:sp>
        <p:nvSpPr>
          <p:cNvPr id="33" name="1 つの角を切り取った四角形 32"/>
          <p:cNvSpPr/>
          <p:nvPr/>
        </p:nvSpPr>
        <p:spPr bwMode="auto">
          <a:xfrm flipH="1">
            <a:off x="467543" y="1819563"/>
            <a:ext cx="3221060" cy="4057709"/>
          </a:xfrm>
          <a:prstGeom prst="snip1Rect">
            <a:avLst>
              <a:gd name="adj" fmla="val 30674"/>
            </a:avLst>
          </a:prstGeom>
          <a:noFill/>
          <a:ln w="38100" cap="flat" cmpd="sng" algn="ctr">
            <a:solidFill>
              <a:schemeClr val="accent1">
                <a:lumMod val="50000"/>
              </a:schemeClr>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07437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kumimoji="1" lang="en-US" altLang="ja-JP" sz="3200" b="1" dirty="0" smtClean="0"/>
              <a:t>Block Diagram of Base Station</a:t>
            </a:r>
            <a:endParaRPr kumimoji="1" lang="ja-JP" altLang="en-US" sz="3200" b="1"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March 2014</a:t>
            </a:r>
            <a:endParaRPr lang="en-US" altLang="ja-JP" dirty="0"/>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8</a:t>
            </a:fld>
            <a:endParaRPr lang="en-US" altLang="ja-JP"/>
          </a:p>
        </p:txBody>
      </p:sp>
      <p:sp>
        <p:nvSpPr>
          <p:cNvPr id="7" name="テキスト ボックス 6"/>
          <p:cNvSpPr txBox="1"/>
          <p:nvPr/>
        </p:nvSpPr>
        <p:spPr>
          <a:xfrm>
            <a:off x="1305863" y="2492896"/>
            <a:ext cx="857226" cy="584776"/>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Optical</a:t>
            </a:r>
          </a:p>
          <a:p>
            <a:r>
              <a:rPr kumimoji="1" lang="en-US" altLang="ja-JP" sz="1600" dirty="0" smtClean="0">
                <a:latin typeface="Helvetica"/>
                <a:cs typeface="Helvetica"/>
              </a:rPr>
              <a:t>SHIQM</a:t>
            </a:r>
            <a:endParaRPr kumimoji="1" lang="ja-JP" altLang="en-US" sz="1600" dirty="0">
              <a:latin typeface="Helvetica"/>
              <a:cs typeface="Helvetica"/>
            </a:endParaRPr>
          </a:p>
        </p:txBody>
      </p:sp>
      <p:sp>
        <p:nvSpPr>
          <p:cNvPr id="8" name="テキスト ボックス 7"/>
          <p:cNvSpPr txBox="1"/>
          <p:nvPr/>
        </p:nvSpPr>
        <p:spPr>
          <a:xfrm>
            <a:off x="5851157" y="2729961"/>
            <a:ext cx="1223412" cy="33855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err="1" smtClean="0">
                <a:latin typeface="Helvetica"/>
                <a:cs typeface="Helvetica"/>
              </a:rPr>
              <a:t>Photomixer</a:t>
            </a:r>
            <a:endParaRPr kumimoji="1" lang="ja-JP" altLang="en-US" sz="1600" dirty="0">
              <a:latin typeface="Helvetica"/>
              <a:cs typeface="Helvetica"/>
            </a:endParaRPr>
          </a:p>
        </p:txBody>
      </p:sp>
      <p:sp>
        <p:nvSpPr>
          <p:cNvPr id="13" name="テキスト ボックス 12"/>
          <p:cNvSpPr txBox="1"/>
          <p:nvPr/>
        </p:nvSpPr>
        <p:spPr>
          <a:xfrm>
            <a:off x="6490439" y="3356992"/>
            <a:ext cx="640620" cy="33855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SHM</a:t>
            </a:r>
            <a:endParaRPr kumimoji="1" lang="ja-JP" altLang="en-US" sz="1600" dirty="0">
              <a:latin typeface="Helvetica"/>
              <a:cs typeface="Helvetica"/>
            </a:endParaRPr>
          </a:p>
        </p:txBody>
      </p:sp>
      <p:sp>
        <p:nvSpPr>
          <p:cNvPr id="14" name="テキスト ボックス 13"/>
          <p:cNvSpPr txBox="1"/>
          <p:nvPr/>
        </p:nvSpPr>
        <p:spPr>
          <a:xfrm>
            <a:off x="6058391" y="4365104"/>
            <a:ext cx="1107996" cy="33855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Optical </a:t>
            </a:r>
            <a:r>
              <a:rPr kumimoji="1" lang="en-US" altLang="ja-JP" sz="1600" dirty="0" err="1" smtClean="0">
                <a:latin typeface="Helvetica"/>
                <a:cs typeface="Helvetica"/>
              </a:rPr>
              <a:t>Tx</a:t>
            </a:r>
            <a:endParaRPr kumimoji="1" lang="ja-JP" altLang="en-US" sz="1600" dirty="0">
              <a:latin typeface="Helvetica"/>
              <a:cs typeface="Helvetica"/>
            </a:endParaRPr>
          </a:p>
        </p:txBody>
      </p:sp>
      <p:cxnSp>
        <p:nvCxnSpPr>
          <p:cNvPr id="16" name="直線矢印コネクタ 15"/>
          <p:cNvCxnSpPr>
            <a:stCxn id="20" idx="0"/>
            <a:endCxn id="56" idx="0"/>
          </p:cNvCxnSpPr>
          <p:nvPr/>
        </p:nvCxnSpPr>
        <p:spPr>
          <a:xfrm>
            <a:off x="3250079" y="3537012"/>
            <a:ext cx="1728192" cy="0"/>
          </a:xfrm>
          <a:prstGeom prst="straightConnector1">
            <a:avLst/>
          </a:prstGeom>
          <a:ln w="38100" cmpd="sng">
            <a:solidFill>
              <a:schemeClr val="accent6">
                <a:lumMod val="75000"/>
              </a:schemeClr>
            </a:solidFill>
            <a:headEnd type="arrow"/>
            <a:tailEnd type="arrow"/>
          </a:ln>
          <a:effectLst/>
        </p:spPr>
        <p:style>
          <a:lnRef idx="2">
            <a:schemeClr val="accent1"/>
          </a:lnRef>
          <a:fillRef idx="0">
            <a:schemeClr val="accent1"/>
          </a:fillRef>
          <a:effectRef idx="1">
            <a:schemeClr val="accent1"/>
          </a:effectRef>
          <a:fontRef idx="minor">
            <a:schemeClr val="tx1"/>
          </a:fontRef>
        </p:style>
      </p:cxnSp>
      <p:grpSp>
        <p:nvGrpSpPr>
          <p:cNvPr id="26" name="図形グループ 25"/>
          <p:cNvGrpSpPr/>
          <p:nvPr/>
        </p:nvGrpSpPr>
        <p:grpSpPr>
          <a:xfrm>
            <a:off x="3756401" y="3101246"/>
            <a:ext cx="599575" cy="428268"/>
            <a:chOff x="2686972" y="2567729"/>
            <a:chExt cx="504056" cy="360040"/>
          </a:xfrm>
        </p:grpSpPr>
        <p:sp>
          <p:nvSpPr>
            <p:cNvPr id="27" name="円/楕円 26"/>
            <p:cNvSpPr/>
            <p:nvPr/>
          </p:nvSpPr>
          <p:spPr>
            <a:xfrm>
              <a:off x="2686972" y="2567729"/>
              <a:ext cx="360040" cy="360040"/>
            </a:xfrm>
            <a:prstGeom prst="ellipse">
              <a:avLst/>
            </a:prstGeom>
            <a:noFill/>
            <a:ln w="38100" cmpd="sng">
              <a:solidFill>
                <a:srgbClr val="26269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sp>
          <p:nvSpPr>
            <p:cNvPr id="28" name="円/楕円 27"/>
            <p:cNvSpPr/>
            <p:nvPr/>
          </p:nvSpPr>
          <p:spPr>
            <a:xfrm>
              <a:off x="2758980" y="2567729"/>
              <a:ext cx="360040" cy="360040"/>
            </a:xfrm>
            <a:prstGeom prst="ellipse">
              <a:avLst/>
            </a:prstGeom>
            <a:noFill/>
            <a:ln w="38100" cmpd="sng">
              <a:solidFill>
                <a:srgbClr val="26269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sp>
          <p:nvSpPr>
            <p:cNvPr id="29" name="円/楕円 28"/>
            <p:cNvSpPr/>
            <p:nvPr/>
          </p:nvSpPr>
          <p:spPr>
            <a:xfrm>
              <a:off x="2830988" y="2567729"/>
              <a:ext cx="360040" cy="360040"/>
            </a:xfrm>
            <a:prstGeom prst="ellipse">
              <a:avLst/>
            </a:prstGeom>
            <a:noFill/>
            <a:ln w="38100" cmpd="sng">
              <a:solidFill>
                <a:srgbClr val="26269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grpSp>
      <p:sp>
        <p:nvSpPr>
          <p:cNvPr id="36" name="正方形/長方形 35"/>
          <p:cNvSpPr/>
          <p:nvPr/>
        </p:nvSpPr>
        <p:spPr>
          <a:xfrm>
            <a:off x="806672" y="2060848"/>
            <a:ext cx="2587423" cy="2952328"/>
          </a:xfrm>
          <a:prstGeom prst="rect">
            <a:avLst/>
          </a:prstGeom>
          <a:noFill/>
          <a:ln>
            <a:solidFill>
              <a:srgbClr val="00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sp>
        <p:nvSpPr>
          <p:cNvPr id="37" name="正方形/長方形 36"/>
          <p:cNvSpPr/>
          <p:nvPr/>
        </p:nvSpPr>
        <p:spPr>
          <a:xfrm>
            <a:off x="4762247" y="2060848"/>
            <a:ext cx="2529070" cy="2952328"/>
          </a:xfrm>
          <a:prstGeom prst="rect">
            <a:avLst/>
          </a:prstGeom>
          <a:noFill/>
          <a:ln>
            <a:solidFill>
              <a:srgbClr val="00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sp>
        <p:nvSpPr>
          <p:cNvPr id="39" name="テキスト ボックス 38"/>
          <p:cNvSpPr txBox="1"/>
          <p:nvPr/>
        </p:nvSpPr>
        <p:spPr>
          <a:xfrm>
            <a:off x="795614" y="2060848"/>
            <a:ext cx="1688154" cy="338554"/>
          </a:xfrm>
          <a:prstGeom prst="rect">
            <a:avLst/>
          </a:prstGeom>
          <a:solidFill>
            <a:schemeClr val="tx1"/>
          </a:solidFill>
          <a:ln>
            <a:solidFill>
              <a:srgbClr val="000000"/>
            </a:solidFill>
          </a:ln>
        </p:spPr>
        <p:txBody>
          <a:bodyPr wrap="none" rtlCol="0" anchor="ctr">
            <a:spAutoFit/>
          </a:bodyPr>
          <a:lstStyle/>
          <a:p>
            <a:pPr algn="ctr"/>
            <a:r>
              <a:rPr kumimoji="1" lang="en-US" altLang="ja-JP" sz="1600" dirty="0" err="1" smtClean="0">
                <a:solidFill>
                  <a:schemeClr val="bg1"/>
                </a:solidFill>
                <a:latin typeface="Helvetica"/>
                <a:cs typeface="Helvetica"/>
              </a:rPr>
              <a:t>RoF</a:t>
            </a:r>
            <a:r>
              <a:rPr kumimoji="1" lang="en-US" altLang="ja-JP" sz="1600" dirty="0" smtClean="0">
                <a:solidFill>
                  <a:schemeClr val="bg1"/>
                </a:solidFill>
                <a:latin typeface="Helvetica"/>
                <a:cs typeface="Helvetica"/>
              </a:rPr>
              <a:t> Transceiver</a:t>
            </a:r>
            <a:endParaRPr kumimoji="1" lang="ja-JP" altLang="en-US" sz="1600" dirty="0">
              <a:solidFill>
                <a:schemeClr val="bg1"/>
              </a:solidFill>
              <a:latin typeface="Helvetica"/>
              <a:cs typeface="Helvetica"/>
            </a:endParaRPr>
          </a:p>
        </p:txBody>
      </p:sp>
      <p:sp>
        <p:nvSpPr>
          <p:cNvPr id="40" name="テキスト ボックス 39"/>
          <p:cNvSpPr txBox="1"/>
          <p:nvPr/>
        </p:nvSpPr>
        <p:spPr>
          <a:xfrm>
            <a:off x="4788191" y="2060848"/>
            <a:ext cx="2520113" cy="338554"/>
          </a:xfrm>
          <a:prstGeom prst="rect">
            <a:avLst/>
          </a:prstGeom>
          <a:solidFill>
            <a:schemeClr val="tx1"/>
          </a:solidFill>
          <a:ln>
            <a:solidFill>
              <a:srgbClr val="000000"/>
            </a:solidFill>
          </a:ln>
        </p:spPr>
        <p:txBody>
          <a:bodyPr wrap="none" rtlCol="0" anchor="ctr">
            <a:spAutoFit/>
          </a:bodyPr>
          <a:lstStyle/>
          <a:p>
            <a:pPr algn="ctr"/>
            <a:r>
              <a:rPr kumimoji="1" lang="en-US" altLang="ja-JP" sz="1600" dirty="0" smtClean="0">
                <a:solidFill>
                  <a:schemeClr val="bg1"/>
                </a:solidFill>
                <a:latin typeface="Helvetica"/>
                <a:cs typeface="Helvetica"/>
              </a:rPr>
              <a:t>THz and </a:t>
            </a:r>
            <a:r>
              <a:rPr kumimoji="1" lang="en-US" altLang="ja-JP" sz="1600" dirty="0" err="1" smtClean="0">
                <a:solidFill>
                  <a:schemeClr val="bg1"/>
                </a:solidFill>
                <a:latin typeface="Helvetica"/>
                <a:cs typeface="Helvetica"/>
              </a:rPr>
              <a:t>RoF</a:t>
            </a:r>
            <a:r>
              <a:rPr kumimoji="1" lang="en-US" altLang="ja-JP" sz="1600" dirty="0" smtClean="0">
                <a:solidFill>
                  <a:schemeClr val="bg1"/>
                </a:solidFill>
                <a:latin typeface="Helvetica"/>
                <a:cs typeface="Helvetica"/>
              </a:rPr>
              <a:t> Transceiver</a:t>
            </a:r>
            <a:endParaRPr kumimoji="1" lang="ja-JP" altLang="en-US" sz="1600" dirty="0">
              <a:solidFill>
                <a:schemeClr val="bg1"/>
              </a:solidFill>
              <a:latin typeface="Helvetica"/>
              <a:cs typeface="Helvetica"/>
            </a:endParaRPr>
          </a:p>
        </p:txBody>
      </p:sp>
      <p:grpSp>
        <p:nvGrpSpPr>
          <p:cNvPr id="50" name="図形グループ 49"/>
          <p:cNvGrpSpPr/>
          <p:nvPr/>
        </p:nvGrpSpPr>
        <p:grpSpPr>
          <a:xfrm>
            <a:off x="729799" y="2708920"/>
            <a:ext cx="576063" cy="185084"/>
            <a:chOff x="1324607" y="4374634"/>
            <a:chExt cx="576669" cy="152400"/>
          </a:xfrm>
        </p:grpSpPr>
        <p:cxnSp>
          <p:nvCxnSpPr>
            <p:cNvPr id="52" name="直線矢印コネクタ 51"/>
            <p:cNvCxnSpPr/>
            <p:nvPr/>
          </p:nvCxnSpPr>
          <p:spPr>
            <a:xfrm>
              <a:off x="1324607" y="4374634"/>
              <a:ext cx="576669"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3" name="直線矢印コネクタ 52"/>
            <p:cNvCxnSpPr/>
            <p:nvPr/>
          </p:nvCxnSpPr>
          <p:spPr>
            <a:xfrm>
              <a:off x="1324607" y="4527034"/>
              <a:ext cx="576669"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61" name="テキスト ボックス 60"/>
          <p:cNvSpPr txBox="1"/>
          <p:nvPr/>
        </p:nvSpPr>
        <p:spPr>
          <a:xfrm>
            <a:off x="7698233" y="3789040"/>
            <a:ext cx="1210588" cy="646331"/>
          </a:xfrm>
          <a:prstGeom prst="rect">
            <a:avLst/>
          </a:prstGeom>
          <a:noFill/>
        </p:spPr>
        <p:txBody>
          <a:bodyPr wrap="none" rtlCol="0">
            <a:spAutoFit/>
          </a:bodyPr>
          <a:lstStyle/>
          <a:p>
            <a:pPr algn="ctr"/>
            <a:r>
              <a:rPr lang="en-US" altLang="ja-JP" sz="1800" b="1" dirty="0" smtClean="0">
                <a:solidFill>
                  <a:srgbClr val="00664D"/>
                </a:solidFill>
                <a:latin typeface="Helvetica"/>
                <a:cs typeface="Helvetica"/>
              </a:rPr>
              <a:t>Terahertz</a:t>
            </a:r>
          </a:p>
          <a:p>
            <a:pPr algn="ctr"/>
            <a:r>
              <a:rPr lang="en-US" altLang="ja-JP" sz="1800" b="1" dirty="0" smtClean="0">
                <a:solidFill>
                  <a:srgbClr val="00664D"/>
                </a:solidFill>
                <a:latin typeface="Helvetica"/>
                <a:cs typeface="Helvetica"/>
              </a:rPr>
              <a:t>P-to-P</a:t>
            </a:r>
          </a:p>
        </p:txBody>
      </p:sp>
      <p:grpSp>
        <p:nvGrpSpPr>
          <p:cNvPr id="79" name="図形グループ 78"/>
          <p:cNvGrpSpPr/>
          <p:nvPr/>
        </p:nvGrpSpPr>
        <p:grpSpPr>
          <a:xfrm rot="10800000">
            <a:off x="729798" y="4077072"/>
            <a:ext cx="720685" cy="216024"/>
            <a:chOff x="1324607" y="4374634"/>
            <a:chExt cx="576669" cy="152400"/>
          </a:xfrm>
        </p:grpSpPr>
        <p:cxnSp>
          <p:nvCxnSpPr>
            <p:cNvPr id="80" name="直線矢印コネクタ 79"/>
            <p:cNvCxnSpPr/>
            <p:nvPr/>
          </p:nvCxnSpPr>
          <p:spPr>
            <a:xfrm>
              <a:off x="1324607" y="4374634"/>
              <a:ext cx="576669"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1" name="直線矢印コネクタ 80"/>
            <p:cNvCxnSpPr/>
            <p:nvPr/>
          </p:nvCxnSpPr>
          <p:spPr>
            <a:xfrm>
              <a:off x="1324607" y="4527034"/>
              <a:ext cx="576669"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82" name="テキスト ボックス 81"/>
          <p:cNvSpPr txBox="1"/>
          <p:nvPr/>
        </p:nvSpPr>
        <p:spPr>
          <a:xfrm rot="16200000">
            <a:off x="34859" y="3331852"/>
            <a:ext cx="864339" cy="338554"/>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en-US" altLang="ja-JP" sz="1600" dirty="0" smtClean="0">
                <a:latin typeface="Helvetica"/>
                <a:cs typeface="Helvetica"/>
              </a:rPr>
              <a:t>IQ data</a:t>
            </a:r>
            <a:endParaRPr kumimoji="1" lang="ja-JP" altLang="en-US" sz="1600" dirty="0">
              <a:latin typeface="Helvetica"/>
              <a:cs typeface="Helvetica"/>
            </a:endParaRPr>
          </a:p>
        </p:txBody>
      </p:sp>
      <p:sp>
        <p:nvSpPr>
          <p:cNvPr id="15" name="テキスト ボックス 14"/>
          <p:cNvSpPr txBox="1"/>
          <p:nvPr/>
        </p:nvSpPr>
        <p:spPr>
          <a:xfrm>
            <a:off x="1161847" y="3861048"/>
            <a:ext cx="983162"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sz="1600" dirty="0" smtClean="0">
                <a:latin typeface="Helvetica"/>
                <a:cs typeface="Helvetica"/>
              </a:rPr>
              <a:t>Optical</a:t>
            </a:r>
          </a:p>
          <a:p>
            <a:pPr algn="ctr"/>
            <a:r>
              <a:rPr kumimoji="1" lang="en-US" altLang="ja-JP" sz="1600" dirty="0" smtClean="0">
                <a:latin typeface="Helvetica"/>
                <a:cs typeface="Helvetica"/>
              </a:rPr>
              <a:t>coherent</a:t>
            </a:r>
          </a:p>
          <a:p>
            <a:pPr algn="ctr"/>
            <a:r>
              <a:rPr kumimoji="1" lang="en-US" altLang="ja-JP" sz="1600" dirty="0" smtClean="0">
                <a:latin typeface="Helvetica"/>
                <a:cs typeface="Helvetica"/>
              </a:rPr>
              <a:t>receiver</a:t>
            </a:r>
            <a:endParaRPr kumimoji="1" lang="ja-JP" altLang="en-US" sz="1600" dirty="0">
              <a:latin typeface="Helvetica"/>
              <a:cs typeface="Helvetica"/>
            </a:endParaRPr>
          </a:p>
        </p:txBody>
      </p:sp>
      <p:sp>
        <p:nvSpPr>
          <p:cNvPr id="20" name="台形 19"/>
          <p:cNvSpPr/>
          <p:nvPr/>
        </p:nvSpPr>
        <p:spPr bwMode="auto">
          <a:xfrm rot="5400000">
            <a:off x="2529999" y="3356992"/>
            <a:ext cx="1080120" cy="360040"/>
          </a:xfrm>
          <a:prstGeom prst="trapezoid">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Helvetica"/>
                <a:cs typeface="Helvetica"/>
              </a:rPr>
              <a:t>WDM</a:t>
            </a:r>
            <a:endParaRPr kumimoji="0" lang="ja-JP" altLang="en-US" sz="1600" b="0" i="0" u="none" strike="noStrike" cap="none" normalizeH="0" baseline="0" dirty="0" smtClean="0">
              <a:ln>
                <a:noFill/>
              </a:ln>
              <a:solidFill>
                <a:schemeClr val="tx1"/>
              </a:solidFill>
              <a:effectLst/>
              <a:latin typeface="Helvetica"/>
              <a:cs typeface="Helvetica"/>
            </a:endParaRPr>
          </a:p>
        </p:txBody>
      </p:sp>
      <p:sp>
        <p:nvSpPr>
          <p:cNvPr id="56" name="台形 55"/>
          <p:cNvSpPr/>
          <p:nvPr/>
        </p:nvSpPr>
        <p:spPr bwMode="auto">
          <a:xfrm rot="16200000">
            <a:off x="4618231" y="3356992"/>
            <a:ext cx="1080120" cy="360040"/>
          </a:xfrm>
          <a:prstGeom prst="trapezoid">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Helvetica"/>
                <a:cs typeface="Helvetica"/>
              </a:rPr>
              <a:t>WDM</a:t>
            </a:r>
            <a:endParaRPr kumimoji="0" lang="ja-JP" altLang="en-US" sz="1600" b="0" i="0" u="none" strike="noStrike" cap="none" normalizeH="0" baseline="0" dirty="0" smtClean="0">
              <a:ln>
                <a:noFill/>
              </a:ln>
              <a:solidFill>
                <a:schemeClr val="tx1"/>
              </a:solidFill>
              <a:effectLst/>
              <a:latin typeface="Helvetica"/>
              <a:cs typeface="Helvetica"/>
            </a:endParaRPr>
          </a:p>
        </p:txBody>
      </p:sp>
      <p:cxnSp>
        <p:nvCxnSpPr>
          <p:cNvPr id="49" name="カギ線コネクタ 48"/>
          <p:cNvCxnSpPr>
            <a:stCxn id="7" idx="3"/>
          </p:cNvCxnSpPr>
          <p:nvPr/>
        </p:nvCxnSpPr>
        <p:spPr bwMode="auto">
          <a:xfrm>
            <a:off x="2163089" y="2785284"/>
            <a:ext cx="726950" cy="427692"/>
          </a:xfrm>
          <a:prstGeom prst="bentConnector3">
            <a:avLst/>
          </a:prstGeom>
          <a:solidFill>
            <a:schemeClr val="accent1"/>
          </a:solidFill>
          <a:ln w="381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カギ線コネクタ 62"/>
          <p:cNvCxnSpPr>
            <a:endCxn id="8" idx="1"/>
          </p:cNvCxnSpPr>
          <p:nvPr/>
        </p:nvCxnSpPr>
        <p:spPr bwMode="auto">
          <a:xfrm flipV="1">
            <a:off x="5338311" y="2899238"/>
            <a:ext cx="512846" cy="313738"/>
          </a:xfrm>
          <a:prstGeom prst="bentConnector3">
            <a:avLst>
              <a:gd name="adj1" fmla="val 50000"/>
            </a:avLst>
          </a:prstGeom>
          <a:solidFill>
            <a:schemeClr val="accent1"/>
          </a:solidFill>
          <a:ln w="381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カギ線コネクタ 71"/>
          <p:cNvCxnSpPr>
            <a:endCxn id="15" idx="3"/>
          </p:cNvCxnSpPr>
          <p:nvPr/>
        </p:nvCxnSpPr>
        <p:spPr bwMode="auto">
          <a:xfrm rot="10800000" flipV="1">
            <a:off x="2145009" y="3861047"/>
            <a:ext cx="745030" cy="415499"/>
          </a:xfrm>
          <a:prstGeom prst="bentConnector3">
            <a:avLst/>
          </a:prstGeom>
          <a:solidFill>
            <a:schemeClr val="accent1"/>
          </a:solidFill>
          <a:ln w="38100" cap="flat" cmpd="sng" algn="ctr">
            <a:solidFill>
              <a:srgbClr val="0000FF"/>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カギ線コネクタ 75"/>
          <p:cNvCxnSpPr>
            <a:stCxn id="14" idx="1"/>
          </p:cNvCxnSpPr>
          <p:nvPr/>
        </p:nvCxnSpPr>
        <p:spPr bwMode="auto">
          <a:xfrm rot="10800000">
            <a:off x="5338311" y="3861049"/>
            <a:ext cx="720080" cy="673333"/>
          </a:xfrm>
          <a:prstGeom prst="bentConnector3">
            <a:avLst/>
          </a:prstGeom>
          <a:solidFill>
            <a:schemeClr val="accent1"/>
          </a:solidFill>
          <a:ln w="38100" cap="flat" cmpd="sng" algn="ctr">
            <a:solidFill>
              <a:srgbClr val="0000FF"/>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カギ線コネクタ 86"/>
          <p:cNvCxnSpPr>
            <a:stCxn id="13" idx="2"/>
            <a:endCxn id="14" idx="0"/>
          </p:cNvCxnSpPr>
          <p:nvPr/>
        </p:nvCxnSpPr>
        <p:spPr bwMode="auto">
          <a:xfrm rot="5400000">
            <a:off x="6376790" y="3931145"/>
            <a:ext cx="669558" cy="198360"/>
          </a:xfrm>
          <a:prstGeom prst="bentConnector3">
            <a:avLst>
              <a:gd name="adj1" fmla="val 50000"/>
            </a:avLst>
          </a:prstGeom>
          <a:solidFill>
            <a:schemeClr val="accent1"/>
          </a:solidFill>
          <a:ln w="381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57" name="図形グループ 156"/>
          <p:cNvGrpSpPr/>
          <p:nvPr/>
        </p:nvGrpSpPr>
        <p:grpSpPr>
          <a:xfrm>
            <a:off x="2555776" y="5229200"/>
            <a:ext cx="3944006" cy="1152128"/>
            <a:chOff x="2284178" y="5229200"/>
            <a:chExt cx="3944006" cy="1152128"/>
          </a:xfrm>
        </p:grpSpPr>
        <p:cxnSp>
          <p:nvCxnSpPr>
            <p:cNvPr id="158" name="直線矢印コネクタ 157"/>
            <p:cNvCxnSpPr/>
            <p:nvPr/>
          </p:nvCxnSpPr>
          <p:spPr bwMode="auto">
            <a:xfrm>
              <a:off x="2284178" y="6309320"/>
              <a:ext cx="2880320" cy="11033"/>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テキスト ボックス 158"/>
            <p:cNvSpPr txBox="1"/>
            <p:nvPr/>
          </p:nvSpPr>
          <p:spPr>
            <a:xfrm>
              <a:off x="5236506" y="6104329"/>
              <a:ext cx="991678" cy="276999"/>
            </a:xfrm>
            <a:prstGeom prst="rect">
              <a:avLst/>
            </a:prstGeom>
            <a:noFill/>
          </p:spPr>
          <p:txBody>
            <a:bodyPr wrap="none" rtlCol="0">
              <a:spAutoFit/>
            </a:bodyPr>
            <a:lstStyle/>
            <a:p>
              <a:r>
                <a:rPr kumimoji="1" lang="en-US" altLang="ja-JP" dirty="0" smtClean="0">
                  <a:latin typeface="Helvetica"/>
                  <a:cs typeface="Helvetica"/>
                </a:rPr>
                <a:t>Wavelength</a:t>
              </a:r>
              <a:endParaRPr kumimoji="1" lang="ja-JP" altLang="en-US" dirty="0">
                <a:latin typeface="Helvetica"/>
                <a:cs typeface="Helvetica"/>
              </a:endParaRPr>
            </a:p>
          </p:txBody>
        </p:sp>
        <p:cxnSp>
          <p:nvCxnSpPr>
            <p:cNvPr id="160" name="直線コネクタ 159"/>
            <p:cNvCxnSpPr/>
            <p:nvPr/>
          </p:nvCxnSpPr>
          <p:spPr bwMode="auto">
            <a:xfrm flipV="1">
              <a:off x="2572210" y="5600273"/>
              <a:ext cx="0" cy="720080"/>
            </a:xfrm>
            <a:prstGeom prst="line">
              <a:avLst/>
            </a:prstGeom>
            <a:solidFill>
              <a:schemeClr val="accent1"/>
            </a:solidFill>
            <a:ln w="381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台形 160"/>
            <p:cNvSpPr/>
            <p:nvPr/>
          </p:nvSpPr>
          <p:spPr bwMode="auto">
            <a:xfrm>
              <a:off x="3148274" y="5600273"/>
              <a:ext cx="288032" cy="720080"/>
            </a:xfrm>
            <a:prstGeom prst="trapezoid">
              <a:avLst/>
            </a:prstGeom>
            <a:solidFill>
              <a:srgbClr val="FF0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2" name="台形 161"/>
            <p:cNvSpPr/>
            <p:nvPr/>
          </p:nvSpPr>
          <p:spPr bwMode="auto">
            <a:xfrm>
              <a:off x="4660442" y="5600273"/>
              <a:ext cx="288032" cy="720080"/>
            </a:xfrm>
            <a:prstGeom prst="trapezoid">
              <a:avLst/>
            </a:prstGeom>
            <a:solidFill>
              <a:srgbClr val="0C00FF"/>
            </a:solidFill>
            <a:ln w="12700" cap="flat" cmpd="sng" algn="ctr">
              <a:solidFill>
                <a:srgbClr val="0C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テキスト ボックス 165"/>
            <p:cNvSpPr txBox="1"/>
            <p:nvPr/>
          </p:nvSpPr>
          <p:spPr>
            <a:xfrm>
              <a:off x="2500202" y="5229200"/>
              <a:ext cx="826143" cy="276999"/>
            </a:xfrm>
            <a:prstGeom prst="rect">
              <a:avLst/>
            </a:prstGeom>
            <a:noFill/>
          </p:spPr>
          <p:txBody>
            <a:bodyPr wrap="none" rtlCol="0">
              <a:spAutoFit/>
            </a:bodyPr>
            <a:lstStyle/>
            <a:p>
              <a:r>
                <a:rPr kumimoji="1" lang="en-US" altLang="ja-JP" dirty="0" smtClean="0">
                  <a:latin typeface="Helvetica"/>
                  <a:cs typeface="Helvetica"/>
                </a:rPr>
                <a:t>Terahertz</a:t>
              </a:r>
              <a:endParaRPr kumimoji="1" lang="ja-JP" altLang="en-US" dirty="0">
                <a:latin typeface="Helvetica"/>
                <a:cs typeface="Helvetica"/>
              </a:endParaRPr>
            </a:p>
          </p:txBody>
        </p:sp>
        <p:cxnSp>
          <p:nvCxnSpPr>
            <p:cNvPr id="167" name="直線矢印コネクタ 166"/>
            <p:cNvCxnSpPr>
              <a:endCxn id="161" idx="0"/>
            </p:cNvCxnSpPr>
            <p:nvPr/>
          </p:nvCxnSpPr>
          <p:spPr bwMode="auto">
            <a:xfrm>
              <a:off x="2572210" y="5589240"/>
              <a:ext cx="720080" cy="11033"/>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7" name="テキスト ボックス 66"/>
          <p:cNvSpPr txBox="1"/>
          <p:nvPr/>
        </p:nvSpPr>
        <p:spPr>
          <a:xfrm>
            <a:off x="1043608" y="3429000"/>
            <a:ext cx="458379" cy="338554"/>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LO</a:t>
            </a:r>
            <a:endParaRPr kumimoji="1" lang="ja-JP" altLang="en-US" sz="1600" dirty="0">
              <a:latin typeface="Helvetica"/>
              <a:cs typeface="Helvetica"/>
            </a:endParaRPr>
          </a:p>
        </p:txBody>
      </p:sp>
      <p:cxnSp>
        <p:nvCxnSpPr>
          <p:cNvPr id="68" name="カギ線コネクタ 67"/>
          <p:cNvCxnSpPr>
            <a:stCxn id="67" idx="3"/>
            <a:endCxn id="7" idx="2"/>
          </p:cNvCxnSpPr>
          <p:nvPr/>
        </p:nvCxnSpPr>
        <p:spPr bwMode="auto">
          <a:xfrm flipV="1">
            <a:off x="1501987" y="3077672"/>
            <a:ext cx="232489" cy="520605"/>
          </a:xfrm>
          <a:prstGeom prst="bentConnector2">
            <a:avLst/>
          </a:prstGeom>
          <a:solidFill>
            <a:schemeClr val="accent1"/>
          </a:solidFill>
          <a:ln w="381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テキスト ボックス 69"/>
          <p:cNvSpPr txBox="1"/>
          <p:nvPr/>
        </p:nvSpPr>
        <p:spPr>
          <a:xfrm>
            <a:off x="5652120" y="3356992"/>
            <a:ext cx="458379" cy="338554"/>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LO</a:t>
            </a:r>
            <a:endParaRPr kumimoji="1" lang="ja-JP" altLang="en-US" sz="1600" dirty="0">
              <a:latin typeface="Helvetica"/>
              <a:cs typeface="Helvetica"/>
            </a:endParaRPr>
          </a:p>
        </p:txBody>
      </p:sp>
      <p:cxnSp>
        <p:nvCxnSpPr>
          <p:cNvPr id="73" name="直線矢印コネクタ 72"/>
          <p:cNvCxnSpPr>
            <a:stCxn id="70" idx="3"/>
            <a:endCxn id="13" idx="1"/>
          </p:cNvCxnSpPr>
          <p:nvPr/>
        </p:nvCxnSpPr>
        <p:spPr>
          <a:xfrm>
            <a:off x="6110499" y="3526269"/>
            <a:ext cx="379940"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9" name="二等辺三角形 58"/>
          <p:cNvSpPr/>
          <p:nvPr/>
        </p:nvSpPr>
        <p:spPr>
          <a:xfrm rot="10800000">
            <a:off x="7956376" y="2492896"/>
            <a:ext cx="202422" cy="174502"/>
          </a:xfrm>
          <a:prstGeom prst="triangle">
            <a:avLst/>
          </a:prstGeom>
          <a:ln>
            <a:solidFill>
              <a:schemeClr val="accent1">
                <a:lumMod val="5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1600">
              <a:solidFill>
                <a:schemeClr val="accent3">
                  <a:lumMod val="50000"/>
                </a:schemeClr>
              </a:solidFill>
              <a:latin typeface="Helvetica"/>
              <a:cs typeface="Helvetica"/>
            </a:endParaRPr>
          </a:p>
        </p:txBody>
      </p:sp>
      <p:cxnSp>
        <p:nvCxnSpPr>
          <p:cNvPr id="60" name="カギ線コネクタ 59"/>
          <p:cNvCxnSpPr>
            <a:stCxn id="59" idx="0"/>
            <a:endCxn id="65" idx="6"/>
          </p:cNvCxnSpPr>
          <p:nvPr/>
        </p:nvCxnSpPr>
        <p:spPr>
          <a:xfrm rot="5400000">
            <a:off x="7662185" y="2745566"/>
            <a:ext cx="473570" cy="317235"/>
          </a:xfrm>
          <a:prstGeom prst="bentConnector2">
            <a:avLst/>
          </a:prstGeom>
          <a:ln>
            <a:solidFill>
              <a:schemeClr val="accent1">
                <a:lumMod val="50000"/>
              </a:schemeClr>
            </a:solidFill>
          </a:ln>
          <a:effectLst/>
        </p:spPr>
        <p:style>
          <a:lnRef idx="2">
            <a:schemeClr val="accent2"/>
          </a:lnRef>
          <a:fillRef idx="0">
            <a:schemeClr val="accent2"/>
          </a:fillRef>
          <a:effectRef idx="1">
            <a:schemeClr val="accent2"/>
          </a:effectRef>
          <a:fontRef idx="minor">
            <a:schemeClr val="tx1"/>
          </a:fontRef>
        </p:style>
      </p:cxnSp>
      <p:sp>
        <p:nvSpPr>
          <p:cNvPr id="62" name="フリーフォーム 61"/>
          <p:cNvSpPr/>
          <p:nvPr/>
        </p:nvSpPr>
        <p:spPr>
          <a:xfrm rot="8603852" flipV="1">
            <a:off x="8109177" y="2358816"/>
            <a:ext cx="624431" cy="151695"/>
          </a:xfrm>
          <a:custGeom>
            <a:avLst/>
            <a:gdLst>
              <a:gd name="connsiteX0" fmla="*/ 0 w 2302691"/>
              <a:gd name="connsiteY0" fmla="*/ 332365 h 474807"/>
              <a:gd name="connsiteX1" fmla="*/ 1412475 w 2302691"/>
              <a:gd name="connsiteY1" fmla="*/ 0 h 474807"/>
              <a:gd name="connsiteX2" fmla="*/ 640955 w 2302691"/>
              <a:gd name="connsiteY2" fmla="*/ 474807 h 474807"/>
              <a:gd name="connsiteX3" fmla="*/ 2302691 w 2302691"/>
              <a:gd name="connsiteY3" fmla="*/ 0 h 474807"/>
            </a:gdLst>
            <a:ahLst/>
            <a:cxnLst>
              <a:cxn ang="0">
                <a:pos x="connsiteX0" y="connsiteY0"/>
              </a:cxn>
              <a:cxn ang="0">
                <a:pos x="connsiteX1" y="connsiteY1"/>
              </a:cxn>
              <a:cxn ang="0">
                <a:pos x="connsiteX2" y="connsiteY2"/>
              </a:cxn>
              <a:cxn ang="0">
                <a:pos x="connsiteX3" y="connsiteY3"/>
              </a:cxn>
            </a:cxnLst>
            <a:rect l="l" t="t" r="r" b="b"/>
            <a:pathLst>
              <a:path w="2302691" h="474807">
                <a:moveTo>
                  <a:pt x="0" y="332365"/>
                </a:moveTo>
                <a:lnTo>
                  <a:pt x="1412475" y="0"/>
                </a:lnTo>
                <a:lnTo>
                  <a:pt x="640955" y="474807"/>
                </a:lnTo>
                <a:lnTo>
                  <a:pt x="2302691" y="0"/>
                </a:lnTo>
              </a:path>
            </a:pathLst>
          </a:custGeom>
          <a:ln w="38100" cmpd="sng">
            <a:solidFill>
              <a:schemeClr val="accent1">
                <a:lumMod val="50000"/>
              </a:schemeClr>
            </a:solidFill>
            <a:headEnd type="arrow"/>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sz="1600">
              <a:latin typeface="Helvetica"/>
              <a:cs typeface="Helvetica"/>
            </a:endParaRPr>
          </a:p>
        </p:txBody>
      </p:sp>
      <p:grpSp>
        <p:nvGrpSpPr>
          <p:cNvPr id="64" name="図形グループ 63"/>
          <p:cNvGrpSpPr/>
          <p:nvPr/>
        </p:nvGrpSpPr>
        <p:grpSpPr>
          <a:xfrm>
            <a:off x="7452320" y="2996952"/>
            <a:ext cx="288032" cy="288032"/>
            <a:chOff x="1115616" y="5661248"/>
            <a:chExt cx="576064" cy="576064"/>
          </a:xfrm>
        </p:grpSpPr>
        <p:sp>
          <p:nvSpPr>
            <p:cNvPr id="65" name="円/楕円 64"/>
            <p:cNvSpPr/>
            <p:nvPr/>
          </p:nvSpPr>
          <p:spPr bwMode="auto">
            <a:xfrm>
              <a:off x="1115616" y="5661248"/>
              <a:ext cx="576064" cy="576064"/>
            </a:xfrm>
            <a:prstGeom prst="ellipse">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円弧 65"/>
            <p:cNvSpPr/>
            <p:nvPr/>
          </p:nvSpPr>
          <p:spPr bwMode="auto">
            <a:xfrm>
              <a:off x="1223628" y="5769260"/>
              <a:ext cx="360040" cy="360040"/>
            </a:xfrm>
            <a:prstGeom prst="arc">
              <a:avLst>
                <a:gd name="adj1" fmla="val 7858423"/>
                <a:gd name="adj2" fmla="val 2931276"/>
              </a:avLst>
            </a:prstGeom>
            <a:ln>
              <a:headEnd type="none" w="sm" len="sm"/>
              <a:tailEnd type="arrow" w="sm" len="sm"/>
            </a:ln>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cxnSp>
        <p:nvCxnSpPr>
          <p:cNvPr id="69" name="カギ線コネクタ 68"/>
          <p:cNvCxnSpPr>
            <a:stCxn id="8" idx="3"/>
            <a:endCxn id="65" idx="2"/>
          </p:cNvCxnSpPr>
          <p:nvPr/>
        </p:nvCxnSpPr>
        <p:spPr bwMode="auto">
          <a:xfrm>
            <a:off x="7074569" y="2899238"/>
            <a:ext cx="377751" cy="241730"/>
          </a:xfrm>
          <a:prstGeom prst="bentConnector3">
            <a:avLst>
              <a:gd name="adj1" fmla="val 50000"/>
            </a:avLst>
          </a:prstGeom>
          <a:solidFill>
            <a:schemeClr val="accent1"/>
          </a:solidFill>
          <a:ln w="381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カギ線コネクタ 70"/>
          <p:cNvCxnSpPr>
            <a:stCxn id="65" idx="4"/>
            <a:endCxn id="13" idx="3"/>
          </p:cNvCxnSpPr>
          <p:nvPr/>
        </p:nvCxnSpPr>
        <p:spPr bwMode="auto">
          <a:xfrm rot="5400000">
            <a:off x="7243056" y="3172988"/>
            <a:ext cx="241285" cy="465277"/>
          </a:xfrm>
          <a:prstGeom prst="bentConnector2">
            <a:avLst/>
          </a:prstGeom>
          <a:solidFill>
            <a:schemeClr val="accent1"/>
          </a:solidFill>
          <a:ln w="381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3491880" y="5085184"/>
            <a:ext cx="1339204" cy="276999"/>
          </a:xfrm>
          <a:prstGeom prst="rect">
            <a:avLst/>
          </a:prstGeom>
          <a:noFill/>
        </p:spPr>
        <p:txBody>
          <a:bodyPr wrap="none" rtlCol="0">
            <a:spAutoFit/>
          </a:bodyPr>
          <a:lstStyle/>
          <a:p>
            <a:r>
              <a:rPr kumimoji="1" lang="en-US" altLang="ja-JP" dirty="0" smtClean="0">
                <a:latin typeface="Helvetica"/>
                <a:cs typeface="Helvetica"/>
              </a:rPr>
              <a:t>Optical spectrum</a:t>
            </a:r>
            <a:endParaRPr kumimoji="1" lang="ja-JP" altLang="en-US" dirty="0">
              <a:latin typeface="Helvetica"/>
              <a:cs typeface="Helvetica"/>
            </a:endParaRPr>
          </a:p>
        </p:txBody>
      </p:sp>
    </p:spTree>
    <p:extLst>
      <p:ext uri="{BB962C8B-B14F-4D97-AF65-F5344CB8AC3E}">
        <p14:creationId xmlns:p14="http://schemas.microsoft.com/office/powerpoint/2010/main" val="1433420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1066800"/>
          </a:xfrm>
        </p:spPr>
        <p:txBody>
          <a:bodyPr/>
          <a:lstStyle/>
          <a:p>
            <a:r>
              <a:rPr lang="en-US" altLang="ja-JP" sz="2800" b="1" dirty="0" smtClean="0"/>
              <a:t>Observed SSB phase noise of 300-GHz sinusoidal signal using O-SHIQM*</a:t>
            </a:r>
            <a:endParaRPr kumimoji="1" lang="ja-JP" altLang="en-US" sz="2800" b="1"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March 2014</a:t>
            </a:r>
            <a:endParaRPr lang="en-US" altLang="ja-JP" dirty="0"/>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9</a:t>
            </a:fld>
            <a:endParaRPr lang="en-US" altLang="ja-JP"/>
          </a:p>
        </p:txBody>
      </p:sp>
      <p:pic>
        <p:nvPicPr>
          <p:cNvPr id="8" name="コンテンツ プレースホルダー 7" descr="phasenoise_2.eps"/>
          <p:cNvPicPr>
            <a:picLocks noGrp="1" noChangeAspect="1"/>
          </p:cNvPicPr>
          <p:nvPr>
            <p:ph idx="1"/>
          </p:nvPr>
        </p:nvPicPr>
        <p:blipFill>
          <a:blip r:embed="rId2">
            <a:extLst>
              <a:ext uri="{28A0092B-C50C-407E-A947-70E740481C1C}">
                <a14:useLocalDpi xmlns:a14="http://schemas.microsoft.com/office/drawing/2010/main" val="0"/>
              </a:ext>
            </a:extLst>
          </a:blip>
          <a:srcRect l="-11728" r="-11728"/>
          <a:stretch>
            <a:fillRect/>
          </a:stretch>
        </p:blipFill>
        <p:spPr>
          <a:xfrm>
            <a:off x="685800" y="1618456"/>
            <a:ext cx="7772400" cy="4114800"/>
          </a:xfrm>
        </p:spPr>
      </p:pic>
      <p:sp>
        <p:nvSpPr>
          <p:cNvPr id="10" name="テキスト ボックス 9"/>
          <p:cNvSpPr txBox="1"/>
          <p:nvPr/>
        </p:nvSpPr>
        <p:spPr>
          <a:xfrm>
            <a:off x="5292080" y="2564904"/>
            <a:ext cx="1489611" cy="338554"/>
          </a:xfrm>
          <a:prstGeom prst="rect">
            <a:avLst/>
          </a:prstGeom>
          <a:noFill/>
        </p:spPr>
        <p:txBody>
          <a:bodyPr wrap="none" rtlCol="0">
            <a:spAutoFit/>
          </a:bodyPr>
          <a:lstStyle/>
          <a:p>
            <a:r>
              <a:rPr kumimoji="1" lang="en-US" altLang="ja-JP" sz="1600" dirty="0" smtClean="0"/>
              <a:t>300-GHz signal</a:t>
            </a:r>
            <a:endParaRPr kumimoji="1" lang="ja-JP" altLang="en-US" sz="1600" dirty="0"/>
          </a:p>
        </p:txBody>
      </p:sp>
      <p:sp>
        <p:nvSpPr>
          <p:cNvPr id="11" name="テキスト ボックス 10"/>
          <p:cNvSpPr txBox="1"/>
          <p:nvPr/>
        </p:nvSpPr>
        <p:spPr>
          <a:xfrm>
            <a:off x="2843808" y="4509120"/>
            <a:ext cx="3444172" cy="338554"/>
          </a:xfrm>
          <a:prstGeom prst="rect">
            <a:avLst/>
          </a:prstGeom>
          <a:noFill/>
        </p:spPr>
        <p:txBody>
          <a:bodyPr wrap="none" rtlCol="0">
            <a:spAutoFit/>
          </a:bodyPr>
          <a:lstStyle/>
          <a:p>
            <a:r>
              <a:rPr kumimoji="1" lang="en-US" altLang="ja-JP" sz="1600" dirty="0" smtClean="0"/>
              <a:t>LO signal for optical SHIQM (10 GHz)</a:t>
            </a:r>
            <a:endParaRPr kumimoji="1" lang="ja-JP" altLang="en-US" sz="1600" dirty="0"/>
          </a:p>
        </p:txBody>
      </p:sp>
      <p:sp>
        <p:nvSpPr>
          <p:cNvPr id="12" name="テキスト ボックス 11"/>
          <p:cNvSpPr txBox="1"/>
          <p:nvPr/>
        </p:nvSpPr>
        <p:spPr>
          <a:xfrm>
            <a:off x="2915816" y="3284984"/>
            <a:ext cx="1774845" cy="584776"/>
          </a:xfrm>
          <a:prstGeom prst="rect">
            <a:avLst/>
          </a:prstGeom>
          <a:noFill/>
        </p:spPr>
        <p:txBody>
          <a:bodyPr wrap="none" rtlCol="0">
            <a:spAutoFit/>
          </a:bodyPr>
          <a:lstStyle/>
          <a:p>
            <a:r>
              <a:rPr kumimoji="1" lang="en-US" altLang="ja-JP" sz="1600" dirty="0" smtClean="0"/>
              <a:t>LO signal for</a:t>
            </a:r>
          </a:p>
          <a:p>
            <a:r>
              <a:rPr kumimoji="1" lang="en-US" altLang="ja-JP" sz="1600" dirty="0" smtClean="0"/>
              <a:t>measurement SHM</a:t>
            </a:r>
            <a:endParaRPr kumimoji="1" lang="ja-JP" altLang="en-US" sz="1600" dirty="0"/>
          </a:p>
        </p:txBody>
      </p:sp>
      <p:cxnSp>
        <p:nvCxnSpPr>
          <p:cNvPr id="14" name="直線矢印コネクタ 13"/>
          <p:cNvCxnSpPr/>
          <p:nvPr/>
        </p:nvCxnSpPr>
        <p:spPr bwMode="auto">
          <a:xfrm flipV="1">
            <a:off x="6948264" y="3861048"/>
            <a:ext cx="0" cy="842572"/>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p:cNvSpPr txBox="1"/>
          <p:nvPr/>
        </p:nvSpPr>
        <p:spPr>
          <a:xfrm>
            <a:off x="6156176" y="4077072"/>
            <a:ext cx="766030" cy="276999"/>
          </a:xfrm>
          <a:prstGeom prst="rect">
            <a:avLst/>
          </a:prstGeom>
          <a:noFill/>
        </p:spPr>
        <p:txBody>
          <a:bodyPr wrap="none" rtlCol="0">
            <a:spAutoFit/>
          </a:bodyPr>
          <a:lstStyle/>
          <a:p>
            <a:r>
              <a:rPr kumimoji="1" lang="en-US" altLang="ja-JP" dirty="0" smtClean="0"/>
              <a:t>20 log 30</a:t>
            </a:r>
            <a:endParaRPr kumimoji="1" lang="ja-JP" altLang="en-US" dirty="0"/>
          </a:p>
        </p:txBody>
      </p:sp>
      <p:sp>
        <p:nvSpPr>
          <p:cNvPr id="17" name="テキスト ボックス 16"/>
          <p:cNvSpPr txBox="1"/>
          <p:nvPr/>
        </p:nvSpPr>
        <p:spPr>
          <a:xfrm>
            <a:off x="4067944" y="2996952"/>
            <a:ext cx="766030" cy="276999"/>
          </a:xfrm>
          <a:prstGeom prst="rect">
            <a:avLst/>
          </a:prstGeom>
          <a:noFill/>
        </p:spPr>
        <p:txBody>
          <a:bodyPr wrap="none" rtlCol="0">
            <a:spAutoFit/>
          </a:bodyPr>
          <a:lstStyle/>
          <a:p>
            <a:r>
              <a:rPr kumimoji="1" lang="en-US" altLang="ja-JP" dirty="0" smtClean="0"/>
              <a:t>20 log 24</a:t>
            </a:r>
            <a:endParaRPr kumimoji="1" lang="ja-JP" altLang="en-US" dirty="0"/>
          </a:p>
        </p:txBody>
      </p:sp>
      <p:cxnSp>
        <p:nvCxnSpPr>
          <p:cNvPr id="18" name="直線矢印コネクタ 17"/>
          <p:cNvCxnSpPr/>
          <p:nvPr/>
        </p:nvCxnSpPr>
        <p:spPr bwMode="auto">
          <a:xfrm flipV="1">
            <a:off x="4860032" y="2852936"/>
            <a:ext cx="0" cy="792088"/>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p:cNvSpPr/>
          <p:nvPr/>
        </p:nvSpPr>
        <p:spPr>
          <a:xfrm>
            <a:off x="611560" y="5733256"/>
            <a:ext cx="7992888" cy="707886"/>
          </a:xfrm>
          <a:prstGeom prst="rect">
            <a:avLst/>
          </a:prstGeom>
        </p:spPr>
        <p:txBody>
          <a:bodyPr wrap="square">
            <a:spAutoFit/>
          </a:bodyPr>
          <a:lstStyle/>
          <a:p>
            <a:pPr marL="0" lvl="4">
              <a:spcBef>
                <a:spcPts val="0"/>
              </a:spcBef>
            </a:pPr>
            <a:r>
              <a:rPr lang="en-US" altLang="ja-JP" sz="2000" i="1" dirty="0" smtClean="0">
                <a:ea typeface="ＭＳ Ｐゴシック" pitchFamily="50" charset="-128"/>
              </a:rPr>
              <a:t>SHIQM (Sub-harmonic IQ Mixer) was presented in the document: </a:t>
            </a:r>
            <a:r>
              <a:rPr lang="en-US" altLang="ja-JP" sz="2000" i="1" dirty="0">
                <a:ea typeface="ＭＳ Ｐゴシック" pitchFamily="50" charset="-128"/>
              </a:rPr>
              <a:t>IEEE </a:t>
            </a:r>
            <a:r>
              <a:rPr lang="en-US" altLang="ja-JP" sz="2000" i="1" dirty="0" smtClean="0">
                <a:ea typeface="ＭＳ Ｐゴシック" pitchFamily="50" charset="-128"/>
              </a:rPr>
              <a:t>802.15-14-0022-00-0thz</a:t>
            </a:r>
            <a:endParaRPr lang="en-US" altLang="ja-JP" sz="2000" i="1" dirty="0">
              <a:ea typeface="ＭＳ Ｐゴシック" pitchFamily="50" charset="-128"/>
            </a:endParaRPr>
          </a:p>
        </p:txBody>
      </p:sp>
    </p:spTree>
    <p:extLst>
      <p:ext uri="{BB962C8B-B14F-4D97-AF65-F5344CB8AC3E}">
        <p14:creationId xmlns:p14="http://schemas.microsoft.com/office/powerpoint/2010/main" val="435113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1602</TotalTime>
  <Words>688</Words>
  <Application>Microsoft Office PowerPoint</Application>
  <PresentationFormat>画面に合わせる (4:3)</PresentationFormat>
  <Paragraphs>135</Paragraphs>
  <Slides>10</Slides>
  <Notes>5</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RoF-Based Terahertz Fronthaul for Mobile/Wireless Access Systems</vt:lpstr>
      <vt:lpstr>Purpose of this Contribution</vt:lpstr>
      <vt:lpstr>Definition of Fronthaul at ITU-T</vt:lpstr>
      <vt:lpstr>Definition of Fronthaul at ITU-T</vt:lpstr>
      <vt:lpstr>Mobile/wireless access networks using RoF-based Terahertz Fronthaul</vt:lpstr>
      <vt:lpstr>RoF-Based Terahertz Fronthaul</vt:lpstr>
      <vt:lpstr>Block Diagram of Base Station</vt:lpstr>
      <vt:lpstr>Observed SSB phase noise of 300-GHz sinusoidal signal using O-SHIQM*</vt:lpstr>
      <vt:lpstr>Summary and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kasa</dc:creator>
  <dc:description>&lt;doc#&gt;</dc:description>
  <cp:lastModifiedBy>hiroyo ogawa</cp:lastModifiedBy>
  <cp:revision>328</cp:revision>
  <cp:lastPrinted>1998-02-10T13:28:06Z</cp:lastPrinted>
  <dcterms:created xsi:type="dcterms:W3CDTF">2012-03-06T01:22:04Z</dcterms:created>
  <dcterms:modified xsi:type="dcterms:W3CDTF">2014-03-18T06:39:27Z</dcterms:modified>
</cp:coreProperties>
</file>