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69"/>
  </p:notesMasterIdLst>
  <p:handoutMasterIdLst>
    <p:handoutMasterId r:id="rId70"/>
  </p:handoutMasterIdLst>
  <p:sldIdLst>
    <p:sldId id="908" r:id="rId2"/>
    <p:sldId id="478" r:id="rId3"/>
    <p:sldId id="953" r:id="rId4"/>
    <p:sldId id="954" r:id="rId5"/>
    <p:sldId id="955" r:id="rId6"/>
    <p:sldId id="723" r:id="rId7"/>
    <p:sldId id="775" r:id="rId8"/>
    <p:sldId id="724" r:id="rId9"/>
    <p:sldId id="973" r:id="rId10"/>
    <p:sldId id="834" r:id="rId11"/>
    <p:sldId id="835" r:id="rId12"/>
    <p:sldId id="734" r:id="rId13"/>
    <p:sldId id="735" r:id="rId14"/>
    <p:sldId id="777" r:id="rId15"/>
    <p:sldId id="783" r:id="rId16"/>
    <p:sldId id="780" r:id="rId17"/>
    <p:sldId id="778" r:id="rId18"/>
    <p:sldId id="1016" r:id="rId19"/>
    <p:sldId id="803" r:id="rId20"/>
    <p:sldId id="567" r:id="rId21"/>
    <p:sldId id="1014" r:id="rId22"/>
    <p:sldId id="992" r:id="rId23"/>
    <p:sldId id="930" r:id="rId24"/>
    <p:sldId id="790" r:id="rId25"/>
    <p:sldId id="974" r:id="rId26"/>
    <p:sldId id="784" r:id="rId27"/>
    <p:sldId id="715" r:id="rId28"/>
    <p:sldId id="854" r:id="rId29"/>
    <p:sldId id="797" r:id="rId30"/>
    <p:sldId id="976" r:id="rId31"/>
    <p:sldId id="956" r:id="rId32"/>
    <p:sldId id="855" r:id="rId33"/>
    <p:sldId id="856" r:id="rId34"/>
    <p:sldId id="861" r:id="rId35"/>
    <p:sldId id="831" r:id="rId36"/>
    <p:sldId id="832" r:id="rId37"/>
    <p:sldId id="833" r:id="rId38"/>
    <p:sldId id="957" r:id="rId39"/>
    <p:sldId id="1017" r:id="rId40"/>
    <p:sldId id="1018" r:id="rId41"/>
    <p:sldId id="1029" r:id="rId42"/>
    <p:sldId id="1030" r:id="rId43"/>
    <p:sldId id="1035" r:id="rId44"/>
    <p:sldId id="1036" r:id="rId45"/>
    <p:sldId id="1037" r:id="rId46"/>
    <p:sldId id="1038" r:id="rId47"/>
    <p:sldId id="1039" r:id="rId48"/>
    <p:sldId id="1040" r:id="rId49"/>
    <p:sldId id="1041" r:id="rId50"/>
    <p:sldId id="1042" r:id="rId51"/>
    <p:sldId id="1043" r:id="rId52"/>
    <p:sldId id="1044" r:id="rId53"/>
    <p:sldId id="1045" r:id="rId54"/>
    <p:sldId id="1046" r:id="rId55"/>
    <p:sldId id="1047" r:id="rId56"/>
    <p:sldId id="1048" r:id="rId57"/>
    <p:sldId id="1049" r:id="rId58"/>
    <p:sldId id="1050" r:id="rId59"/>
    <p:sldId id="1051" r:id="rId60"/>
    <p:sldId id="1052" r:id="rId61"/>
    <p:sldId id="1053" r:id="rId62"/>
    <p:sldId id="1054" r:id="rId63"/>
    <p:sldId id="1055" r:id="rId64"/>
    <p:sldId id="1056" r:id="rId65"/>
    <p:sldId id="1057" r:id="rId66"/>
    <p:sldId id="1058" r:id="rId67"/>
    <p:sldId id="1065" r:id="rId68"/>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1777" autoAdjust="0"/>
  </p:normalViewPr>
  <p:slideViewPr>
    <p:cSldViewPr>
      <p:cViewPr>
        <p:scale>
          <a:sx n="73" d="100"/>
          <a:sy n="73" d="100"/>
        </p:scale>
        <p:origin x="1282" y="-1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notesViewPr>
    <p:cSldViewPr>
      <p:cViewPr varScale="1">
        <p:scale>
          <a:sx n="42" d="100"/>
          <a:sy n="42" d="100"/>
        </p:scale>
        <p:origin x="2861" y="53"/>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025" y="195263"/>
            <a:ext cx="27590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3075" name="Rectangle 3"/>
          <p:cNvSpPr>
            <a:spLocks noGrp="1" noChangeArrowheads="1"/>
          </p:cNvSpPr>
          <p:nvPr>
            <p:ph type="dt" sz="quarter" idx="1"/>
          </p:nvPr>
        </p:nvSpPr>
        <p:spPr bwMode="auto">
          <a:xfrm>
            <a:off x="711200" y="195263"/>
            <a:ext cx="23653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076" name="Rectangle 4"/>
          <p:cNvSpPr>
            <a:spLocks noGrp="1" noChangeArrowheads="1"/>
          </p:cNvSpPr>
          <p:nvPr>
            <p:ph type="ftr" sz="quarter" idx="2"/>
          </p:nvPr>
        </p:nvSpPr>
        <p:spPr bwMode="auto">
          <a:xfrm>
            <a:off x="4259263" y="9906000"/>
            <a:ext cx="22082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100">
                <a:latin typeface="Times New Roman" pitchFamily="18" charset="0"/>
              </a:defRPr>
            </a:lvl1pPr>
          </a:lstStyle>
          <a:p>
            <a:pPr>
              <a:defRPr/>
            </a:pPr>
            <a:r>
              <a:rPr lang="ko-KR" altLang="en-US"/>
              <a:t>&lt;author&gt;, &lt;company&gt;</a:t>
            </a:r>
            <a:endParaRPr lang="en-US" altLang="ko-KR"/>
          </a:p>
        </p:txBody>
      </p:sp>
      <p:sp>
        <p:nvSpPr>
          <p:cNvPr id="3077" name="Rectangle 5"/>
          <p:cNvSpPr>
            <a:spLocks noGrp="1" noChangeArrowheads="1"/>
          </p:cNvSpPr>
          <p:nvPr>
            <p:ph type="sldNum" sz="quarter" idx="3"/>
          </p:nvPr>
        </p:nvSpPr>
        <p:spPr bwMode="auto">
          <a:xfrm>
            <a:off x="2760663" y="9906000"/>
            <a:ext cx="14208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1000125">
              <a:defRPr sz="1100">
                <a:latin typeface="Times New Roman" pitchFamily="18" charset="0"/>
              </a:defRPr>
            </a:lvl1pPr>
          </a:lstStyle>
          <a:p>
            <a:pPr>
              <a:defRPr/>
            </a:pPr>
            <a:r>
              <a:rPr lang="en-US" altLang="ko-KR"/>
              <a:t>Page </a:t>
            </a:r>
            <a:fld id="{9CF2A2D6-BBB5-45EA-8A45-5708FA14C475}" type="slidenum">
              <a:rPr lang="en-US" altLang="ko-KR"/>
              <a:pPr>
                <a:defRPr/>
              </a:pPr>
              <a:t>‹#›</a:t>
            </a:fld>
            <a:endParaRPr lang="en-US" altLang="ko-KR"/>
          </a:p>
        </p:txBody>
      </p:sp>
      <p:sp>
        <p:nvSpPr>
          <p:cNvPr id="53254" name="Line 6"/>
          <p:cNvSpPr>
            <a:spLocks noChangeShapeType="1"/>
          </p:cNvSpPr>
          <p:nvPr/>
        </p:nvSpPr>
        <p:spPr bwMode="auto">
          <a:xfrm>
            <a:off x="709613" y="427038"/>
            <a:ext cx="5680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53255" name="Rectangle 7"/>
          <p:cNvSpPr>
            <a:spLocks noChangeArrowheads="1"/>
          </p:cNvSpPr>
          <p:nvPr/>
        </p:nvSpPr>
        <p:spPr bwMode="auto">
          <a:xfrm>
            <a:off x="709613" y="9906000"/>
            <a:ext cx="728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0125"/>
            <a:r>
              <a:rPr lang="en-US" altLang="ko-KR" sz="1200">
                <a:latin typeface="Times New Roman" pitchFamily="18" charset="0"/>
              </a:rPr>
              <a:t>Submission</a:t>
            </a:r>
          </a:p>
        </p:txBody>
      </p:sp>
      <p:sp>
        <p:nvSpPr>
          <p:cNvPr id="53256" name="Line 8"/>
          <p:cNvSpPr>
            <a:spLocks noChangeShapeType="1"/>
          </p:cNvSpPr>
          <p:nvPr/>
        </p:nvSpPr>
        <p:spPr bwMode="auto">
          <a:xfrm>
            <a:off x="709613" y="9893300"/>
            <a:ext cx="5837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748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7950"/>
            <a:ext cx="2882900"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2051" name="Rectangle 3"/>
          <p:cNvSpPr>
            <a:spLocks noGrp="1" noChangeArrowheads="1"/>
          </p:cNvSpPr>
          <p:nvPr>
            <p:ph type="dt" idx="1"/>
          </p:nvPr>
        </p:nvSpPr>
        <p:spPr bwMode="auto">
          <a:xfrm>
            <a:off x="668338" y="107950"/>
            <a:ext cx="280352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2772" name="Rectangle 4"/>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100499" tIns="49399" rIns="100499" bIns="4939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2388" y="9909175"/>
            <a:ext cx="2570162"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90538" lvl="4" algn="r" defTabSz="1000125">
              <a:defRPr sz="1200">
                <a:latin typeface="Times New Roman" pitchFamily="18" charset="0"/>
              </a:defRPr>
            </a:lvl5pPr>
          </a:lstStyle>
          <a:p>
            <a:pPr lvl="4">
              <a:defRPr/>
            </a:pPr>
            <a:r>
              <a:rPr lang="ko-KR" altLang="en-US"/>
              <a:t>&lt;author&gt;, &lt;company&gt;</a:t>
            </a:r>
            <a:endParaRPr lang="en-US" altLang="ko-KR"/>
          </a:p>
        </p:txBody>
      </p:sp>
      <p:sp>
        <p:nvSpPr>
          <p:cNvPr id="2055" name="Rectangle 7"/>
          <p:cNvSpPr>
            <a:spLocks noGrp="1" noChangeArrowheads="1"/>
          </p:cNvSpPr>
          <p:nvPr>
            <p:ph type="sldNum" sz="quarter" idx="5"/>
          </p:nvPr>
        </p:nvSpPr>
        <p:spPr bwMode="auto">
          <a:xfrm>
            <a:off x="3003550" y="9909175"/>
            <a:ext cx="8207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200">
                <a:latin typeface="Times New Roman" pitchFamily="18" charset="0"/>
              </a:defRPr>
            </a:lvl1pPr>
          </a:lstStyle>
          <a:p>
            <a:pPr>
              <a:defRPr/>
            </a:pPr>
            <a:r>
              <a:rPr lang="en-US" altLang="ko-KR"/>
              <a:t>Page </a:t>
            </a:r>
            <a:fld id="{F3700138-432E-4946-9C5C-25BC964A1331}" type="slidenum">
              <a:rPr lang="en-US" altLang="ko-KR"/>
              <a:pPr>
                <a:defRPr/>
              </a:pPr>
              <a:t>‹#›</a:t>
            </a:fld>
            <a:endParaRPr lang="en-US" altLang="ko-KR"/>
          </a:p>
        </p:txBody>
      </p:sp>
      <p:sp>
        <p:nvSpPr>
          <p:cNvPr id="32776" name="Rectangle 8"/>
          <p:cNvSpPr>
            <a:spLocks noChangeArrowheads="1"/>
          </p:cNvSpPr>
          <p:nvPr/>
        </p:nvSpPr>
        <p:spPr bwMode="auto">
          <a:xfrm>
            <a:off x="741363" y="9909175"/>
            <a:ext cx="7270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32777" name="Line 9"/>
          <p:cNvSpPr>
            <a:spLocks noChangeShapeType="1"/>
          </p:cNvSpPr>
          <p:nvPr/>
        </p:nvSpPr>
        <p:spPr bwMode="auto">
          <a:xfrm>
            <a:off x="741363" y="9907588"/>
            <a:ext cx="5616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32778" name="Line 10"/>
          <p:cNvSpPr>
            <a:spLocks noChangeShapeType="1"/>
          </p:cNvSpPr>
          <p:nvPr/>
        </p:nvSpPr>
        <p:spPr bwMode="auto">
          <a:xfrm>
            <a:off x="663575" y="327025"/>
            <a:ext cx="5772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5341076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45428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14</a:t>
            </a:fld>
            <a:endParaRPr lang="en-US" altLang="ko-KR"/>
          </a:p>
        </p:txBody>
      </p:sp>
    </p:spTree>
    <p:extLst>
      <p:ext uri="{BB962C8B-B14F-4D97-AF65-F5344CB8AC3E}">
        <p14:creationId xmlns:p14="http://schemas.microsoft.com/office/powerpoint/2010/main" val="119600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15</a:t>
            </a:fld>
            <a:endParaRPr lang="en-US" altLang="ko-KR"/>
          </a:p>
        </p:txBody>
      </p:sp>
    </p:spTree>
    <p:extLst>
      <p:ext uri="{BB962C8B-B14F-4D97-AF65-F5344CB8AC3E}">
        <p14:creationId xmlns:p14="http://schemas.microsoft.com/office/powerpoint/2010/main" val="1080825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16</a:t>
            </a:fld>
            <a:endParaRPr lang="ko-KR" altLang="en-US" smtClean="0">
              <a:latin typeface="Times New Roman" pitchFamily="18" charset="0"/>
            </a:endParaRPr>
          </a:p>
        </p:txBody>
      </p:sp>
    </p:spTree>
    <p:extLst>
      <p:ext uri="{BB962C8B-B14F-4D97-AF65-F5344CB8AC3E}">
        <p14:creationId xmlns:p14="http://schemas.microsoft.com/office/powerpoint/2010/main" val="262135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17</a:t>
            </a:fld>
            <a:endParaRPr lang="en-US" altLang="ko-KR"/>
          </a:p>
        </p:txBody>
      </p:sp>
    </p:spTree>
    <p:extLst>
      <p:ext uri="{BB962C8B-B14F-4D97-AF65-F5344CB8AC3E}">
        <p14:creationId xmlns:p14="http://schemas.microsoft.com/office/powerpoint/2010/main" val="2734284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19</a:t>
            </a:fld>
            <a:endParaRPr lang="en-US" altLang="ko-KR"/>
          </a:p>
        </p:txBody>
      </p:sp>
    </p:spTree>
    <p:extLst>
      <p:ext uri="{BB962C8B-B14F-4D97-AF65-F5344CB8AC3E}">
        <p14:creationId xmlns:p14="http://schemas.microsoft.com/office/powerpoint/2010/main" val="676898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20</a:t>
            </a:fld>
            <a:endParaRPr lang="en-US" altLang="ko-KR"/>
          </a:p>
        </p:txBody>
      </p:sp>
    </p:spTree>
    <p:extLst>
      <p:ext uri="{BB962C8B-B14F-4D97-AF65-F5344CB8AC3E}">
        <p14:creationId xmlns:p14="http://schemas.microsoft.com/office/powerpoint/2010/main" val="3317082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24</a:t>
            </a:fld>
            <a:endParaRPr lang="en-US" altLang="ko-KR"/>
          </a:p>
        </p:txBody>
      </p:sp>
    </p:spTree>
    <p:extLst>
      <p:ext uri="{BB962C8B-B14F-4D97-AF65-F5344CB8AC3E}">
        <p14:creationId xmlns:p14="http://schemas.microsoft.com/office/powerpoint/2010/main" val="1308265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smtClean="0"/>
          </a:p>
        </p:txBody>
      </p:sp>
      <p:sp>
        <p:nvSpPr>
          <p:cNvPr id="35844"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455F5E68-C529-495F-B1BC-45E004C6299A}" type="slidenum">
              <a:rPr lang="ko-KR" altLang="en-US" smtClean="0">
                <a:latin typeface="Times New Roman" pitchFamily="18" charset="0"/>
              </a:rPr>
              <a:pPr/>
              <a:t>26</a:t>
            </a:fld>
            <a:endParaRPr lang="ko-KR" altLang="en-US" smtClean="0">
              <a:latin typeface="Times New Roman" pitchFamily="18" charset="0"/>
            </a:endParaRPr>
          </a:p>
        </p:txBody>
      </p:sp>
    </p:spTree>
    <p:extLst>
      <p:ext uri="{BB962C8B-B14F-4D97-AF65-F5344CB8AC3E}">
        <p14:creationId xmlns:p14="http://schemas.microsoft.com/office/powerpoint/2010/main" val="908044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27</a:t>
            </a:fld>
            <a:endParaRPr lang="ko-KR" altLang="en-US" smtClean="0">
              <a:latin typeface="Times New Roman" pitchFamily="18" charset="0"/>
            </a:endParaRPr>
          </a:p>
        </p:txBody>
      </p:sp>
    </p:spTree>
    <p:extLst>
      <p:ext uri="{BB962C8B-B14F-4D97-AF65-F5344CB8AC3E}">
        <p14:creationId xmlns:p14="http://schemas.microsoft.com/office/powerpoint/2010/main" val="4031241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28</a:t>
            </a:fld>
            <a:endParaRPr lang="ko-KR" altLang="en-US" smtClean="0">
              <a:latin typeface="Times New Roman" pitchFamily="18" charset="0"/>
            </a:endParaRPr>
          </a:p>
        </p:txBody>
      </p:sp>
    </p:spTree>
    <p:extLst>
      <p:ext uri="{BB962C8B-B14F-4D97-AF65-F5344CB8AC3E}">
        <p14:creationId xmlns:p14="http://schemas.microsoft.com/office/powerpoint/2010/main" val="179366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doc.: IEEE 802.15-&lt;doc#&gt;</a:t>
            </a:r>
            <a:endParaRPr lang="en-US" altLang="ko-KR" smtClean="0">
              <a:latin typeface="Times New Roman" pitchFamily="18" charset="0"/>
            </a:endParaRP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&lt;month year&gt;</a:t>
            </a:r>
            <a:endParaRPr lang="en-US" altLang="ko-KR" smtClean="0">
              <a:latin typeface="Times New Roman" pitchFamily="18" charset="0"/>
            </a:endParaRPr>
          </a:p>
        </p:txBody>
      </p:sp>
      <p:sp>
        <p:nvSpPr>
          <p:cNvPr id="33796" name="Rectangle 6"/>
          <p:cNvSpPr>
            <a:spLocks noGrp="1" noChangeArrowheads="1"/>
          </p:cNvSpPr>
          <p:nvPr>
            <p:ph type="ftr" sz="quarter" idx="4"/>
          </p:nvPr>
        </p:nvSpPr>
        <p:spPr>
          <a:xfrm>
            <a:off x="3862388" y="9909175"/>
            <a:ext cx="2570162"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490538" defTabSz="1000125">
              <a:defRPr>
                <a:solidFill>
                  <a:schemeClr val="tx1"/>
                </a:solidFill>
                <a:latin typeface="Arial" charset="0"/>
                <a:ea typeface="굴림" charset="-127"/>
              </a:defRPr>
            </a:lvl5pPr>
            <a:lvl6pPr marL="947738" defTabSz="1000125" eaLnBrk="0" fontAlgn="base" hangingPunct="0">
              <a:spcBef>
                <a:spcPct val="0"/>
              </a:spcBef>
              <a:spcAft>
                <a:spcPct val="0"/>
              </a:spcAft>
              <a:defRPr>
                <a:solidFill>
                  <a:schemeClr val="tx1"/>
                </a:solidFill>
                <a:latin typeface="Arial" charset="0"/>
                <a:ea typeface="굴림" charset="-127"/>
              </a:defRPr>
            </a:lvl6pPr>
            <a:lvl7pPr marL="1404938" defTabSz="1000125" eaLnBrk="0" fontAlgn="base" hangingPunct="0">
              <a:spcBef>
                <a:spcPct val="0"/>
              </a:spcBef>
              <a:spcAft>
                <a:spcPct val="0"/>
              </a:spcAft>
              <a:defRPr>
                <a:solidFill>
                  <a:schemeClr val="tx1"/>
                </a:solidFill>
                <a:latin typeface="Arial" charset="0"/>
                <a:ea typeface="굴림" charset="-127"/>
              </a:defRPr>
            </a:lvl7pPr>
            <a:lvl8pPr marL="1862138" defTabSz="1000125" eaLnBrk="0" fontAlgn="base" hangingPunct="0">
              <a:spcBef>
                <a:spcPct val="0"/>
              </a:spcBef>
              <a:spcAft>
                <a:spcPct val="0"/>
              </a:spcAft>
              <a:defRPr>
                <a:solidFill>
                  <a:schemeClr val="tx1"/>
                </a:solidFill>
                <a:latin typeface="Arial" charset="0"/>
                <a:ea typeface="굴림" charset="-127"/>
              </a:defRPr>
            </a:lvl8pPr>
            <a:lvl9pPr marL="2319338" defTabSz="1000125" eaLnBrk="0" fontAlgn="base" hangingPunct="0">
              <a:spcBef>
                <a:spcPct val="0"/>
              </a:spcBef>
              <a:spcAft>
                <a:spcPct val="0"/>
              </a:spcAft>
              <a:defRPr>
                <a:solidFill>
                  <a:schemeClr val="tx1"/>
                </a:solidFill>
                <a:latin typeface="Arial" charset="0"/>
                <a:ea typeface="굴림" charset="-127"/>
              </a:defRPr>
            </a:lvl9pPr>
          </a:lstStyle>
          <a:p>
            <a:pPr lvl="4"/>
            <a:r>
              <a:rPr lang="ko-KR" altLang="en-US" sz="1300" smtClean="0">
                <a:latin typeface="Times New Roman" pitchFamily="18" charset="0"/>
              </a:rPr>
              <a:t>&lt;author&gt;, &lt;company&gt;</a:t>
            </a:r>
            <a:endParaRPr lang="en-US" altLang="ko-KR" sz="1300" smtClean="0">
              <a:latin typeface="Times New Roman" pitchFamily="18" charset="0"/>
            </a:endParaRPr>
          </a:p>
        </p:txBody>
      </p:sp>
      <p:sp>
        <p:nvSpPr>
          <p:cNvPr id="33797" name="Rectangle 7"/>
          <p:cNvSpPr>
            <a:spLocks noGrp="1" noChangeArrowheads="1"/>
          </p:cNvSpPr>
          <p:nvPr>
            <p:ph type="sldNum" sz="quarter" idx="5"/>
          </p:nvPr>
        </p:nvSpPr>
        <p:spPr>
          <a:xfrm>
            <a:off x="3003550" y="9909175"/>
            <a:ext cx="820738"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en-US" altLang="ko-KR" sz="1300" smtClean="0">
                <a:latin typeface="Times New Roman" pitchFamily="18" charset="0"/>
              </a:rPr>
              <a:t>Page </a:t>
            </a:r>
            <a:fld id="{D06AD4C4-7E36-42F4-9DFB-9DE5A0B52E62}" type="slidenum">
              <a:rPr lang="en-US" altLang="ko-KR" sz="1300" smtClean="0">
                <a:latin typeface="Times New Roman" pitchFamily="18" charset="0"/>
              </a:rPr>
              <a:pPr/>
              <a:t>2</a:t>
            </a:fld>
            <a:endParaRPr lang="en-US" altLang="ko-KR" sz="1300" smtClean="0">
              <a:latin typeface="Times New Roman" pitchFamily="18" charset="0"/>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굴림" charset="-127"/>
            </a:endParaRPr>
          </a:p>
        </p:txBody>
      </p:sp>
    </p:spTree>
    <p:extLst>
      <p:ext uri="{BB962C8B-B14F-4D97-AF65-F5344CB8AC3E}">
        <p14:creationId xmlns:p14="http://schemas.microsoft.com/office/powerpoint/2010/main" val="270274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29</a:t>
            </a:fld>
            <a:endParaRPr lang="en-US" altLang="ko-KR"/>
          </a:p>
        </p:txBody>
      </p:sp>
    </p:spTree>
    <p:extLst>
      <p:ext uri="{BB962C8B-B14F-4D97-AF65-F5344CB8AC3E}">
        <p14:creationId xmlns:p14="http://schemas.microsoft.com/office/powerpoint/2010/main" val="122368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32</a:t>
            </a:fld>
            <a:endParaRPr lang="en-US" altLang="ko-KR"/>
          </a:p>
        </p:txBody>
      </p:sp>
    </p:spTree>
    <p:extLst>
      <p:ext uri="{BB962C8B-B14F-4D97-AF65-F5344CB8AC3E}">
        <p14:creationId xmlns:p14="http://schemas.microsoft.com/office/powerpoint/2010/main" val="3270182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33</a:t>
            </a:fld>
            <a:endParaRPr lang="en-US" altLang="ko-KR"/>
          </a:p>
        </p:txBody>
      </p:sp>
    </p:spTree>
    <p:extLst>
      <p:ext uri="{BB962C8B-B14F-4D97-AF65-F5344CB8AC3E}">
        <p14:creationId xmlns:p14="http://schemas.microsoft.com/office/powerpoint/2010/main" val="102981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34</a:t>
            </a:fld>
            <a:endParaRPr lang="en-US" altLang="ko-KR"/>
          </a:p>
        </p:txBody>
      </p:sp>
    </p:spTree>
    <p:extLst>
      <p:ext uri="{BB962C8B-B14F-4D97-AF65-F5344CB8AC3E}">
        <p14:creationId xmlns:p14="http://schemas.microsoft.com/office/powerpoint/2010/main" val="3716104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35</a:t>
            </a:fld>
            <a:endParaRPr lang="en-US" altLang="ko-KR"/>
          </a:p>
        </p:txBody>
      </p:sp>
    </p:spTree>
    <p:extLst>
      <p:ext uri="{BB962C8B-B14F-4D97-AF65-F5344CB8AC3E}">
        <p14:creationId xmlns:p14="http://schemas.microsoft.com/office/powerpoint/2010/main" val="1317647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36</a:t>
            </a:fld>
            <a:endParaRPr lang="en-US" altLang="ko-KR"/>
          </a:p>
        </p:txBody>
      </p:sp>
    </p:spTree>
    <p:extLst>
      <p:ext uri="{BB962C8B-B14F-4D97-AF65-F5344CB8AC3E}">
        <p14:creationId xmlns:p14="http://schemas.microsoft.com/office/powerpoint/2010/main" val="4078358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37</a:t>
            </a:fld>
            <a:endParaRPr lang="en-US" altLang="ko-KR"/>
          </a:p>
        </p:txBody>
      </p:sp>
    </p:spTree>
    <p:extLst>
      <p:ext uri="{BB962C8B-B14F-4D97-AF65-F5344CB8AC3E}">
        <p14:creationId xmlns:p14="http://schemas.microsoft.com/office/powerpoint/2010/main" val="15496704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41</a:t>
            </a:fld>
            <a:endParaRPr lang="en-US" altLang="ko-KR"/>
          </a:p>
        </p:txBody>
      </p:sp>
    </p:spTree>
    <p:extLst>
      <p:ext uri="{BB962C8B-B14F-4D97-AF65-F5344CB8AC3E}">
        <p14:creationId xmlns:p14="http://schemas.microsoft.com/office/powerpoint/2010/main" val="583668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44</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16493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45</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419234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a:t>
            </a:fld>
            <a:endParaRPr lang="en-US" altLang="ko-KR"/>
          </a:p>
        </p:txBody>
      </p:sp>
    </p:spTree>
    <p:extLst>
      <p:ext uri="{BB962C8B-B14F-4D97-AF65-F5344CB8AC3E}">
        <p14:creationId xmlns:p14="http://schemas.microsoft.com/office/powerpoint/2010/main" val="2086085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46</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1622591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47</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38349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48</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673335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49</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22490703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50</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955442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51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554163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55</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303865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3/17/2014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66</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734715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67</a:t>
            </a:fld>
            <a:endParaRPr lang="en-US" altLang="ko-KR"/>
          </a:p>
        </p:txBody>
      </p:sp>
    </p:spTree>
    <p:extLst>
      <p:ext uri="{BB962C8B-B14F-4D97-AF65-F5344CB8AC3E}">
        <p14:creationId xmlns:p14="http://schemas.microsoft.com/office/powerpoint/2010/main" val="2347235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a:t>
            </a:fld>
            <a:endParaRPr lang="en-US" altLang="ko-KR"/>
          </a:p>
        </p:txBody>
      </p:sp>
    </p:spTree>
    <p:extLst>
      <p:ext uri="{BB962C8B-B14F-4D97-AF65-F5344CB8AC3E}">
        <p14:creationId xmlns:p14="http://schemas.microsoft.com/office/powerpoint/2010/main" val="1518616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a:t>
            </a:fld>
            <a:endParaRPr lang="en-US" altLang="ko-KR"/>
          </a:p>
        </p:txBody>
      </p:sp>
    </p:spTree>
    <p:extLst>
      <p:ext uri="{BB962C8B-B14F-4D97-AF65-F5344CB8AC3E}">
        <p14:creationId xmlns:p14="http://schemas.microsoft.com/office/powerpoint/2010/main" val="145903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a:t>
            </a:fld>
            <a:endParaRPr lang="en-US" altLang="ko-KR"/>
          </a:p>
        </p:txBody>
      </p:sp>
    </p:spTree>
    <p:extLst>
      <p:ext uri="{BB962C8B-B14F-4D97-AF65-F5344CB8AC3E}">
        <p14:creationId xmlns:p14="http://schemas.microsoft.com/office/powerpoint/2010/main" val="32965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a:t>
            </a:fld>
            <a:endParaRPr lang="en-US" altLang="ko-KR"/>
          </a:p>
        </p:txBody>
      </p:sp>
    </p:spTree>
    <p:extLst>
      <p:ext uri="{BB962C8B-B14F-4D97-AF65-F5344CB8AC3E}">
        <p14:creationId xmlns:p14="http://schemas.microsoft.com/office/powerpoint/2010/main" val="1568169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12</a:t>
            </a:fld>
            <a:endParaRPr lang="ko-KR" altLang="en-US" smtClean="0">
              <a:latin typeface="Times New Roman" pitchFamily="18" charset="0"/>
            </a:endParaRPr>
          </a:p>
        </p:txBody>
      </p:sp>
    </p:spTree>
    <p:extLst>
      <p:ext uri="{BB962C8B-B14F-4D97-AF65-F5344CB8AC3E}">
        <p14:creationId xmlns:p14="http://schemas.microsoft.com/office/powerpoint/2010/main" val="212750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13</a:t>
            </a:fld>
            <a:endParaRPr lang="ko-KR" altLang="en-US" smtClean="0">
              <a:latin typeface="Times New Roman" pitchFamily="18" charset="0"/>
            </a:endParaRPr>
          </a:p>
        </p:txBody>
      </p:sp>
    </p:spTree>
    <p:extLst>
      <p:ext uri="{BB962C8B-B14F-4D97-AF65-F5344CB8AC3E}">
        <p14:creationId xmlns:p14="http://schemas.microsoft.com/office/powerpoint/2010/main" val="281107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ko-KR"/>
              <a:t>Slide </a:t>
            </a:r>
            <a:fld id="{9074A851-4C59-43B2-8E58-D34A2A7E3777}" type="slidenum">
              <a:rPr lang="en-US" altLang="ko-KR"/>
              <a:pPr>
                <a:defRPr/>
              </a:pPr>
              <a:t>‹#›</a:t>
            </a:fld>
            <a:endParaRPr lang="en-US" altLang="ko-KR"/>
          </a:p>
        </p:txBody>
      </p:sp>
    </p:spTree>
    <p:extLst>
      <p:ext uri="{BB962C8B-B14F-4D97-AF65-F5344CB8AC3E}">
        <p14:creationId xmlns:p14="http://schemas.microsoft.com/office/powerpoint/2010/main" val="35658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162295F4-3E9F-428E-8377-B2156DFD0932}" type="slidenum">
              <a:rPr lang="en-US" altLang="ko-KR"/>
              <a:pPr>
                <a:defRPr/>
              </a:pPr>
              <a:t>‹#›</a:t>
            </a:fld>
            <a:endParaRPr lang="en-US" altLang="ko-KR"/>
          </a:p>
        </p:txBody>
      </p:sp>
    </p:spTree>
    <p:extLst>
      <p:ext uri="{BB962C8B-B14F-4D97-AF65-F5344CB8AC3E}">
        <p14:creationId xmlns:p14="http://schemas.microsoft.com/office/powerpoint/2010/main" val="348855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DE7C8685-2D6C-4EB7-8FDA-10347A2990E0}" type="slidenum">
              <a:rPr lang="en-US" altLang="ko-KR"/>
              <a:pPr>
                <a:defRPr/>
              </a:pPr>
              <a:t>‹#›</a:t>
            </a:fld>
            <a:endParaRPr lang="en-US" altLang="ko-KR"/>
          </a:p>
        </p:txBody>
      </p:sp>
    </p:spTree>
    <p:extLst>
      <p:ext uri="{BB962C8B-B14F-4D97-AF65-F5344CB8AC3E}">
        <p14:creationId xmlns:p14="http://schemas.microsoft.com/office/powerpoint/2010/main" val="235463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93D0BFAB-5A11-47E2-BE86-26EA95CF807D}" type="slidenum">
              <a:rPr lang="en-US" altLang="ko-KR"/>
              <a:pPr>
                <a:defRPr/>
              </a:pPr>
              <a:t>‹#›</a:t>
            </a:fld>
            <a:endParaRPr lang="en-US" altLang="ko-KR"/>
          </a:p>
        </p:txBody>
      </p:sp>
    </p:spTree>
    <p:extLst>
      <p:ext uri="{BB962C8B-B14F-4D97-AF65-F5344CB8AC3E}">
        <p14:creationId xmlns:p14="http://schemas.microsoft.com/office/powerpoint/2010/main" val="2788389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26976"/>
          </a:xfrm>
        </p:spPr>
        <p:txBody>
          <a:bodyPr/>
          <a:lstStyle>
            <a:lvl1pPr algn="l">
              <a:defRPr sz="2800"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85800" y="1556792"/>
            <a:ext cx="7772400" cy="4539208"/>
          </a:xfrm>
        </p:spPr>
        <p:txBody>
          <a:bodyPr/>
          <a:lstStyle>
            <a:lvl1pPr>
              <a:defRPr sz="2400"/>
            </a:lvl1pPr>
            <a:lvl2pPr>
              <a:defRPr sz="2400"/>
            </a:lvl2pPr>
            <a:lvl3pPr>
              <a:defRPr sz="20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663B2C6A-A10B-4153-9678-0E313D0C0BBD}" type="slidenum">
              <a:rPr lang="en-US" altLang="ko-KR"/>
              <a:pPr>
                <a:defRPr/>
              </a:pPr>
              <a:t>‹#›</a:t>
            </a:fld>
            <a:endParaRPr lang="en-US" altLang="ko-KR"/>
          </a:p>
        </p:txBody>
      </p:sp>
    </p:spTree>
    <p:extLst>
      <p:ext uri="{BB962C8B-B14F-4D97-AF65-F5344CB8AC3E}">
        <p14:creationId xmlns:p14="http://schemas.microsoft.com/office/powerpoint/2010/main" val="435267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33E9E336-DC45-427C-A5D8-1016D47BA29D}" type="slidenum">
              <a:rPr lang="en-US" altLang="ko-KR"/>
              <a:pPr>
                <a:defRPr/>
              </a:pPr>
              <a:t>‹#›</a:t>
            </a:fld>
            <a:endParaRPr lang="en-US" altLang="ko-KR"/>
          </a:p>
        </p:txBody>
      </p:sp>
    </p:spTree>
    <p:extLst>
      <p:ext uri="{BB962C8B-B14F-4D97-AF65-F5344CB8AC3E}">
        <p14:creationId xmlns:p14="http://schemas.microsoft.com/office/powerpoint/2010/main" val="30955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D859E160-DF52-482E-9A32-35FF175F311A}" type="slidenum">
              <a:rPr lang="en-US" altLang="ko-KR"/>
              <a:pPr>
                <a:defRPr/>
              </a:pPr>
              <a:t>‹#›</a:t>
            </a:fld>
            <a:endParaRPr lang="en-US" altLang="ko-KR"/>
          </a:p>
        </p:txBody>
      </p:sp>
    </p:spTree>
    <p:extLst>
      <p:ext uri="{BB962C8B-B14F-4D97-AF65-F5344CB8AC3E}">
        <p14:creationId xmlns:p14="http://schemas.microsoft.com/office/powerpoint/2010/main" val="123410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ko-KR"/>
              <a:t>Slide </a:t>
            </a:r>
            <a:fld id="{21441A0C-C57D-4516-B34F-2309C9E646E9}" type="slidenum">
              <a:rPr lang="en-US" altLang="ko-KR"/>
              <a:pPr>
                <a:defRPr/>
              </a:pPr>
              <a:t>‹#›</a:t>
            </a:fld>
            <a:endParaRPr lang="en-US" altLang="ko-KR"/>
          </a:p>
        </p:txBody>
      </p:sp>
    </p:spTree>
    <p:extLst>
      <p:ext uri="{BB962C8B-B14F-4D97-AF65-F5344CB8AC3E}">
        <p14:creationId xmlns:p14="http://schemas.microsoft.com/office/powerpoint/2010/main" val="410035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ko-KR"/>
              <a:t>Slide </a:t>
            </a:r>
            <a:fld id="{2D805F87-BCCF-42F5-9188-BD51E05EA456}" type="slidenum">
              <a:rPr lang="en-US" altLang="ko-KR"/>
              <a:pPr>
                <a:defRPr/>
              </a:pPr>
              <a:t>‹#›</a:t>
            </a:fld>
            <a:endParaRPr lang="en-US" altLang="ko-KR"/>
          </a:p>
        </p:txBody>
      </p:sp>
    </p:spTree>
    <p:extLst>
      <p:ext uri="{BB962C8B-B14F-4D97-AF65-F5344CB8AC3E}">
        <p14:creationId xmlns:p14="http://schemas.microsoft.com/office/powerpoint/2010/main" val="15064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4DA6BC27-4499-400E-BDD3-C6B98AE23D05}" type="slidenum">
              <a:rPr lang="en-US" altLang="ko-KR"/>
              <a:pPr>
                <a:defRPr/>
              </a:pPr>
              <a:t>‹#›</a:t>
            </a:fld>
            <a:endParaRPr lang="en-US" altLang="ko-KR"/>
          </a:p>
        </p:txBody>
      </p:sp>
    </p:spTree>
    <p:extLst>
      <p:ext uri="{BB962C8B-B14F-4D97-AF65-F5344CB8AC3E}">
        <p14:creationId xmlns:p14="http://schemas.microsoft.com/office/powerpoint/2010/main" val="124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8FA62C2F-AD53-4A0F-BBCF-B06F179FED5E}" type="slidenum">
              <a:rPr lang="en-US" altLang="ko-KR"/>
              <a:pPr>
                <a:defRPr/>
              </a:pPr>
              <a:t>‹#›</a:t>
            </a:fld>
            <a:endParaRPr lang="en-US" altLang="ko-KR"/>
          </a:p>
        </p:txBody>
      </p:sp>
    </p:spTree>
    <p:extLst>
      <p:ext uri="{BB962C8B-B14F-4D97-AF65-F5344CB8AC3E}">
        <p14:creationId xmlns:p14="http://schemas.microsoft.com/office/powerpoint/2010/main" val="40707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endParaRPr lang="ko-KR"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ko-KR" altLang="en-US"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Times New Roman" pitchFamily="18" charset="0"/>
              </a:defRPr>
            </a:lvl1pPr>
          </a:lstStyle>
          <a:p>
            <a:pPr>
              <a:defRPr/>
            </a:pPr>
            <a:r>
              <a:rPr lang="en-US" altLang="ko-KR"/>
              <a:t>Slide </a:t>
            </a:r>
            <a:fld id="{FBD6C997-C9A3-42BA-B250-8B343656C6A9}" type="slidenum">
              <a:rPr lang="en-US" altLang="ko-KR"/>
              <a:pPr>
                <a:defRPr/>
              </a:pPr>
              <a:t>‹#›</a:t>
            </a:fld>
            <a:endParaRPr lang="en-US" altLang="ko-KR"/>
          </a:p>
        </p:txBody>
      </p:sp>
      <p:sp>
        <p:nvSpPr>
          <p:cNvPr id="1029" name="Rectangle 7"/>
          <p:cNvSpPr>
            <a:spLocks noChangeArrowheads="1"/>
          </p:cNvSpPr>
          <p:nvPr/>
        </p:nvSpPr>
        <p:spPr bwMode="auto">
          <a:xfrm>
            <a:off x="5786438" y="396875"/>
            <a:ext cx="271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400" b="1" dirty="0">
                <a:latin typeface="Times New Roman" pitchFamily="18" charset="0"/>
              </a:rPr>
              <a:t>Doc: IEEE 802. </a:t>
            </a:r>
            <a:r>
              <a:rPr lang="en-US" altLang="ko-KR" sz="1400" b="1" dirty="0" smtClean="0">
                <a:latin typeface="Times New Roman" pitchFamily="18" charset="0"/>
              </a:rPr>
              <a:t>15-14-0174-00-0008 </a:t>
            </a:r>
            <a:endParaRPr lang="en-US" altLang="ko-KR" sz="1400" b="1" dirty="0">
              <a:latin typeface="Times New Roman" pitchFamily="18" charset="0"/>
            </a:endParaRP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7"/>
          <p:cNvSpPr>
            <a:spLocks noChangeArrowheads="1"/>
          </p:cNvSpPr>
          <p:nvPr/>
        </p:nvSpPr>
        <p:spPr bwMode="auto">
          <a:xfrm>
            <a:off x="517525" y="357188"/>
            <a:ext cx="982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marL="0" lvl="4" algn="ctr"/>
            <a:r>
              <a:rPr lang="en-US" altLang="ko-KR" sz="1400" b="1" dirty="0" smtClean="0">
                <a:latin typeface="Times New Roman" pitchFamily="18" charset="0"/>
              </a:rPr>
              <a:t>Mar 2014</a:t>
            </a:r>
            <a:endParaRPr lang="en-US" altLang="ko-KR" sz="1400" b="1" dirty="0">
              <a:latin typeface="Times New Roman" pitchFamily="18" charset="0"/>
            </a:endParaRPr>
          </a:p>
        </p:txBody>
      </p:sp>
      <p:sp>
        <p:nvSpPr>
          <p:cNvPr id="1034" name="Rectangle 7"/>
          <p:cNvSpPr>
            <a:spLocks noChangeArrowheads="1"/>
          </p:cNvSpPr>
          <p:nvPr userDrawn="1"/>
        </p:nvSpPr>
        <p:spPr bwMode="auto">
          <a:xfrm>
            <a:off x="5435600" y="6472238"/>
            <a:ext cx="314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200" dirty="0" err="1" smtClean="0">
                <a:latin typeface="Times New Roman" pitchFamily="18" charset="0"/>
              </a:rPr>
              <a:t>Jeongseok</a:t>
            </a:r>
            <a:r>
              <a:rPr lang="en-US" altLang="ko-KR" sz="1200" baseline="0" dirty="0" smtClean="0">
                <a:latin typeface="Times New Roman" pitchFamily="18" charset="0"/>
              </a:rPr>
              <a:t> Yu</a:t>
            </a:r>
            <a:r>
              <a:rPr lang="en-US" altLang="ko-KR" sz="1200" dirty="0" smtClean="0">
                <a:latin typeface="Times New Roman" pitchFamily="18" charset="0"/>
              </a:rPr>
              <a:t> </a:t>
            </a:r>
            <a:r>
              <a:rPr lang="en-US" altLang="ko-KR" sz="1200" i="1" dirty="0">
                <a:latin typeface="Times New Roman" pitchFamily="18" charset="0"/>
              </a:rPr>
              <a:t>et al</a:t>
            </a:r>
            <a:r>
              <a:rPr lang="en-US" altLang="ko-KR" sz="1200" dirty="0">
                <a:latin typeface="Times New Roman" pitchFamily="18" charset="0"/>
              </a:rPr>
              <a:t>., </a:t>
            </a:r>
          </a:p>
          <a:p>
            <a:pPr marL="0" lvl="4" algn="r"/>
            <a:r>
              <a:rPr lang="en-US" altLang="ko-KR" sz="1200" dirty="0">
                <a:latin typeface="Times New Roman" pitchFamily="18" charset="0"/>
              </a:rPr>
              <a:t>Chung-</a:t>
            </a:r>
            <a:r>
              <a:rPr lang="en-US" altLang="ko-KR" sz="1200" dirty="0" err="1">
                <a:latin typeface="Times New Roman" pitchFamily="18" charset="0"/>
              </a:rPr>
              <a:t>Ang</a:t>
            </a:r>
            <a:r>
              <a:rPr lang="en-US" altLang="ko-KR" sz="1200" dirty="0">
                <a:latin typeface="Times New Roman" pitchFamily="18" charset="0"/>
              </a:rPr>
              <a:t> University</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7.png"/><Relationship Id="rId3" Type="http://schemas.openxmlformats.org/officeDocument/2006/relationships/image" Target="../media/image120.png"/><Relationship Id="rId7" Type="http://schemas.openxmlformats.org/officeDocument/2006/relationships/image" Target="../media/image15.png"/><Relationship Id="rId12" Type="http://schemas.openxmlformats.org/officeDocument/2006/relationships/image" Target="../media/image190.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70.png"/><Relationship Id="rId5" Type="http://schemas.openxmlformats.org/officeDocument/2006/relationships/image" Target="../media/image19.png"/><Relationship Id="rId4" Type="http://schemas.openxmlformats.org/officeDocument/2006/relationships/image" Target="../media/image121.png"/><Relationship Id="rId9" Type="http://schemas.openxmlformats.org/officeDocument/2006/relationships/image" Target="../media/image18.png"/><Relationship Id="rId14" Type="http://schemas.openxmlformats.org/officeDocument/2006/relationships/image" Target="../media/image5.png"/></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image" Target="../media/image5.png"/><Relationship Id="rId16"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6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12.png"/></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3.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841" y="789158"/>
            <a:ext cx="899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1800" b="1" u="sng" dirty="0">
                <a:effectLst>
                  <a:outerShdw blurRad="38100" dist="38100" dir="2700000" algn="tl">
                    <a:srgbClr val="C0C0C0"/>
                  </a:outerShdw>
                </a:effectLst>
                <a:ea typeface="宋体" pitchFamily="2" charset="-122"/>
              </a:rPr>
              <a:t>Project: IEEE P802.15 Working Group for Wireless Personal Area Networks (WPANs)</a:t>
            </a:r>
            <a:endParaRPr lang="en-US" altLang="zh-CN" sz="1600" b="1" dirty="0">
              <a:ea typeface="宋体" pitchFamily="2" charset="-122"/>
            </a:endParaRPr>
          </a:p>
          <a:p>
            <a:pPr>
              <a:defRPr/>
            </a:pPr>
            <a:endParaRPr lang="en-US" altLang="zh-CN" sz="1600" dirty="0">
              <a:ea typeface="宋体" pitchFamily="2" charset="-122"/>
            </a:endParaRPr>
          </a:p>
          <a:p>
            <a:pPr>
              <a:defRPr/>
            </a:pPr>
            <a:r>
              <a:rPr lang="en-US" altLang="zh-CN" sz="1400" b="1" dirty="0">
                <a:ea typeface="宋体" pitchFamily="2" charset="-122"/>
              </a:rPr>
              <a:t>Submission Title:</a:t>
            </a:r>
            <a:r>
              <a:rPr lang="en-US" altLang="zh-CN" sz="1400" dirty="0">
                <a:ea typeface="宋体" pitchFamily="2" charset="-122"/>
              </a:rPr>
              <a:t> </a:t>
            </a:r>
            <a:r>
              <a:rPr lang="en-US" altLang="zh-CN" sz="1400" dirty="0" smtClean="0">
                <a:ea typeface="宋体" pitchFamily="2" charset="-122"/>
              </a:rPr>
              <a:t>[CAU </a:t>
            </a:r>
            <a:r>
              <a:rPr lang="en-US" sz="1400" dirty="0" smtClean="0"/>
              <a:t>Contribution Proposal for IEEE 802.15.8</a:t>
            </a:r>
            <a:r>
              <a:rPr lang="en-US" altLang="zh-CN" sz="1400" dirty="0" smtClean="0">
                <a:ea typeface="宋体" pitchFamily="2" charset="-122"/>
              </a:rPr>
              <a:t>]</a:t>
            </a:r>
            <a:r>
              <a:rPr lang="en-US" altLang="zh-CN" sz="1400" dirty="0">
                <a:ea typeface="宋体" pitchFamily="2" charset="-122"/>
              </a:rPr>
              <a:t>	</a:t>
            </a:r>
          </a:p>
          <a:p>
            <a:pPr>
              <a:defRPr/>
            </a:pPr>
            <a:r>
              <a:rPr lang="en-US" altLang="zh-CN" sz="1400" b="1" dirty="0">
                <a:ea typeface="宋体" pitchFamily="2" charset="-122"/>
              </a:rPr>
              <a:t>Date Submitted: </a:t>
            </a:r>
            <a:r>
              <a:rPr lang="en-US" altLang="zh-CN" sz="1400" dirty="0" smtClean="0">
                <a:ea typeface="宋体" pitchFamily="2" charset="-122"/>
              </a:rPr>
              <a:t>[Mar 12th, 2014]</a:t>
            </a:r>
            <a:r>
              <a:rPr lang="en-US" altLang="zh-CN" sz="1400" dirty="0">
                <a:ea typeface="宋体" pitchFamily="2" charset="-122"/>
              </a:rPr>
              <a:t>	</a:t>
            </a:r>
          </a:p>
          <a:p>
            <a:pPr>
              <a:defRPr/>
            </a:pPr>
            <a:r>
              <a:rPr lang="en-US" altLang="zh-CN" sz="1400" b="1" dirty="0" smtClean="0">
                <a:ea typeface="宋体" pitchFamily="2" charset="-122"/>
              </a:rPr>
              <a:t>Source:</a:t>
            </a:r>
            <a:r>
              <a:rPr lang="en-US" altLang="zh-CN" sz="1400" dirty="0">
                <a:ea typeface="宋体" pitchFamily="2" charset="-122"/>
              </a:rPr>
              <a:t> [</a:t>
            </a:r>
            <a:r>
              <a:rPr lang="en-US" altLang="zh-CN" sz="1400" dirty="0" err="1">
                <a:ea typeface="宋体" pitchFamily="2" charset="-122"/>
              </a:rPr>
              <a:t>Jeongseok</a:t>
            </a:r>
            <a:r>
              <a:rPr lang="en-US" altLang="zh-CN" sz="1400" dirty="0">
                <a:ea typeface="宋体" pitchFamily="2" charset="-122"/>
              </a:rPr>
              <a:t> Yu, </a:t>
            </a:r>
            <a:r>
              <a:rPr lang="en-US" altLang="zh-CN" sz="1400" dirty="0" err="1">
                <a:ea typeface="宋体" pitchFamily="2" charset="-122"/>
              </a:rPr>
              <a:t>Woongsoo</a:t>
            </a:r>
            <a:r>
              <a:rPr lang="en-US" altLang="zh-CN" sz="1400" dirty="0">
                <a:ea typeface="宋体" pitchFamily="2" charset="-122"/>
              </a:rPr>
              <a:t> Na, </a:t>
            </a:r>
            <a:r>
              <a:rPr lang="en-US" altLang="zh-CN" sz="1400" dirty="0" err="1">
                <a:ea typeface="宋体" pitchFamily="2" charset="-122"/>
              </a:rPr>
              <a:t>Hyoungchul</a:t>
            </a:r>
            <a:r>
              <a:rPr lang="en-US" altLang="zh-CN" sz="1400" dirty="0">
                <a:ea typeface="宋体" pitchFamily="2" charset="-122"/>
              </a:rPr>
              <a:t> </a:t>
            </a:r>
            <a:r>
              <a:rPr lang="en-US" altLang="zh-CN" sz="1400" dirty="0" err="1">
                <a:ea typeface="宋体" pitchFamily="2" charset="-122"/>
              </a:rPr>
              <a:t>Bae</a:t>
            </a:r>
            <a:r>
              <a:rPr lang="en-US" altLang="zh-CN" sz="1400" dirty="0">
                <a:ea typeface="宋体" pitchFamily="2" charset="-122"/>
              </a:rPr>
              <a:t>, </a:t>
            </a:r>
            <a:r>
              <a:rPr lang="en-US" altLang="zh-CN" sz="1400" dirty="0" err="1">
                <a:ea typeface="宋体" pitchFamily="2" charset="-122"/>
              </a:rPr>
              <a:t>Taejin</a:t>
            </a:r>
            <a:r>
              <a:rPr lang="en-US" altLang="zh-CN" sz="1400" dirty="0">
                <a:ea typeface="宋体" pitchFamily="2" charset="-122"/>
              </a:rPr>
              <a:t> Kim, </a:t>
            </a:r>
            <a:r>
              <a:rPr lang="en-US" altLang="zh-CN" sz="1400" dirty="0" err="1">
                <a:ea typeface="宋体" pitchFamily="2" charset="-122"/>
              </a:rPr>
              <a:t>Yunseong</a:t>
            </a:r>
            <a:r>
              <a:rPr lang="en-US" altLang="zh-CN" sz="1400" dirty="0">
                <a:ea typeface="宋体" pitchFamily="2" charset="-122"/>
              </a:rPr>
              <a:t> Lee, </a:t>
            </a:r>
            <a:r>
              <a:rPr lang="en-US" altLang="zh-CN" sz="1400" dirty="0" err="1">
                <a:ea typeface="宋体" pitchFamily="2" charset="-122"/>
              </a:rPr>
              <a:t>Juho</a:t>
            </a:r>
            <a:r>
              <a:rPr lang="en-US" altLang="zh-CN" sz="1400" dirty="0">
                <a:ea typeface="宋体" pitchFamily="2" charset="-122"/>
              </a:rPr>
              <a:t> Lee, </a:t>
            </a:r>
            <a:r>
              <a:rPr lang="en-US" altLang="zh-CN" sz="1400" dirty="0" err="1">
                <a:ea typeface="宋体" pitchFamily="2" charset="-122"/>
              </a:rPr>
              <a:t>Zeynep</a:t>
            </a:r>
            <a:r>
              <a:rPr lang="en-US" altLang="zh-CN" sz="1400" dirty="0">
                <a:ea typeface="宋体" pitchFamily="2" charset="-122"/>
              </a:rPr>
              <a:t> </a:t>
            </a:r>
            <a:r>
              <a:rPr lang="en-US" altLang="zh-CN" sz="1400" dirty="0" err="1">
                <a:ea typeface="宋体" pitchFamily="2" charset="-122"/>
              </a:rPr>
              <a:t>Vatandas</a:t>
            </a:r>
            <a:r>
              <a:rPr lang="en-US" altLang="zh-CN" sz="1400" dirty="0" smtClean="0">
                <a:ea typeface="宋体" pitchFamily="2" charset="-122"/>
              </a:rPr>
              <a:t>, </a:t>
            </a:r>
            <a:r>
              <a:rPr lang="en-US" altLang="zh-CN" sz="1400" dirty="0" err="1">
                <a:ea typeface="宋体" pitchFamily="2" charset="-122"/>
              </a:rPr>
              <a:t>Hyunsoo</a:t>
            </a:r>
            <a:r>
              <a:rPr lang="en-US" altLang="zh-CN" sz="1400" dirty="0">
                <a:ea typeface="宋体" pitchFamily="2" charset="-122"/>
              </a:rPr>
              <a:t> Kwon, </a:t>
            </a:r>
            <a:r>
              <a:rPr lang="en-US" altLang="zh-CN" sz="1400" dirty="0" err="1">
                <a:ea typeface="宋体" pitchFamily="2" charset="-122"/>
              </a:rPr>
              <a:t>Changhee</a:t>
            </a:r>
            <a:r>
              <a:rPr lang="en-US" altLang="zh-CN" sz="1400" dirty="0">
                <a:ea typeface="宋体" pitchFamily="2" charset="-122"/>
              </a:rPr>
              <a:t> Han</a:t>
            </a:r>
            <a:r>
              <a:rPr lang="en-US" altLang="zh-CN" sz="1400" dirty="0" smtClean="0">
                <a:ea typeface="宋体" pitchFamily="2" charset="-122"/>
              </a:rPr>
              <a:t>, </a:t>
            </a:r>
            <a:r>
              <a:rPr lang="en-US" altLang="zh-CN" sz="1400" dirty="0" err="1">
                <a:ea typeface="宋体" pitchFamily="2" charset="-122"/>
              </a:rPr>
              <a:t>Sungrae</a:t>
            </a:r>
            <a:r>
              <a:rPr lang="en-US" altLang="zh-CN" sz="1400" dirty="0">
                <a:ea typeface="宋体" pitchFamily="2" charset="-122"/>
              </a:rPr>
              <a:t> Cho, and </a:t>
            </a:r>
            <a:r>
              <a:rPr lang="en-US" altLang="zh-CN" sz="1400" dirty="0" err="1">
                <a:ea typeface="宋体" pitchFamily="2" charset="-122"/>
              </a:rPr>
              <a:t>Junbeom</a:t>
            </a:r>
            <a:r>
              <a:rPr lang="en-US" altLang="zh-CN" sz="1400" dirty="0">
                <a:ea typeface="宋体" pitchFamily="2" charset="-122"/>
              </a:rPr>
              <a:t> </a:t>
            </a:r>
            <a:r>
              <a:rPr lang="en-US" altLang="zh-CN" sz="1400" dirty="0" err="1" smtClean="0">
                <a:ea typeface="宋体" pitchFamily="2" charset="-122"/>
              </a:rPr>
              <a:t>Hur</a:t>
            </a:r>
            <a:r>
              <a:rPr lang="en-US" altLang="zh-CN" sz="1400" dirty="0" smtClean="0">
                <a:ea typeface="宋体" pitchFamily="2" charset="-122"/>
              </a:rPr>
              <a:t>] </a:t>
            </a:r>
          </a:p>
          <a:p>
            <a:pPr>
              <a:defRPr/>
            </a:pPr>
            <a:r>
              <a:rPr lang="en-US" altLang="zh-CN" sz="1400" dirty="0" smtClean="0">
                <a:ea typeface="宋体" pitchFamily="2" charset="-122"/>
              </a:rPr>
              <a:t>Company [Chung-</a:t>
            </a:r>
            <a:r>
              <a:rPr lang="en-US" altLang="zh-CN" sz="1400" dirty="0" err="1" smtClean="0">
                <a:ea typeface="宋体" pitchFamily="2" charset="-122"/>
              </a:rPr>
              <a:t>Ang</a:t>
            </a:r>
            <a:r>
              <a:rPr lang="en-US" altLang="zh-CN" sz="1400" dirty="0" smtClean="0">
                <a:ea typeface="宋体" pitchFamily="2" charset="-122"/>
              </a:rPr>
              <a:t> University, Korea]</a:t>
            </a:r>
            <a:endParaRPr lang="en-US" altLang="zh-CN" sz="1400" dirty="0">
              <a:ea typeface="宋体" pitchFamily="2" charset="-122"/>
            </a:endParaRPr>
          </a:p>
          <a:p>
            <a:pPr>
              <a:defRPr/>
            </a:pPr>
            <a:r>
              <a:rPr lang="en-US" altLang="zh-CN" sz="1400" dirty="0" smtClean="0">
                <a:ea typeface="宋体" pitchFamily="2" charset="-122"/>
              </a:rPr>
              <a:t>E-Mail:[jsyu@uclab.re.kr, wsna@uclab.re.kr, hcbae@uclab.re.kr, tjkim@uclab.re.kr, yslee@uclab.re.kr, jhlee@uclab.re.kr, zvatandas@uclab.re.kr, srcho@cau.ac.kr</a:t>
            </a:r>
            <a:r>
              <a:rPr lang="en-US" altLang="zh-CN" sz="1400" dirty="0">
                <a:ea typeface="宋体" pitchFamily="2" charset="-122"/>
              </a:rPr>
              <a:t>, jbhur@cau.ac.kr</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Re:</a:t>
            </a:r>
            <a:r>
              <a:rPr lang="en-US" altLang="zh-CN" sz="1400" dirty="0">
                <a:ea typeface="宋体" pitchFamily="2" charset="-122"/>
              </a:rPr>
              <a:t> </a:t>
            </a:r>
            <a:r>
              <a:rPr lang="en-US" altLang="zh-CN" sz="1400" dirty="0" smtClean="0">
                <a:ea typeface="宋体" pitchFamily="2" charset="-122"/>
              </a:rPr>
              <a:t>[</a:t>
            </a:r>
            <a:r>
              <a:rPr lang="en-US" altLang="ja-JP" sz="1400" dirty="0">
                <a:ea typeface="ＭＳ Ｐゴシック" pitchFamily="50" charset="-128"/>
              </a:rPr>
              <a:t>This is the original </a:t>
            </a:r>
            <a:r>
              <a:rPr lang="en-US" altLang="ja-JP" sz="1400" dirty="0" smtClean="0">
                <a:ea typeface="ＭＳ Ｐゴシック" pitchFamily="50" charset="-128"/>
              </a:rPr>
              <a:t>document</a:t>
            </a:r>
            <a:r>
              <a:rPr lang="en-US" altLang="zh-CN" sz="1400" dirty="0" smtClean="0">
                <a:ea typeface="宋体" pitchFamily="2" charset="-122"/>
              </a:rPr>
              <a:t>]</a:t>
            </a:r>
            <a:r>
              <a:rPr lang="en-US" altLang="zh-CN" sz="1600" dirty="0">
                <a:ea typeface="宋体" pitchFamily="2" charset="-122"/>
              </a:rPr>
              <a:t>	</a:t>
            </a:r>
          </a:p>
          <a:p>
            <a:pPr>
              <a:spcBef>
                <a:spcPts val="600"/>
              </a:spcBef>
              <a:spcAft>
                <a:spcPts val="600"/>
              </a:spcAft>
              <a:defRPr/>
            </a:pPr>
            <a:r>
              <a:rPr lang="en-US" altLang="zh-CN" sz="1400" b="1" dirty="0">
                <a:ea typeface="宋体" pitchFamily="2" charset="-122"/>
              </a:rPr>
              <a:t>Abstract</a:t>
            </a:r>
            <a:r>
              <a:rPr lang="en-US" altLang="zh-CN" sz="1400" b="1" dirty="0" smtClean="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Purpose</a:t>
            </a:r>
            <a:r>
              <a:rPr lang="en-US" altLang="zh-CN" sz="1400" b="1" dirty="0" smtClean="0">
                <a:ea typeface="宋体" pitchFamily="2" charset="-122"/>
              </a:rPr>
              <a:t>: </a:t>
            </a:r>
            <a:r>
              <a:rPr lang="en-US" altLang="zh-CN" sz="1400" dirty="0" smtClean="0">
                <a:ea typeface="宋体" pitchFamily="2" charset="-122"/>
              </a:rPr>
              <a:t>[]</a:t>
            </a:r>
            <a:endParaRPr lang="en-US" altLang="zh-CN" sz="1400" dirty="0">
              <a:ea typeface="宋体" pitchFamily="2" charset="-122"/>
            </a:endParaRPr>
          </a:p>
          <a:p>
            <a:pPr>
              <a:defRPr/>
            </a:pPr>
            <a:r>
              <a:rPr lang="en-US" altLang="zh-CN" sz="1400" b="1" dirty="0" smtClean="0">
                <a:ea typeface="宋体" pitchFamily="2" charset="-122"/>
              </a:rPr>
              <a:t>Notice: </a:t>
            </a:r>
            <a:r>
              <a:rPr lang="en-US" altLang="zh-CN" sz="1400" dirty="0" smtClean="0">
                <a:ea typeface="宋体" pitchFamily="2" charset="-122"/>
              </a:rPr>
              <a:t>This </a:t>
            </a:r>
            <a:r>
              <a:rPr lang="en-US" altLang="zh-CN" sz="1400" dirty="0">
                <a:ea typeface="宋体" pitchFamily="2" charset="-122"/>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zh-CN" sz="1400" b="1" dirty="0" smtClean="0">
                <a:ea typeface="宋体" pitchFamily="2" charset="-122"/>
              </a:rPr>
              <a:t>Release: </a:t>
            </a:r>
            <a:r>
              <a:rPr lang="en-US" altLang="zh-CN" sz="1400" dirty="0" smtClean="0">
                <a:ea typeface="宋体" pitchFamily="2" charset="-122"/>
              </a:rPr>
              <a:t>The </a:t>
            </a:r>
            <a:r>
              <a:rPr lang="en-US" altLang="zh-CN" sz="1400" dirty="0">
                <a:ea typeface="宋体" pitchFamily="2" charset="-122"/>
              </a:rPr>
              <a:t>contributor acknowledges and accepts that this contribution becomes the property of IEEE and may be made publicly available by P802.15</a:t>
            </a:r>
            <a:r>
              <a:rPr lang="en-US" altLang="zh-CN" sz="1400" dirty="0" smtClean="0">
                <a:ea typeface="宋体" pitchFamily="2" charset="-122"/>
              </a:rPr>
              <a:t>.</a:t>
            </a:r>
            <a:endParaRPr lang="en-US" altLang="zh-CN" sz="1400" dirty="0">
              <a:ea typeface="宋体" pitchFamily="2" charset="-122"/>
            </a:endParaRPr>
          </a:p>
        </p:txBody>
      </p:sp>
    </p:spTree>
    <p:extLst>
      <p:ext uri="{BB962C8B-B14F-4D97-AF65-F5344CB8AC3E}">
        <p14:creationId xmlns:p14="http://schemas.microsoft.com/office/powerpoint/2010/main" val="3240616387"/>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a:t>
            </a:r>
            <a:r>
              <a:rPr lang="en-US" altLang="ko-KR" dirty="0" smtClean="0">
                <a:ea typeface="굴림" charset="-127"/>
              </a:rPr>
              <a:t>1/2)</a:t>
            </a:r>
            <a:endParaRPr lang="ko-KR" altLang="en-US" dirty="0"/>
          </a:p>
        </p:txBody>
      </p:sp>
      <p:sp>
        <p:nvSpPr>
          <p:cNvPr id="3" name="내용 개체 틀 2"/>
          <p:cNvSpPr>
            <a:spLocks noGrp="1"/>
          </p:cNvSpPr>
          <p:nvPr>
            <p:ph idx="1"/>
          </p:nvPr>
        </p:nvSpPr>
        <p:spPr/>
        <p:txBody>
          <a:bodyPr/>
          <a:lstStyle/>
          <a:p>
            <a:r>
              <a:rPr lang="en-US" altLang="ko-KR" dirty="0" smtClean="0"/>
              <a:t>A multicast group is determined by application type ID, application specific ID, and application specific group ID. </a:t>
            </a:r>
          </a:p>
          <a:p>
            <a:r>
              <a:rPr lang="en-US" altLang="ko-KR" dirty="0" smtClean="0"/>
              <a:t>Therefore, it is inefficient if transmitting all IDs in a frame and managing routing table.</a:t>
            </a:r>
          </a:p>
          <a:p>
            <a:pPr lvl="1">
              <a:buNone/>
            </a:pP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a:t>
            </a:fld>
            <a:endParaRPr lang="en-US" altLang="ko-KR"/>
          </a:p>
        </p:txBody>
      </p:sp>
    </p:spTree>
    <p:extLst>
      <p:ext uri="{BB962C8B-B14F-4D97-AF65-F5344CB8AC3E}">
        <p14:creationId xmlns:p14="http://schemas.microsoft.com/office/powerpoint/2010/main" val="37207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a:t>
            </a:r>
            <a:r>
              <a:rPr lang="en-US" altLang="ko-KR" dirty="0" smtClean="0">
                <a:ea typeface="굴림" charset="-127"/>
              </a:rPr>
              <a:t>2/2)</a:t>
            </a:r>
            <a:endParaRPr lang="ko-KR" altLang="en-US" dirty="0"/>
          </a:p>
        </p:txBody>
      </p:sp>
      <p:sp>
        <p:nvSpPr>
          <p:cNvPr id="3" name="내용 개체 틀 2"/>
          <p:cNvSpPr>
            <a:spLocks noGrp="1"/>
          </p:cNvSpPr>
          <p:nvPr>
            <p:ph idx="1"/>
          </p:nvPr>
        </p:nvSpPr>
        <p:spPr>
          <a:xfrm>
            <a:off x="685800" y="1268760"/>
            <a:ext cx="7772400" cy="4539208"/>
          </a:xfrm>
        </p:spPr>
        <p:txBody>
          <a:bodyPr/>
          <a:lstStyle/>
          <a:p>
            <a:r>
              <a:rPr lang="en-US" altLang="ko-KR" sz="2000" dirty="0" smtClean="0"/>
              <a:t>Therefore, we propose a device group ID creation scheme.</a:t>
            </a:r>
          </a:p>
          <a:p>
            <a:pPr lvl="1"/>
            <a:r>
              <a:rPr lang="en-US" altLang="ko-KR" sz="2000" dirty="0" smtClean="0"/>
              <a:t>Device group ID should be unique and distributed by a PD sending the first ARCF in the group.</a:t>
            </a:r>
          </a:p>
          <a:p>
            <a:pPr lvl="1"/>
            <a:r>
              <a:rPr lang="en-US" altLang="ko-KR" sz="2000" dirty="0" smtClean="0"/>
              <a:t>The PD manages/updates group keys for secure and dynamic multicast group communications after authentication procedures described in security section.</a:t>
            </a:r>
          </a:p>
          <a:p>
            <a:pPr lvl="1"/>
            <a:r>
              <a:rPr lang="en-US" altLang="ko-KR" sz="2000" dirty="0" smtClean="0"/>
              <a:t>The PD generates device group ID based on its </a:t>
            </a:r>
            <a:r>
              <a:rPr lang="en-US" altLang="ko-KR" sz="2000" dirty="0" err="1" smtClean="0"/>
              <a:t>unicast</a:t>
            </a:r>
            <a:r>
              <a:rPr lang="en-US" altLang="ko-KR" sz="2000" dirty="0" smtClean="0"/>
              <a:t> ID.</a:t>
            </a:r>
          </a:p>
          <a:p>
            <a:pPr lvl="1"/>
            <a:r>
              <a:rPr lang="en-US" altLang="ko-KR" sz="2000" dirty="0" smtClean="0"/>
              <a:t>Since a PD’s </a:t>
            </a:r>
            <a:r>
              <a:rPr lang="en-US" altLang="ko-KR" sz="2000" dirty="0" err="1" smtClean="0"/>
              <a:t>unicast</a:t>
            </a:r>
            <a:r>
              <a:rPr lang="en-US" altLang="ko-KR" sz="2000" dirty="0" smtClean="0"/>
              <a:t> ID is unique, prefix concatenated by PD’s </a:t>
            </a:r>
            <a:r>
              <a:rPr lang="en-US" altLang="ko-KR" sz="2000" dirty="0" err="1" smtClean="0"/>
              <a:t>unicast</a:t>
            </a:r>
            <a:r>
              <a:rPr lang="en-US" altLang="ko-KR" sz="2000" dirty="0" smtClean="0"/>
              <a:t> ID is also unique.</a:t>
            </a:r>
          </a:p>
          <a:p>
            <a:endParaRPr lang="ko-KR" altLang="en-US"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a:t>
            </a:fld>
            <a:endParaRPr lang="en-US" altLang="ko-KR"/>
          </a:p>
        </p:txBody>
      </p:sp>
      <p:graphicFrame>
        <p:nvGraphicFramePr>
          <p:cNvPr id="5" name="표 4"/>
          <p:cNvGraphicFramePr>
            <a:graphicFrameLocks noGrp="1"/>
          </p:cNvGraphicFramePr>
          <p:nvPr/>
        </p:nvGraphicFramePr>
        <p:xfrm>
          <a:off x="1547664" y="5229200"/>
          <a:ext cx="6096001" cy="370840"/>
        </p:xfrm>
        <a:graphic>
          <a:graphicData uri="http://schemas.openxmlformats.org/drawingml/2006/table">
            <a:tbl>
              <a:tblPr firstRow="1" bandRow="1">
                <a:tableStyleId>{5940675A-B579-460E-94D1-54222C63F5DA}</a:tableStyleId>
              </a:tblPr>
              <a:tblGrid>
                <a:gridCol w="1631505"/>
                <a:gridCol w="4464496"/>
              </a:tblGrid>
              <a:tr h="370840">
                <a:tc>
                  <a:txBody>
                    <a:bodyPr/>
                    <a:lstStyle/>
                    <a:p>
                      <a:pPr latinLnBrk="1"/>
                      <a:r>
                        <a:rPr lang="en-US" altLang="ko-KR" dirty="0" smtClean="0"/>
                        <a:t>Prefix </a:t>
                      </a:r>
                      <a:endParaRPr lang="ko-KR" altLang="en-US" dirty="0"/>
                    </a:p>
                  </a:txBody>
                  <a:tcPr/>
                </a:tc>
                <a:tc>
                  <a:txBody>
                    <a:bodyPr/>
                    <a:lstStyle/>
                    <a:p>
                      <a:pPr latinLnBrk="1"/>
                      <a:r>
                        <a:rPr lang="en-US" altLang="ko-KR" dirty="0" err="1" smtClean="0"/>
                        <a:t>Unicast</a:t>
                      </a:r>
                      <a:r>
                        <a:rPr lang="en-US" altLang="ko-KR" dirty="0" smtClean="0"/>
                        <a:t> ID</a:t>
                      </a:r>
                      <a:endParaRPr lang="ko-KR" altLang="en-US" dirty="0"/>
                    </a:p>
                  </a:txBody>
                  <a:tcPr/>
                </a:tc>
              </a:tr>
            </a:tbl>
          </a:graphicData>
        </a:graphic>
      </p:graphicFrame>
    </p:spTree>
    <p:extLst>
      <p:ext uri="{BB962C8B-B14F-4D97-AF65-F5344CB8AC3E}">
        <p14:creationId xmlns:p14="http://schemas.microsoft.com/office/powerpoint/2010/main" val="226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8134672" cy="727075"/>
          </a:xfrm>
        </p:spPr>
        <p:txBody>
          <a:bodyPr/>
          <a:lstStyle/>
          <a:p>
            <a:r>
              <a:rPr lang="en-US" altLang="ko-KR" dirty="0" smtClean="0">
                <a:ea typeface="굴림" charset="-127"/>
              </a:rPr>
              <a:t>Multicast Group Notification Frame (MGNF) (1/6)</a:t>
            </a:r>
            <a:endParaRPr lang="ko-KR" altLang="en-US" dirty="0" smtClean="0">
              <a:ea typeface="굴림" charset="-127"/>
            </a:endParaRPr>
          </a:p>
        </p:txBody>
      </p:sp>
      <p:sp>
        <p:nvSpPr>
          <p:cNvPr id="33" name="내용 개체 틀 2"/>
          <p:cNvSpPr txBox="1">
            <a:spLocks/>
          </p:cNvSpPr>
          <p:nvPr/>
        </p:nvSpPr>
        <p:spPr bwMode="auto">
          <a:xfrm>
            <a:off x="457200" y="1356534"/>
            <a:ext cx="50509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The purposes of MGNF are</a:t>
            </a:r>
          </a:p>
          <a:p>
            <a:pPr lvl="1" algn="just"/>
            <a:r>
              <a:rPr lang="en-US" altLang="ko-KR" sz="2000" dirty="0" smtClean="0"/>
              <a:t>Limiting duplicate ARCF,</a:t>
            </a:r>
            <a:endParaRPr lang="en-US" altLang="ko-KR" sz="2000" kern="0" dirty="0" smtClean="0"/>
          </a:p>
          <a:p>
            <a:pPr lvl="1" algn="just"/>
            <a:r>
              <a:rPr lang="en-US" altLang="ko-KR" sz="2000" kern="0" dirty="0" smtClean="0"/>
              <a:t>Management of routing table, </a:t>
            </a:r>
          </a:p>
          <a:p>
            <a:pPr lvl="1" algn="just"/>
            <a:r>
              <a:rPr lang="en-US" altLang="ko-KR" sz="2000" kern="0" dirty="0" smtClean="0"/>
              <a:t>Notifying leaving multicast group,</a:t>
            </a:r>
          </a:p>
          <a:p>
            <a:pPr lvl="1" algn="just"/>
            <a:r>
              <a:rPr lang="en-US" altLang="ko-KR" sz="2000" kern="0" dirty="0">
                <a:sym typeface="Wingdings" pitchFamily="2" charset="2"/>
              </a:rPr>
              <a:t>Device group ID </a:t>
            </a:r>
            <a:r>
              <a:rPr lang="en-US" altLang="ko-KR" sz="2000" kern="0" dirty="0" smtClean="0">
                <a:sym typeface="Wingdings" pitchFamily="2" charset="2"/>
              </a:rPr>
              <a:t>creation,</a:t>
            </a:r>
          </a:p>
          <a:p>
            <a:pPr lvl="1" algn="just"/>
            <a:r>
              <a:rPr lang="en-US" altLang="ko-KR" sz="2000" kern="0" dirty="0">
                <a:sym typeface="Wingdings" pitchFamily="2" charset="2"/>
              </a:rPr>
              <a:t>R</a:t>
            </a:r>
            <a:r>
              <a:rPr lang="en-US" altLang="ko-KR" sz="2000" kern="0" dirty="0" smtClean="0">
                <a:sym typeface="Wingdings" pitchFamily="2" charset="2"/>
              </a:rPr>
              <a:t>equest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a:sym typeface="Wingdings" pitchFamily="2" charset="2"/>
              </a:rPr>
              <a:t>R</a:t>
            </a:r>
            <a:r>
              <a:rPr lang="en-US" altLang="ko-KR" sz="2000" kern="0" dirty="0" smtClean="0">
                <a:sym typeface="Wingdings" pitchFamily="2" charset="2"/>
              </a:rPr>
              <a:t>eply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smtClean="0">
                <a:sym typeface="Wingdings" pitchFamily="2" charset="2"/>
              </a:rPr>
              <a:t>Mobility support, and</a:t>
            </a:r>
            <a:endParaRPr lang="en-US" altLang="ko-KR" sz="2000" kern="0" dirty="0">
              <a:sym typeface="Wingdings" pitchFamily="2" charset="2"/>
            </a:endParaRPr>
          </a:p>
          <a:p>
            <a:pPr lvl="1" algn="just"/>
            <a:r>
              <a:rPr lang="en-US" altLang="ko-KR" sz="2000" kern="0" dirty="0" smtClean="0">
                <a:sym typeface="Wingdings" pitchFamily="2" charset="2"/>
              </a:rPr>
              <a:t>Local repair,</a:t>
            </a:r>
          </a:p>
          <a:p>
            <a:pPr lvl="1" algn="just"/>
            <a:r>
              <a:rPr lang="en-US" altLang="ko-KR" sz="2000" kern="0" dirty="0" smtClean="0">
                <a:sym typeface="Wingdings" pitchFamily="2" charset="2"/>
              </a:rPr>
              <a:t>Notification of removed routing entry.</a:t>
            </a:r>
            <a:endParaRPr lang="en-US" altLang="ko-KR" sz="2000" kern="0" dirty="0">
              <a:sym typeface="Wingdings" pitchFamily="2" charset="2"/>
            </a:endParaRPr>
          </a:p>
          <a:p>
            <a:pPr marL="457200" lvl="1" indent="0" algn="just">
              <a:buNone/>
            </a:pPr>
            <a:r>
              <a:rPr lang="en-US" altLang="ko-KR" sz="2000" kern="0" dirty="0" smtClean="0"/>
              <a:t>for relay-enabled PDs.</a:t>
            </a:r>
          </a:p>
          <a:p>
            <a:pPr algn="just"/>
            <a:r>
              <a:rPr lang="en-US" altLang="ko-KR" sz="2000" kern="0" dirty="0" smtClean="0"/>
              <a:t>The MGNF has following eight notification types for above purposes.</a:t>
            </a:r>
          </a:p>
          <a:p>
            <a:pPr algn="just"/>
            <a:endParaRPr lang="en-US" altLang="ko-KR" sz="2000" kern="0" dirty="0" smtClean="0"/>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12</a:t>
            </a:fld>
            <a:endParaRPr lang="en-US" altLang="ko-KR"/>
          </a:p>
        </p:txBody>
      </p:sp>
      <p:sp>
        <p:nvSpPr>
          <p:cNvPr id="10" name="TextBox 9"/>
          <p:cNvSpPr txBox="1"/>
          <p:nvPr/>
        </p:nvSpPr>
        <p:spPr>
          <a:xfrm>
            <a:off x="5220072" y="2549570"/>
            <a:ext cx="3923928" cy="2308324"/>
          </a:xfrm>
          <a:prstGeom prst="rect">
            <a:avLst/>
          </a:prstGeom>
          <a:noFill/>
        </p:spPr>
        <p:txBody>
          <a:bodyPr wrap="square" rtlCol="0">
            <a:spAutoFit/>
          </a:bodyPr>
          <a:lstStyle/>
          <a:p>
            <a:r>
              <a:rPr lang="en-US" altLang="ko-KR" sz="1600" dirty="0" smtClean="0"/>
              <a:t>0 </a:t>
            </a:r>
            <a:r>
              <a:rPr lang="en-US" altLang="ko-KR" sz="1600" dirty="0" smtClean="0">
                <a:sym typeface="Wingdings" pitchFamily="2" charset="2"/>
              </a:rPr>
              <a:t> </a:t>
            </a:r>
            <a:r>
              <a:rPr lang="en-US" altLang="ko-KR" sz="1600" dirty="0" smtClean="0"/>
              <a:t>Limiting duplicate ARCF</a:t>
            </a:r>
          </a:p>
          <a:p>
            <a:r>
              <a:rPr lang="en-US" altLang="ko-KR" sz="1600" dirty="0" smtClean="0">
                <a:sym typeface="Wingdings" pitchFamily="2" charset="2"/>
              </a:rPr>
              <a:t>1  </a:t>
            </a:r>
            <a:r>
              <a:rPr lang="en-US" altLang="ko-KR" sz="1600" kern="0" dirty="0" smtClean="0"/>
              <a:t>Management of routing table</a:t>
            </a:r>
          </a:p>
          <a:p>
            <a:r>
              <a:rPr lang="en-US" altLang="ko-KR" sz="1600" dirty="0" smtClean="0">
                <a:sym typeface="Wingdings" pitchFamily="2" charset="2"/>
              </a:rPr>
              <a:t>2 </a:t>
            </a:r>
            <a:r>
              <a:rPr lang="en-US" altLang="ko-KR" sz="1600" dirty="0">
                <a:sym typeface="Wingdings" pitchFamily="2" charset="2"/>
              </a:rPr>
              <a:t> </a:t>
            </a:r>
            <a:r>
              <a:rPr lang="en-US" altLang="ko-KR" sz="1600" kern="0" dirty="0"/>
              <a:t>Notifying leaving </a:t>
            </a:r>
            <a:r>
              <a:rPr lang="en-US" altLang="ko-KR" sz="1600" kern="0" dirty="0" smtClean="0"/>
              <a:t>multicast</a:t>
            </a:r>
          </a:p>
          <a:p>
            <a:r>
              <a:rPr lang="en-US" altLang="ko-KR" sz="1600" kern="0" dirty="0" smtClean="0">
                <a:sym typeface="Wingdings" pitchFamily="2" charset="2"/>
              </a:rPr>
              <a:t>3  Device group ID creation</a:t>
            </a:r>
          </a:p>
          <a:p>
            <a:r>
              <a:rPr lang="en-US" altLang="ko-KR" sz="1600" kern="0" dirty="0" smtClean="0">
                <a:sym typeface="Wingdings" pitchFamily="2" charset="2"/>
              </a:rPr>
              <a:t>4  Request for unicast routing</a:t>
            </a:r>
          </a:p>
          <a:p>
            <a:r>
              <a:rPr lang="en-US" altLang="ko-KR" sz="1600" kern="0" dirty="0" smtClean="0">
                <a:sym typeface="Wingdings" pitchFamily="2" charset="2"/>
              </a:rPr>
              <a:t>5  </a:t>
            </a:r>
            <a:r>
              <a:rPr lang="en-US" altLang="ko-KR" sz="1600" kern="0" dirty="0">
                <a:sym typeface="Wingdings" pitchFamily="2" charset="2"/>
              </a:rPr>
              <a:t>R</a:t>
            </a:r>
            <a:r>
              <a:rPr lang="en-US" altLang="ko-KR" sz="1600" kern="0" dirty="0" smtClean="0">
                <a:sym typeface="Wingdings" pitchFamily="2" charset="2"/>
              </a:rPr>
              <a:t>eply for </a:t>
            </a:r>
            <a:r>
              <a:rPr lang="en-US" altLang="ko-KR" sz="1600" kern="0" dirty="0">
                <a:sym typeface="Wingdings" pitchFamily="2" charset="2"/>
              </a:rPr>
              <a:t>unicast </a:t>
            </a:r>
            <a:r>
              <a:rPr lang="en-US" altLang="ko-KR" sz="1600" kern="0" dirty="0" smtClean="0">
                <a:sym typeface="Wingdings" pitchFamily="2" charset="2"/>
              </a:rPr>
              <a:t>routing</a:t>
            </a:r>
          </a:p>
          <a:p>
            <a:pPr marL="0" lvl="1"/>
            <a:r>
              <a:rPr lang="en-US" altLang="ko-KR" sz="1600" kern="0" dirty="0" smtClean="0">
                <a:sym typeface="Wingdings" pitchFamily="2" charset="2"/>
              </a:rPr>
              <a:t>6  </a:t>
            </a:r>
            <a:r>
              <a:rPr lang="en-US" altLang="ko-KR" sz="1600" kern="0" dirty="0">
                <a:sym typeface="Wingdings" pitchFamily="2" charset="2"/>
              </a:rPr>
              <a:t>Mobility </a:t>
            </a:r>
            <a:r>
              <a:rPr lang="en-US" altLang="ko-KR" sz="1600" kern="0" dirty="0" smtClean="0">
                <a:sym typeface="Wingdings" pitchFamily="2" charset="2"/>
              </a:rPr>
              <a:t>support</a:t>
            </a:r>
          </a:p>
          <a:p>
            <a:pPr marL="0" lvl="1"/>
            <a:r>
              <a:rPr lang="en-US" altLang="ko-KR" sz="1600" kern="0" dirty="0" smtClean="0">
                <a:sym typeface="Wingdings" pitchFamily="2" charset="2"/>
              </a:rPr>
              <a:t>7  Local repair</a:t>
            </a:r>
          </a:p>
          <a:p>
            <a:pPr marL="0" lvl="1"/>
            <a:r>
              <a:rPr lang="en-US" altLang="ko-KR" sz="1600" kern="0" dirty="0" smtClean="0">
                <a:sym typeface="Wingdings" pitchFamily="2" charset="2"/>
              </a:rPr>
              <a:t>8</a:t>
            </a:r>
            <a:r>
              <a:rPr lang="en-US" altLang="ko-KR" sz="1600" kern="0" dirty="0">
                <a:sym typeface="Wingdings" pitchFamily="2" charset="2"/>
              </a:rPr>
              <a:t> </a:t>
            </a:r>
            <a:r>
              <a:rPr lang="en-US" altLang="ko-KR" sz="1600" kern="0" dirty="0" smtClean="0">
                <a:sym typeface="Wingdings" pitchFamily="2" charset="2"/>
              </a:rPr>
              <a:t> </a:t>
            </a:r>
            <a:r>
              <a:rPr lang="en-US" altLang="ko-KR" sz="1600" kern="0" dirty="0">
                <a:sym typeface="Wingdings" pitchFamily="2" charset="2"/>
              </a:rPr>
              <a:t>Notification of removed routing entry</a:t>
            </a:r>
            <a:endParaRPr lang="en-US" altLang="ko-KR" sz="1600" kern="0" dirty="0"/>
          </a:p>
        </p:txBody>
      </p:sp>
      <p:sp>
        <p:nvSpPr>
          <p:cNvPr id="2" name="TextBox 1"/>
          <p:cNvSpPr txBox="1"/>
          <p:nvPr/>
        </p:nvSpPr>
        <p:spPr>
          <a:xfrm>
            <a:off x="5940152" y="2132856"/>
            <a:ext cx="1950277" cy="369332"/>
          </a:xfrm>
          <a:prstGeom prst="rect">
            <a:avLst/>
          </a:prstGeom>
          <a:noFill/>
        </p:spPr>
        <p:txBody>
          <a:bodyPr wrap="none" rtlCol="0">
            <a:spAutoFit/>
          </a:bodyPr>
          <a:lstStyle/>
          <a:p>
            <a:r>
              <a:rPr lang="en-US" altLang="ko-KR" dirty="0"/>
              <a:t>Notification </a:t>
            </a:r>
            <a:r>
              <a:rPr lang="en-US" altLang="ko-KR" dirty="0" smtClean="0"/>
              <a:t>Type</a:t>
            </a:r>
            <a:endParaRPr lang="ko-KR" altLang="en-US" dirty="0"/>
          </a:p>
        </p:txBody>
      </p:sp>
    </p:spTree>
    <p:extLst>
      <p:ext uri="{BB962C8B-B14F-4D97-AF65-F5344CB8AC3E}">
        <p14:creationId xmlns:p14="http://schemas.microsoft.com/office/powerpoint/2010/main" val="286399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Limiting duplicate ARCF (Notification Type=0)</a:t>
            </a:r>
          </a:p>
          <a:p>
            <a:pPr lvl="1" algn="just"/>
            <a:r>
              <a:rPr lang="en-US" altLang="ko-KR" sz="2000" kern="0" dirty="0" smtClean="0"/>
              <a:t>a PD receiving an ACF multicasts MGNF with notification type set to 0 with random timer </a:t>
            </a:r>
            <a:r>
              <a:rPr lang="en-US" altLang="ko-KR" sz="2000" i="1" kern="0" dirty="0" err="1" smtClean="0"/>
              <a:t>T</a:t>
            </a:r>
            <a:r>
              <a:rPr lang="en-US" altLang="ko-KR" sz="2000" i="1" kern="0" baseline="-25000" dirty="0" err="1" smtClean="0"/>
              <a:t>j</a:t>
            </a:r>
            <a:r>
              <a:rPr lang="en-US" altLang="ko-KR" sz="2000" kern="0" dirty="0" smtClean="0"/>
              <a:t>. Range of </a:t>
            </a:r>
            <a:r>
              <a:rPr lang="en-US" altLang="ko-KR" sz="2000" i="1" kern="0" dirty="0" err="1" smtClean="0"/>
              <a:t>T</a:t>
            </a:r>
            <a:r>
              <a:rPr lang="en-US" altLang="ko-KR" sz="2000" i="1" kern="0" baseline="-25000" dirty="0" err="1" smtClean="0"/>
              <a:t>j</a:t>
            </a:r>
            <a:r>
              <a:rPr lang="en-US" altLang="ko-KR" sz="2000" i="1" kern="0" baseline="-25000" dirty="0" smtClean="0"/>
              <a:t>  </a:t>
            </a:r>
            <a:r>
              <a:rPr lang="en-US" altLang="ko-KR" sz="2000" kern="0" dirty="0" smtClean="0"/>
              <a:t>is [0, </a:t>
            </a:r>
            <a:r>
              <a:rPr lang="en-US" altLang="ko-KR" sz="2000" i="1" dirty="0" err="1"/>
              <a:t>T</a:t>
            </a:r>
            <a:r>
              <a:rPr lang="en-US" altLang="ko-KR" sz="2000" i="1" baseline="-25000" dirty="0" err="1"/>
              <a:t>jmax</a:t>
            </a:r>
            <a:r>
              <a:rPr lang="en-US" altLang="ko-KR" sz="2000" i="1" baseline="-25000" dirty="0"/>
              <a:t> </a:t>
            </a:r>
            <a:r>
              <a:rPr lang="en-US" altLang="ko-KR" sz="2000" kern="0" dirty="0" smtClean="0"/>
              <a:t>]</a:t>
            </a:r>
          </a:p>
          <a:p>
            <a:pPr lvl="1" algn="just"/>
            <a:r>
              <a:rPr lang="en-US" altLang="ko-KR" sz="2000" b="1" kern="0" dirty="0" smtClean="0"/>
              <a:t>Although missing MGNF can increase duplicate ARCF, MGNFs are not retransmitted to avoid flooding.</a:t>
            </a:r>
          </a:p>
          <a:p>
            <a:pPr lvl="1" algn="just"/>
            <a:r>
              <a:rPr lang="en-US" altLang="ko-KR" sz="2000" kern="0" dirty="0" smtClean="0"/>
              <a:t>In this case, payload of MGNF contains source of the ACF.</a:t>
            </a:r>
          </a:p>
          <a:p>
            <a:pPr lvl="1" algn="just"/>
            <a:endParaRPr lang="en-US" altLang="ko-KR" sz="2000" kern="0" dirty="0"/>
          </a:p>
        </p:txBody>
      </p:sp>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Frame (2/6)</a:t>
            </a:r>
            <a:endParaRPr lang="ko-KR" altLang="en-US" dirty="0" smtClean="0">
              <a:ea typeface="굴림" charset="-127"/>
            </a:endParaRPr>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dirty="0" smtClean="0"/>
              <a:t>Slide </a:t>
            </a:r>
            <a:fld id="{663B2C6A-A10B-4153-9678-0E313D0C0BBD}" type="slidenum">
              <a:rPr lang="en-US" altLang="ko-KR" smtClean="0"/>
              <a:pPr>
                <a:defRPr/>
              </a:pPr>
              <a:t>13</a:t>
            </a:fld>
            <a:endParaRPr lang="en-US" altLang="ko-KR" dirty="0"/>
          </a:p>
        </p:txBody>
      </p:sp>
    </p:spTree>
    <p:extLst>
      <p:ext uri="{BB962C8B-B14F-4D97-AF65-F5344CB8AC3E}">
        <p14:creationId xmlns:p14="http://schemas.microsoft.com/office/powerpoint/2010/main" val="416718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(3/6)</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2000" dirty="0"/>
                  <a:t>Management of routing </a:t>
                </a:r>
                <a:r>
                  <a:rPr lang="en-US" altLang="ko-KR" sz="2000" dirty="0" smtClean="0"/>
                  <a:t>table </a:t>
                </a:r>
                <a:r>
                  <a:rPr lang="en-US" altLang="ko-KR" sz="2000" dirty="0"/>
                  <a:t>(Notification </a:t>
                </a:r>
                <a:r>
                  <a:rPr lang="en-US" altLang="ko-KR" sz="2000" dirty="0" smtClean="0"/>
                  <a:t>Type=1)</a:t>
                </a:r>
                <a:endParaRPr lang="en-US" altLang="ko-KR" sz="2000" dirty="0"/>
              </a:p>
              <a:p>
                <a:pPr lvl="1" algn="just"/>
                <a:r>
                  <a:rPr lang="en-US" altLang="ko-KR" sz="2000" dirty="0"/>
                  <a:t>Assumption: In order to reduce routing entries in the table, each PD maintains entries </a:t>
                </a:r>
                <a:r>
                  <a:rPr lang="en-US" altLang="ko-KR" sz="2000" dirty="0" smtClean="0"/>
                  <a:t>only for </a:t>
                </a:r>
                <a:r>
                  <a:rPr lang="en-US" altLang="ko-KR" sz="2000" dirty="0"/>
                  <a:t>PDs that has exchanged ACFs </a:t>
                </a:r>
                <a:r>
                  <a:rPr lang="en-US" altLang="ko-KR" sz="2000" dirty="0" smtClean="0"/>
                  <a:t>and </a:t>
                </a:r>
                <a:r>
                  <a:rPr lang="en-US" altLang="ko-KR" sz="2000" dirty="0"/>
                  <a:t>ARCFs in its routing table.</a:t>
                </a:r>
              </a:p>
              <a:p>
                <a:pPr lvl="1" algn="just"/>
                <a:r>
                  <a:rPr lang="en-US" altLang="ko-KR" sz="2000" dirty="0"/>
                  <a:t>Each PD in multicast group multicasts MGNFs periodically (</a:t>
                </a:r>
                <a14:m>
                  <m:oMath xmlns:m="http://schemas.openxmlformats.org/officeDocument/2006/math">
                    <m:r>
                      <a:rPr lang="en-US" altLang="ko-KR" sz="2000" i="1">
                        <a:latin typeface="Cambria Math"/>
                      </a:rPr>
                      <m:t>𝑇</m:t>
                    </m:r>
                    <m:r>
                      <a:rPr lang="en-US" altLang="ko-KR" sz="2000" i="1" baseline="-25000">
                        <a:latin typeface="Cambria Math"/>
                      </a:rPr>
                      <m:t>𝑝</m:t>
                    </m:r>
                    <m:r>
                      <a:rPr lang="en-US" altLang="ko-KR" sz="2000" i="1">
                        <a:latin typeface="Cambria Math"/>
                      </a:rPr>
                      <m:t>(</m:t>
                    </m:r>
                    <m:r>
                      <m:rPr>
                        <m:sty m:val="p"/>
                      </m:rPr>
                      <a:rPr lang="en-US" altLang="ko-KR" sz="2000">
                        <a:latin typeface="Cambria Math"/>
                      </a:rPr>
                      <m:t>Period</m:t>
                    </m:r>
                    <m:r>
                      <a:rPr lang="en-US" altLang="ko-KR" sz="2000" i="1">
                        <a:latin typeface="Cambria Math"/>
                      </a:rPr>
                      <m:t>)</m:t>
                    </m:r>
                    <m:r>
                      <a:rPr lang="en-US" altLang="ko-KR" sz="2000">
                        <a:latin typeface="Cambria Math"/>
                      </a:rPr>
                      <m:t>+</m:t>
                    </m:r>
                    <m:r>
                      <m:rPr>
                        <m:nor/>
                      </m:rPr>
                      <a:rPr lang="en-US" altLang="ko-KR" sz="2000" i="1" dirty="0"/>
                      <m:t>T</m:t>
                    </m:r>
                    <m:r>
                      <m:rPr>
                        <m:nor/>
                      </m:rPr>
                      <a:rPr lang="en-US" altLang="ko-KR" sz="2000" i="1" baseline="-25000" dirty="0"/>
                      <m:t>j</m:t>
                    </m:r>
                    <m:r>
                      <a:rPr lang="en-US" altLang="ko-KR" sz="2000">
                        <a:latin typeface="Cambria Math"/>
                      </a:rPr>
                      <m:t>) </m:t>
                    </m:r>
                  </m:oMath>
                </a14:m>
                <a:r>
                  <a:rPr lang="en-US" altLang="ko-KR" sz="2000" dirty="0"/>
                  <a:t>with notification type set to 1. Range </a:t>
                </a:r>
                <a:r>
                  <a:rPr lang="en-US" altLang="ko-KR" sz="2000" dirty="0" smtClean="0"/>
                  <a:t>of random timer </a:t>
                </a:r>
                <a:r>
                  <a:rPr lang="en-US" altLang="ko-KR" sz="2000" i="1" dirty="0" err="1"/>
                  <a:t>T</a:t>
                </a:r>
                <a:r>
                  <a:rPr lang="en-US" altLang="ko-KR" sz="2000" i="1" baseline="-25000" dirty="0" err="1"/>
                  <a:t>j</a:t>
                </a:r>
                <a:r>
                  <a:rPr lang="en-US" altLang="ko-KR" sz="2000" dirty="0"/>
                  <a:t>is [0, </a:t>
                </a:r>
                <a:r>
                  <a:rPr lang="en-US" altLang="ko-KR" sz="2000" i="1" dirty="0" err="1" smtClean="0"/>
                  <a:t>T</a:t>
                </a:r>
                <a:r>
                  <a:rPr lang="en-US" altLang="ko-KR" sz="2000" i="1" baseline="-25000" dirty="0" err="1" smtClean="0"/>
                  <a:t>jmax</a:t>
                </a:r>
                <a:r>
                  <a:rPr lang="en-US" altLang="ko-KR" sz="2000" dirty="0" smtClean="0"/>
                  <a:t>]</a:t>
                </a:r>
                <a:endParaRPr lang="en-US" altLang="ko-KR" sz="2000" dirty="0"/>
              </a:p>
              <a:p>
                <a:pPr lvl="1" algn="just"/>
                <a:r>
                  <a:rPr lang="en-US" altLang="ko-KR" sz="2000" dirty="0" smtClean="0"/>
                  <a:t>Upon receiving a MGNF, a forwarding PD </a:t>
                </a:r>
                <a:r>
                  <a:rPr lang="en-US" altLang="ko-KR" sz="2000" dirty="0"/>
                  <a:t>updates the entries of the originator of the MGNF and one-hop PD sending the MGNF in its routing table</a:t>
                </a:r>
                <a:r>
                  <a:rPr lang="en-US" altLang="ko-KR" sz="2000" dirty="0" smtClean="0"/>
                  <a:t>, and forward the MGNF.</a:t>
                </a:r>
              </a:p>
              <a:p>
                <a:pPr lvl="1" algn="just"/>
                <a:r>
                  <a:rPr lang="en-US" altLang="ko-KR" sz="2000" dirty="0" smtClean="0"/>
                  <a:t>Upon </a:t>
                </a:r>
                <a:r>
                  <a:rPr lang="en-US" altLang="ko-KR" sz="2000" dirty="0"/>
                  <a:t>receiving a MGNF</a:t>
                </a:r>
                <a:r>
                  <a:rPr lang="en-US" altLang="ko-KR" sz="2000" dirty="0" smtClean="0"/>
                  <a:t>, a non-forwarding </a:t>
                </a:r>
                <a:r>
                  <a:rPr lang="en-US" altLang="ko-KR" sz="2000" dirty="0"/>
                  <a:t>PD updates the entries of the originator of the MGNF and one-hop PD sending the MGNF in its routing </a:t>
                </a:r>
                <a:r>
                  <a:rPr lang="en-US" altLang="ko-KR" sz="2000" dirty="0" smtClean="0"/>
                  <a:t>table, but does not forward the MGNF.</a:t>
                </a:r>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537" r="-784" b="-1060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14</a:t>
            </a:fld>
            <a:endParaRPr lang="en-US" altLang="ko-KR"/>
          </a:p>
        </p:txBody>
      </p:sp>
    </p:spTree>
    <p:extLst>
      <p:ext uri="{BB962C8B-B14F-4D97-AF65-F5344CB8AC3E}">
        <p14:creationId xmlns:p14="http://schemas.microsoft.com/office/powerpoint/2010/main" val="384699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표 56"/>
          <p:cNvGraphicFramePr>
            <a:graphicFrameLocks noGrp="1"/>
          </p:cNvGraphicFramePr>
          <p:nvPr>
            <p:extLst>
              <p:ext uri="{D42A27DB-BD31-4B8C-83A1-F6EECF244321}">
                <p14:modId xmlns:p14="http://schemas.microsoft.com/office/powerpoint/2010/main" val="332525360"/>
              </p:ext>
            </p:extLst>
          </p:nvPr>
        </p:nvGraphicFramePr>
        <p:xfrm>
          <a:off x="3643306" y="3877158"/>
          <a:ext cx="714380" cy="1371348"/>
        </p:xfrm>
        <a:graphic>
          <a:graphicData uri="http://schemas.openxmlformats.org/drawingml/2006/table">
            <a:tbl>
              <a:tblPr firstRow="1" bandRow="1">
                <a:tableStyleId>{5C22544A-7EE6-4342-B048-85BDC9FD1C3A}</a:tableStyleId>
              </a:tblPr>
              <a:tblGrid>
                <a:gridCol w="439686"/>
                <a:gridCol w="274694"/>
              </a:tblGrid>
              <a:tr h="13754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679070553"/>
              </p:ext>
            </p:extLst>
          </p:nvPr>
        </p:nvGraphicFramePr>
        <p:xfrm>
          <a:off x="2928926" y="2533862"/>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1437258630"/>
              </p:ext>
            </p:extLst>
          </p:nvPr>
        </p:nvGraphicFramePr>
        <p:xfrm>
          <a:off x="3714744" y="5319944"/>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5" name="표 54"/>
          <p:cNvGraphicFramePr>
            <a:graphicFrameLocks noGrp="1"/>
          </p:cNvGraphicFramePr>
          <p:nvPr>
            <p:extLst>
              <p:ext uri="{D42A27DB-BD31-4B8C-83A1-F6EECF244321}">
                <p14:modId xmlns:p14="http://schemas.microsoft.com/office/powerpoint/2010/main" val="1925092698"/>
              </p:ext>
            </p:extLst>
          </p:nvPr>
        </p:nvGraphicFramePr>
        <p:xfrm>
          <a:off x="2285984" y="4891316"/>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1773431561"/>
              </p:ext>
            </p:extLst>
          </p:nvPr>
        </p:nvGraphicFramePr>
        <p:xfrm>
          <a:off x="928662" y="4819878"/>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val="2396703068"/>
              </p:ext>
            </p:extLst>
          </p:nvPr>
        </p:nvGraphicFramePr>
        <p:xfrm>
          <a:off x="2214545" y="2948464"/>
          <a:ext cx="642943" cy="1371348"/>
        </p:xfrm>
        <a:graphic>
          <a:graphicData uri="http://schemas.openxmlformats.org/drawingml/2006/table">
            <a:tbl>
              <a:tblPr firstRow="1" bandRow="1">
                <a:tableStyleId>{5C22544A-7EE6-4342-B048-85BDC9FD1C3A}</a:tableStyleId>
              </a:tblPr>
              <a:tblGrid>
                <a:gridCol w="395717"/>
                <a:gridCol w="247226"/>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val="3432542327"/>
              </p:ext>
            </p:extLst>
          </p:nvPr>
        </p:nvGraphicFramePr>
        <p:xfrm>
          <a:off x="1214414" y="2591274"/>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1" name="표 40"/>
          <p:cNvGraphicFramePr>
            <a:graphicFrameLocks noGrp="1"/>
          </p:cNvGraphicFramePr>
          <p:nvPr/>
        </p:nvGraphicFramePr>
        <p:xfrm>
          <a:off x="214282" y="2605518"/>
          <a:ext cx="714380" cy="1142790"/>
        </p:xfrm>
        <a:graphic>
          <a:graphicData uri="http://schemas.openxmlformats.org/drawingml/2006/table">
            <a:tbl>
              <a:tblPr firstRow="1" bandRow="1">
                <a:tableStyleId>{5C22544A-7EE6-4342-B048-85BDC9FD1C3A}</a:tableStyleId>
              </a:tblPr>
              <a:tblGrid>
                <a:gridCol w="439685"/>
                <a:gridCol w="274695"/>
              </a:tblGrid>
              <a:tr h="128588">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4087885128"/>
              </p:ext>
            </p:extLst>
          </p:nvPr>
        </p:nvGraphicFramePr>
        <p:xfrm>
          <a:off x="71406" y="4320030"/>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2" name="제목 1"/>
          <p:cNvSpPr>
            <a:spLocks noGrp="1"/>
          </p:cNvSpPr>
          <p:nvPr>
            <p:ph type="title"/>
          </p:nvPr>
        </p:nvSpPr>
        <p:spPr/>
        <p:txBody>
          <a:bodyPr/>
          <a:lstStyle/>
          <a:p>
            <a:r>
              <a:rPr lang="en-US" altLang="ko-KR" dirty="0" smtClean="0">
                <a:ea typeface="굴림" charset="-127"/>
              </a:rPr>
              <a:t>Multicast Group Notification Frame (4/6)</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15</a:t>
            </a:fld>
            <a:endParaRPr lang="en-US" altLang="ko-KR"/>
          </a:p>
        </p:txBody>
      </p:sp>
      <p:sp>
        <p:nvSpPr>
          <p:cNvPr id="5" name="타원 6"/>
          <p:cNvSpPr>
            <a:spLocks noChangeArrowheads="1"/>
          </p:cNvSpPr>
          <p:nvPr/>
        </p:nvSpPr>
        <p:spPr bwMode="auto">
          <a:xfrm>
            <a:off x="3071802" y="36054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6" name="타원 10"/>
          <p:cNvSpPr>
            <a:spLocks noChangeArrowheads="1"/>
          </p:cNvSpPr>
          <p:nvPr/>
        </p:nvSpPr>
        <p:spPr bwMode="auto">
          <a:xfrm>
            <a:off x="390351" y="41769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1062939" y="392896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 name="타원 7"/>
          <p:cNvSpPr/>
          <p:nvPr/>
        </p:nvSpPr>
        <p:spPr bwMode="auto">
          <a:xfrm>
            <a:off x="2000232" y="375292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10" name="직선 연결선 9"/>
          <p:cNvCxnSpPr>
            <a:endCxn id="7" idx="2"/>
          </p:cNvCxnSpPr>
          <p:nvPr/>
        </p:nvCxnSpPr>
        <p:spPr bwMode="auto">
          <a:xfrm flipV="1">
            <a:off x="714348" y="4090887"/>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1" name="직선 연결선 10"/>
          <p:cNvCxnSpPr>
            <a:stCxn id="8" idx="6"/>
            <a:endCxn id="5" idx="2"/>
          </p:cNvCxnSpPr>
          <p:nvPr/>
        </p:nvCxnSpPr>
        <p:spPr bwMode="auto">
          <a:xfrm flipV="1">
            <a:off x="2324082" y="3767540"/>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2" name="타원 11"/>
          <p:cNvSpPr/>
          <p:nvPr/>
        </p:nvSpPr>
        <p:spPr bwMode="auto">
          <a:xfrm>
            <a:off x="2285984" y="483355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13" name="직선 연결선 12"/>
          <p:cNvCxnSpPr>
            <a:stCxn id="8" idx="4"/>
            <a:endCxn id="12" idx="0"/>
          </p:cNvCxnSpPr>
          <p:nvPr/>
        </p:nvCxnSpPr>
        <p:spPr bwMode="auto">
          <a:xfrm rot="16200000" flipH="1">
            <a:off x="1926643" y="4312293"/>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4" name="직선 연결선 13"/>
          <p:cNvCxnSpPr>
            <a:stCxn id="15" idx="6"/>
            <a:endCxn id="12" idx="3"/>
          </p:cNvCxnSpPr>
          <p:nvPr/>
        </p:nvCxnSpPr>
        <p:spPr bwMode="auto">
          <a:xfrm flipV="1">
            <a:off x="1761258" y="5109982"/>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1437261" y="51125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6" name="타원 10"/>
          <p:cNvSpPr>
            <a:spLocks noChangeArrowheads="1"/>
          </p:cNvSpPr>
          <p:nvPr/>
        </p:nvSpPr>
        <p:spPr bwMode="auto">
          <a:xfrm>
            <a:off x="571472" y="310536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17" name="직선 연결선 16"/>
          <p:cNvCxnSpPr>
            <a:stCxn id="16" idx="5"/>
            <a:endCxn id="7" idx="1"/>
          </p:cNvCxnSpPr>
          <p:nvPr/>
        </p:nvCxnSpPr>
        <p:spPr bwMode="auto">
          <a:xfrm>
            <a:off x="848021" y="3381915"/>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a:endCxn id="8" idx="2"/>
          </p:cNvCxnSpPr>
          <p:nvPr/>
        </p:nvCxnSpPr>
        <p:spPr bwMode="auto">
          <a:xfrm flipV="1">
            <a:off x="1386789" y="3914854"/>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7" name="직선 연결선 26"/>
          <p:cNvCxnSpPr>
            <a:stCxn id="5" idx="5"/>
            <a:endCxn id="29" idx="0"/>
          </p:cNvCxnSpPr>
          <p:nvPr/>
        </p:nvCxnSpPr>
        <p:spPr bwMode="auto">
          <a:xfrm rot="16200000" flipH="1">
            <a:off x="3072310" y="4158395"/>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3357554" y="460556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33" name="타원 6"/>
          <p:cNvSpPr>
            <a:spLocks noChangeArrowheads="1"/>
          </p:cNvSpPr>
          <p:nvPr/>
        </p:nvSpPr>
        <p:spPr bwMode="auto">
          <a:xfrm>
            <a:off x="3319090" y="59625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cxnSp>
        <p:nvCxnSpPr>
          <p:cNvPr id="34" name="직선 연결선 33"/>
          <p:cNvCxnSpPr>
            <a:stCxn id="29" idx="4"/>
            <a:endCxn id="33" idx="0"/>
          </p:cNvCxnSpPr>
          <p:nvPr/>
        </p:nvCxnSpPr>
        <p:spPr bwMode="auto">
          <a:xfrm rot="5400000">
            <a:off x="2983770" y="5426843"/>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TextBox 46"/>
          <p:cNvSpPr txBox="1"/>
          <p:nvPr/>
        </p:nvSpPr>
        <p:spPr>
          <a:xfrm>
            <a:off x="-127000" y="1968492"/>
            <a:ext cx="4643470" cy="646331"/>
          </a:xfrm>
          <a:prstGeom prst="rect">
            <a:avLst/>
          </a:prstGeom>
          <a:noFill/>
        </p:spPr>
        <p:txBody>
          <a:bodyPr wrap="square" rtlCol="0">
            <a:spAutoFit/>
          </a:bodyPr>
          <a:lstStyle/>
          <a:p>
            <a:pPr algn="ctr"/>
            <a:r>
              <a:rPr lang="en-US" altLang="ko-KR" dirty="0" smtClean="0"/>
              <a:t>&lt;If every PD has member</a:t>
            </a:r>
          </a:p>
          <a:p>
            <a:pPr algn="ctr"/>
            <a:r>
              <a:rPr lang="en-US" altLang="ko-KR" dirty="0" smtClean="0"/>
              <a:t> destinations in the table&gt;</a:t>
            </a:r>
            <a:endParaRPr lang="ko-KR" altLang="en-US" dirty="0"/>
          </a:p>
        </p:txBody>
      </p:sp>
      <p:graphicFrame>
        <p:nvGraphicFramePr>
          <p:cNvPr id="96" name="표 95"/>
          <p:cNvGraphicFramePr>
            <a:graphicFrameLocks noGrp="1"/>
          </p:cNvGraphicFramePr>
          <p:nvPr/>
        </p:nvGraphicFramePr>
        <p:xfrm>
          <a:off x="4786314" y="2605082"/>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7" name="표 96"/>
          <p:cNvGraphicFramePr>
            <a:graphicFrameLocks noGrp="1"/>
          </p:cNvGraphicFramePr>
          <p:nvPr/>
        </p:nvGraphicFramePr>
        <p:xfrm>
          <a:off x="5000628" y="4462470"/>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8" name="표 97"/>
          <p:cNvGraphicFramePr>
            <a:graphicFrameLocks noGrp="1"/>
          </p:cNvGraphicFramePr>
          <p:nvPr/>
        </p:nvGraphicFramePr>
        <p:xfrm>
          <a:off x="5500694" y="5319726"/>
          <a:ext cx="714380" cy="457116"/>
        </p:xfrm>
        <a:graphic>
          <a:graphicData uri="http://schemas.openxmlformats.org/drawingml/2006/table">
            <a:tbl>
              <a:tblPr firstRow="1" bandRow="1">
                <a:tableStyleId>{5C22544A-7EE6-4342-B048-85BDC9FD1C3A}</a:tableStyleId>
              </a:tblPr>
              <a:tblGrid>
                <a:gridCol w="428628"/>
                <a:gridCol w="285752"/>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9" name="표 98"/>
          <p:cNvGraphicFramePr>
            <a:graphicFrameLocks noGrp="1"/>
          </p:cNvGraphicFramePr>
          <p:nvPr>
            <p:extLst>
              <p:ext uri="{D42A27DB-BD31-4B8C-83A1-F6EECF244321}">
                <p14:modId xmlns:p14="http://schemas.microsoft.com/office/powerpoint/2010/main" val="2102161590"/>
              </p:ext>
            </p:extLst>
          </p:nvPr>
        </p:nvGraphicFramePr>
        <p:xfrm>
          <a:off x="7929586" y="2890834"/>
          <a:ext cx="714380" cy="685674"/>
        </p:xfrm>
        <a:graphic>
          <a:graphicData uri="http://schemas.openxmlformats.org/drawingml/2006/table">
            <a:tbl>
              <a:tblPr firstRow="1" bandRow="1">
                <a:tableStyleId>{5C22544A-7EE6-4342-B048-85BDC9FD1C3A}</a:tableStyleId>
              </a:tblPr>
              <a:tblGrid>
                <a:gridCol w="439686"/>
                <a:gridCol w="274694"/>
              </a:tblGrid>
              <a:tr h="12397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1" name="표 100"/>
          <p:cNvGraphicFramePr>
            <a:graphicFrameLocks noGrp="1"/>
          </p:cNvGraphicFramePr>
          <p:nvPr/>
        </p:nvGraphicFramePr>
        <p:xfrm>
          <a:off x="5786446" y="3176586"/>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2" name="표 101"/>
          <p:cNvGraphicFramePr>
            <a:graphicFrameLocks noGrp="1"/>
          </p:cNvGraphicFramePr>
          <p:nvPr/>
        </p:nvGraphicFramePr>
        <p:xfrm>
          <a:off x="6858016" y="3105148"/>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3" name="표 102"/>
          <p:cNvGraphicFramePr>
            <a:graphicFrameLocks noGrp="1"/>
          </p:cNvGraphicFramePr>
          <p:nvPr/>
        </p:nvGraphicFramePr>
        <p:xfrm>
          <a:off x="7215206" y="4323861"/>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79" name="타원 6"/>
          <p:cNvSpPr>
            <a:spLocks noChangeArrowheads="1"/>
          </p:cNvSpPr>
          <p:nvPr/>
        </p:nvSpPr>
        <p:spPr bwMode="auto">
          <a:xfrm>
            <a:off x="7715272" y="353377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80" name="타원 10"/>
          <p:cNvSpPr>
            <a:spLocks noChangeArrowheads="1"/>
          </p:cNvSpPr>
          <p:nvPr/>
        </p:nvSpPr>
        <p:spPr bwMode="auto">
          <a:xfrm>
            <a:off x="5033821" y="410528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81" name="타원 80"/>
          <p:cNvSpPr/>
          <p:nvPr/>
        </p:nvSpPr>
        <p:spPr bwMode="auto">
          <a:xfrm>
            <a:off x="5706409" y="385730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2" name="타원 81"/>
          <p:cNvSpPr/>
          <p:nvPr/>
        </p:nvSpPr>
        <p:spPr bwMode="auto">
          <a:xfrm>
            <a:off x="6643702" y="368127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83" name="직선 연결선 82"/>
          <p:cNvCxnSpPr>
            <a:endCxn id="81" idx="2"/>
          </p:cNvCxnSpPr>
          <p:nvPr/>
        </p:nvCxnSpPr>
        <p:spPr bwMode="auto">
          <a:xfrm flipV="1">
            <a:off x="5357818" y="4019231"/>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4" name="직선 연결선 83"/>
          <p:cNvCxnSpPr>
            <a:stCxn id="82" idx="6"/>
            <a:endCxn id="79" idx="2"/>
          </p:cNvCxnSpPr>
          <p:nvPr/>
        </p:nvCxnSpPr>
        <p:spPr bwMode="auto">
          <a:xfrm flipV="1">
            <a:off x="6967552" y="3695884"/>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5" name="타원 84"/>
          <p:cNvSpPr/>
          <p:nvPr/>
        </p:nvSpPr>
        <p:spPr bwMode="auto">
          <a:xfrm>
            <a:off x="6929454" y="476190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86" name="직선 연결선 85"/>
          <p:cNvCxnSpPr>
            <a:stCxn id="82" idx="4"/>
            <a:endCxn id="85" idx="0"/>
          </p:cNvCxnSpPr>
          <p:nvPr/>
        </p:nvCxnSpPr>
        <p:spPr bwMode="auto">
          <a:xfrm rot="16200000" flipH="1">
            <a:off x="6570113" y="4240637"/>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7" name="직선 연결선 86"/>
          <p:cNvCxnSpPr>
            <a:stCxn id="88" idx="6"/>
            <a:endCxn id="85" idx="3"/>
          </p:cNvCxnSpPr>
          <p:nvPr/>
        </p:nvCxnSpPr>
        <p:spPr bwMode="auto">
          <a:xfrm flipV="1">
            <a:off x="6404728" y="5038326"/>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8" name="타원 10"/>
          <p:cNvSpPr>
            <a:spLocks noChangeArrowheads="1"/>
          </p:cNvSpPr>
          <p:nvPr/>
        </p:nvSpPr>
        <p:spPr bwMode="auto">
          <a:xfrm>
            <a:off x="6080731" y="50409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89" name="타원 10"/>
          <p:cNvSpPr>
            <a:spLocks noChangeArrowheads="1"/>
          </p:cNvSpPr>
          <p:nvPr/>
        </p:nvSpPr>
        <p:spPr bwMode="auto">
          <a:xfrm>
            <a:off x="5214942" y="303371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90" name="직선 연결선 89"/>
          <p:cNvCxnSpPr>
            <a:stCxn id="89" idx="5"/>
            <a:endCxn id="81" idx="1"/>
          </p:cNvCxnSpPr>
          <p:nvPr/>
        </p:nvCxnSpPr>
        <p:spPr bwMode="auto">
          <a:xfrm>
            <a:off x="5491491" y="3310259"/>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1" name="직선 연결선 90"/>
          <p:cNvCxnSpPr>
            <a:endCxn id="82" idx="2"/>
          </p:cNvCxnSpPr>
          <p:nvPr/>
        </p:nvCxnSpPr>
        <p:spPr bwMode="auto">
          <a:xfrm flipV="1">
            <a:off x="6030259" y="3843198"/>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2" name="직선 연결선 91"/>
          <p:cNvCxnSpPr>
            <a:stCxn id="79" idx="5"/>
            <a:endCxn id="93" idx="0"/>
          </p:cNvCxnSpPr>
          <p:nvPr/>
        </p:nvCxnSpPr>
        <p:spPr bwMode="auto">
          <a:xfrm rot="16200000" flipH="1">
            <a:off x="7715780" y="4086739"/>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5" name="직선 연결선 94"/>
          <p:cNvCxnSpPr>
            <a:stCxn id="93" idx="4"/>
            <a:endCxn id="94" idx="0"/>
          </p:cNvCxnSpPr>
          <p:nvPr/>
        </p:nvCxnSpPr>
        <p:spPr bwMode="auto">
          <a:xfrm rot="5400000">
            <a:off x="7627240" y="5355187"/>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100" name="표 99"/>
          <p:cNvGraphicFramePr>
            <a:graphicFrameLocks noGrp="1"/>
          </p:cNvGraphicFramePr>
          <p:nvPr/>
        </p:nvGraphicFramePr>
        <p:xfrm>
          <a:off x="8215338" y="5605478"/>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4" name="표 103"/>
          <p:cNvGraphicFramePr>
            <a:graphicFrameLocks noGrp="1"/>
          </p:cNvGraphicFramePr>
          <p:nvPr/>
        </p:nvGraphicFramePr>
        <p:xfrm>
          <a:off x="8286776" y="4033842"/>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93" name="타원 92"/>
          <p:cNvSpPr/>
          <p:nvPr/>
        </p:nvSpPr>
        <p:spPr bwMode="auto">
          <a:xfrm>
            <a:off x="8001024" y="453390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94" name="타원 6"/>
          <p:cNvSpPr>
            <a:spLocks noChangeArrowheads="1"/>
          </p:cNvSpPr>
          <p:nvPr/>
        </p:nvSpPr>
        <p:spPr bwMode="auto">
          <a:xfrm>
            <a:off x="7962560" y="589089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105" name="TextBox 104"/>
          <p:cNvSpPr txBox="1"/>
          <p:nvPr/>
        </p:nvSpPr>
        <p:spPr>
          <a:xfrm>
            <a:off x="4884674" y="2031992"/>
            <a:ext cx="3517988" cy="646331"/>
          </a:xfrm>
          <a:prstGeom prst="rect">
            <a:avLst/>
          </a:prstGeom>
          <a:noFill/>
        </p:spPr>
        <p:txBody>
          <a:bodyPr wrap="square" rtlCol="0">
            <a:spAutoFit/>
          </a:bodyPr>
          <a:lstStyle/>
          <a:p>
            <a:pPr algn="ctr"/>
            <a:r>
              <a:rPr lang="en-US" altLang="ko-KR" dirty="0" smtClean="0"/>
              <a:t>&lt;Proposed technique can reduce the routing table size&gt;</a:t>
            </a:r>
            <a:endParaRPr lang="ko-KR" altLang="en-US" dirty="0"/>
          </a:p>
        </p:txBody>
      </p:sp>
      <p:sp>
        <p:nvSpPr>
          <p:cNvPr id="108"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dirty="0" smtClean="0">
                <a:ea typeface="굴림" charset="-127"/>
              </a:rPr>
              <a:t>We assume PDs A, D, E, G, and I are same multicast group.</a:t>
            </a:r>
          </a:p>
        </p:txBody>
      </p:sp>
      <p:sp>
        <p:nvSpPr>
          <p:cNvPr id="109" name="TextBox 108"/>
          <p:cNvSpPr txBox="1"/>
          <p:nvPr/>
        </p:nvSpPr>
        <p:spPr>
          <a:xfrm>
            <a:off x="0" y="6164282"/>
            <a:ext cx="3066930" cy="369332"/>
          </a:xfrm>
          <a:prstGeom prst="rect">
            <a:avLst/>
          </a:prstGeom>
          <a:noFill/>
        </p:spPr>
        <p:txBody>
          <a:bodyPr wrap="none" rtlCol="0">
            <a:spAutoFit/>
          </a:bodyPr>
          <a:lstStyle/>
          <a:p>
            <a:r>
              <a:rPr lang="en-US" altLang="ko-KR" dirty="0" smtClean="0"/>
              <a:t>A </a:t>
            </a:r>
            <a:r>
              <a:rPr lang="en-US" altLang="ko-KR" dirty="0" smtClean="0">
                <a:sym typeface="Wingdings" pitchFamily="2" charset="2"/>
              </a:rPr>
              <a:t> D, E  G, G  I</a:t>
            </a:r>
          </a:p>
        </p:txBody>
      </p:sp>
      <p:graphicFrame>
        <p:nvGraphicFramePr>
          <p:cNvPr id="115" name="개체 114"/>
          <p:cNvGraphicFramePr>
            <a:graphicFrameLocks noChangeAspect="1"/>
          </p:cNvGraphicFramePr>
          <p:nvPr/>
        </p:nvGraphicFramePr>
        <p:xfrm>
          <a:off x="4527550" y="3333750"/>
          <a:ext cx="88900" cy="190500"/>
        </p:xfrm>
        <a:graphic>
          <a:graphicData uri="http://schemas.openxmlformats.org/presentationml/2006/ole">
            <mc:AlternateContent xmlns:mc="http://schemas.openxmlformats.org/markup-compatibility/2006">
              <mc:Choice xmlns:v="urn:schemas-microsoft-com:vml" Requires="v">
                <p:oleObj spid="_x0000_s1382" name="수식" r:id="rId4" imgW="88784" imgH="190252" progId="Equation.3">
                  <p:embed/>
                </p:oleObj>
              </mc:Choice>
              <mc:Fallback>
                <p:oleObj name="수식" r:id="rId4" imgW="88784" imgH="190252" progId="Equation.3">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3333750"/>
                        <a:ext cx="889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타원 117"/>
          <p:cNvSpPr/>
          <p:nvPr/>
        </p:nvSpPr>
        <p:spPr bwMode="auto">
          <a:xfrm>
            <a:off x="1500166" y="4000504"/>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40</a:t>
            </a:r>
            <a:endParaRPr kumimoji="0" lang="ko-KR" altLang="en-US" sz="3200" b="0" i="0" u="none" strike="noStrike" cap="none" normalizeH="0" baseline="0" dirty="0" smtClean="0">
              <a:ln>
                <a:noFill/>
              </a:ln>
              <a:effectLst/>
              <a:latin typeface="Arial" charset="0"/>
              <a:ea typeface="굴림" pitchFamily="50" charset="-127"/>
            </a:endParaRPr>
          </a:p>
        </p:txBody>
      </p:sp>
      <p:sp>
        <p:nvSpPr>
          <p:cNvPr id="119" name="타원 118"/>
          <p:cNvSpPr/>
          <p:nvPr/>
        </p:nvSpPr>
        <p:spPr bwMode="auto">
          <a:xfrm>
            <a:off x="6154750" y="3929066"/>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16</a:t>
            </a:r>
            <a:endParaRPr kumimoji="0" lang="ko-KR" altLang="en-US" sz="3200" b="0" i="0" u="none" strike="noStrike" cap="none" normalizeH="0" baseline="0" dirty="0" smtClean="0">
              <a:ln>
                <a:noFill/>
              </a:ln>
              <a:effectLst/>
              <a:latin typeface="Arial" charset="0"/>
              <a:ea typeface="굴림" pitchFamily="50" charset="-127"/>
            </a:endParaRPr>
          </a:p>
        </p:txBody>
      </p:sp>
      <p:graphicFrame>
        <p:nvGraphicFramePr>
          <p:cNvPr id="1029" name="Object 5"/>
          <p:cNvGraphicFramePr>
            <a:graphicFrameLocks noChangeAspect="1"/>
          </p:cNvGraphicFramePr>
          <p:nvPr/>
        </p:nvGraphicFramePr>
        <p:xfrm>
          <a:off x="4714876" y="5857892"/>
          <a:ext cx="2878137" cy="617538"/>
        </p:xfrm>
        <a:graphic>
          <a:graphicData uri="http://schemas.openxmlformats.org/presentationml/2006/ole">
            <mc:AlternateContent xmlns:mc="http://schemas.openxmlformats.org/markup-compatibility/2006">
              <mc:Choice xmlns:v="urn:schemas-microsoft-com:vml" Requires="v">
                <p:oleObj spid="_x0000_s1383" name="수식" r:id="rId6" imgW="1993900" imgH="457200" progId="Equation.3">
                  <p:embed/>
                </p:oleObj>
              </mc:Choice>
              <mc:Fallback>
                <p:oleObj name="수식" r:id="rId6" imgW="1993900" imgH="457200" progId="Equation.3">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857892"/>
                        <a:ext cx="2878137"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32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a:t>
            </a:r>
            <a:r>
              <a:rPr lang="en-US" altLang="ko-KR" dirty="0">
                <a:ea typeface="굴림" charset="-127"/>
              </a:rPr>
              <a:t>Frame </a:t>
            </a:r>
            <a:r>
              <a:rPr lang="en-US" altLang="ko-KR" dirty="0" smtClean="0">
                <a:ea typeface="굴림" charset="-127"/>
              </a:rPr>
              <a:t>(5/6)</a:t>
            </a:r>
            <a:endParaRPr lang="ko-KR" altLang="en-US" dirty="0" smtClean="0">
              <a:ea typeface="굴림" charset="-127"/>
            </a:endParaRPr>
          </a:p>
        </p:txBody>
      </p:sp>
      <p:sp>
        <p:nvSpPr>
          <p:cNvPr id="23" name="내용 개체 틀 5"/>
          <p:cNvSpPr>
            <a:spLocks noGrp="1"/>
          </p:cNvSpPr>
          <p:nvPr>
            <p:ph idx="1"/>
          </p:nvPr>
        </p:nvSpPr>
        <p:spPr>
          <a:xfrm>
            <a:off x="685800" y="1557338"/>
            <a:ext cx="7918648" cy="1727646"/>
          </a:xfrm>
        </p:spPr>
        <p:txBody>
          <a:bodyPr/>
          <a:lstStyle/>
          <a:p>
            <a:pPr algn="just"/>
            <a:r>
              <a:rPr lang="en-US" altLang="ko-KR" sz="2000" dirty="0">
                <a:ea typeface="굴림" charset="-127"/>
              </a:rPr>
              <a:t>Detection and Routing Table Update for link </a:t>
            </a:r>
            <a:r>
              <a:rPr lang="en-US" altLang="ko-KR" sz="2000" dirty="0" smtClean="0">
                <a:ea typeface="굴림" charset="-127"/>
              </a:rPr>
              <a:t>breakage</a:t>
            </a:r>
          </a:p>
          <a:p>
            <a:pPr lvl="1" algn="just"/>
            <a:r>
              <a:rPr lang="en-US" altLang="ko-KR" sz="2000" dirty="0" smtClean="0">
                <a:ea typeface="굴림" charset="-127"/>
              </a:rPr>
              <a:t>Suppose the link between A and B is broken.</a:t>
            </a:r>
          </a:p>
          <a:p>
            <a:pPr lvl="1" algn="just"/>
            <a:r>
              <a:rPr lang="en-US" altLang="ko-KR" sz="2000" dirty="0" smtClean="0">
                <a:ea typeface="굴림" charset="-127"/>
              </a:rPr>
              <a:t>E does not receive MGNF from A.</a:t>
            </a:r>
          </a:p>
          <a:p>
            <a:pPr lvl="1" algn="just"/>
            <a:r>
              <a:rPr lang="en-US" altLang="ko-KR" sz="2000" dirty="0" smtClean="0">
                <a:ea typeface="굴림" charset="-127"/>
              </a:rPr>
              <a:t>E is aware that the link is broken because A’s MGNF does not arrive before E’s routing table Expiration timer is expired.</a:t>
            </a:r>
          </a:p>
          <a:p>
            <a:pPr lvl="1" algn="just"/>
            <a:r>
              <a:rPr lang="en-US" altLang="ko-KR" sz="2000" dirty="0" smtClean="0">
                <a:ea typeface="굴림" charset="-127"/>
              </a:rPr>
              <a:t>E </a:t>
            </a:r>
            <a:r>
              <a:rPr lang="en-US" altLang="ko-KR" sz="2000" dirty="0">
                <a:ea typeface="굴림" charset="-127"/>
              </a:rPr>
              <a:t>then </a:t>
            </a:r>
            <a:r>
              <a:rPr lang="en-US" altLang="ko-KR" sz="2000" dirty="0" smtClean="0">
                <a:ea typeface="굴림" charset="-127"/>
              </a:rPr>
              <a:t>removes </a:t>
            </a:r>
            <a:r>
              <a:rPr lang="en-US" altLang="ko-KR" sz="2000" dirty="0">
                <a:ea typeface="굴림" charset="-127"/>
              </a:rPr>
              <a:t>entry of A from </a:t>
            </a:r>
            <a:r>
              <a:rPr lang="en-US" altLang="ko-KR" sz="2000" dirty="0" smtClean="0">
                <a:ea typeface="굴림" charset="-127"/>
              </a:rPr>
              <a:t>E’s </a:t>
            </a:r>
            <a:r>
              <a:rPr lang="en-US" altLang="ko-KR" sz="2000" dirty="0">
                <a:ea typeface="굴림" charset="-127"/>
              </a:rPr>
              <a:t>routing table.</a:t>
            </a:r>
          </a:p>
          <a:p>
            <a:pPr lvl="1" algn="just"/>
            <a:endParaRPr lang="en-US" altLang="ko-KR" sz="2000" dirty="0" smtClean="0">
              <a:ea typeface="굴림" charset="-127"/>
            </a:endParaRPr>
          </a:p>
        </p:txBody>
      </p:sp>
      <p:sp>
        <p:nvSpPr>
          <p:cNvPr id="17"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16</a:t>
            </a:fld>
            <a:endParaRPr lang="en-US" altLang="ko-KR"/>
          </a:p>
        </p:txBody>
      </p:sp>
      <p:sp>
        <p:nvSpPr>
          <p:cNvPr id="33" name="타원형 설명선 32"/>
          <p:cNvSpPr/>
          <p:nvPr/>
        </p:nvSpPr>
        <p:spPr bwMode="auto">
          <a:xfrm flipH="1">
            <a:off x="6507910" y="3873994"/>
            <a:ext cx="1341216" cy="1049379"/>
          </a:xfrm>
          <a:prstGeom prst="wedgeEllipseCallout">
            <a:avLst>
              <a:gd name="adj1" fmla="val 90689"/>
              <a:gd name="adj2" fmla="val 2514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  MGNF</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since  E is not 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forwarding PD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4" name="타원형 설명선 33"/>
          <p:cNvSpPr/>
          <p:nvPr/>
        </p:nvSpPr>
        <p:spPr bwMode="auto">
          <a:xfrm flipH="1">
            <a:off x="7094870" y="4945731"/>
            <a:ext cx="2049130" cy="1416314"/>
          </a:xfrm>
          <a:prstGeom prst="wedgeEllipseCallout">
            <a:avLst>
              <a:gd name="adj1" fmla="val 78927"/>
              <a:gd name="adj2" fmla="val 2252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Although I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u</a:t>
            </a:r>
            <a:r>
              <a:rPr lang="en-US" altLang="ko-KR" sz="1200" dirty="0" smtClean="0">
                <a:solidFill>
                  <a:schemeClr val="tx1"/>
                </a:solidFill>
                <a:latin typeface="Arial" charset="0"/>
                <a:ea typeface="굴림" pitchFamily="50" charset="-127"/>
              </a:rPr>
              <a:t>pdate its routing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table</a:t>
            </a:r>
            <a:r>
              <a:rPr kumimoji="0" lang="en-US" altLang="ko-KR" sz="1200" b="0" i="0" u="none" strike="noStrike" cap="none" normalizeH="0" dirty="0" smtClean="0">
                <a:ln>
                  <a:noFill/>
                </a:ln>
                <a:solidFill>
                  <a:schemeClr val="tx1"/>
                </a:solidFill>
                <a:effectLst/>
                <a:latin typeface="Arial" charset="0"/>
                <a:ea typeface="굴림" pitchFamily="50" charset="-127"/>
              </a:rPr>
              <a:t> for A, I’s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data</a:t>
            </a:r>
            <a:r>
              <a:rPr lang="en-US" altLang="ko-KR" sz="1200" dirty="0" smtClean="0">
                <a:solidFill>
                  <a:schemeClr val="tx1"/>
                </a:solidFill>
                <a:latin typeface="Arial" charset="0"/>
                <a:ea typeface="굴림" pitchFamily="50" charset="-127"/>
              </a:rPr>
              <a:t> frame can be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transmitted to group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 members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9" name="타원 6"/>
          <p:cNvSpPr>
            <a:spLocks noChangeArrowheads="1"/>
          </p:cNvSpPr>
          <p:nvPr/>
        </p:nvSpPr>
        <p:spPr bwMode="auto">
          <a:xfrm>
            <a:off x="5629872" y="457902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sp>
        <p:nvSpPr>
          <p:cNvPr id="45" name="타원 10"/>
          <p:cNvSpPr>
            <a:spLocks noChangeArrowheads="1"/>
          </p:cNvSpPr>
          <p:nvPr/>
        </p:nvSpPr>
        <p:spPr bwMode="auto">
          <a:xfrm>
            <a:off x="2195736" y="53679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p:nvPr/>
        </p:nvSpPr>
        <p:spPr bwMode="auto">
          <a:xfrm>
            <a:off x="3226096" y="494573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ysClr val="windowText" lastClr="000000"/>
                </a:solidFill>
                <a:ea typeface="굴림" pitchFamily="50" charset="-127"/>
              </a:rPr>
              <a:t>B</a:t>
            </a:r>
            <a:endParaRPr lang="ko-KR" altLang="en-US" sz="1500" dirty="0">
              <a:solidFill>
                <a:sysClr val="windowText" lastClr="000000"/>
              </a:solidFill>
              <a:ea typeface="굴림" pitchFamily="50" charset="-127"/>
            </a:endParaRPr>
          </a:p>
        </p:txBody>
      </p:sp>
      <p:sp>
        <p:nvSpPr>
          <p:cNvPr id="47" name="타원 46"/>
          <p:cNvSpPr/>
          <p:nvPr/>
        </p:nvSpPr>
        <p:spPr bwMode="auto">
          <a:xfrm>
            <a:off x="4427984" y="476969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51" name="직선 연결선 50"/>
          <p:cNvCxnSpPr>
            <a:stCxn id="46" idx="2"/>
            <a:endCxn id="45" idx="6"/>
          </p:cNvCxnSpPr>
          <p:nvPr/>
        </p:nvCxnSpPr>
        <p:spPr bwMode="auto">
          <a:xfrm flipH="1">
            <a:off x="2519733" y="5107655"/>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2" name="직선 연결선 51"/>
          <p:cNvCxnSpPr>
            <a:stCxn id="46" idx="6"/>
            <a:endCxn id="47" idx="2"/>
          </p:cNvCxnSpPr>
          <p:nvPr/>
        </p:nvCxnSpPr>
        <p:spPr bwMode="auto">
          <a:xfrm flipV="1">
            <a:off x="3549946" y="4931622"/>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47" idx="6"/>
            <a:endCxn id="39" idx="2"/>
          </p:cNvCxnSpPr>
          <p:nvPr/>
        </p:nvCxnSpPr>
        <p:spPr bwMode="auto">
          <a:xfrm flipV="1">
            <a:off x="4751834" y="4741134"/>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4" name="타원 53"/>
          <p:cNvSpPr/>
          <p:nvPr/>
        </p:nvSpPr>
        <p:spPr bwMode="auto">
          <a:xfrm>
            <a:off x="4893467" y="585032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55" name="직선 연결선 54"/>
          <p:cNvCxnSpPr>
            <a:stCxn id="47" idx="4"/>
            <a:endCxn id="54" idx="0"/>
          </p:cNvCxnSpPr>
          <p:nvPr/>
        </p:nvCxnSpPr>
        <p:spPr bwMode="auto">
          <a:xfrm>
            <a:off x="4589909" y="5093547"/>
            <a:ext cx="465483" cy="75678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6" name="직선 연결선 55"/>
          <p:cNvCxnSpPr>
            <a:stCxn id="57" idx="6"/>
            <a:endCxn id="54" idx="3"/>
          </p:cNvCxnSpPr>
          <p:nvPr/>
        </p:nvCxnSpPr>
        <p:spPr bwMode="auto">
          <a:xfrm flipV="1">
            <a:off x="3924415" y="6126750"/>
            <a:ext cx="1016479"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7" name="타원 10"/>
          <p:cNvSpPr>
            <a:spLocks noChangeArrowheads="1"/>
          </p:cNvSpPr>
          <p:nvPr/>
        </p:nvSpPr>
        <p:spPr bwMode="auto">
          <a:xfrm>
            <a:off x="3600418" y="6129339"/>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G</a:t>
            </a:r>
            <a:endParaRPr lang="ko-KR" altLang="en-US" sz="1500" dirty="0">
              <a:solidFill>
                <a:schemeClr val="bg1"/>
              </a:solidFill>
            </a:endParaRPr>
          </a:p>
        </p:txBody>
      </p:sp>
      <p:sp>
        <p:nvSpPr>
          <p:cNvPr id="58" name="타원 10"/>
          <p:cNvSpPr>
            <a:spLocks noChangeArrowheads="1"/>
          </p:cNvSpPr>
          <p:nvPr/>
        </p:nvSpPr>
        <p:spPr bwMode="auto">
          <a:xfrm>
            <a:off x="2734629" y="412213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59" name="직선 연결선 58"/>
          <p:cNvCxnSpPr>
            <a:stCxn id="58" idx="5"/>
            <a:endCxn id="46" idx="1"/>
          </p:cNvCxnSpPr>
          <p:nvPr/>
        </p:nvCxnSpPr>
        <p:spPr bwMode="auto">
          <a:xfrm>
            <a:off x="3011178" y="4398684"/>
            <a:ext cx="262345" cy="5944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0" name="곱셈 기호 59"/>
          <p:cNvSpPr/>
          <p:nvPr/>
        </p:nvSpPr>
        <p:spPr bwMode="auto">
          <a:xfrm>
            <a:off x="2655297" y="5107655"/>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62" name="직선 연결선 61"/>
          <p:cNvCxnSpPr/>
          <p:nvPr/>
        </p:nvCxnSpPr>
        <p:spPr bwMode="auto">
          <a:xfrm flipH="1" flipV="1">
            <a:off x="5906608" y="4783754"/>
            <a:ext cx="177560" cy="61617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3" name="타원 62"/>
          <p:cNvSpPr/>
          <p:nvPr/>
        </p:nvSpPr>
        <p:spPr bwMode="auto">
          <a:xfrm>
            <a:off x="5922243" y="53101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64" name="직선 연결선 63"/>
          <p:cNvCxnSpPr>
            <a:endCxn id="63" idx="5"/>
          </p:cNvCxnSpPr>
          <p:nvPr/>
        </p:nvCxnSpPr>
        <p:spPr bwMode="auto">
          <a:xfrm flipH="1" flipV="1">
            <a:off x="6198666" y="5586602"/>
            <a:ext cx="47428" cy="35364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5" name="타원 10"/>
          <p:cNvSpPr>
            <a:spLocks noChangeArrowheads="1"/>
          </p:cNvSpPr>
          <p:nvPr/>
        </p:nvSpPr>
        <p:spPr bwMode="auto">
          <a:xfrm>
            <a:off x="6165131" y="589274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Tree>
    <p:extLst>
      <p:ext uri="{BB962C8B-B14F-4D97-AF65-F5344CB8AC3E}">
        <p14:creationId xmlns:p14="http://schemas.microsoft.com/office/powerpoint/2010/main" val="306848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(6/6)</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000" dirty="0">
                <a:sym typeface="Wingdings" pitchFamily="2" charset="2"/>
              </a:rPr>
              <a:t>Device group ID </a:t>
            </a:r>
            <a:r>
              <a:rPr lang="en-US" altLang="ko-KR" sz="2000" dirty="0" smtClean="0">
                <a:sym typeface="Wingdings" pitchFamily="2" charset="2"/>
              </a:rPr>
              <a:t>creation</a:t>
            </a:r>
          </a:p>
          <a:p>
            <a:pPr marL="685800" lvl="2" indent="-342900"/>
            <a:r>
              <a:rPr lang="en-US" altLang="ko-KR" sz="1800" dirty="0" smtClean="0"/>
              <a:t>Explained in the previous section</a:t>
            </a:r>
            <a:endParaRPr lang="en-US" altLang="ko-KR" sz="1800" dirty="0" smtClean="0">
              <a:sym typeface="Wingdings" pitchFamily="2" charset="2"/>
            </a:endParaRPr>
          </a:p>
          <a:p>
            <a:r>
              <a:rPr lang="en-US" altLang="ko-KR" sz="2000" dirty="0" smtClean="0"/>
              <a:t>Notifying </a:t>
            </a:r>
            <a:r>
              <a:rPr lang="en-US" altLang="ko-KR" sz="2000" dirty="0"/>
              <a:t>leaving multicast group </a:t>
            </a:r>
          </a:p>
          <a:p>
            <a:pPr lvl="1"/>
            <a:r>
              <a:rPr lang="en-US" altLang="ko-KR" sz="1800" dirty="0"/>
              <a:t>Will be explained in later section</a:t>
            </a:r>
          </a:p>
          <a:p>
            <a:pPr algn="just"/>
            <a:r>
              <a:rPr lang="en-US" altLang="ko-KR" sz="2000" dirty="0" smtClean="0">
                <a:sym typeface="Wingdings" pitchFamily="2" charset="2"/>
              </a:rPr>
              <a:t>Request </a:t>
            </a:r>
            <a:r>
              <a:rPr lang="en-US" altLang="ko-KR" sz="2000" dirty="0">
                <a:sym typeface="Wingdings" pitchFamily="2" charset="2"/>
              </a:rPr>
              <a:t>for unicast </a:t>
            </a:r>
            <a:r>
              <a:rPr lang="en-US" altLang="ko-KR" sz="2000" dirty="0" smtClean="0">
                <a:sym typeface="Wingdings" pitchFamily="2" charset="2"/>
              </a:rPr>
              <a:t>routing</a:t>
            </a:r>
          </a:p>
          <a:p>
            <a:pPr lvl="1"/>
            <a:r>
              <a:rPr lang="en-US" altLang="ko-KR" sz="1800" dirty="0"/>
              <a:t>Will be explained in later section</a:t>
            </a:r>
          </a:p>
          <a:p>
            <a:pPr algn="just"/>
            <a:r>
              <a:rPr lang="en-US" altLang="ko-KR" sz="2000" dirty="0" smtClean="0">
                <a:sym typeface="Wingdings" pitchFamily="2" charset="2"/>
              </a:rPr>
              <a:t>Reply </a:t>
            </a:r>
            <a:r>
              <a:rPr lang="en-US" altLang="ko-KR" sz="2000" dirty="0">
                <a:sym typeface="Wingdings" pitchFamily="2" charset="2"/>
              </a:rPr>
              <a:t>for unicast </a:t>
            </a:r>
            <a:r>
              <a:rPr lang="en-US" altLang="ko-KR" sz="2000" dirty="0" smtClean="0">
                <a:sym typeface="Wingdings" pitchFamily="2" charset="2"/>
              </a:rPr>
              <a:t>routing</a:t>
            </a:r>
          </a:p>
          <a:p>
            <a:pPr lvl="1" algn="just"/>
            <a:r>
              <a:rPr lang="en-US" altLang="ko-KR" sz="1800" dirty="0"/>
              <a:t>Will be explained in later </a:t>
            </a:r>
            <a:r>
              <a:rPr lang="en-US" altLang="ko-KR" sz="1800" dirty="0" smtClean="0"/>
              <a:t>section</a:t>
            </a:r>
            <a:endParaRPr lang="en-US" altLang="ko-KR" sz="1800" dirty="0">
              <a:sym typeface="Wingdings" pitchFamily="2" charset="2"/>
            </a:endParaRPr>
          </a:p>
          <a:p>
            <a:pPr algn="just"/>
            <a:r>
              <a:rPr lang="en-US" altLang="ko-KR" sz="2000" dirty="0">
                <a:sym typeface="Wingdings" pitchFamily="2" charset="2"/>
              </a:rPr>
              <a:t>Mobility </a:t>
            </a:r>
            <a:r>
              <a:rPr lang="en-US" altLang="ko-KR" sz="2000" dirty="0" smtClean="0">
                <a:sym typeface="Wingdings" pitchFamily="2" charset="2"/>
              </a:rPr>
              <a:t>support</a:t>
            </a:r>
          </a:p>
          <a:p>
            <a:pPr lvl="1" algn="just"/>
            <a:r>
              <a:rPr lang="en-US" altLang="ko-KR" sz="1800" dirty="0"/>
              <a:t>Will be explained in later </a:t>
            </a:r>
            <a:r>
              <a:rPr lang="en-US" altLang="ko-KR" sz="1800" dirty="0" smtClean="0"/>
              <a:t>section</a:t>
            </a:r>
            <a:endParaRPr lang="en-US" altLang="ko-KR" sz="1800" dirty="0" smtClean="0">
              <a:sym typeface="Wingdings" pitchFamily="2" charset="2"/>
            </a:endParaRPr>
          </a:p>
          <a:p>
            <a:pPr algn="just"/>
            <a:r>
              <a:rPr lang="en-US" altLang="ko-KR" sz="2000" dirty="0" smtClean="0">
                <a:sym typeface="Wingdings" pitchFamily="2" charset="2"/>
              </a:rPr>
              <a:t>Local repair</a:t>
            </a:r>
          </a:p>
          <a:p>
            <a:pPr lvl="1" algn="just"/>
            <a:r>
              <a:rPr lang="en-US" altLang="ko-KR" sz="1800" dirty="0"/>
              <a:t>Will be explained in later </a:t>
            </a:r>
            <a:r>
              <a:rPr lang="en-US" altLang="ko-KR" sz="1800" dirty="0" smtClean="0"/>
              <a:t>section</a:t>
            </a:r>
          </a:p>
          <a:p>
            <a:pPr marL="342900" lvl="1" indent="-342900" algn="just">
              <a:buFontTx/>
              <a:buChar char="•"/>
            </a:pPr>
            <a:r>
              <a:rPr lang="en-US" altLang="ko-KR" sz="2000" dirty="0" smtClean="0">
                <a:sym typeface="Wingdings" pitchFamily="2" charset="2"/>
              </a:rPr>
              <a:t>Notification </a:t>
            </a:r>
            <a:r>
              <a:rPr lang="en-US" altLang="ko-KR" sz="2000" dirty="0">
                <a:sym typeface="Wingdings" pitchFamily="2" charset="2"/>
              </a:rPr>
              <a:t>of removed routing entry</a:t>
            </a:r>
            <a:endParaRPr lang="en-US" altLang="ko-KR" sz="2000" dirty="0"/>
          </a:p>
          <a:p>
            <a:pPr lvl="1" algn="just"/>
            <a:r>
              <a:rPr lang="en-US" altLang="ko-KR" sz="1800" dirty="0" smtClean="0"/>
              <a:t>Will be explained in later section</a:t>
            </a:r>
            <a:endParaRPr lang="en-US" altLang="ko-KR"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17</a:t>
            </a:fld>
            <a:endParaRPr lang="en-US" altLang="ko-KR"/>
          </a:p>
        </p:txBody>
      </p:sp>
    </p:spTree>
    <p:extLst>
      <p:ext uri="{BB962C8B-B14F-4D97-AF65-F5344CB8AC3E}">
        <p14:creationId xmlns:p14="http://schemas.microsoft.com/office/powerpoint/2010/main" val="9710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Classification of MGNF types</a:t>
            </a:r>
            <a:endParaRPr lang="ko-KR" altLang="en-US" dirty="0"/>
          </a:p>
        </p:txBody>
      </p:sp>
      <p:sp>
        <p:nvSpPr>
          <p:cNvPr id="3" name="내용 개체 틀 2"/>
          <p:cNvSpPr>
            <a:spLocks noGrp="1"/>
          </p:cNvSpPr>
          <p:nvPr>
            <p:ph idx="1"/>
          </p:nvPr>
        </p:nvSpPr>
        <p:spPr/>
        <p:txBody>
          <a:bodyPr/>
          <a:lstStyle/>
          <a:p>
            <a:r>
              <a:rPr lang="en-US" altLang="ko-KR" dirty="0" smtClean="0"/>
              <a:t>Duplicate response to the MGNF may cause traffic implosion, so we divided nodes into two types</a:t>
            </a:r>
          </a:p>
          <a:p>
            <a:pPr lvl="1"/>
            <a:r>
              <a:rPr lang="en-US" altLang="ko-KR" dirty="0" smtClean="0"/>
              <a:t>ACK-enabled MGNF transmission (Notification type = </a:t>
            </a:r>
            <a:r>
              <a:rPr lang="en-US" altLang="ko-KR" dirty="0"/>
              <a:t>2, 3, 4, 5, </a:t>
            </a:r>
            <a:r>
              <a:rPr lang="en-US" altLang="ko-KR" dirty="0" smtClean="0"/>
              <a:t>8)</a:t>
            </a:r>
          </a:p>
          <a:p>
            <a:pPr lvl="2"/>
            <a:r>
              <a:rPr lang="en-US" altLang="ko-KR" dirty="0" smtClean="0"/>
              <a:t>A source node transmitting a MGNF has to receive ACK frame. </a:t>
            </a:r>
          </a:p>
          <a:p>
            <a:pPr lvl="1"/>
            <a:r>
              <a:rPr lang="en-US" altLang="ko-KR" dirty="0" smtClean="0"/>
              <a:t>ACK-disabled MGNF transmission (Notification type = </a:t>
            </a:r>
            <a:r>
              <a:rPr lang="en-US" altLang="ko-KR" dirty="0"/>
              <a:t>0, 1, 6, </a:t>
            </a:r>
            <a:r>
              <a:rPr lang="en-US" altLang="ko-KR" dirty="0" smtClean="0"/>
              <a:t>7) </a:t>
            </a:r>
            <a:endParaRPr lang="en-US" altLang="ko-KR" dirty="0"/>
          </a:p>
          <a:p>
            <a:pPr lvl="2"/>
            <a:r>
              <a:rPr lang="en-US" altLang="ko-KR" dirty="0" smtClean="0"/>
              <a:t>ACK frame is not required </a:t>
            </a:r>
            <a:r>
              <a:rPr lang="en-US" altLang="ko-KR" dirty="0"/>
              <a:t>since </a:t>
            </a:r>
            <a:r>
              <a:rPr lang="en-US" altLang="ko-KR" dirty="0" smtClean="0"/>
              <a:t>MGNF with type </a:t>
            </a:r>
            <a:r>
              <a:rPr lang="en-US" altLang="ko-KR" dirty="0"/>
              <a:t>0, 1, 6, </a:t>
            </a:r>
            <a:r>
              <a:rPr lang="en-US" altLang="ko-KR" dirty="0" smtClean="0"/>
              <a:t>7 does not need to be reliably transmitted.</a:t>
            </a:r>
          </a:p>
          <a:p>
            <a:pPr lvl="2"/>
            <a:r>
              <a:rPr lang="en-US" altLang="ko-KR" dirty="0" smtClean="0"/>
              <a:t>Without those, multicast group management can still work OK.</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18</a:t>
            </a:fld>
            <a:endParaRPr lang="en-US" altLang="ko-KR"/>
          </a:p>
        </p:txBody>
      </p:sp>
    </p:spTree>
    <p:extLst>
      <p:ext uri="{BB962C8B-B14F-4D97-AF65-F5344CB8AC3E}">
        <p14:creationId xmlns:p14="http://schemas.microsoft.com/office/powerpoint/2010/main" val="2754110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to reduce MGNF traffic</a:t>
            </a:r>
            <a:endParaRPr lang="ko-KR" altLang="en-US" dirty="0"/>
          </a:p>
        </p:txBody>
      </p:sp>
      <p:sp>
        <p:nvSpPr>
          <p:cNvPr id="3" name="내용 개체 틀 2"/>
          <p:cNvSpPr>
            <a:spLocks noGrp="1"/>
          </p:cNvSpPr>
          <p:nvPr>
            <p:ph idx="1"/>
          </p:nvPr>
        </p:nvSpPr>
        <p:spPr/>
        <p:txBody>
          <a:bodyPr/>
          <a:lstStyle/>
          <a:p>
            <a:r>
              <a:rPr lang="en-US" altLang="ko-KR" sz="2000" dirty="0" smtClean="0"/>
              <a:t>When a PD belongs to multiple multicast groups, it multicasts MGNF multiple times. </a:t>
            </a:r>
          </a:p>
          <a:p>
            <a:r>
              <a:rPr lang="en-US" altLang="ko-KR" sz="2000" dirty="0" smtClean="0"/>
              <a:t>In order to resolve the above problem, a PD may set  Destination Address field of MGNF as </a:t>
            </a:r>
            <a:r>
              <a:rPr lang="en-US" altLang="ko-KR" sz="2000" b="1" dirty="0"/>
              <a:t>United Multicast Address (UMA</a:t>
            </a:r>
            <a:r>
              <a:rPr lang="en-US" altLang="ko-KR" sz="2000" b="1" dirty="0" smtClean="0"/>
              <a:t>).</a:t>
            </a:r>
          </a:p>
          <a:p>
            <a:r>
              <a:rPr lang="en-US" altLang="ko-KR" sz="2000" dirty="0" smtClean="0"/>
              <a:t>The UMA unifies multiple different groups into a single one.</a:t>
            </a:r>
          </a:p>
          <a:p>
            <a:r>
              <a:rPr lang="en-US" altLang="ko-KR" sz="2000" dirty="0" smtClean="0"/>
              <a:t>The UMA can reduce the MGNF traffic as the following slides.</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19</a:t>
            </a:fld>
            <a:endParaRPr lang="en-US" altLang="ko-KR"/>
          </a:p>
        </p:txBody>
      </p:sp>
    </p:spTree>
    <p:extLst>
      <p:ext uri="{BB962C8B-B14F-4D97-AF65-F5344CB8AC3E}">
        <p14:creationId xmlns:p14="http://schemas.microsoft.com/office/powerpoint/2010/main" val="108898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37985F6C-8C07-4262-8C70-31C5388C8E4E}" type="slidenum">
              <a:rPr lang="en-US" altLang="ko-KR" smtClean="0">
                <a:latin typeface="Times New Roman" pitchFamily="18" charset="0"/>
              </a:rPr>
              <a:pPr/>
              <a:t>2</a:t>
            </a:fld>
            <a:endParaRPr lang="en-US" altLang="ko-KR" smtClean="0">
              <a:latin typeface="Times New Roman" pitchFamily="18" charset="0"/>
            </a:endParaRPr>
          </a:p>
        </p:txBody>
      </p:sp>
      <p:sp>
        <p:nvSpPr>
          <p:cNvPr id="2051" name="Rectangle 2"/>
          <p:cNvSpPr>
            <a:spLocks noGrp="1" noChangeArrowheads="1"/>
          </p:cNvSpPr>
          <p:nvPr>
            <p:ph type="ctrTitle"/>
          </p:nvPr>
        </p:nvSpPr>
        <p:spPr>
          <a:xfrm>
            <a:off x="1042988" y="1989138"/>
            <a:ext cx="7072312" cy="1143000"/>
          </a:xfrm>
        </p:spPr>
        <p:txBody>
          <a:bodyPr/>
          <a:lstStyle/>
          <a:p>
            <a:r>
              <a:rPr lang="en-US" sz="3200" dirty="0" smtClean="0"/>
              <a:t>Technical Proposal for IEEE 802.15.8</a:t>
            </a:r>
            <a:endParaRPr lang="en-US" altLang="ko-KR" sz="3200" b="1" dirty="0" smtClean="0">
              <a:latin typeface="Arial" charset="0"/>
              <a:ea typeface="굴림" charset="-127"/>
            </a:endParaRPr>
          </a:p>
        </p:txBody>
      </p:sp>
      <p:sp>
        <p:nvSpPr>
          <p:cNvPr id="2052" name="Rectangle 3"/>
          <p:cNvSpPr>
            <a:spLocks noGrp="1" noChangeArrowheads="1"/>
          </p:cNvSpPr>
          <p:nvPr>
            <p:ph type="subTitle" idx="1"/>
          </p:nvPr>
        </p:nvSpPr>
        <p:spPr>
          <a:xfrm>
            <a:off x="1116013" y="3795713"/>
            <a:ext cx="6911975" cy="1992312"/>
          </a:xfrm>
        </p:spPr>
        <p:txBody>
          <a:bodyPr/>
          <a:lstStyle/>
          <a:p>
            <a:pPr>
              <a:lnSpc>
                <a:spcPct val="90000"/>
              </a:lnSpc>
            </a:pPr>
            <a:r>
              <a:rPr lang="en-US" altLang="ko-KR" sz="1800" dirty="0" err="1">
                <a:ea typeface="굴림" charset="-127"/>
              </a:rPr>
              <a:t>Jeongseok</a:t>
            </a:r>
            <a:r>
              <a:rPr lang="en-US" altLang="ko-KR" sz="1800" dirty="0">
                <a:ea typeface="굴림" charset="-127"/>
              </a:rPr>
              <a:t> Yu, </a:t>
            </a:r>
            <a:r>
              <a:rPr lang="en-US" altLang="ko-KR" sz="1800" dirty="0" err="1" smtClean="0">
                <a:ea typeface="굴림" charset="-127"/>
              </a:rPr>
              <a:t>Woongsoo</a:t>
            </a:r>
            <a:r>
              <a:rPr lang="en-US" altLang="ko-KR" sz="1800" dirty="0" smtClean="0">
                <a:ea typeface="굴림" charset="-127"/>
              </a:rPr>
              <a:t> Na, </a:t>
            </a:r>
            <a:r>
              <a:rPr lang="en-US" altLang="ko-KR" sz="1800" dirty="0" err="1" smtClean="0">
                <a:ea typeface="굴림" charset="-127"/>
              </a:rPr>
              <a:t>Hyoungchul</a:t>
            </a:r>
            <a:r>
              <a:rPr lang="en-US" altLang="ko-KR" sz="1800" dirty="0" smtClean="0">
                <a:ea typeface="굴림" charset="-127"/>
              </a:rPr>
              <a:t> </a:t>
            </a:r>
            <a:r>
              <a:rPr lang="en-US" altLang="ko-KR" sz="1800" dirty="0" err="1" smtClean="0">
                <a:ea typeface="굴림" charset="-127"/>
              </a:rPr>
              <a:t>Bae</a:t>
            </a:r>
            <a:r>
              <a:rPr lang="en-US" altLang="ko-KR" sz="1800" dirty="0" smtClean="0">
                <a:ea typeface="굴림" charset="-127"/>
              </a:rPr>
              <a:t>, </a:t>
            </a:r>
            <a:r>
              <a:rPr lang="en-US" altLang="ko-KR" sz="1800" dirty="0" err="1" smtClean="0">
                <a:ea typeface="굴림" charset="-127"/>
              </a:rPr>
              <a:t>Taejin</a:t>
            </a:r>
            <a:r>
              <a:rPr lang="en-US" altLang="ko-KR" sz="1800" dirty="0" smtClean="0">
                <a:ea typeface="굴림" charset="-127"/>
              </a:rPr>
              <a:t> Kim, </a:t>
            </a:r>
            <a:r>
              <a:rPr lang="en-US" altLang="ko-KR" sz="1800" dirty="0" err="1" smtClean="0">
                <a:ea typeface="굴림" charset="-127"/>
              </a:rPr>
              <a:t>Yunseong</a:t>
            </a:r>
            <a:r>
              <a:rPr lang="en-US" altLang="ko-KR" sz="1800" dirty="0" smtClean="0">
                <a:ea typeface="굴림" charset="-127"/>
              </a:rPr>
              <a:t> Lee, </a:t>
            </a:r>
            <a:r>
              <a:rPr lang="en-US" altLang="ko-KR" sz="1800" dirty="0" err="1" smtClean="0">
                <a:ea typeface="굴림" charset="-127"/>
              </a:rPr>
              <a:t>Juho</a:t>
            </a:r>
            <a:r>
              <a:rPr lang="en-US" altLang="ko-KR" sz="1800" dirty="0" smtClean="0">
                <a:ea typeface="굴림" charset="-127"/>
              </a:rPr>
              <a:t> Lee, </a:t>
            </a:r>
            <a:r>
              <a:rPr lang="en-US" altLang="ko-KR" sz="1800" dirty="0" err="1" smtClean="0">
                <a:ea typeface="굴림" charset="-127"/>
              </a:rPr>
              <a:t>Zeynep</a:t>
            </a:r>
            <a:r>
              <a:rPr lang="en-US" altLang="ko-KR" sz="1800" dirty="0" smtClean="0">
                <a:ea typeface="굴림" charset="-127"/>
              </a:rPr>
              <a:t> </a:t>
            </a:r>
            <a:r>
              <a:rPr lang="en-US" altLang="ko-KR" sz="1800" dirty="0" err="1" smtClean="0">
                <a:ea typeface="굴림" charset="-127"/>
              </a:rPr>
              <a:t>Vatandas</a:t>
            </a:r>
            <a:r>
              <a:rPr lang="en-US" altLang="ko-KR" sz="1800" dirty="0" smtClean="0">
                <a:ea typeface="굴림" charset="-127"/>
              </a:rPr>
              <a:t>, </a:t>
            </a:r>
            <a:r>
              <a:rPr lang="en-US" altLang="zh-CN" sz="1800" dirty="0" err="1">
                <a:ea typeface="宋体" pitchFamily="2" charset="-122"/>
              </a:rPr>
              <a:t>Hyunsoo</a:t>
            </a:r>
            <a:r>
              <a:rPr lang="en-US" altLang="zh-CN" sz="1800" dirty="0">
                <a:ea typeface="宋体" pitchFamily="2" charset="-122"/>
              </a:rPr>
              <a:t> Kwon, </a:t>
            </a:r>
            <a:r>
              <a:rPr lang="en-US" altLang="zh-CN" sz="1800" dirty="0" err="1">
                <a:ea typeface="宋体" pitchFamily="2" charset="-122"/>
              </a:rPr>
              <a:t>Changhee</a:t>
            </a:r>
            <a:r>
              <a:rPr lang="en-US" altLang="zh-CN" sz="1800" dirty="0">
                <a:ea typeface="宋体" pitchFamily="2" charset="-122"/>
              </a:rPr>
              <a:t> Han, </a:t>
            </a:r>
            <a:r>
              <a:rPr lang="en-US" altLang="ko-KR" sz="1800" dirty="0" err="1" smtClean="0">
                <a:ea typeface="굴림" charset="-127"/>
              </a:rPr>
              <a:t>Sungrae</a:t>
            </a:r>
            <a:r>
              <a:rPr lang="en-US" altLang="ko-KR" sz="1800" dirty="0" smtClean="0">
                <a:ea typeface="굴림" charset="-127"/>
              </a:rPr>
              <a:t> Cho, and </a:t>
            </a:r>
            <a:r>
              <a:rPr lang="en-US" altLang="ko-KR" sz="1800" dirty="0" err="1" smtClean="0">
                <a:ea typeface="굴림" charset="-127"/>
              </a:rPr>
              <a:t>Junbeom</a:t>
            </a:r>
            <a:r>
              <a:rPr lang="en-US" altLang="ko-KR" sz="1800" dirty="0" smtClean="0">
                <a:ea typeface="굴림" charset="-127"/>
              </a:rPr>
              <a:t> </a:t>
            </a:r>
            <a:r>
              <a:rPr lang="en-US" altLang="ko-KR" sz="1800" dirty="0" err="1" smtClean="0">
                <a:ea typeface="굴림" charset="-127"/>
              </a:rPr>
              <a:t>Hur</a:t>
            </a:r>
            <a:endParaRPr lang="en-US" altLang="ko-KR" sz="1800" dirty="0" smtClean="0">
              <a:ea typeface="굴림" charset="-127"/>
            </a:endParaRPr>
          </a:p>
          <a:p>
            <a:pPr>
              <a:lnSpc>
                <a:spcPct val="90000"/>
              </a:lnSpc>
            </a:pPr>
            <a:endParaRPr lang="en-US" altLang="ko-KR" sz="2400" dirty="0" smtClean="0">
              <a:ea typeface="굴림" charset="-127"/>
            </a:endParaRPr>
          </a:p>
          <a:p>
            <a:pPr>
              <a:lnSpc>
                <a:spcPct val="90000"/>
              </a:lnSpc>
            </a:pPr>
            <a:r>
              <a:rPr lang="en-US" altLang="ko-KR" sz="2800" dirty="0" smtClean="0">
                <a:ea typeface="굴림" charset="-127"/>
              </a:rPr>
              <a:t>Chung-</a:t>
            </a:r>
            <a:r>
              <a:rPr lang="en-US" altLang="ko-KR" sz="2800" dirty="0" err="1" smtClean="0">
                <a:ea typeface="굴림" charset="-127"/>
              </a:rPr>
              <a:t>Ang</a:t>
            </a:r>
            <a:r>
              <a:rPr lang="en-US" altLang="ko-KR" sz="2800" dirty="0" smtClean="0">
                <a:ea typeface="굴림" charset="-127"/>
              </a:rPr>
              <a:t> University</a:t>
            </a:r>
          </a:p>
        </p:txBody>
      </p:sp>
    </p:spTree>
  </p:cSld>
  <p:clrMapOvr>
    <a:masterClrMapping/>
  </p:clrMapOvr>
  <mc:AlternateContent xmlns:mc="http://schemas.openxmlformats.org/markup-compatibility/2006" xmlns:p14="http://schemas.microsoft.com/office/powerpoint/2010/main">
    <mc:Choice Requires="p14">
      <p:transition spd="slow" p14:dur="2000" advTm="16070"/>
    </mc:Choice>
    <mc:Fallback xmlns="">
      <p:transition spd="slow" advTm="160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7414593" cy="4535958"/>
              </a:xfrm>
            </p:spPr>
            <p:txBody>
              <a:bodyPr/>
              <a:lstStyle/>
              <a:p>
                <a:r>
                  <a:rPr lang="en-US" altLang="ko-KR" sz="1600" dirty="0" smtClean="0">
                    <a:ea typeface="굴림" charset="-127"/>
                  </a:rPr>
                  <a:t>Whenever a relay-enabled PD receives ACF or ARCF, a routing entry is created in the routing table.</a:t>
                </a:r>
              </a:p>
              <a:p>
                <a:r>
                  <a:rPr lang="en-US" altLang="ko-KR" sz="1600" dirty="0" smtClean="0">
                    <a:ea typeface="굴림" charset="-127"/>
                  </a:rPr>
                  <a:t>Also, the routing table is updated by receiving MGNF.</a:t>
                </a:r>
              </a:p>
              <a:p>
                <a:r>
                  <a:rPr lang="en-US" altLang="ko-KR" sz="1600" dirty="0" smtClean="0">
                    <a:ea typeface="굴림" charset="-127"/>
                  </a:rPr>
                  <a:t>A routing table contains</a:t>
                </a:r>
              </a:p>
              <a:p>
                <a:pPr lvl="1"/>
                <a:r>
                  <a:rPr lang="en-US" altLang="ko-KR" sz="1400" dirty="0" smtClean="0">
                    <a:ea typeface="굴림" charset="-127"/>
                  </a:rPr>
                  <a:t>Destination address</a:t>
                </a:r>
                <a:endParaRPr lang="en-US" altLang="ko-KR" sz="1400" dirty="0">
                  <a:ea typeface="굴림" charset="-127"/>
                </a:endParaRPr>
              </a:p>
              <a:p>
                <a:pPr lvl="1"/>
                <a:r>
                  <a:rPr lang="en-US" altLang="ko-KR" sz="1400" dirty="0" smtClean="0">
                    <a:ea typeface="굴림" charset="-127"/>
                  </a:rPr>
                  <a:t>Next-hop address</a:t>
                </a:r>
                <a:endParaRPr lang="en-US" altLang="ko-KR" sz="1400" dirty="0">
                  <a:ea typeface="굴림" charset="-127"/>
                </a:endParaRPr>
              </a:p>
              <a:p>
                <a:pPr lvl="1"/>
                <a:r>
                  <a:rPr lang="en-US" altLang="ko-KR" sz="1400" dirty="0" smtClean="0">
                    <a:ea typeface="굴림" charset="-127"/>
                  </a:rPr>
                  <a:t>Expiration </a:t>
                </a:r>
                <a:r>
                  <a:rPr lang="en-US" altLang="ko-KR" sz="1400" dirty="0">
                    <a:ea typeface="굴림" charset="-127"/>
                  </a:rPr>
                  <a:t>timer </a:t>
                </a:r>
                <a:endParaRPr lang="en-US" altLang="ko-KR" sz="1400" dirty="0" smtClean="0">
                  <a:ea typeface="굴림" charset="-127"/>
                </a:endParaRPr>
              </a:p>
              <a:p>
                <a:pPr lvl="1"/>
                <a:r>
                  <a:rPr lang="en-US" altLang="ko-KR" sz="1400" dirty="0" smtClean="0">
                    <a:ea typeface="굴림" charset="-127"/>
                  </a:rPr>
                  <a:t>Number </a:t>
                </a:r>
                <a:r>
                  <a:rPr lang="en-US" altLang="ko-KR" sz="1400" dirty="0">
                    <a:ea typeface="굴림" charset="-127"/>
                  </a:rPr>
                  <a:t>of </a:t>
                </a:r>
                <a:r>
                  <a:rPr lang="en-US" altLang="ko-KR" sz="1400" dirty="0" smtClean="0">
                    <a:ea typeface="굴림" charset="-127"/>
                  </a:rPr>
                  <a:t>hops </a:t>
                </a:r>
              </a:p>
              <a:p>
                <a:pPr lvl="1"/>
                <a:r>
                  <a:rPr lang="en-US" altLang="ko-KR" sz="1400" dirty="0" err="1" smtClean="0">
                    <a:ea typeface="굴림" charset="-127"/>
                  </a:rPr>
                  <a:t>Current_SN</a:t>
                </a:r>
                <a:endParaRPr lang="en-US" altLang="ko-KR" sz="1400" dirty="0" smtClean="0">
                  <a:ea typeface="굴림" charset="-127"/>
                </a:endParaRPr>
              </a:p>
              <a:p>
                <a:pPr lvl="1"/>
                <a:r>
                  <a:rPr lang="en-US" altLang="ko-KR" sz="1400" dirty="0" smtClean="0">
                    <a:ea typeface="굴림" charset="-127"/>
                  </a:rPr>
                  <a:t>Device Group ID</a:t>
                </a:r>
              </a:p>
              <a:p>
                <a:pPr lvl="1"/>
                <a:r>
                  <a:rPr lang="en-US" altLang="ko-KR" sz="1400" dirty="0" smtClean="0">
                    <a:ea typeface="굴림" charset="-127"/>
                  </a:rPr>
                  <a:t>Last  ACF reception time(</a:t>
                </a:r>
                <a14:m>
                  <m:oMath xmlns:m="http://schemas.openxmlformats.org/officeDocument/2006/math">
                    <m:sSub>
                      <m:sSubPr>
                        <m:ctrlPr>
                          <a:rPr lang="en-US" altLang="ko-KR" sz="1600" i="1">
                            <a:solidFill>
                              <a:prstClr val="black"/>
                            </a:solidFill>
                            <a:latin typeface="Cambria Math" panose="02040503050406030204" pitchFamily="18" charset="0"/>
                            <a:ea typeface="+mn-ea"/>
                            <a:cs typeface="+mn-cs"/>
                          </a:rPr>
                        </m:ctrlPr>
                      </m:sSubPr>
                      <m:e>
                        <m:r>
                          <a:rPr lang="en-US" altLang="ko-KR" sz="1600" i="1">
                            <a:solidFill>
                              <a:prstClr val="black"/>
                            </a:solidFill>
                            <a:latin typeface="Cambria Math"/>
                            <a:ea typeface="+mn-ea"/>
                            <a:cs typeface="+mn-cs"/>
                          </a:rPr>
                          <m:t>𝑇</m:t>
                        </m:r>
                      </m:e>
                      <m:sub>
                        <m:r>
                          <a:rPr lang="en-US" altLang="ko-KR" sz="1600" i="1">
                            <a:solidFill>
                              <a:prstClr val="black"/>
                            </a:solidFill>
                            <a:latin typeface="Cambria Math"/>
                            <a:ea typeface="+mn-ea"/>
                            <a:cs typeface="+mn-cs"/>
                          </a:rPr>
                          <m:t>0</m:t>
                        </m:r>
                      </m:sub>
                    </m:sSub>
                  </m:oMath>
                </a14:m>
                <a:r>
                  <a:rPr lang="en-US" altLang="ko-KR" sz="1400" dirty="0" smtClean="0">
                    <a:ea typeface="굴림" charset="-127"/>
                  </a:rPr>
                  <a:t>)</a:t>
                </a: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7414593" cy="4535958"/>
              </a:xfrm>
              <a:blipFill rotWithShape="1">
                <a:blip r:embed="rId3"/>
                <a:stretch>
                  <a:fillRect l="-247" t="-268"/>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sz="2400" dirty="0" smtClean="0">
                <a:ea typeface="굴림" charset="-127"/>
              </a:rPr>
              <a:t>Creation and Management of Routing Table </a:t>
            </a:r>
            <a:r>
              <a:rPr lang="en-US" altLang="ko-KR" sz="2400" dirty="0" smtClean="0">
                <a:ea typeface="굴림" charset="-127"/>
              </a:rPr>
              <a:t>(1/3)</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20</a:t>
            </a:fld>
            <a:endParaRPr lang="en-US" altLang="ko-KR"/>
          </a:p>
        </p:txBody>
      </p:sp>
    </p:spTree>
    <p:extLst>
      <p:ext uri="{BB962C8B-B14F-4D97-AF65-F5344CB8AC3E}">
        <p14:creationId xmlns:p14="http://schemas.microsoft.com/office/powerpoint/2010/main" val="65576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Creation and Management of Routing </a:t>
            </a:r>
            <a:r>
              <a:rPr lang="en-US" altLang="ko-KR" sz="2400" dirty="0" smtClean="0"/>
              <a:t>Table </a:t>
            </a:r>
            <a:r>
              <a:rPr lang="en-US" altLang="ko-KR" sz="2400" dirty="0" smtClean="0">
                <a:ea typeface="굴림" charset="-127"/>
              </a:rPr>
              <a:t>(2/3</a:t>
            </a:r>
            <a:r>
              <a:rPr lang="en-US" altLang="ko-KR" sz="2400" dirty="0">
                <a:ea typeface="굴림" charset="-127"/>
              </a:rPr>
              <a:t>)</a:t>
            </a:r>
            <a:endParaRPr lang="ko-KR" altLang="en-US" sz="2400"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556792"/>
                <a:ext cx="7772400" cy="4896544"/>
              </a:xfrm>
            </p:spPr>
            <p:txBody>
              <a:bodyPr/>
              <a:lstStyle/>
              <a:p>
                <a:pPr algn="just"/>
                <a:r>
                  <a:rPr lang="en-US" altLang="ko-KR" sz="2000" dirty="0" smtClean="0"/>
                  <a:t>If MGNF is transmitted periodically, the MGNF (notification type: 1) implosion problem can occurs.</a:t>
                </a:r>
              </a:p>
              <a:p>
                <a:pPr algn="just"/>
                <a:r>
                  <a:rPr lang="en-US" altLang="ko-KR" sz="2000" dirty="0" smtClean="0"/>
                  <a:t>In order to restrict the MGNF implosion problem, we use the </a:t>
                </a:r>
                <a:r>
                  <a:rPr lang="en-US" altLang="ko-KR" sz="2000" b="1" dirty="0" smtClean="0"/>
                  <a:t>UMA-address approach </a:t>
                </a:r>
                <a:r>
                  <a:rPr lang="en-US" altLang="ko-KR" sz="2000" dirty="0" smtClean="0"/>
                  <a:t>and we proposed </a:t>
                </a:r>
                <a:r>
                  <a:rPr lang="en-US" altLang="ko-KR" sz="2000" b="1" dirty="0" smtClean="0"/>
                  <a:t>adaptive MGNF transmission technique based on distance</a:t>
                </a:r>
                <a:r>
                  <a:rPr lang="en-US" altLang="ko-KR" sz="2000" dirty="0" smtClean="0"/>
                  <a:t>.</a:t>
                </a:r>
              </a:p>
              <a:p>
                <a:pPr algn="just"/>
                <a:r>
                  <a:rPr lang="en-US" altLang="ko-KR" sz="2000" dirty="0" smtClean="0"/>
                  <a:t>If the distance between nodes become longer (e.g., a node moves away from the networks), the MGNF transmission period get smaller since the link can be break. </a:t>
                </a:r>
              </a:p>
              <a:p>
                <a:r>
                  <a:rPr lang="en-US" altLang="ko-KR" sz="2000" dirty="0" smtClean="0"/>
                  <a:t>The distance can be measured from received signal strength indicator (RSSI).</a:t>
                </a:r>
              </a:p>
              <a:p>
                <a:pPr lvl="1"/>
                <a14:m>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𝑀𝐺𝑁𝐹</m:t>
                        </m:r>
                      </m:sub>
                    </m:sSub>
                    <m:r>
                      <a:rPr lang="en-US" altLang="ko-KR" sz="1600" b="0" i="1" smtClean="0">
                        <a:latin typeface="Cambria Math"/>
                      </a:rPr>
                      <m:t>=</m:t>
                    </m:r>
                    <m:sSubSup>
                      <m:sSubSupPr>
                        <m:ctrlPr>
                          <a:rPr lang="en-US" altLang="ko-KR" sz="1600" b="0" i="1" smtClean="0">
                            <a:latin typeface="Cambria Math" panose="02040503050406030204" pitchFamily="18" charset="0"/>
                          </a:rPr>
                        </m:ctrlPr>
                      </m:sSubSupPr>
                      <m:e>
                        <m:r>
                          <a:rPr lang="en-US" altLang="ko-KR" sz="1600" b="0" i="1" smtClean="0">
                            <a:latin typeface="Cambria Math"/>
                          </a:rPr>
                          <m:t>𝑇</m:t>
                        </m:r>
                      </m:e>
                      <m:sub>
                        <m:r>
                          <a:rPr lang="en-US" altLang="ko-KR" sz="1600" b="0" i="1" smtClean="0">
                            <a:latin typeface="Cambria Math"/>
                          </a:rPr>
                          <m:t>𝐷</m:t>
                        </m:r>
                      </m:sub>
                      <m:sup/>
                    </m:sSubSup>
                    <m:r>
                      <a:rPr lang="en-US" altLang="ko-KR" sz="1600" b="0" i="1" smtClean="0">
                        <a:latin typeface="Cambria Math"/>
                        <a:ea typeface="Cambria Math"/>
                      </a:rPr>
                      <m:t>∙</m:t>
                    </m:r>
                    <m:f>
                      <m:fPr>
                        <m:ctrlPr>
                          <a:rPr lang="en-US" altLang="ko-KR" sz="1600" b="0" i="1" smtClean="0">
                            <a:latin typeface="Cambria Math" panose="02040503050406030204" pitchFamily="18" charset="0"/>
                            <a:ea typeface="Cambria Math"/>
                          </a:rPr>
                        </m:ctrlPr>
                      </m:fPr>
                      <m:num>
                        <m:sSubSup>
                          <m:sSubSupPr>
                            <m:ctrlPr>
                              <a:rPr lang="en-US" altLang="ko-KR" sz="1600" b="0" i="1" smtClean="0">
                                <a:latin typeface="Cambria Math" panose="02040503050406030204" pitchFamily="18" charset="0"/>
                                <a:ea typeface="Cambria Math"/>
                              </a:rPr>
                            </m:ctrlPr>
                          </m:sSubSupPr>
                          <m:e>
                            <m:r>
                              <a:rPr lang="en-US" altLang="ko-KR" sz="1600" b="0" i="1" smtClean="0">
                                <a:latin typeface="Cambria Math"/>
                                <a:ea typeface="Cambria Math"/>
                              </a:rPr>
                              <m:t>𝑅</m:t>
                            </m:r>
                          </m:e>
                          <m:sub>
                            <m:r>
                              <a:rPr lang="en-US" altLang="ko-KR" sz="1600" b="0" i="1" smtClean="0">
                                <a:latin typeface="Cambria Math"/>
                                <a:ea typeface="Cambria Math"/>
                              </a:rPr>
                              <m:t>𝑖</m:t>
                            </m:r>
                          </m:sub>
                          <m:sup>
                            <m:r>
                              <a:rPr lang="en-US" altLang="ko-KR" sz="1600" b="0" i="1" smtClean="0">
                                <a:latin typeface="Cambria Math"/>
                                <a:ea typeface="Cambria Math"/>
                              </a:rPr>
                              <m:t>𝑗</m:t>
                            </m:r>
                          </m:sup>
                        </m:sSubSup>
                      </m:num>
                      <m:den>
                        <m:r>
                          <m:rPr>
                            <m:sty m:val="p"/>
                          </m:rPr>
                          <a:rPr lang="en-US" altLang="ko-KR" sz="1600" b="0" i="0" smtClean="0">
                            <a:latin typeface="Cambria Math"/>
                            <a:ea typeface="Cambria Math"/>
                          </a:rPr>
                          <m:t>max</m:t>
                        </m:r>
                        <m:r>
                          <a:rPr lang="en-US" altLang="ko-KR" sz="1600" b="0" i="1" smtClean="0">
                            <a:latin typeface="Cambria Math"/>
                            <a:ea typeface="Cambria Math"/>
                          </a:rPr>
                          <m:t>⁡(</m:t>
                        </m:r>
                        <m:r>
                          <a:rPr lang="en-US" altLang="ko-KR" sz="1600" b="0" i="1" smtClean="0">
                            <a:latin typeface="Cambria Math"/>
                            <a:ea typeface="Cambria Math"/>
                          </a:rPr>
                          <m:t>𝑅</m:t>
                        </m:r>
                        <m:r>
                          <a:rPr lang="en-US" altLang="ko-KR" sz="1600" b="0" i="1" smtClean="0">
                            <a:latin typeface="Cambria Math"/>
                            <a:ea typeface="Cambria Math"/>
                          </a:rPr>
                          <m:t>)</m:t>
                        </m:r>
                      </m:den>
                    </m:f>
                  </m:oMath>
                </a14:m>
                <a:r>
                  <a:rPr lang="en-US" altLang="ko-KR" sz="1600" dirty="0" smtClean="0"/>
                  <a:t> (where </a:t>
                </a:r>
                <a14:m>
                  <m:oMath xmlns:m="http://schemas.openxmlformats.org/officeDocument/2006/math">
                    <m:sSubSup>
                      <m:sSubSupPr>
                        <m:ctrlPr>
                          <a:rPr lang="en-US" altLang="ko-KR" sz="1600" i="1">
                            <a:latin typeface="Cambria Math" panose="02040503050406030204" pitchFamily="18" charset="0"/>
                            <a:ea typeface="Cambria Math"/>
                          </a:rPr>
                        </m:ctrlPr>
                      </m:sSubSupPr>
                      <m:e>
                        <m:r>
                          <a:rPr lang="en-US" altLang="ko-KR" sz="1600" i="1">
                            <a:latin typeface="Cambria Math"/>
                            <a:ea typeface="Cambria Math"/>
                          </a:rPr>
                          <m:t>𝑅</m:t>
                        </m:r>
                      </m:e>
                      <m:sub>
                        <m:r>
                          <a:rPr lang="en-US" altLang="ko-KR" sz="1600" i="1">
                            <a:latin typeface="Cambria Math"/>
                            <a:ea typeface="Cambria Math"/>
                          </a:rPr>
                          <m:t>𝑖</m:t>
                        </m:r>
                      </m:sub>
                      <m:sup>
                        <m:r>
                          <a:rPr lang="en-US" altLang="ko-KR" sz="1600" i="1">
                            <a:latin typeface="Cambria Math"/>
                            <a:ea typeface="Cambria Math"/>
                          </a:rPr>
                          <m:t>𝑗</m:t>
                        </m:r>
                      </m:sup>
                    </m:sSubSup>
                  </m:oMath>
                </a14:m>
                <a:r>
                  <a:rPr lang="en-US" altLang="ko-KR" sz="1600" dirty="0" smtClean="0"/>
                  <a:t> denotes </a:t>
                </a:r>
                <a:r>
                  <a:rPr lang="en-US" altLang="ko-KR" sz="1600" i="1" dirty="0" err="1" smtClean="0"/>
                  <a:t>i-th</a:t>
                </a:r>
                <a:r>
                  <a:rPr lang="en-US" altLang="ko-KR" sz="1600" i="1" dirty="0" smtClean="0"/>
                  <a:t> </a:t>
                </a:r>
                <a:r>
                  <a:rPr lang="en-US" altLang="ko-KR" sz="1600" dirty="0" smtClean="0"/>
                  <a:t>PD’s RSSI from </a:t>
                </a:r>
                <a:r>
                  <a:rPr lang="en-US" altLang="ko-KR" sz="1600" i="1" dirty="0" smtClean="0"/>
                  <a:t>j-</a:t>
                </a:r>
                <a:r>
                  <a:rPr lang="en-US" altLang="ko-KR" sz="1600" i="1" dirty="0" err="1" smtClean="0"/>
                  <a:t>th</a:t>
                </a:r>
                <a:r>
                  <a:rPr lang="en-US" altLang="ko-KR" sz="1600" dirty="0" smtClean="0"/>
                  <a:t> PD)</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556792"/>
                <a:ext cx="7772400" cy="4896544"/>
              </a:xfrm>
              <a:blipFill rotWithShape="0">
                <a:blip r:embed="rId2"/>
                <a:stretch>
                  <a:fillRect l="-706" t="-498" r="-78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21</a:t>
            </a:fld>
            <a:endParaRPr lang="en-US" altLang="ko-KR"/>
          </a:p>
        </p:txBody>
      </p:sp>
    </p:spTree>
    <p:extLst>
      <p:ext uri="{BB962C8B-B14F-4D97-AF65-F5344CB8AC3E}">
        <p14:creationId xmlns:p14="http://schemas.microsoft.com/office/powerpoint/2010/main" val="378947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8134672" cy="726976"/>
          </a:xfrm>
        </p:spPr>
        <p:txBody>
          <a:bodyPr/>
          <a:lstStyle/>
          <a:p>
            <a:r>
              <a:rPr lang="en-US" altLang="ko-KR" sz="2400" dirty="0">
                <a:ea typeface="굴림" charset="-127"/>
              </a:rPr>
              <a:t>Creation and Management of Routing </a:t>
            </a:r>
            <a:r>
              <a:rPr lang="en-US" altLang="ko-KR" sz="2400" dirty="0">
                <a:ea typeface="굴림" charset="-127"/>
              </a:rPr>
              <a:t>Table </a:t>
            </a:r>
            <a:r>
              <a:rPr lang="en-US" altLang="ko-KR" sz="2400" dirty="0" smtClean="0">
                <a:ea typeface="굴림" charset="-127"/>
              </a:rPr>
              <a:t>(3/3</a:t>
            </a:r>
            <a:r>
              <a:rPr lang="en-US" altLang="ko-KR" sz="2400" dirty="0">
                <a:ea typeface="굴림" charset="-127"/>
              </a:rPr>
              <a:t>)</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22</a:t>
            </a:fld>
            <a:endParaRPr lang="en-US" altLang="ko-KR"/>
          </a:p>
        </p:txBody>
      </p:sp>
      <p:sp>
        <p:nvSpPr>
          <p:cNvPr id="5" name="모서리가 둥근 직사각형 4"/>
          <p:cNvSpPr/>
          <p:nvPr/>
        </p:nvSpPr>
        <p:spPr bwMode="auto">
          <a:xfrm>
            <a:off x="3622595" y="19168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6" name="다이아몬드 5"/>
          <p:cNvSpPr/>
          <p:nvPr/>
        </p:nvSpPr>
        <p:spPr bwMode="auto">
          <a:xfrm>
            <a:off x="3234359" y="2751420"/>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Received MGNF (Type = 1)</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7" name="직선 화살표 연결선 6"/>
          <p:cNvCxnSpPr>
            <a:stCxn id="5" idx="2"/>
            <a:endCxn id="6" idx="0"/>
          </p:cNvCxnSpPr>
          <p:nvPr/>
        </p:nvCxnSpPr>
        <p:spPr bwMode="auto">
          <a:xfrm>
            <a:off x="4378700" y="2276882"/>
            <a:ext cx="0" cy="47453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꺾인 연결선 7"/>
          <p:cNvCxnSpPr>
            <a:stCxn id="6" idx="3"/>
          </p:cNvCxnSpPr>
          <p:nvPr/>
        </p:nvCxnSpPr>
        <p:spPr bwMode="auto">
          <a:xfrm flipH="1" flipV="1">
            <a:off x="4378700" y="2535799"/>
            <a:ext cx="1144341" cy="528004"/>
          </a:xfrm>
          <a:prstGeom prst="bentConnector3">
            <a:avLst>
              <a:gd name="adj1" fmla="val -19977"/>
            </a:avLst>
          </a:prstGeom>
          <a:solidFill>
            <a:schemeClr val="accent1"/>
          </a:solidFill>
          <a:ln w="12700" cap="flat" cmpd="sng" algn="ctr">
            <a:solidFill>
              <a:schemeClr val="tx1"/>
            </a:solidFill>
            <a:prstDash val="solid"/>
            <a:round/>
            <a:headEnd type="none" w="sm" len="sm"/>
            <a:tailEnd type="arrow"/>
          </a:ln>
          <a:effectLst/>
        </p:spPr>
      </p:cxnSp>
      <p:sp>
        <p:nvSpPr>
          <p:cNvPr id="9" name="TextBox 8"/>
          <p:cNvSpPr txBox="1"/>
          <p:nvPr/>
        </p:nvSpPr>
        <p:spPr>
          <a:xfrm>
            <a:off x="5436096" y="3042602"/>
            <a:ext cx="354584" cy="276999"/>
          </a:xfrm>
          <a:prstGeom prst="rect">
            <a:avLst/>
          </a:prstGeom>
          <a:noFill/>
        </p:spPr>
        <p:txBody>
          <a:bodyPr wrap="none" rtlCol="0">
            <a:spAutoFit/>
          </a:bodyPr>
          <a:lstStyle/>
          <a:p>
            <a:r>
              <a:rPr lang="en-US" altLang="ko-KR" sz="1200" dirty="0" smtClean="0"/>
              <a:t>no</a:t>
            </a:r>
            <a:endParaRPr lang="ko-KR" altLang="en-US" sz="1200" dirty="0"/>
          </a:p>
        </p:txBody>
      </p:sp>
      <p:sp>
        <p:nvSpPr>
          <p:cNvPr id="10" name="TextBox 9"/>
          <p:cNvSpPr txBox="1"/>
          <p:nvPr/>
        </p:nvSpPr>
        <p:spPr>
          <a:xfrm>
            <a:off x="3911210" y="3350933"/>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1" name="다이아몬드 10"/>
          <p:cNvSpPr/>
          <p:nvPr/>
        </p:nvSpPr>
        <p:spPr bwMode="auto">
          <a:xfrm>
            <a:off x="3234359" y="3696413"/>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Source ID is in Routing Entry</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622595" y="4653136"/>
            <a:ext cx="1512210" cy="696424"/>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Updates routing</a:t>
            </a:r>
            <a:r>
              <a:rPr kumimoji="0" lang="en-US" altLang="ko-KR" sz="1200" b="0" i="0" u="none" strike="noStrike" cap="none" normalizeH="0" dirty="0" smtClean="0">
                <a:ln>
                  <a:noFill/>
                </a:ln>
                <a:solidFill>
                  <a:schemeClr val="tx1"/>
                </a:solidFill>
                <a:effectLst/>
                <a:latin typeface="Times New Roman" pitchFamily="18" charset="0"/>
              </a:rPr>
              <a:t> Entry</a:t>
            </a:r>
            <a:br>
              <a:rPr kumimoji="0" lang="en-US" altLang="ko-KR" sz="1200" b="0" i="0" u="none" strike="noStrike" cap="none" normalizeH="0" dirty="0" smtClean="0">
                <a:ln>
                  <a:noFill/>
                </a:ln>
                <a:solidFill>
                  <a:schemeClr val="tx1"/>
                </a:solidFill>
                <a:effectLst/>
                <a:latin typeface="Times New Roman" pitchFamily="18" charset="0"/>
              </a:rPr>
            </a:br>
            <a:r>
              <a:rPr kumimoji="0" lang="en-US" altLang="ko-KR" sz="1200" b="0" i="0" u="none" strike="noStrike" cap="none" normalizeH="0" dirty="0" smtClean="0">
                <a:ln>
                  <a:noFill/>
                </a:ln>
                <a:solidFill>
                  <a:schemeClr val="tx1"/>
                </a:solidFill>
                <a:effectLst/>
                <a:latin typeface="Times New Roman" pitchFamily="18" charset="0"/>
              </a:rPr>
              <a:t>and</a:t>
            </a:r>
            <a:r>
              <a:rPr lang="ko-KR" altLang="en-US" sz="1200" dirty="0" smtClean="0">
                <a:latin typeface="Times New Roman" pitchFamily="18" charset="0"/>
              </a:rPr>
              <a:t> </a:t>
            </a:r>
            <a:r>
              <a:rPr lang="en-US" altLang="ko-KR" sz="1200" dirty="0" smtClean="0">
                <a:latin typeface="Times New Roman" pitchFamily="18" charset="0"/>
              </a:rPr>
              <a:t>sets the T</a:t>
            </a:r>
            <a:r>
              <a:rPr lang="en-US" altLang="ko-KR" sz="700" dirty="0" smtClean="0">
                <a:latin typeface="Times New Roman" pitchFamily="18" charset="0"/>
              </a:rPr>
              <a:t>MGNF</a:t>
            </a:r>
            <a:br>
              <a:rPr lang="en-US" altLang="ko-KR" sz="700" dirty="0" smtClean="0">
                <a:latin typeface="Times New Roman" pitchFamily="18" charset="0"/>
              </a:rPr>
            </a:br>
            <a:r>
              <a:rPr lang="en-US" altLang="ko-KR" sz="1200" dirty="0" smtClean="0">
                <a:latin typeface="Times New Roman" pitchFamily="18" charset="0"/>
              </a:rPr>
              <a:t>based on RSSI</a:t>
            </a:r>
            <a:endParaRPr kumimoji="0" lang="en-US" altLang="ko-KR" sz="1200" b="0" i="0" u="none" strike="noStrike" cap="none" normalizeH="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3622595" y="56133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End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4" name="직선 화살표 연결선 13"/>
          <p:cNvCxnSpPr>
            <a:stCxn id="6" idx="2"/>
            <a:endCxn id="11" idx="0"/>
          </p:cNvCxnSpPr>
          <p:nvPr/>
        </p:nvCxnSpPr>
        <p:spPr bwMode="auto">
          <a:xfrm>
            <a:off x="4378700" y="3376185"/>
            <a:ext cx="0" cy="32022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직선 화살표 연결선 14"/>
          <p:cNvCxnSpPr>
            <a:stCxn id="11" idx="2"/>
            <a:endCxn id="12" idx="0"/>
          </p:cNvCxnSpPr>
          <p:nvPr/>
        </p:nvCxnSpPr>
        <p:spPr bwMode="auto">
          <a:xfrm>
            <a:off x="4378700" y="4321178"/>
            <a:ext cx="0" cy="33195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직선 화살표 연결선 15"/>
          <p:cNvCxnSpPr>
            <a:stCxn id="12" idx="2"/>
            <a:endCxn id="13" idx="0"/>
          </p:cNvCxnSpPr>
          <p:nvPr/>
        </p:nvCxnSpPr>
        <p:spPr bwMode="auto">
          <a:xfrm>
            <a:off x="4378700" y="5349560"/>
            <a:ext cx="0" cy="2637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꺾인 연결선 16"/>
          <p:cNvCxnSpPr>
            <a:stCxn id="11" idx="3"/>
          </p:cNvCxnSpPr>
          <p:nvPr/>
        </p:nvCxnSpPr>
        <p:spPr bwMode="auto">
          <a:xfrm flipH="1" flipV="1">
            <a:off x="4378700" y="2416360"/>
            <a:ext cx="1144341" cy="1592436"/>
          </a:xfrm>
          <a:prstGeom prst="bentConnector4">
            <a:avLst>
              <a:gd name="adj1" fmla="val -33420"/>
              <a:gd name="adj2" fmla="val 100057"/>
            </a:avLst>
          </a:prstGeom>
          <a:solidFill>
            <a:schemeClr val="accent1"/>
          </a:solidFill>
          <a:ln w="12700" cap="flat" cmpd="sng" algn="ctr">
            <a:solidFill>
              <a:schemeClr val="tx1"/>
            </a:solidFill>
            <a:prstDash val="solid"/>
            <a:round/>
            <a:headEnd type="none" w="sm" len="sm"/>
            <a:tailEnd type="arrow"/>
          </a:ln>
          <a:effectLst/>
        </p:spPr>
      </p:cxnSp>
      <p:sp>
        <p:nvSpPr>
          <p:cNvPr id="18" name="TextBox 17"/>
          <p:cNvSpPr txBox="1"/>
          <p:nvPr/>
        </p:nvSpPr>
        <p:spPr>
          <a:xfrm>
            <a:off x="3911210" y="4182679"/>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9" name="TextBox 18"/>
          <p:cNvSpPr txBox="1"/>
          <p:nvPr/>
        </p:nvSpPr>
        <p:spPr>
          <a:xfrm>
            <a:off x="5436096" y="3930246"/>
            <a:ext cx="354584" cy="276999"/>
          </a:xfrm>
          <a:prstGeom prst="rect">
            <a:avLst/>
          </a:prstGeom>
          <a:noFill/>
        </p:spPr>
        <p:txBody>
          <a:bodyPr wrap="none" rtlCol="0">
            <a:spAutoFit/>
          </a:bodyPr>
          <a:lstStyle/>
          <a:p>
            <a:r>
              <a:rPr lang="en-US" altLang="ko-KR" sz="1200" dirty="0" smtClean="0"/>
              <a:t>no</a:t>
            </a:r>
            <a:endParaRPr lang="ko-KR" altLang="en-US" sz="1200" dirty="0"/>
          </a:p>
        </p:txBody>
      </p:sp>
    </p:spTree>
    <p:extLst>
      <p:ext uri="{BB962C8B-B14F-4D97-AF65-F5344CB8AC3E}">
        <p14:creationId xmlns:p14="http://schemas.microsoft.com/office/powerpoint/2010/main" val="18736506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endParaRPr lang="ko-KR" altLang="en-US" sz="2400" dirty="0"/>
          </a:p>
        </p:txBody>
      </p:sp>
      <p:sp>
        <p:nvSpPr>
          <p:cNvPr id="3" name="내용 개체 틀 2"/>
          <p:cNvSpPr>
            <a:spLocks noGrp="1"/>
          </p:cNvSpPr>
          <p:nvPr>
            <p:ph idx="1"/>
          </p:nvPr>
        </p:nvSpPr>
        <p:spPr/>
        <p:txBody>
          <a:bodyPr/>
          <a:lstStyle/>
          <a:p>
            <a:pPr algn="just"/>
            <a:r>
              <a:rPr lang="en-US" altLang="ko-KR" sz="2000" dirty="0" smtClean="0"/>
              <a:t>When </a:t>
            </a:r>
            <a:r>
              <a:rPr lang="en-US" altLang="ko-KR" sz="2000" dirty="0"/>
              <a:t>a PD is full of routing entries due to memory constraints, it chooses to remove an entry with the lowest hop count from it in its routing table.</a:t>
            </a:r>
          </a:p>
          <a:p>
            <a:pPr algn="just"/>
            <a:r>
              <a:rPr lang="en-US" altLang="ko-KR" sz="2000" dirty="0"/>
              <a:t>Then, it transmits a MGNF (Notification type : 8) to the chosen PD (the removed entry) and sets timer.</a:t>
            </a:r>
          </a:p>
          <a:p>
            <a:pPr algn="just"/>
            <a:r>
              <a:rPr lang="en-US" altLang="ko-KR" sz="2000" dirty="0"/>
              <a:t>When the chosen PD receives the MGNF (Notification type : 8), it deletes the entry of the sender PD from its routing table, and tries to connect another member of the multicast group by sending an ACF.</a:t>
            </a:r>
          </a:p>
          <a:p>
            <a:pPr algn="just"/>
            <a:r>
              <a:rPr lang="en-US" altLang="ko-KR" sz="2000" dirty="0"/>
              <a:t>If a PD receives the ACF, it replies with ARCF and creates a new link.</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23</a:t>
            </a:fld>
            <a:endParaRPr lang="en-US" altLang="ko-KR"/>
          </a:p>
        </p:txBody>
      </p:sp>
    </p:spTree>
    <p:extLst>
      <p:ext uri="{BB962C8B-B14F-4D97-AF65-F5344CB8AC3E}">
        <p14:creationId xmlns:p14="http://schemas.microsoft.com/office/powerpoint/2010/main" val="3364689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Multicast </a:t>
            </a:r>
            <a:r>
              <a:rPr lang="en-US" altLang="ko-KR" dirty="0" smtClean="0"/>
              <a:t>Group</a:t>
            </a:r>
            <a:endParaRPr lang="ko-KR" altLang="en-US" dirty="0"/>
          </a:p>
        </p:txBody>
      </p:sp>
      <p:sp>
        <p:nvSpPr>
          <p:cNvPr id="3" name="내용 개체 틀 2"/>
          <p:cNvSpPr>
            <a:spLocks noGrp="1"/>
          </p:cNvSpPr>
          <p:nvPr>
            <p:ph idx="1"/>
          </p:nvPr>
        </p:nvSpPr>
        <p:spPr/>
        <p:txBody>
          <a:bodyPr/>
          <a:lstStyle/>
          <a:p>
            <a:r>
              <a:rPr lang="en-US" altLang="ko-KR" dirty="0" smtClean="0"/>
              <a:t>There are several reasons for a PD to leave from the network: (1) by its intention, (2) by mobility, (3) by limited resources.</a:t>
            </a:r>
          </a:p>
          <a:p>
            <a:r>
              <a:rPr lang="en-US" altLang="ko-KR" dirty="0" smtClean="0"/>
              <a:t>If a PD wants to leave from a multicast group, it multicasts (within K-hop) a MGNF with notification type set to 2. A recipient of MGNF may send rekeying messages to valid group members for forward secrecy.</a:t>
            </a:r>
          </a:p>
          <a:p>
            <a:pPr lvl="1" algn="just"/>
            <a:r>
              <a:rPr lang="en-US" altLang="ko-KR" sz="2000" dirty="0"/>
              <a:t>Upon receiving </a:t>
            </a:r>
            <a:r>
              <a:rPr lang="en-US" altLang="ko-KR" sz="2000" dirty="0" smtClean="0"/>
              <a:t>the </a:t>
            </a:r>
            <a:r>
              <a:rPr lang="en-US" altLang="ko-KR" sz="2000" dirty="0"/>
              <a:t>MGNF, a 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and forward the MGNF.</a:t>
            </a:r>
          </a:p>
          <a:p>
            <a:pPr lvl="1" algn="just"/>
            <a:r>
              <a:rPr lang="en-US" altLang="ko-KR" sz="2000" dirty="0"/>
              <a:t>Upon receiving </a:t>
            </a:r>
            <a:r>
              <a:rPr lang="en-US" altLang="ko-KR" sz="2000" dirty="0" smtClean="0"/>
              <a:t>the </a:t>
            </a:r>
            <a:r>
              <a:rPr lang="en-US" altLang="ko-KR" sz="2000" dirty="0"/>
              <a:t>MGNF, a non-forwarding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but does not forward the MGNF</a:t>
            </a:r>
            <a:r>
              <a:rPr lang="en-US" altLang="ko-KR" sz="2000" dirty="0" smtClean="0"/>
              <a:t>.</a:t>
            </a:r>
          </a:p>
          <a:p>
            <a:pPr lvl="1" algn="just"/>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0B5676-B763-49EF-9EE9-1C510D5788E8}" type="slidenum">
              <a:rPr lang="en-US" altLang="ko-KR" smtClean="0"/>
              <a:pPr>
                <a:defRPr/>
              </a:pPr>
              <a:t>24</a:t>
            </a:fld>
            <a:endParaRPr lang="en-US" altLang="ko-KR"/>
          </a:p>
        </p:txBody>
      </p:sp>
    </p:spTree>
    <p:extLst>
      <p:ext uri="{BB962C8B-B14F-4D97-AF65-F5344CB8AC3E}">
        <p14:creationId xmlns:p14="http://schemas.microsoft.com/office/powerpoint/2010/main" val="301447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Leave </a:t>
            </a:r>
            <a:r>
              <a:rPr lang="en-US" altLang="ko-KR" dirty="0" smtClean="0"/>
              <a:t>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25</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808149" y="2082914"/>
            <a:ext cx="2306017" cy="553998"/>
          </a:xfrm>
          <a:prstGeom prst="rect">
            <a:avLst/>
          </a:prstGeom>
          <a:noFill/>
        </p:spPr>
        <p:txBody>
          <a:bodyPr wrap="none" rtlCol="0">
            <a:spAutoFit/>
          </a:bodyPr>
          <a:lstStyle/>
          <a:p>
            <a:pPr algn="ctr"/>
            <a:r>
              <a:rPr lang="en-US" altLang="ko-KR" sz="1500" dirty="0" smtClean="0"/>
              <a:t>Group Leave Request</a:t>
            </a:r>
            <a:br>
              <a:rPr lang="en-US" altLang="ko-KR" sz="1500" dirty="0" smtClean="0"/>
            </a:br>
            <a:r>
              <a:rPr lang="en-US" altLang="ko-KR" sz="1500" dirty="0" smtClean="0"/>
              <a:t>(Send MGNF (Type = </a:t>
            </a:r>
            <a:r>
              <a:rPr lang="en-US" altLang="ko-KR" sz="1500" dirty="0" smtClean="0"/>
              <a:t>2))</a:t>
            </a:r>
            <a:endParaRPr lang="ko-KR" altLang="en-US" sz="1500" dirty="0"/>
          </a:p>
        </p:txBody>
      </p:sp>
      <p:cxnSp>
        <p:nvCxnSpPr>
          <p:cNvPr id="24" name="직선 화살표 연결선 23"/>
          <p:cNvCxnSpPr/>
          <p:nvPr/>
        </p:nvCxnSpPr>
        <p:spPr bwMode="auto">
          <a:xfrm>
            <a:off x="4572000" y="4112205"/>
            <a:ext cx="3221682"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6" y="5517232"/>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26" name="직선 화살표 연결선 25"/>
          <p:cNvCxnSpPr/>
          <p:nvPr/>
        </p:nvCxnSpPr>
        <p:spPr bwMode="auto">
          <a:xfrm>
            <a:off x="4572000" y="5510386"/>
            <a:ext cx="3221682"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965713" y="3789040"/>
            <a:ext cx="2434256" cy="323165"/>
          </a:xfrm>
          <a:prstGeom prst="rect">
            <a:avLst/>
          </a:prstGeom>
          <a:noFill/>
        </p:spPr>
        <p:txBody>
          <a:bodyPr wrap="none" rtlCol="0">
            <a:spAutoFit/>
          </a:bodyPr>
          <a:lstStyle/>
          <a:p>
            <a:r>
              <a:rPr lang="en-US" altLang="ko-KR" sz="1500" dirty="0" smtClean="0">
                <a:solidFill>
                  <a:srgbClr val="C00000"/>
                </a:solidFill>
              </a:rPr>
              <a:t>Forward MGNF (Type = 0)</a:t>
            </a:r>
            <a:endParaRPr lang="ko-KR" altLang="en-US" sz="1500" dirty="0">
              <a:solidFill>
                <a:srgbClr val="C00000"/>
              </a:solidFill>
            </a:endParaRPr>
          </a:p>
        </p:txBody>
      </p:sp>
      <p:sp>
        <p:nvSpPr>
          <p:cNvPr id="30" name="TextBox 29"/>
          <p:cNvSpPr txBox="1"/>
          <p:nvPr/>
        </p:nvSpPr>
        <p:spPr>
          <a:xfrm>
            <a:off x="5102384" y="5206271"/>
            <a:ext cx="2160913" cy="323165"/>
          </a:xfrm>
          <a:prstGeom prst="rect">
            <a:avLst/>
          </a:prstGeom>
          <a:noFill/>
        </p:spPr>
        <p:txBody>
          <a:bodyPr wrap="none" rtlCol="0">
            <a:spAutoFit/>
          </a:bodyPr>
          <a:lstStyle/>
          <a:p>
            <a:r>
              <a:rPr lang="en-US" altLang="ko-KR" sz="1500" dirty="0" smtClean="0">
                <a:solidFill>
                  <a:srgbClr val="0070C0"/>
                </a:solidFill>
              </a:rPr>
              <a:t>PD 1 Leave The Group</a:t>
            </a:r>
            <a:endParaRPr lang="ko-KR" altLang="en-US" sz="1500" dirty="0">
              <a:solidFill>
                <a:srgbClr val="0070C0"/>
              </a:solidFill>
            </a:endParaRPr>
          </a:p>
        </p:txBody>
      </p:sp>
      <p:cxnSp>
        <p:nvCxnSpPr>
          <p:cNvPr id="27" name="직선 화살표 연결선 26"/>
          <p:cNvCxnSpPr/>
          <p:nvPr/>
        </p:nvCxnSpPr>
        <p:spPr bwMode="auto">
          <a:xfrm>
            <a:off x="1350318" y="4112205"/>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402863" y="3789040"/>
            <a:ext cx="1116588" cy="323165"/>
          </a:xfrm>
          <a:prstGeom prst="rect">
            <a:avLst/>
          </a:prstGeom>
          <a:noFill/>
        </p:spPr>
        <p:txBody>
          <a:bodyPr wrap="none" rtlCol="0">
            <a:spAutoFit/>
          </a:bodyPr>
          <a:lstStyle/>
          <a:p>
            <a:r>
              <a:rPr lang="en-US" altLang="ko-KR" sz="1500" dirty="0" smtClean="0">
                <a:solidFill>
                  <a:srgbClr val="C00000"/>
                </a:solidFill>
              </a:rPr>
              <a:t>Reply ACK</a:t>
            </a:r>
            <a:endParaRPr lang="ko-KR" altLang="en-US" sz="1500" dirty="0">
              <a:solidFill>
                <a:srgbClr val="C00000"/>
              </a:solidFill>
            </a:endParaRPr>
          </a:p>
        </p:txBody>
      </p:sp>
      <p:sp>
        <p:nvSpPr>
          <p:cNvPr id="7" name="곱셈 기호 6"/>
          <p:cNvSpPr/>
          <p:nvPr/>
        </p:nvSpPr>
        <p:spPr bwMode="auto">
          <a:xfrm>
            <a:off x="2627784" y="5229200"/>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22"/>
          <p:cNvSpPr txBox="1"/>
          <p:nvPr/>
        </p:nvSpPr>
        <p:spPr>
          <a:xfrm>
            <a:off x="2339752" y="5050051"/>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Tree>
    <p:extLst>
      <p:ext uri="{BB962C8B-B14F-4D97-AF65-F5344CB8AC3E}">
        <p14:creationId xmlns:p14="http://schemas.microsoft.com/office/powerpoint/2010/main" val="33633116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dirty="0" smtClean="0">
                <a:ea typeface="굴림" charset="-127"/>
              </a:rPr>
              <a:t>Mobility Support for Multicast (1/4)</a:t>
            </a:r>
            <a:endParaRPr lang="ko-KR" altLang="en-US" dirty="0" smtClean="0">
              <a:ea typeface="굴림" charset="-127"/>
            </a:endParaRPr>
          </a:p>
        </p:txBody>
      </p:sp>
      <p:sp>
        <p:nvSpPr>
          <p:cNvPr id="3" name="내용 개체 틀 2"/>
          <p:cNvSpPr>
            <a:spLocks noGrp="1"/>
          </p:cNvSpPr>
          <p:nvPr>
            <p:ph idx="1"/>
          </p:nvPr>
        </p:nvSpPr>
        <p:spPr>
          <a:xfrm>
            <a:off x="457200" y="1600200"/>
            <a:ext cx="4043363" cy="4525963"/>
          </a:xfrm>
        </p:spPr>
        <p:txBody>
          <a:bodyPr>
            <a:normAutofit lnSpcReduction="10000"/>
          </a:bodyPr>
          <a:lstStyle/>
          <a:p>
            <a:pPr>
              <a:lnSpc>
                <a:spcPct val="90000"/>
              </a:lnSpc>
            </a:pPr>
            <a:r>
              <a:rPr lang="en-US" altLang="ko-KR" sz="1800" dirty="0" smtClean="0">
                <a:ea typeface="굴림" charset="-127"/>
              </a:rPr>
              <a:t>Previously, B was 2-hop away from A.</a:t>
            </a:r>
          </a:p>
          <a:p>
            <a:pPr>
              <a:lnSpc>
                <a:spcPct val="90000"/>
              </a:lnSpc>
            </a:pPr>
            <a:r>
              <a:rPr lang="en-US" altLang="ko-KR" sz="1800" dirty="0" smtClean="0">
                <a:ea typeface="굴림" charset="-127"/>
              </a:rPr>
              <a:t>If B moves within the one-hop coverage of A, both of A and B are aware of each other within the one-hop by MGNF’s TTL and update their routing table.</a:t>
            </a:r>
          </a:p>
          <a:p>
            <a:pPr>
              <a:lnSpc>
                <a:spcPct val="90000"/>
              </a:lnSpc>
            </a:pPr>
            <a:r>
              <a:rPr lang="en-US" altLang="ko-KR" sz="1800" dirty="0" smtClean="0">
                <a:ea typeface="굴림" charset="-127"/>
              </a:rPr>
              <a:t>Then, A or B sends a MGNF (notification type = 6) to </a:t>
            </a:r>
            <a:r>
              <a:rPr lang="en-US" altLang="ko-KR" sz="1800" dirty="0">
                <a:ea typeface="굴림" charset="-127"/>
              </a:rPr>
              <a:t>C</a:t>
            </a:r>
            <a:r>
              <a:rPr lang="en-US" altLang="ko-KR" sz="1800" dirty="0" smtClean="0">
                <a:ea typeface="굴림" charset="-127"/>
              </a:rPr>
              <a:t>.</a:t>
            </a:r>
          </a:p>
          <a:p>
            <a:pPr>
              <a:lnSpc>
                <a:spcPct val="90000"/>
              </a:lnSpc>
            </a:pPr>
            <a:r>
              <a:rPr lang="en-US" altLang="ko-KR" sz="1800" dirty="0" smtClean="0">
                <a:ea typeface="굴림" charset="-127"/>
              </a:rPr>
              <a:t>When C receives that MGNF, C is aware that A and B become closer.</a:t>
            </a:r>
          </a:p>
          <a:p>
            <a:pPr lvl="1">
              <a:lnSpc>
                <a:spcPct val="90000"/>
              </a:lnSpc>
            </a:pPr>
            <a:r>
              <a:rPr lang="en-US" altLang="ko-KR" sz="1800" dirty="0" smtClean="0">
                <a:ea typeface="굴림" charset="-127"/>
              </a:rPr>
              <a:t>If C is a multicast group member, it does not do anything.</a:t>
            </a:r>
          </a:p>
          <a:p>
            <a:pPr lvl="1">
              <a:lnSpc>
                <a:spcPct val="90000"/>
              </a:lnSpc>
            </a:pPr>
            <a:r>
              <a:rPr lang="en-US" altLang="ko-KR" sz="1800" dirty="0" smtClean="0">
                <a:ea typeface="굴림" charset="-127"/>
              </a:rPr>
              <a:t>If C is a forwarding PD, it deletes routing entries whose  destination field is A and B.</a:t>
            </a:r>
          </a:p>
        </p:txBody>
      </p:sp>
      <p:sp>
        <p:nvSpPr>
          <p:cNvPr id="25"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26</a:t>
            </a:fld>
            <a:endParaRPr lang="en-US" altLang="ko-KR" smtClean="0">
              <a:latin typeface="Times New Roman" pitchFamily="18" charset="0"/>
            </a:endParaRPr>
          </a:p>
        </p:txBody>
      </p:sp>
      <p:grpSp>
        <p:nvGrpSpPr>
          <p:cNvPr id="63" name="그룹 8"/>
          <p:cNvGrpSpPr>
            <a:grpSpLocks/>
          </p:cNvGrpSpPr>
          <p:nvPr/>
        </p:nvGrpSpPr>
        <p:grpSpPr bwMode="auto">
          <a:xfrm>
            <a:off x="5561336" y="2833426"/>
            <a:ext cx="2341562" cy="2341563"/>
            <a:chOff x="4860032" y="2096852"/>
            <a:chExt cx="2340260" cy="2340260"/>
          </a:xfrm>
        </p:grpSpPr>
        <p:sp>
          <p:nvSpPr>
            <p:cNvPr id="64" name="타원 6"/>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65" name="타원 7"/>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grpSp>
        <p:nvGrpSpPr>
          <p:cNvPr id="66" name="그룹 9"/>
          <p:cNvGrpSpPr>
            <a:grpSpLocks/>
          </p:cNvGrpSpPr>
          <p:nvPr/>
        </p:nvGrpSpPr>
        <p:grpSpPr bwMode="auto">
          <a:xfrm>
            <a:off x="4821715" y="2493016"/>
            <a:ext cx="2339975" cy="2339975"/>
            <a:chOff x="4860032" y="2096852"/>
            <a:chExt cx="2340260" cy="2340260"/>
          </a:xfrm>
        </p:grpSpPr>
        <p:sp>
          <p:nvSpPr>
            <p:cNvPr id="67" name="타원 10"/>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68" name="타원 11"/>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grpSp>
      <p:grpSp>
        <p:nvGrpSpPr>
          <p:cNvPr id="69" name="그룹 12"/>
          <p:cNvGrpSpPr>
            <a:grpSpLocks/>
          </p:cNvGrpSpPr>
          <p:nvPr/>
        </p:nvGrpSpPr>
        <p:grpSpPr bwMode="auto">
          <a:xfrm>
            <a:off x="5593300" y="2034351"/>
            <a:ext cx="2339975" cy="2339975"/>
            <a:chOff x="4860032" y="2096852"/>
            <a:chExt cx="2340260" cy="2340260"/>
          </a:xfrm>
        </p:grpSpPr>
        <p:sp>
          <p:nvSpPr>
            <p:cNvPr id="70" name="타원 69"/>
            <p:cNvSpPr/>
            <p:nvPr/>
          </p:nvSpPr>
          <p:spPr bwMode="auto">
            <a:xfrm>
              <a:off x="5868218" y="3105037"/>
              <a:ext cx="323889" cy="323889"/>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sp>
          <p:nvSpPr>
            <p:cNvPr id="71" name="타원 14"/>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sp>
        <p:nvSpPr>
          <p:cNvPr id="72" name="타원 6"/>
          <p:cNvSpPr>
            <a:spLocks noChangeArrowheads="1"/>
          </p:cNvSpPr>
          <p:nvPr/>
        </p:nvSpPr>
        <p:spPr bwMode="auto">
          <a:xfrm>
            <a:off x="7572891" y="3204946"/>
            <a:ext cx="324216" cy="324216"/>
          </a:xfrm>
          <a:prstGeom prst="ellipse">
            <a:avLst/>
          </a:prstGeom>
          <a:solidFill>
            <a:schemeClr val="accent1">
              <a:alpha val="50000"/>
            </a:schemeClr>
          </a:solidFill>
          <a:ln w="9525" algn="ctr">
            <a:no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73" name="오른쪽 화살표 72"/>
          <p:cNvSpPr/>
          <p:nvPr/>
        </p:nvSpPr>
        <p:spPr bwMode="auto">
          <a:xfrm rot="8748444">
            <a:off x="6877185" y="3619926"/>
            <a:ext cx="778785" cy="113302"/>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4" name="TextBox 78"/>
          <p:cNvSpPr txBox="1">
            <a:spLocks noChangeArrowheads="1"/>
          </p:cNvSpPr>
          <p:nvPr/>
        </p:nvSpPr>
        <p:spPr bwMode="auto">
          <a:xfrm>
            <a:off x="5383375" y="6039412"/>
            <a:ext cx="37369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Group Notification Frame</a:t>
            </a:r>
            <a:endParaRPr lang="ko-KR" altLang="en-US" dirty="0"/>
          </a:p>
        </p:txBody>
      </p:sp>
      <p:sp>
        <p:nvSpPr>
          <p:cNvPr id="75" name="오른쪽 화살표 74"/>
          <p:cNvSpPr/>
          <p:nvPr/>
        </p:nvSpPr>
        <p:spPr>
          <a:xfrm>
            <a:off x="4607088" y="6094975"/>
            <a:ext cx="776287" cy="25558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오른쪽 화살표 75"/>
          <p:cNvSpPr/>
          <p:nvPr/>
        </p:nvSpPr>
        <p:spPr>
          <a:xfrm rot="16200000">
            <a:off x="6503619" y="3510060"/>
            <a:ext cx="496830" cy="167776"/>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 name="타원형 설명선 6"/>
          <p:cNvSpPr/>
          <p:nvPr/>
        </p:nvSpPr>
        <p:spPr bwMode="auto">
          <a:xfrm>
            <a:off x="6904498" y="2524432"/>
            <a:ext cx="795498" cy="679906"/>
          </a:xfrm>
          <a:prstGeom prst="wedgeEllipseCallout">
            <a:avLst>
              <a:gd name="adj1" fmla="val -784"/>
              <a:gd name="adj2" fmla="val 1018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Move</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36708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p:cNvSpPr/>
          <p:nvPr/>
        </p:nvSpPr>
        <p:spPr bwMode="auto">
          <a:xfrm>
            <a:off x="6853696" y="41665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(2/4)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Since </a:t>
            </a:r>
            <a:r>
              <a:rPr lang="en-US" altLang="ko-KR" sz="1600" kern="1200" dirty="0" smtClean="0"/>
              <a:t>expiration timer is proportional to the number of hops from the impaired PD, the closest multicast group member detects link breakage. </a:t>
            </a:r>
          </a:p>
          <a:p>
            <a:r>
              <a:rPr lang="en-US" altLang="ko-KR" sz="1600" kern="1200" dirty="0" smtClean="0"/>
              <a:t>A PD starts local repair if it detects link </a:t>
            </a:r>
            <a:r>
              <a:rPr lang="en-US" altLang="ko-KR" sz="1600" dirty="0">
                <a:ea typeface="굴림" charset="-127"/>
              </a:rPr>
              <a:t>breakage between multicast group members (due to expiration timer</a:t>
            </a:r>
            <a:r>
              <a:rPr lang="en-US" altLang="ko-KR" sz="1600" dirty="0" smtClean="0">
                <a:ea typeface="굴림" charset="-127"/>
              </a:rPr>
              <a:t>).</a:t>
            </a:r>
            <a:r>
              <a:rPr lang="en-US" altLang="ko-KR" sz="1600" kern="1200" dirty="0" smtClean="0"/>
              <a:t> </a:t>
            </a:r>
          </a:p>
          <a:p>
            <a:r>
              <a:rPr lang="en-US" altLang="ko-KR" sz="1500" dirty="0" smtClean="0">
                <a:ea typeface="굴림" charset="-127"/>
              </a:rPr>
              <a:t>Then, the </a:t>
            </a:r>
            <a:r>
              <a:rPr lang="en-US" altLang="ko-KR" sz="1500" dirty="0">
                <a:ea typeface="굴림" charset="-127"/>
              </a:rPr>
              <a:t>PD </a:t>
            </a:r>
            <a:r>
              <a:rPr lang="en-US" altLang="ko-KR" sz="1500" dirty="0" smtClean="0">
                <a:ea typeface="굴림" charset="-127"/>
              </a:rPr>
              <a:t>multicasts MGNF (notification type = 7) .</a:t>
            </a:r>
          </a:p>
          <a:p>
            <a:r>
              <a:rPr lang="en-US" altLang="ko-KR" sz="1500" dirty="0" smtClean="0">
                <a:ea typeface="굴림" charset="-127"/>
              </a:rPr>
              <a:t>If PDs receiving the MGNF create routing entry of originator of the MGNF during </a:t>
            </a:r>
            <a:r>
              <a:rPr lang="en-US" altLang="ko-KR" sz="1500" i="1" dirty="0" smtClean="0">
                <a:ea typeface="굴림" charset="-127"/>
              </a:rPr>
              <a:t>T</a:t>
            </a:r>
            <a:r>
              <a:rPr lang="en-US" altLang="ko-KR" sz="1500" i="1" baseline="-25000" dirty="0" smtClean="0">
                <a:ea typeface="굴림" charset="-127"/>
              </a:rPr>
              <a:t>w</a:t>
            </a:r>
            <a:r>
              <a:rPr lang="en-US" altLang="ko-KR" sz="1500" baseline="-25000" dirty="0" smtClean="0">
                <a:ea typeface="굴림" charset="-127"/>
              </a:rPr>
              <a:t> </a:t>
            </a:r>
            <a:r>
              <a:rPr lang="en-US" altLang="ko-KR" sz="1500" dirty="0">
                <a:ea typeface="굴림" charset="-127"/>
              </a:rPr>
              <a:t>.</a:t>
            </a:r>
            <a:endParaRPr lang="en-US" altLang="ko-KR" sz="1500" i="1" baseline="-25000" dirty="0" smtClean="0">
              <a:ea typeface="굴림" charset="-127"/>
            </a:endParaRPr>
          </a:p>
          <a:p>
            <a:r>
              <a:rPr lang="en-US" altLang="ko-KR" sz="1500" dirty="0" smtClean="0">
                <a:ea typeface="굴림" charset="-127"/>
              </a:rPr>
              <a:t>Then the PD performing local repair broadcasts an ACF within K-hop coverage.</a:t>
            </a: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8" idx="1"/>
          </p:cNvCxnSpPr>
          <p:nvPr/>
        </p:nvCxnSpPr>
        <p:spPr bwMode="auto">
          <a:xfrm>
            <a:off x="6460843" y="3957018"/>
            <a:ext cx="440280" cy="256960"/>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8" idx="7"/>
            <a:endCxn id="74" idx="3"/>
          </p:cNvCxnSpPr>
          <p:nvPr/>
        </p:nvCxnSpPr>
        <p:spPr bwMode="auto">
          <a:xfrm flipV="1">
            <a:off x="7130119" y="4035555"/>
            <a:ext cx="558265" cy="178423"/>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타원형 설명선 91"/>
          <p:cNvSpPr/>
          <p:nvPr/>
        </p:nvSpPr>
        <p:spPr bwMode="auto">
          <a:xfrm>
            <a:off x="5436094" y="4328476"/>
            <a:ext cx="795498" cy="679906"/>
          </a:xfrm>
          <a:prstGeom prst="wedgeEllipseCallout">
            <a:avLst>
              <a:gd name="adj1" fmla="val 104806"/>
              <a:gd name="adj2" fmla="val -7012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3" name="타원형 설명선 92"/>
          <p:cNvSpPr/>
          <p:nvPr/>
        </p:nvSpPr>
        <p:spPr bwMode="auto">
          <a:xfrm>
            <a:off x="7227362" y="5008382"/>
            <a:ext cx="1017046" cy="679906"/>
          </a:xfrm>
          <a:prstGeom prst="wedgeEllipseCallout">
            <a:avLst>
              <a:gd name="adj1" fmla="val -64301"/>
              <a:gd name="adj2" fmla="val -1238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PD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Disappear</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4" name="타원형 설명선 93"/>
          <p:cNvSpPr/>
          <p:nvPr/>
        </p:nvSpPr>
        <p:spPr bwMode="auto">
          <a:xfrm>
            <a:off x="7803012" y="4340419"/>
            <a:ext cx="795498" cy="679906"/>
          </a:xfrm>
          <a:prstGeom prst="wedgeEllipseCallout">
            <a:avLst>
              <a:gd name="adj1" fmla="val -93010"/>
              <a:gd name="adj2" fmla="val -6230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27</a:t>
            </a:fld>
            <a:endParaRPr lang="en-US" altLang="ko-KR"/>
          </a:p>
        </p:txBody>
      </p:sp>
      <p:sp>
        <p:nvSpPr>
          <p:cNvPr id="30" name="타원형 설명선 29"/>
          <p:cNvSpPr/>
          <p:nvPr/>
        </p:nvSpPr>
        <p:spPr bwMode="auto">
          <a:xfrm>
            <a:off x="4510703" y="3369550"/>
            <a:ext cx="1017046" cy="741781"/>
          </a:xfrm>
          <a:prstGeom prst="wedgeEllipseCallout">
            <a:avLst>
              <a:gd name="adj1" fmla="val 105637"/>
              <a:gd name="adj2" fmla="val 194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1" name="타원형 설명선 30"/>
          <p:cNvSpPr/>
          <p:nvPr/>
        </p:nvSpPr>
        <p:spPr bwMode="auto">
          <a:xfrm>
            <a:off x="7999874" y="3063436"/>
            <a:ext cx="1017046" cy="741781"/>
          </a:xfrm>
          <a:prstGeom prst="wedgeEllipseCallout">
            <a:avLst>
              <a:gd name="adj1" fmla="val -45951"/>
              <a:gd name="adj2" fmla="val 509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8" idx="3"/>
          </p:cNvCxnSpPr>
          <p:nvPr/>
        </p:nvCxnSpPr>
        <p:spPr bwMode="auto">
          <a:xfrm flipV="1">
            <a:off x="6736040" y="4442974"/>
            <a:ext cx="165083" cy="288985"/>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곱셈 기호 46"/>
          <p:cNvSpPr/>
          <p:nvPr/>
        </p:nvSpPr>
        <p:spPr bwMode="auto">
          <a:xfrm>
            <a:off x="6818581" y="4126468"/>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1" name="타원 50"/>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52" name="TextBox 78"/>
          <p:cNvSpPr txBox="1">
            <a:spLocks noChangeArrowheads="1"/>
          </p:cNvSpPr>
          <p:nvPr/>
        </p:nvSpPr>
        <p:spPr bwMode="auto">
          <a:xfrm>
            <a:off x="5380186" y="6021288"/>
            <a:ext cx="35189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Advertisement Command Frame</a:t>
            </a:r>
            <a:endParaRPr lang="ko-KR" altLang="en-US" dirty="0"/>
          </a:p>
        </p:txBody>
      </p:sp>
      <p:sp>
        <p:nvSpPr>
          <p:cNvPr id="53" name="오른쪽 화살표 52"/>
          <p:cNvSpPr/>
          <p:nvPr/>
        </p:nvSpPr>
        <p:spPr>
          <a:xfrm>
            <a:off x="4603899" y="6076851"/>
            <a:ext cx="776287" cy="255587"/>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58" name="오른쪽 화살표 57"/>
          <p:cNvSpPr/>
          <p:nvPr/>
        </p:nvSpPr>
        <p:spPr>
          <a:xfrm rot="13953306">
            <a:off x="5981802" y="3334686"/>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1" name="오른쪽 화살표 60"/>
          <p:cNvSpPr/>
          <p:nvPr/>
        </p:nvSpPr>
        <p:spPr>
          <a:xfrm rot="16671142">
            <a:off x="7385758" y="3319942"/>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2" name="오른쪽 화살표 61"/>
          <p:cNvSpPr/>
          <p:nvPr/>
        </p:nvSpPr>
        <p:spPr>
          <a:xfrm rot="1258317">
            <a:off x="6544002" y="3890529"/>
            <a:ext cx="384078" cy="180660"/>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4" name="오른쪽 화살표 63"/>
          <p:cNvSpPr/>
          <p:nvPr/>
        </p:nvSpPr>
        <p:spPr>
          <a:xfrm rot="9827648">
            <a:off x="7282458" y="3790491"/>
            <a:ext cx="383047" cy="180092"/>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25574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(3/4)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If a PD receiving the ACF then It </a:t>
            </a:r>
            <a:r>
              <a:rPr lang="en-US" altLang="ko-KR" sz="1500" dirty="0">
                <a:ea typeface="굴림" charset="-127"/>
              </a:rPr>
              <a:t>compares the receiving frame’s Device Group ID &amp; Application type ID &amp; Application-specific ID &amp; Application-specific group ID with its own</a:t>
            </a:r>
            <a:r>
              <a:rPr lang="en-US" altLang="ko-KR" sz="1500" dirty="0" smtClean="0">
                <a:ea typeface="굴림" charset="-127"/>
              </a:rPr>
              <a:t>.</a:t>
            </a:r>
          </a:p>
          <a:p>
            <a:pPr lvl="1"/>
            <a:r>
              <a:rPr lang="en-US" altLang="ko-KR" sz="1500" dirty="0">
                <a:ea typeface="굴림" charset="-127"/>
              </a:rPr>
              <a:t>If they all are same</a:t>
            </a:r>
            <a:r>
              <a:rPr lang="en-US" altLang="ko-KR" sz="1500" dirty="0" smtClean="0">
                <a:ea typeface="굴림" charset="-127"/>
              </a:rPr>
              <a:t>, it finds </a:t>
            </a:r>
            <a:r>
              <a:rPr lang="en-US" altLang="ko-KR" sz="1500" dirty="0">
                <a:ea typeface="굴림" charset="-127"/>
              </a:rPr>
              <a:t>entry the originator of the ACF in </a:t>
            </a:r>
            <a:r>
              <a:rPr lang="en-US" altLang="ko-KR" sz="1500" dirty="0" smtClean="0">
                <a:ea typeface="굴림" charset="-127"/>
              </a:rPr>
              <a:t>its </a:t>
            </a:r>
            <a:r>
              <a:rPr lang="en-US" altLang="ko-KR" sz="1500" dirty="0">
                <a:ea typeface="굴림" charset="-127"/>
              </a:rPr>
              <a:t>routing table. </a:t>
            </a:r>
            <a:r>
              <a:rPr lang="en-US" altLang="ko-KR" sz="1500" dirty="0" smtClean="0">
                <a:ea typeface="굴림" charset="-127"/>
              </a:rPr>
              <a:t>And it found the entry then check the expiration timer.</a:t>
            </a:r>
          </a:p>
          <a:p>
            <a:pPr lvl="1"/>
            <a:r>
              <a:rPr lang="en-US" altLang="ko-KR" sz="1500" dirty="0" smtClean="0">
                <a:ea typeface="굴림" charset="-127"/>
              </a:rPr>
              <a:t>If the expiration timer is less than T</a:t>
            </a:r>
            <a:r>
              <a:rPr lang="en-US" altLang="ko-KR" sz="1500" baseline="-25000" dirty="0" smtClean="0">
                <a:ea typeface="굴림" charset="-127"/>
              </a:rPr>
              <a:t>m</a:t>
            </a:r>
            <a:r>
              <a:rPr lang="en-US" altLang="ko-KR" sz="1500" dirty="0" smtClean="0">
                <a:ea typeface="굴림" charset="-127"/>
              </a:rPr>
              <a:t> then replies </a:t>
            </a:r>
            <a:r>
              <a:rPr lang="en-US" altLang="ko-KR" sz="1500" dirty="0">
                <a:ea typeface="굴림" charset="-127"/>
              </a:rPr>
              <a:t>an ARCF </a:t>
            </a:r>
            <a:r>
              <a:rPr lang="en-US" altLang="ko-KR" sz="1500" dirty="0" smtClean="0">
                <a:ea typeface="굴림" charset="-127"/>
              </a:rPr>
              <a:t>to </a:t>
            </a:r>
            <a:r>
              <a:rPr lang="en-US" altLang="ko-KR" sz="1500" dirty="0">
                <a:ea typeface="굴림" charset="-127"/>
              </a:rPr>
              <a:t>the PD sending the </a:t>
            </a:r>
            <a:r>
              <a:rPr lang="en-US" altLang="ko-KR" sz="1500" dirty="0" smtClean="0">
                <a:ea typeface="굴림" charset="-127"/>
              </a:rPr>
              <a:t>ACF. (</a:t>
            </a:r>
            <a:r>
              <a:rPr lang="en-US" altLang="ko-KR" sz="1500" dirty="0">
                <a:ea typeface="굴림" charset="-127"/>
              </a:rPr>
              <a:t>T</a:t>
            </a:r>
            <a:r>
              <a:rPr lang="en-US" altLang="ko-KR" sz="1500" baseline="-25000" dirty="0">
                <a:ea typeface="굴림" charset="-127"/>
              </a:rPr>
              <a:t>m</a:t>
            </a:r>
            <a:r>
              <a:rPr lang="en-US" altLang="ko-KR" sz="1500" dirty="0">
                <a:ea typeface="굴림" charset="-127"/>
              </a:rPr>
              <a:t> </a:t>
            </a:r>
            <a:r>
              <a:rPr lang="en-US" altLang="ko-KR" sz="1500" dirty="0" smtClean="0">
                <a:ea typeface="굴림" charset="-127"/>
              </a:rPr>
              <a:t>is threshold time to decide reply)</a:t>
            </a:r>
          </a:p>
          <a:p>
            <a:pPr lvl="1"/>
            <a:r>
              <a:rPr lang="en-US" altLang="ko-KR" sz="1500" dirty="0" smtClean="0">
                <a:ea typeface="굴림" charset="-127"/>
              </a:rPr>
              <a:t>In other case, the PD receiving the ACF does not reply.</a:t>
            </a:r>
            <a:endParaRPr lang="en-US" altLang="ko-KR" sz="1500" dirty="0">
              <a:ea typeface="굴림" charset="-127"/>
            </a:endParaRPr>
          </a:p>
          <a:p>
            <a:pPr lvl="1"/>
            <a:r>
              <a:rPr lang="en-US" altLang="ko-KR" sz="1500" dirty="0">
                <a:ea typeface="굴림" charset="-127"/>
              </a:rPr>
              <a:t>If any of them is not same, it decrements the TTL of the ACF and forwards the ACF</a:t>
            </a:r>
            <a:r>
              <a:rPr lang="en-US" altLang="ko-KR" sz="1500" dirty="0" smtClean="0">
                <a:ea typeface="굴림" charset="-127"/>
              </a:rPr>
              <a:t>.</a:t>
            </a:r>
            <a:endParaRPr lang="en-US" altLang="ko-KR" sz="1500" dirty="0">
              <a:ea typeface="굴림" charset="-127"/>
            </a:endParaRP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9" idx="2"/>
          </p:cNvCxnSpPr>
          <p:nvPr/>
        </p:nvCxnSpPr>
        <p:spPr bwMode="auto">
          <a:xfrm>
            <a:off x="6460843" y="3957018"/>
            <a:ext cx="469122" cy="476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9" idx="6"/>
            <a:endCxn id="74" idx="3"/>
          </p:cNvCxnSpPr>
          <p:nvPr/>
        </p:nvCxnSpPr>
        <p:spPr bwMode="auto">
          <a:xfrm>
            <a:off x="7253815" y="4004626"/>
            <a:ext cx="434569" cy="30929"/>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28</a:t>
            </a:fld>
            <a:endParaRPr lang="en-US" altLang="ko-K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9" idx="4"/>
          </p:cNvCxnSpPr>
          <p:nvPr/>
        </p:nvCxnSpPr>
        <p:spPr bwMode="auto">
          <a:xfrm flipV="1">
            <a:off x="6736040" y="4166551"/>
            <a:ext cx="355850" cy="5654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타원 28"/>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2" name="타원형 설명선 31"/>
          <p:cNvSpPr/>
          <p:nvPr/>
        </p:nvSpPr>
        <p:spPr bwMode="auto">
          <a:xfrm>
            <a:off x="7091890" y="5008382"/>
            <a:ext cx="1512558" cy="868890"/>
          </a:xfrm>
          <a:prstGeom prst="wedgeEllipseCallout">
            <a:avLst>
              <a:gd name="adj1" fmla="val -46069"/>
              <a:gd name="adj2" fmla="val -12890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Local repair</a:t>
            </a:r>
            <a:r>
              <a:rPr kumimoji="0" lang="en-US" altLang="ko-KR" sz="1400" b="0" i="0" u="none" strike="noStrike" cap="none" normalizeH="0" dirty="0" smtClean="0">
                <a:ln>
                  <a:noFill/>
                </a:ln>
                <a:solidFill>
                  <a:schemeClr val="tx1"/>
                </a:solidFill>
                <a:effectLst/>
                <a:latin typeface="Arial" charset="0"/>
                <a:ea typeface="굴림" pitchFamily="50" charset="-127"/>
              </a:rPr>
              <a:t>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Arial" charset="0"/>
                <a:ea typeface="굴림" pitchFamily="50" charset="-127"/>
              </a:rPr>
              <a:t>merging groups.</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6047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Mobility Support for Multicast </a:t>
            </a:r>
            <a:r>
              <a:rPr lang="en-US" altLang="ko-KR" dirty="0" smtClean="0">
                <a:ea typeface="굴림" charset="-127"/>
              </a:rPr>
              <a:t>(4/4)</a:t>
            </a:r>
            <a:endParaRPr lang="ko-KR" altLang="en-US" dirty="0">
              <a:solidFill>
                <a:srgbClr val="FF0000"/>
              </a:solidFill>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29</a:t>
            </a:fld>
            <a:endParaRPr lang="en-US" altLang="ko-KR"/>
          </a:p>
        </p:txBody>
      </p:sp>
      <p:sp>
        <p:nvSpPr>
          <p:cNvPr id="14" name="내용 개체 틀 2"/>
          <p:cNvSpPr>
            <a:spLocks noGrp="1"/>
          </p:cNvSpPr>
          <p:nvPr>
            <p:ph idx="1"/>
          </p:nvPr>
        </p:nvSpPr>
        <p:spPr>
          <a:xfrm>
            <a:off x="457200" y="1600200"/>
            <a:ext cx="8003232" cy="4525963"/>
          </a:xfrm>
        </p:spPr>
        <p:txBody>
          <a:bodyPr>
            <a:normAutofit/>
          </a:bodyPr>
          <a:lstStyle/>
          <a:p>
            <a:pPr>
              <a:lnSpc>
                <a:spcPct val="90000"/>
              </a:lnSpc>
            </a:pPr>
            <a:r>
              <a:rPr lang="en-US" altLang="ko-KR" sz="2000" dirty="0">
                <a:ea typeface="굴림" charset="-127"/>
              </a:rPr>
              <a:t>F</a:t>
            </a:r>
            <a:r>
              <a:rPr lang="en-US" altLang="ko-KR" sz="2000" dirty="0" smtClean="0">
                <a:ea typeface="굴림" charset="-127"/>
              </a:rPr>
              <a:t>ind/join procedure by using </a:t>
            </a:r>
            <a:r>
              <a:rPr lang="en-US" altLang="ko-KR" sz="2000" dirty="0">
                <a:ea typeface="굴림" charset="-127"/>
              </a:rPr>
              <a:t>ACFs </a:t>
            </a:r>
            <a:r>
              <a:rPr lang="en-US" altLang="ko-KR" sz="2000" dirty="0" smtClean="0">
                <a:ea typeface="굴림" charset="-127"/>
              </a:rPr>
              <a:t>and ARCFs can help merging disjoint groups.</a:t>
            </a:r>
          </a:p>
          <a:p>
            <a:pPr lvl="1">
              <a:lnSpc>
                <a:spcPct val="90000"/>
              </a:lnSpc>
            </a:pPr>
            <a:r>
              <a:rPr lang="en-US" altLang="ko-KR" sz="2000" dirty="0" smtClean="0">
                <a:ea typeface="굴림" charset="-127"/>
              </a:rPr>
              <a:t>If a PD in a group receives a ACF from different disjoint group with the</a:t>
            </a:r>
            <a:r>
              <a:rPr lang="en-US" altLang="ko-KR" sz="2000" dirty="0">
                <a:ea typeface="굴림" charset="-127"/>
              </a:rPr>
              <a:t> same Device Group ID &amp; Application type ID &amp; Application-specific ID &amp; Application-specific group </a:t>
            </a:r>
            <a:r>
              <a:rPr lang="en-US" altLang="ko-KR" sz="2000" dirty="0" smtClean="0">
                <a:ea typeface="굴림" charset="-127"/>
              </a:rPr>
              <a:t>ID, it can initiate merging process.</a:t>
            </a:r>
          </a:p>
          <a:p>
            <a:pPr lvl="1">
              <a:lnSpc>
                <a:spcPct val="90000"/>
              </a:lnSpc>
            </a:pPr>
            <a:r>
              <a:rPr lang="en-US" altLang="ko-KR" sz="2000" dirty="0" smtClean="0">
                <a:ea typeface="굴림" charset="-127"/>
              </a:rPr>
              <a:t>The PD then replies to the ACF originator with ARCF.</a:t>
            </a:r>
          </a:p>
          <a:p>
            <a:pPr lvl="1">
              <a:lnSpc>
                <a:spcPct val="90000"/>
              </a:lnSpc>
            </a:pPr>
            <a:r>
              <a:rPr lang="en-US" altLang="ko-KR" sz="2000" dirty="0" smtClean="0">
                <a:ea typeface="굴림" charset="-127"/>
              </a:rPr>
              <a:t>Then, these two disjoint groups are merged by Device ID Creation Scheme.</a:t>
            </a:r>
          </a:p>
          <a:p>
            <a:pPr>
              <a:lnSpc>
                <a:spcPct val="90000"/>
              </a:lnSpc>
            </a:pPr>
            <a:r>
              <a:rPr lang="en-US" altLang="ko-KR" sz="2000" dirty="0" smtClean="0">
                <a:ea typeface="굴림" charset="-127"/>
              </a:rPr>
              <a:t>Local repair by using ACFs and ARCFs also can help merging disjoint groups.</a:t>
            </a:r>
          </a:p>
          <a:p>
            <a:pPr lvl="1">
              <a:lnSpc>
                <a:spcPct val="90000"/>
              </a:lnSpc>
            </a:pPr>
            <a:r>
              <a:rPr lang="en-US" altLang="ko-KR" sz="2000" dirty="0" smtClean="0">
                <a:ea typeface="굴림" charset="-127"/>
              </a:rPr>
              <a:t>Each group member performs local repair periodically during </a:t>
            </a:r>
            <a:r>
              <a:rPr lang="en-US" altLang="ko-KR" sz="2000" i="1" dirty="0" smtClean="0">
                <a:ea typeface="굴림" charset="-127"/>
              </a:rPr>
              <a:t>T</a:t>
            </a:r>
            <a:r>
              <a:rPr lang="en-US" altLang="ko-KR" sz="2000" i="1" baseline="-25000" dirty="0" smtClean="0">
                <a:ea typeface="굴림" charset="-127"/>
              </a:rPr>
              <a:t>L</a:t>
            </a:r>
            <a:r>
              <a:rPr lang="en-US" altLang="ko-KR" sz="2000" baseline="-25000" dirty="0" smtClean="0">
                <a:ea typeface="굴림" charset="-127"/>
              </a:rPr>
              <a:t> </a:t>
            </a:r>
            <a:r>
              <a:rPr lang="en-US" altLang="ko-KR" sz="2000" dirty="0" smtClean="0">
                <a:ea typeface="굴림" charset="-127"/>
              </a:rPr>
              <a:t>(long duty cycle)</a:t>
            </a:r>
            <a:r>
              <a:rPr lang="en-US" altLang="ko-KR" sz="2000" baseline="-25000" dirty="0" smtClean="0">
                <a:ea typeface="굴림" charset="-127"/>
              </a:rPr>
              <a:t> </a:t>
            </a:r>
            <a:r>
              <a:rPr lang="en-US" altLang="ko-KR" sz="2000" dirty="0" smtClean="0">
                <a:ea typeface="굴림" charset="-127"/>
              </a:rPr>
              <a:t>in order to merge disjoint groups.</a:t>
            </a:r>
          </a:p>
          <a:p>
            <a:pPr>
              <a:lnSpc>
                <a:spcPct val="90000"/>
              </a:lnSpc>
            </a:pPr>
            <a:endParaRPr lang="en-US" altLang="ko-KR" sz="2000" dirty="0" smtClean="0">
              <a:ea typeface="굴림" charset="-127"/>
            </a:endParaRPr>
          </a:p>
        </p:txBody>
      </p:sp>
    </p:spTree>
    <p:extLst>
      <p:ext uri="{BB962C8B-B14F-4D97-AF65-F5344CB8AC3E}">
        <p14:creationId xmlns:p14="http://schemas.microsoft.com/office/powerpoint/2010/main" val="41096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Contributions of the Proposal on TGD</a:t>
            </a:r>
            <a:endParaRPr lang="ko-KR" altLang="en-US" dirty="0"/>
          </a:p>
        </p:txBody>
      </p:sp>
      <p:sp>
        <p:nvSpPr>
          <p:cNvPr id="3" name="내용 개체 틀 2"/>
          <p:cNvSpPr>
            <a:spLocks noGrp="1"/>
          </p:cNvSpPr>
          <p:nvPr>
            <p:ph idx="1"/>
          </p:nvPr>
        </p:nvSpPr>
        <p:spPr/>
        <p:txBody>
          <a:bodyPr/>
          <a:lstStyle/>
          <a:p>
            <a:r>
              <a:rPr lang="en-US" altLang="ko-KR" dirty="0" smtClean="0"/>
              <a:t>6.9. Multicast</a:t>
            </a:r>
          </a:p>
          <a:p>
            <a:pPr lvl="1"/>
            <a:r>
              <a:rPr lang="en-US" altLang="ko-KR" sz="1800" dirty="0"/>
              <a:t>Multicast Group Management </a:t>
            </a:r>
            <a:r>
              <a:rPr lang="en-US" altLang="ko-KR" sz="1800" dirty="0" smtClean="0"/>
              <a:t>Technique</a:t>
            </a:r>
          </a:p>
          <a:p>
            <a:pPr lvl="1"/>
            <a:r>
              <a:rPr lang="en-US" altLang="ko-KR" sz="1800" dirty="0" smtClean="0"/>
              <a:t>Multicast Group ID Management Technique</a:t>
            </a:r>
            <a:endParaRPr lang="en-US" altLang="ko-KR" sz="1800" dirty="0"/>
          </a:p>
          <a:p>
            <a:pPr lvl="1"/>
            <a:r>
              <a:rPr lang="en-US" altLang="ko-KR" sz="1800" dirty="0"/>
              <a:t>Reliable Multicast Protocol</a:t>
            </a:r>
            <a:endParaRPr lang="en-US" altLang="ko-KR" sz="1800" dirty="0" smtClean="0"/>
          </a:p>
          <a:p>
            <a:r>
              <a:rPr lang="en-US" altLang="ko-KR" dirty="0" smtClean="0"/>
              <a:t>6.11. Multi-hop support</a:t>
            </a:r>
          </a:p>
          <a:p>
            <a:pPr lvl="1"/>
            <a:r>
              <a:rPr lang="en-US" altLang="ko-KR" sz="1800" dirty="0"/>
              <a:t>Multi-hop </a:t>
            </a:r>
            <a:r>
              <a:rPr lang="en-US" altLang="ko-KR" sz="1800" dirty="0" smtClean="0"/>
              <a:t>Multicast/Unicast </a:t>
            </a:r>
            <a:r>
              <a:rPr lang="en-US" altLang="ko-KR" sz="1800" dirty="0"/>
              <a:t>Transmission without Heavy Loaded </a:t>
            </a:r>
            <a:r>
              <a:rPr lang="en-US" altLang="ko-KR" sz="1800" dirty="0" smtClean="0"/>
              <a:t>Routing</a:t>
            </a:r>
            <a:r>
              <a:rPr lang="en-US" altLang="ko-KR" sz="1800" dirty="0" smtClean="0"/>
              <a:t> Table</a:t>
            </a:r>
            <a:endParaRPr lang="en-US" altLang="ko-KR" sz="1800" dirty="0" smtClean="0"/>
          </a:p>
          <a:p>
            <a:r>
              <a:rPr lang="en-US" altLang="ko-KR" dirty="0" smtClean="0"/>
              <a:t>6.14. Security</a:t>
            </a:r>
          </a:p>
          <a:p>
            <a:pPr lvl="1"/>
            <a:r>
              <a:rPr lang="en-US" altLang="ko-KR" sz="1800" dirty="0" smtClean="0"/>
              <a:t>Infrastructure based Security Mechanism</a:t>
            </a:r>
          </a:p>
          <a:p>
            <a:pPr lvl="1"/>
            <a:r>
              <a:rPr lang="en-US" altLang="ko-KR" sz="1800" dirty="0" err="1" smtClean="0"/>
              <a:t>Infrastructureless</a:t>
            </a:r>
            <a:r>
              <a:rPr lang="en-US" altLang="ko-KR" sz="1800" dirty="0" smtClean="0"/>
              <a:t> based </a:t>
            </a:r>
            <a:r>
              <a:rPr lang="en-US" altLang="ko-KR" sz="1800" dirty="0"/>
              <a:t>Security Mechanism</a:t>
            </a:r>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a:t>
            </a:fld>
            <a:endParaRPr lang="en-US" altLang="ko-KR"/>
          </a:p>
        </p:txBody>
      </p:sp>
    </p:spTree>
    <p:extLst>
      <p:ext uri="{BB962C8B-B14F-4D97-AF65-F5344CB8AC3E}">
        <p14:creationId xmlns:p14="http://schemas.microsoft.com/office/powerpoint/2010/main" val="402677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Local </a:t>
            </a:r>
            <a:r>
              <a:rPr lang="en-US" altLang="ko-KR" dirty="0" smtClean="0"/>
              <a:t>Repair</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30</a:t>
            </a:fld>
            <a:endParaRPr lang="en-US" altLang="ko-KR"/>
          </a:p>
        </p:txBody>
      </p:sp>
      <p:cxnSp>
        <p:nvCxnSpPr>
          <p:cNvPr id="24" name="직선 연결선 2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직선 연결선 25"/>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직선 연결선 29"/>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타원 32"/>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34"/>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6" name="타원 35"/>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37" name="직선 화살표 연결선 36"/>
          <p:cNvCxnSpPr/>
          <p:nvPr/>
        </p:nvCxnSpPr>
        <p:spPr bwMode="auto">
          <a:xfrm>
            <a:off x="1350318" y="3023701"/>
            <a:ext cx="6443365" cy="0"/>
          </a:xfrm>
          <a:prstGeom prst="straightConnector1">
            <a:avLst/>
          </a:prstGeom>
          <a:ln>
            <a:prstDash val="dash"/>
            <a:headEnd type="arrow" w="med" len="med"/>
            <a:tailEnd type="arrow"/>
          </a:ln>
        </p:spPr>
        <p:style>
          <a:lnRef idx="2">
            <a:schemeClr val="accent2"/>
          </a:lnRef>
          <a:fillRef idx="0">
            <a:schemeClr val="accent2"/>
          </a:fillRef>
          <a:effectRef idx="1">
            <a:schemeClr val="accent2"/>
          </a:effectRef>
          <a:fontRef idx="minor">
            <a:schemeClr val="tx1"/>
          </a:fontRef>
        </p:style>
      </p:cxnSp>
      <p:sp>
        <p:nvSpPr>
          <p:cNvPr id="38" name="TextBox 37"/>
          <p:cNvSpPr txBox="1"/>
          <p:nvPr/>
        </p:nvSpPr>
        <p:spPr>
          <a:xfrm>
            <a:off x="4746903" y="2403321"/>
            <a:ext cx="1545616" cy="323165"/>
          </a:xfrm>
          <a:prstGeom prst="rect">
            <a:avLst/>
          </a:prstGeom>
          <a:noFill/>
        </p:spPr>
        <p:txBody>
          <a:bodyPr wrap="none" rtlCol="0">
            <a:spAutoFit/>
          </a:bodyPr>
          <a:lstStyle/>
          <a:p>
            <a:pPr algn="ctr"/>
            <a:r>
              <a:rPr lang="en-US" altLang="ko-KR" sz="1500" dirty="0" smtClean="0">
                <a:solidFill>
                  <a:srgbClr val="C00000"/>
                </a:solidFill>
              </a:rPr>
              <a:t>PD 2 Disappear</a:t>
            </a:r>
            <a:endParaRPr lang="ko-KR" altLang="en-US" sz="1500" dirty="0">
              <a:solidFill>
                <a:srgbClr val="C00000"/>
              </a:solidFill>
            </a:endParaRPr>
          </a:p>
        </p:txBody>
      </p:sp>
      <p:cxnSp>
        <p:nvCxnSpPr>
          <p:cNvPr id="42" name="직선 화살표 연결선 41"/>
          <p:cNvCxnSpPr/>
          <p:nvPr/>
        </p:nvCxnSpPr>
        <p:spPr bwMode="auto">
          <a:xfrm>
            <a:off x="1350318" y="4581128"/>
            <a:ext cx="6443365"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2430116" y="4257962"/>
            <a:ext cx="1062086" cy="323165"/>
          </a:xfrm>
          <a:prstGeom prst="rect">
            <a:avLst/>
          </a:prstGeom>
          <a:noFill/>
        </p:spPr>
        <p:txBody>
          <a:bodyPr wrap="none" rtlCol="0">
            <a:spAutoFit/>
          </a:bodyPr>
          <a:lstStyle/>
          <a:p>
            <a:pPr algn="ctr"/>
            <a:r>
              <a:rPr lang="en-US" altLang="ko-KR" sz="1500" dirty="0" smtClean="0"/>
              <a:t>Send ACF</a:t>
            </a:r>
            <a:endParaRPr lang="ko-KR" altLang="en-US" sz="1500" dirty="0"/>
          </a:p>
        </p:txBody>
      </p:sp>
      <p:cxnSp>
        <p:nvCxnSpPr>
          <p:cNvPr id="44" name="직선 연결선 43"/>
          <p:cNvCxnSpPr>
            <a:stCxn id="35" idx="6"/>
            <a:endCxn id="36"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5" name="직선 연결선 44"/>
          <p:cNvCxnSpPr>
            <a:stCxn id="33" idx="6"/>
            <a:endCxn id="35"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6" name="TextBox 45"/>
          <p:cNvSpPr txBox="1"/>
          <p:nvPr/>
        </p:nvSpPr>
        <p:spPr>
          <a:xfrm>
            <a:off x="2637006" y="2700536"/>
            <a:ext cx="1394934" cy="323165"/>
          </a:xfrm>
          <a:prstGeom prst="rect">
            <a:avLst/>
          </a:prstGeom>
          <a:noFill/>
        </p:spPr>
        <p:txBody>
          <a:bodyPr wrap="none" rtlCol="0">
            <a:spAutoFit/>
          </a:bodyPr>
          <a:lstStyle/>
          <a:p>
            <a:pPr algn="ctr"/>
            <a:r>
              <a:rPr lang="en-US" altLang="ko-KR" sz="1500" dirty="0" smtClean="0">
                <a:solidFill>
                  <a:srgbClr val="C00000"/>
                </a:solidFill>
              </a:rPr>
              <a:t>Link is Broken</a:t>
            </a:r>
            <a:endParaRPr lang="ko-KR" altLang="en-US" sz="1500" dirty="0">
              <a:solidFill>
                <a:srgbClr val="C00000"/>
              </a:solidFill>
            </a:endParaRPr>
          </a:p>
        </p:txBody>
      </p:sp>
      <p:sp>
        <p:nvSpPr>
          <p:cNvPr id="47" name="TextBox 46"/>
          <p:cNvSpPr txBox="1"/>
          <p:nvPr/>
        </p:nvSpPr>
        <p:spPr>
          <a:xfrm>
            <a:off x="5560427" y="4618003"/>
            <a:ext cx="1244828" cy="323165"/>
          </a:xfrm>
          <a:prstGeom prst="rect">
            <a:avLst/>
          </a:prstGeom>
          <a:noFill/>
        </p:spPr>
        <p:txBody>
          <a:bodyPr wrap="none" rtlCol="0">
            <a:spAutoFit/>
          </a:bodyPr>
          <a:lstStyle/>
          <a:p>
            <a:r>
              <a:rPr lang="en-US" altLang="ko-KR" sz="1500" dirty="0" smtClean="0"/>
              <a:t>Reply ARCF</a:t>
            </a:r>
            <a:endParaRPr lang="ko-KR" altLang="en-US" sz="1500" dirty="0"/>
          </a:p>
        </p:txBody>
      </p:sp>
      <p:sp>
        <p:nvSpPr>
          <p:cNvPr id="48" name="곱셈 기호 47"/>
          <p:cNvSpPr/>
          <p:nvPr/>
        </p:nvSpPr>
        <p:spPr bwMode="auto">
          <a:xfrm>
            <a:off x="4283968" y="2276872"/>
            <a:ext cx="576064" cy="576064"/>
          </a:xfrm>
          <a:prstGeom prst="mathMultiply">
            <a:avLst>
              <a:gd name="adj1" fmla="val 1194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화살표 연결선 48"/>
          <p:cNvCxnSpPr/>
          <p:nvPr/>
        </p:nvCxnSpPr>
        <p:spPr bwMode="auto">
          <a:xfrm>
            <a:off x="1350318" y="4941168"/>
            <a:ext cx="6443365"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cxnSp>
        <p:nvCxnSpPr>
          <p:cNvPr id="50" name="꺾인 연결선 49"/>
          <p:cNvCxnSpPr>
            <a:endCxn id="51" idx="1"/>
          </p:cNvCxnSpPr>
          <p:nvPr/>
        </p:nvCxnSpPr>
        <p:spPr bwMode="auto">
          <a:xfrm flipV="1">
            <a:off x="1350318" y="3584049"/>
            <a:ext cx="413282" cy="204991"/>
          </a:xfrm>
          <a:prstGeom prst="bentConnector3">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a:xfrm>
            <a:off x="1763600" y="3307050"/>
            <a:ext cx="2592376" cy="55399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ko-KR" sz="1500" dirty="0" smtClean="0">
                <a:solidFill>
                  <a:srgbClr val="C00000"/>
                </a:solidFill>
              </a:rPr>
              <a:t>PD 1 detects the link broken</a:t>
            </a:r>
            <a:br>
              <a:rPr lang="en-US" altLang="ko-KR" sz="1500" dirty="0" smtClean="0">
                <a:solidFill>
                  <a:srgbClr val="C00000"/>
                </a:solidFill>
              </a:rPr>
            </a:br>
            <a:r>
              <a:rPr lang="en-US" altLang="ko-KR" sz="1500" dirty="0" smtClean="0">
                <a:solidFill>
                  <a:srgbClr val="C00000"/>
                </a:solidFill>
              </a:rPr>
              <a:t>(due to MGNF (Type = 1))</a:t>
            </a:r>
            <a:endParaRPr lang="ko-KR" altLang="en-US" sz="1500" dirty="0">
              <a:solidFill>
                <a:srgbClr val="C00000"/>
              </a:solidFill>
            </a:endParaRPr>
          </a:p>
        </p:txBody>
      </p:sp>
      <p:cxnSp>
        <p:nvCxnSpPr>
          <p:cNvPr id="52" name="직선 화살표 연결선 51"/>
          <p:cNvCxnSpPr/>
          <p:nvPr/>
        </p:nvCxnSpPr>
        <p:spPr bwMode="auto">
          <a:xfrm>
            <a:off x="1350319" y="5589240"/>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491880" y="5194067"/>
            <a:ext cx="2199641" cy="323165"/>
          </a:xfrm>
          <a:prstGeom prst="rect">
            <a:avLst/>
          </a:prstGeom>
          <a:noFill/>
        </p:spPr>
        <p:txBody>
          <a:bodyPr wrap="none" rtlCol="0">
            <a:spAutoFit/>
          </a:bodyPr>
          <a:lstStyle/>
          <a:p>
            <a:r>
              <a:rPr lang="en-US" altLang="ko-KR" sz="1500" dirty="0" smtClean="0">
                <a:solidFill>
                  <a:srgbClr val="0070C0"/>
                </a:solidFill>
              </a:rPr>
              <a:t>New Link is established</a:t>
            </a:r>
            <a:endParaRPr lang="ko-KR" altLang="en-US" sz="1500" dirty="0">
              <a:solidFill>
                <a:srgbClr val="0070C0"/>
              </a:solidFill>
            </a:endParaRPr>
          </a:p>
        </p:txBody>
      </p:sp>
    </p:spTree>
    <p:extLst>
      <p:ext uri="{BB962C8B-B14F-4D97-AF65-F5344CB8AC3E}">
        <p14:creationId xmlns:p14="http://schemas.microsoft.com/office/powerpoint/2010/main" val="8175643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31</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Multicast/Unicast</a:t>
            </a:r>
          </a:p>
          <a:p>
            <a:r>
              <a:rPr lang="en-US" altLang="ko-KR" sz="4000" b="1" kern="0" dirty="0" smtClean="0"/>
              <a:t>With Multi-hop Support</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If a PD receives a multicast data frame, it has to decide forwarding the frame or not.</a:t>
            </a:r>
          </a:p>
          <a:p>
            <a:r>
              <a:rPr lang="en-US" altLang="ko-KR" sz="1800" dirty="0" smtClean="0">
                <a:ea typeface="굴림" charset="-127"/>
              </a:rPr>
              <a:t>The PD receiving the multicast data frame compares the source address of the data frame and next-hop address entries of its routing table.</a:t>
            </a:r>
          </a:p>
          <a:p>
            <a:r>
              <a:rPr lang="en-US" altLang="ko-KR" sz="1800" dirty="0" smtClean="0">
                <a:ea typeface="굴림" charset="-127"/>
              </a:rPr>
              <a:t>PD checks the next hop addresses in its routing table. If it finds </a:t>
            </a:r>
          </a:p>
          <a:p>
            <a:pPr lvl="1"/>
            <a:r>
              <a:rPr lang="en-US" altLang="ko-KR" sz="1800" dirty="0" smtClean="0">
                <a:ea typeface="굴림" charset="-127"/>
              </a:rPr>
              <a:t>one or more next-hop entries which not overlapped with the source address of the received frame and </a:t>
            </a:r>
          </a:p>
          <a:p>
            <a:pPr lvl="1"/>
            <a:r>
              <a:rPr lang="en-US" altLang="ko-KR" sz="1800" dirty="0" smtClean="0">
                <a:ea typeface="굴림" charset="-127"/>
              </a:rPr>
              <a:t>those next-hop entries have same device group ID with the received frame. </a:t>
            </a:r>
          </a:p>
          <a:p>
            <a:pPr lvl="1">
              <a:buNone/>
            </a:pPr>
            <a:r>
              <a:rPr lang="en-US" altLang="ko-KR" sz="1800" dirty="0" smtClean="0">
                <a:ea typeface="굴림" charset="-127"/>
              </a:rPr>
              <a:t>Then, the PD forwards the incoming data frame to other PDs.   </a:t>
            </a:r>
          </a:p>
          <a:p>
            <a:r>
              <a:rPr lang="en-US" altLang="ko-KR" sz="1800" dirty="0" smtClean="0">
                <a:ea typeface="굴림" charset="-127"/>
              </a:rPr>
              <a:t>Otherwise, the PD do not forward the incoming frame.</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a:t>
            </a:r>
            <a:r>
              <a:rPr lang="en-US" altLang="ko-KR" dirty="0" smtClean="0">
                <a:ea typeface="굴림" charset="-127"/>
              </a:rPr>
              <a:t>Transmission(1/2)</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32</a:t>
            </a:fld>
            <a:endParaRPr lang="en-US" altLang="ko-KR" smtClean="0">
              <a:latin typeface="Times New Roman" pitchFamily="18" charset="0"/>
            </a:endParaRPr>
          </a:p>
        </p:txBody>
      </p:sp>
    </p:spTree>
    <p:extLst>
      <p:ext uri="{BB962C8B-B14F-4D97-AF65-F5344CB8AC3E}">
        <p14:creationId xmlns:p14="http://schemas.microsoft.com/office/powerpoint/2010/main" val="4499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For the multicast data transmission, we have to know the following information from multicast data frame:</a:t>
            </a:r>
          </a:p>
          <a:p>
            <a:pPr lvl="1"/>
            <a:r>
              <a:rPr lang="en-US" altLang="ko-KR" sz="1800" dirty="0" smtClean="0">
                <a:ea typeface="굴림" charset="-127"/>
              </a:rPr>
              <a:t>Destination address</a:t>
            </a:r>
          </a:p>
          <a:p>
            <a:pPr lvl="1"/>
            <a:r>
              <a:rPr lang="en-US" altLang="ko-KR" sz="1800" dirty="0" smtClean="0">
                <a:ea typeface="굴림" charset="-127"/>
              </a:rPr>
              <a:t>Source address</a:t>
            </a:r>
          </a:p>
          <a:p>
            <a:pPr lvl="1"/>
            <a:r>
              <a:rPr lang="en-US" altLang="ko-KR" sz="1800" dirty="0" smtClean="0">
                <a:ea typeface="굴림" charset="-127"/>
              </a:rPr>
              <a:t>Originator address</a:t>
            </a:r>
          </a:p>
          <a:p>
            <a:pPr lvl="1"/>
            <a:r>
              <a:rPr lang="en-US" altLang="ko-KR" sz="1800" dirty="0" smtClean="0">
                <a:ea typeface="굴림" charset="-127"/>
              </a:rPr>
              <a:t>Sequence number</a:t>
            </a:r>
          </a:p>
          <a:p>
            <a:pPr lvl="1"/>
            <a:r>
              <a:rPr lang="en-US" altLang="ko-KR" sz="1800" dirty="0" smtClean="0">
                <a:ea typeface="굴림" charset="-127"/>
              </a:rPr>
              <a:t>Time To Live(TTL)</a:t>
            </a:r>
          </a:p>
          <a:p>
            <a:r>
              <a:rPr lang="en-US" altLang="ko-KR" sz="1800" dirty="0" smtClean="0">
                <a:ea typeface="굴림" charset="-127"/>
              </a:rPr>
              <a:t>This information should be included in all multicast data frames.</a:t>
            </a:r>
          </a:p>
          <a:p>
            <a:r>
              <a:rPr lang="en-US" altLang="ko-KR" sz="1800" dirty="0" smtClean="0">
                <a:ea typeface="굴림" charset="-127"/>
              </a:rPr>
              <a:t>Therefore, the header in multicast data frames should contain the followings.</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a:t>
            </a:r>
            <a:r>
              <a:rPr lang="en-US" altLang="ko-KR" dirty="0" smtClean="0">
                <a:ea typeface="굴림" charset="-127"/>
              </a:rPr>
              <a:t>Transmission(2/2)</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33</a:t>
            </a:fld>
            <a:endParaRPr lang="en-US" altLang="ko-KR" smtClean="0">
              <a:latin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val="3991743455"/>
              </p:ext>
            </p:extLst>
          </p:nvPr>
        </p:nvGraphicFramePr>
        <p:xfrm>
          <a:off x="642910" y="5165184"/>
          <a:ext cx="7858182" cy="640080"/>
        </p:xfrm>
        <a:graphic>
          <a:graphicData uri="http://schemas.openxmlformats.org/drawingml/2006/table">
            <a:tbl>
              <a:tblPr firstRow="1" bandRow="1">
                <a:tableStyleId>{5940675A-B579-460E-94D1-54222C63F5DA}</a:tableStyleId>
              </a:tblPr>
              <a:tblGrid>
                <a:gridCol w="1428760"/>
                <a:gridCol w="1190634"/>
                <a:gridCol w="1309697"/>
                <a:gridCol w="1309697"/>
                <a:gridCol w="1309697"/>
                <a:gridCol w="1309697"/>
              </a:tblGrid>
              <a:tr h="575494">
                <a:tc>
                  <a:txBody>
                    <a:bodyPr/>
                    <a:lstStyle/>
                    <a:p>
                      <a:pPr latinLnBrk="1"/>
                      <a:r>
                        <a:rPr lang="en-US" altLang="ko-KR" dirty="0" smtClean="0"/>
                        <a:t>Destination address</a:t>
                      </a:r>
                      <a:endParaRPr lang="ko-KR" altLang="en-US" dirty="0"/>
                    </a:p>
                  </a:txBody>
                  <a:tcPr/>
                </a:tc>
                <a:tc>
                  <a:txBody>
                    <a:bodyPr/>
                    <a:lstStyle/>
                    <a:p>
                      <a:pPr latinLnBrk="1"/>
                      <a:r>
                        <a:rPr lang="en-US" altLang="ko-KR" dirty="0" smtClean="0"/>
                        <a:t>Source address</a:t>
                      </a:r>
                      <a:endParaRPr lang="ko-KR" altLang="en-US" dirty="0"/>
                    </a:p>
                  </a:txBody>
                  <a:tcPr/>
                </a:tc>
                <a:tc>
                  <a:txBody>
                    <a:bodyPr/>
                    <a:lstStyle/>
                    <a:p>
                      <a:pPr latinLnBrk="1"/>
                      <a:r>
                        <a:rPr lang="en-US" altLang="ko-KR" dirty="0" smtClean="0"/>
                        <a:t>Originator address</a:t>
                      </a:r>
                      <a:endParaRPr lang="ko-KR" altLang="en-US" dirty="0"/>
                    </a:p>
                  </a:txBody>
                  <a:tcPr/>
                </a:tc>
                <a:tc>
                  <a:txBody>
                    <a:bodyPr/>
                    <a:lstStyle/>
                    <a:p>
                      <a:pPr latinLnBrk="1"/>
                      <a:r>
                        <a:rPr lang="en-US" altLang="ko-KR" dirty="0" smtClean="0"/>
                        <a:t>Sequence</a:t>
                      </a:r>
                      <a:r>
                        <a:rPr lang="en-US" altLang="ko-KR" baseline="0" dirty="0" smtClean="0"/>
                        <a:t> number</a:t>
                      </a:r>
                      <a:endParaRPr lang="ko-KR" altLang="en-US" dirty="0"/>
                    </a:p>
                  </a:txBody>
                  <a:tcPr/>
                </a:tc>
                <a:tc>
                  <a:txBody>
                    <a:bodyPr/>
                    <a:lstStyle/>
                    <a:p>
                      <a:pPr latinLnBrk="1"/>
                      <a:r>
                        <a:rPr lang="en-US" altLang="ko-KR" dirty="0" smtClean="0"/>
                        <a:t>Time</a:t>
                      </a:r>
                      <a:r>
                        <a:rPr lang="en-US" altLang="ko-KR" baseline="0" dirty="0" smtClean="0"/>
                        <a:t> To Live(TTL)</a:t>
                      </a:r>
                      <a:endParaRPr lang="ko-KR" altLang="en-US" dirty="0"/>
                    </a:p>
                  </a:txBody>
                  <a:tcPr/>
                </a:tc>
                <a:tc>
                  <a:txBody>
                    <a:bodyPr/>
                    <a:lstStyle/>
                    <a:p>
                      <a:pPr latinLnBrk="1"/>
                      <a:r>
                        <a:rPr lang="en-US" altLang="ko-KR" dirty="0" smtClean="0"/>
                        <a:t>Payload</a:t>
                      </a:r>
                      <a:endParaRPr lang="ko-KR" altLang="en-US" dirty="0"/>
                    </a:p>
                  </a:txBody>
                  <a:tcPr/>
                </a:tc>
              </a:tr>
            </a:tbl>
          </a:graphicData>
        </a:graphic>
      </p:graphicFrame>
    </p:spTree>
    <p:extLst>
      <p:ext uri="{BB962C8B-B14F-4D97-AF65-F5344CB8AC3E}">
        <p14:creationId xmlns:p14="http://schemas.microsoft.com/office/powerpoint/2010/main" val="283904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34</a:t>
            </a:fld>
            <a:endParaRPr lang="en-US" altLang="ko-KR" smtClean="0">
              <a:latin typeface="Times New Roman" pitchFamily="18" charset="0"/>
            </a:endParaRPr>
          </a:p>
        </p:txBody>
      </p:sp>
      <p:sp>
        <p:nvSpPr>
          <p:cNvPr id="5" name="제목 1"/>
          <p:cNvSpPr>
            <a:spLocks noGrp="1"/>
          </p:cNvSpPr>
          <p:nvPr>
            <p:ph type="title"/>
          </p:nvPr>
        </p:nvSpPr>
        <p:spPr>
          <a:xfrm>
            <a:off x="685800" y="685800"/>
            <a:ext cx="7772400" cy="727075"/>
          </a:xfrm>
        </p:spPr>
        <p:txBody>
          <a:bodyPr/>
          <a:lstStyle/>
          <a:p>
            <a:r>
              <a:rPr lang="en-US" altLang="ko-KR" dirty="0" smtClean="0">
                <a:ea typeface="굴림" charset="-127"/>
              </a:rPr>
              <a:t>Unicast Data </a:t>
            </a:r>
            <a:r>
              <a:rPr lang="en-US" altLang="ko-KR" dirty="0" smtClean="0">
                <a:ea typeface="굴림" charset="-127"/>
              </a:rPr>
              <a:t>Transmission</a:t>
            </a:r>
            <a:endParaRPr lang="ko-KR" altLang="en-US" dirty="0" smtClean="0">
              <a:ea typeface="굴림" charset="-127"/>
            </a:endParaRPr>
          </a:p>
        </p:txBody>
      </p:sp>
      <p:sp>
        <p:nvSpPr>
          <p:cNvPr id="8"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When a PD wants to unicast data frame, the PD finds routing entry of destination address in its routing table.</a:t>
            </a:r>
          </a:p>
          <a:p>
            <a:r>
              <a:rPr lang="en-US" altLang="ko-KR" sz="1800" dirty="0" smtClean="0">
                <a:ea typeface="굴림" charset="-127"/>
              </a:rPr>
              <a:t>If  the PD finds routing entry of destination address, the PD starts to unicast immediately.</a:t>
            </a:r>
          </a:p>
          <a:p>
            <a:r>
              <a:rPr lang="en-US" altLang="ko-KR" sz="1800" dirty="0" smtClean="0">
                <a:ea typeface="굴림" charset="-127"/>
              </a:rPr>
              <a:t>If  the PD does not find routing entry of destination address, the PD multicasts a MGNF (Notification type : 4) to group.</a:t>
            </a:r>
          </a:p>
          <a:p>
            <a:r>
              <a:rPr lang="en-US" altLang="ko-KR" sz="1800" dirty="0" smtClean="0">
                <a:ea typeface="굴림" charset="-127"/>
              </a:rPr>
              <a:t>When the other PD receives the MGNF,</a:t>
            </a:r>
          </a:p>
          <a:p>
            <a:pPr lvl="1"/>
            <a:r>
              <a:rPr lang="en-US" altLang="ko-KR" sz="1800" dirty="0" smtClean="0">
                <a:ea typeface="굴림" charset="-127"/>
              </a:rPr>
              <a:t>It saves a backward route information in routing table during </a:t>
            </a:r>
            <a:r>
              <a:rPr lang="en-US" altLang="ko-KR" sz="1800" i="1" dirty="0" err="1" smtClean="0">
                <a:ea typeface="굴림" charset="-127"/>
              </a:rPr>
              <a:t>T</a:t>
            </a:r>
            <a:r>
              <a:rPr lang="en-US" altLang="ko-KR" sz="1800" i="1" baseline="-25000" dirty="0" err="1" smtClean="0">
                <a:ea typeface="굴림" charset="-127"/>
              </a:rPr>
              <a:t>w</a:t>
            </a:r>
            <a:endParaRPr lang="en-US" altLang="ko-KR" sz="1800" i="1" baseline="-25000" dirty="0" smtClean="0">
              <a:ea typeface="굴림" charset="-127"/>
            </a:endParaRPr>
          </a:p>
          <a:p>
            <a:pPr lvl="1"/>
            <a:r>
              <a:rPr lang="en-US" altLang="ko-KR" sz="1800" dirty="0" smtClean="0">
                <a:ea typeface="굴림" charset="-127"/>
              </a:rPr>
              <a:t>It starts to find a routing entry of destination address in its routing table</a:t>
            </a:r>
          </a:p>
          <a:p>
            <a:r>
              <a:rPr lang="en-US" altLang="ko-KR" sz="1800" dirty="0" smtClean="0">
                <a:ea typeface="굴림" charset="-127"/>
              </a:rPr>
              <a:t>If a PD receiving MGNG finds routing entry of destination address , the PD unicasts a MGNF (Notification type : 5) to the PD which wants to unicast.</a:t>
            </a:r>
          </a:p>
          <a:p>
            <a:endParaRPr lang="en-US" altLang="ko-KR" sz="1800" dirty="0" smtClean="0">
              <a:ea typeface="굴림" charset="-127"/>
            </a:endParaRPr>
          </a:p>
          <a:p>
            <a:endParaRPr lang="en-US" altLang="ko-KR" sz="1800" dirty="0" smtClean="0">
              <a:ea typeface="굴림" charset="-127"/>
            </a:endParaRPr>
          </a:p>
        </p:txBody>
      </p:sp>
    </p:spTree>
    <p:extLst>
      <p:ext uri="{BB962C8B-B14F-4D97-AF65-F5344CB8AC3E}">
        <p14:creationId xmlns:p14="http://schemas.microsoft.com/office/powerpoint/2010/main" val="65490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(1/3)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35</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PD prevents multicast/broadcast loopback problem by using SN (Sequence Number) of data frames.</a:t>
            </a:r>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827584" y="3140968"/>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4" name="타원형 설명선 23"/>
          <p:cNvSpPr/>
          <p:nvPr/>
        </p:nvSpPr>
        <p:spPr bwMode="auto">
          <a:xfrm>
            <a:off x="179512" y="3140968"/>
            <a:ext cx="1406935" cy="1293087"/>
          </a:xfrm>
          <a:prstGeom prst="wedgeEllipseCallout">
            <a:avLst>
              <a:gd name="adj1" fmla="val 8787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starts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broadcast </a:t>
            </a:r>
            <a:r>
              <a:rPr kumimoji="0" lang="en-US" altLang="ko-KR" sz="1200" b="0" i="0" u="none" strike="noStrike" cap="none" normalizeH="0" baseline="0" dirty="0" smtClean="0">
                <a:ln>
                  <a:noFill/>
                </a:ln>
                <a:solidFill>
                  <a:schemeClr val="tx1"/>
                </a:solidFill>
                <a:effectLst/>
                <a:latin typeface="Arial" charset="0"/>
                <a:ea typeface="굴림" pitchFamily="50" charset="-127"/>
              </a:rPr>
              <a:t>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K=4 and SN=1</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5"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Tree>
    <p:extLst>
      <p:ext uri="{BB962C8B-B14F-4D97-AF65-F5344CB8AC3E}">
        <p14:creationId xmlns:p14="http://schemas.microsoft.com/office/powerpoint/2010/main" val="375483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(2/3)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36</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When a PD forwards data with SN = n, the PD sets </a:t>
            </a:r>
            <a:r>
              <a:rPr lang="en-US" altLang="ko-KR" dirty="0" err="1" smtClean="0"/>
              <a:t>current_SN</a:t>
            </a:r>
            <a:r>
              <a:rPr lang="en-US" altLang="ko-KR" dirty="0" smtClean="0"/>
              <a:t> field in its routing table to n.</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8"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79712" y="3645024"/>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형 설명선 9"/>
          <p:cNvSpPr/>
          <p:nvPr/>
        </p:nvSpPr>
        <p:spPr bwMode="auto">
          <a:xfrm>
            <a:off x="3995936" y="4365104"/>
            <a:ext cx="1622959" cy="1293087"/>
          </a:xfrm>
          <a:prstGeom prst="wedgeEllipseCallout">
            <a:avLst>
              <a:gd name="adj1" fmla="val -72351"/>
              <a:gd name="adj2" fmla="val 253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sets current _SN=1,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Tree>
    <p:extLst>
      <p:ext uri="{BB962C8B-B14F-4D97-AF65-F5344CB8AC3E}">
        <p14:creationId xmlns:p14="http://schemas.microsoft.com/office/powerpoint/2010/main" val="18544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(3/3)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37</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If the receiving frame’s SN is not greater than the </a:t>
            </a:r>
            <a:r>
              <a:rPr lang="en-US" altLang="ko-KR" dirty="0" err="1" smtClean="0"/>
              <a:t>current_SN</a:t>
            </a:r>
            <a:r>
              <a:rPr lang="en-US" altLang="ko-KR" dirty="0" smtClean="0"/>
              <a:t> , the PD discards the frame. </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07704" y="2708920"/>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1" name="타원형 설명선 10"/>
          <p:cNvSpPr/>
          <p:nvPr/>
        </p:nvSpPr>
        <p:spPr bwMode="auto">
          <a:xfrm>
            <a:off x="1043608" y="2708920"/>
            <a:ext cx="1622959" cy="1293087"/>
          </a:xfrm>
          <a:prstGeom prst="wedgeEllipseCallout">
            <a:avLst>
              <a:gd name="adj1" fmla="val 8875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also sets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err="1" smtClean="0">
                <a:solidFill>
                  <a:schemeClr val="tx1"/>
                </a:solidFill>
                <a:latin typeface="Arial" charset="0"/>
                <a:ea typeface="굴림" pitchFamily="50" charset="-127"/>
              </a:rPr>
              <a:t>current_SN</a:t>
            </a:r>
            <a:r>
              <a:rPr lang="en-US" altLang="ko-KR" sz="1200" dirty="0" smtClean="0">
                <a:solidFill>
                  <a:schemeClr val="tx1"/>
                </a:solidFill>
                <a:latin typeface="Arial" charset="0"/>
                <a:ea typeface="굴림" pitchFamily="50" charset="-127"/>
              </a:rPr>
              <a:t>=1,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
        <p:nvSpPr>
          <p:cNvPr id="12" name="타원형 설명선 11"/>
          <p:cNvSpPr/>
          <p:nvPr/>
        </p:nvSpPr>
        <p:spPr bwMode="auto">
          <a:xfrm>
            <a:off x="4499992" y="4581128"/>
            <a:ext cx="1622959" cy="1293087"/>
          </a:xfrm>
          <a:prstGeom prst="wedgeEllipseCallout">
            <a:avLst>
              <a:gd name="adj1" fmla="val -99641"/>
              <a:gd name="adj2" fmla="val 435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receives data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with SN = 1 from C,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it  discards frame and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does not forward.</a:t>
            </a:r>
          </a:p>
        </p:txBody>
      </p:sp>
    </p:spTree>
    <p:extLst>
      <p:ext uri="{BB962C8B-B14F-4D97-AF65-F5344CB8AC3E}">
        <p14:creationId xmlns:p14="http://schemas.microsoft.com/office/powerpoint/2010/main" val="345087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38</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Reliable Multicasting</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a:t>
            </a:r>
            <a:r>
              <a:rPr lang="en-US" altLang="ko-KR" dirty="0" smtClean="0">
                <a:ea typeface="굴림" charset="-127"/>
              </a:rPr>
              <a:t>1/</a:t>
            </a:r>
            <a:r>
              <a:rPr lang="en-US" altLang="ko-KR" dirty="0" smtClean="0"/>
              <a:t>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7772400" cy="4539208"/>
          </a:xfrm>
        </p:spPr>
        <p:txBody>
          <a:bodyPr/>
          <a:lstStyle/>
          <a:p>
            <a:r>
              <a:rPr lang="en-GB" altLang="ko-KR" sz="2800" dirty="0" smtClean="0"/>
              <a:t>We </a:t>
            </a:r>
            <a:r>
              <a:rPr lang="en-GB" altLang="ko-KR" sz="2800" dirty="0" smtClean="0"/>
              <a:t>propose </a:t>
            </a:r>
            <a:r>
              <a:rPr lang="en-GB" altLang="ko-KR" sz="2800" dirty="0"/>
              <a:t>a </a:t>
            </a:r>
            <a:r>
              <a:rPr lang="en-GB" altLang="ko-KR" sz="2800" dirty="0" smtClean="0"/>
              <a:t>selective group </a:t>
            </a:r>
            <a:r>
              <a:rPr lang="en-GB" altLang="ko-KR" sz="2800" dirty="0"/>
              <a:t>ACK technique for reliable multicast to know whether the nodes receive </a:t>
            </a:r>
            <a:r>
              <a:rPr lang="en-GB" altLang="ko-KR" sz="2800" dirty="0" smtClean="0"/>
              <a:t>multicast </a:t>
            </a:r>
            <a:r>
              <a:rPr lang="en-GB" altLang="ko-KR" sz="2800" dirty="0"/>
              <a:t>d</a:t>
            </a:r>
            <a:r>
              <a:rPr lang="en-GB" altLang="ko-KR" sz="2800" dirty="0" smtClean="0"/>
              <a:t>ata </a:t>
            </a:r>
            <a:r>
              <a:rPr lang="en-GB" altLang="ko-KR" sz="2800" dirty="0"/>
              <a:t>f</a:t>
            </a:r>
            <a:r>
              <a:rPr lang="en-GB" altLang="ko-KR" sz="2800" dirty="0" smtClean="0"/>
              <a:t>rame </a:t>
            </a:r>
            <a:r>
              <a:rPr lang="en-GB" altLang="ko-KR" sz="2800" dirty="0"/>
              <a:t>fully or not</a:t>
            </a:r>
            <a:r>
              <a:rPr lang="en-GB" altLang="ko-KR" sz="2800" dirty="0" smtClean="0"/>
              <a:t>.</a:t>
            </a:r>
            <a:endParaRPr lang="en-US" sz="2800" dirty="0" smtClean="0"/>
          </a:p>
          <a:p>
            <a:r>
              <a:rPr lang="en-GB" altLang="ko-KR" sz="2800" dirty="0" smtClean="0"/>
              <a:t>When </a:t>
            </a:r>
            <a:r>
              <a:rPr lang="en-GB" altLang="ko-KR" sz="2800" dirty="0"/>
              <a:t>sender PD sends </a:t>
            </a:r>
            <a:r>
              <a:rPr lang="en-GB" altLang="ko-KR" sz="2800" dirty="0" smtClean="0"/>
              <a:t>a multicast </a:t>
            </a:r>
            <a:r>
              <a:rPr lang="en-GB" altLang="ko-KR" sz="2800" dirty="0"/>
              <a:t>d</a:t>
            </a:r>
            <a:r>
              <a:rPr lang="en-GB" altLang="ko-KR" sz="2800" dirty="0" smtClean="0"/>
              <a:t>ata frame</a:t>
            </a:r>
            <a:r>
              <a:rPr lang="en-GB" altLang="ko-KR" sz="2800" dirty="0"/>
              <a:t>, it chooses the </a:t>
            </a:r>
            <a:r>
              <a:rPr lang="en-GB" altLang="ko-KR" sz="2800" dirty="0" smtClean="0"/>
              <a:t>groups to acknowledge the frame </a:t>
            </a:r>
            <a:r>
              <a:rPr lang="en-GB" altLang="ko-KR" sz="2800" dirty="0"/>
              <a:t>in the multicast </a:t>
            </a:r>
            <a:r>
              <a:rPr lang="en-GB" altLang="ko-KR" sz="2800" dirty="0" smtClean="0"/>
              <a:t>group.</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39</a:t>
            </a:fld>
            <a:endParaRPr lang="en-US" altLang="ko-KR"/>
          </a:p>
        </p:txBody>
      </p:sp>
    </p:spTree>
    <p:extLst>
      <p:ext uri="{BB962C8B-B14F-4D97-AF65-F5344CB8AC3E}">
        <p14:creationId xmlns:p14="http://schemas.microsoft.com/office/powerpoint/2010/main" val="842837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 Group Management</a:t>
            </a:r>
          </a:p>
        </p:txBody>
      </p:sp>
    </p:spTree>
    <p:extLst>
      <p:ext uri="{BB962C8B-B14F-4D97-AF65-F5344CB8AC3E}">
        <p14:creationId xmlns:p14="http://schemas.microsoft.com/office/powerpoint/2010/main" val="12739011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a:t>
            </a:r>
            <a:r>
              <a:rPr lang="en-US" altLang="ko-KR" dirty="0" smtClean="0">
                <a:ea typeface="굴림" charset="-127"/>
              </a:rPr>
              <a:t>2/</a:t>
            </a:r>
            <a:r>
              <a:rPr lang="en-US" altLang="ko-KR" dirty="0" smtClean="0"/>
              <a:t>2</a:t>
            </a:r>
            <a:r>
              <a:rPr lang="en-US" altLang="ko-KR" dirty="0" smtClean="0">
                <a:ea typeface="굴림" charset="-127"/>
              </a:rPr>
              <a:t>)</a:t>
            </a:r>
            <a:endParaRPr lang="ko-KR" altLang="en-US" dirty="0"/>
          </a:p>
        </p:txBody>
      </p:sp>
      <p:sp>
        <p:nvSpPr>
          <p:cNvPr id="3" name="내용 개체 틀 2"/>
          <p:cNvSpPr>
            <a:spLocks noGrp="1"/>
          </p:cNvSpPr>
          <p:nvPr>
            <p:ph idx="1"/>
          </p:nvPr>
        </p:nvSpPr>
        <p:spPr/>
        <p:txBody>
          <a:bodyPr/>
          <a:lstStyle/>
          <a:p>
            <a:r>
              <a:rPr lang="en-GB" altLang="ko-KR" dirty="0" smtClean="0"/>
              <a:t>To avoid the feedback implosion problem, a sender </a:t>
            </a:r>
            <a:r>
              <a:rPr lang="en-GB" altLang="ko-KR" dirty="0" smtClean="0"/>
              <a:t>forms </a:t>
            </a:r>
            <a:r>
              <a:rPr lang="en-GB" altLang="ko-KR" dirty="0" smtClean="0"/>
              <a:t>groups of nodes in its routing table.</a:t>
            </a:r>
          </a:p>
          <a:p>
            <a:r>
              <a:rPr lang="en-GB" altLang="ko-KR" dirty="0" smtClean="0"/>
              <a:t>Then</a:t>
            </a:r>
            <a:r>
              <a:rPr lang="en-GB" altLang="ko-KR" dirty="0"/>
              <a:t>, the sender transmits </a:t>
            </a:r>
            <a:r>
              <a:rPr lang="en-GB" altLang="ko-KR" dirty="0" smtClean="0"/>
              <a:t>multicast </a:t>
            </a:r>
            <a:r>
              <a:rPr lang="en-GB" altLang="ko-KR" dirty="0"/>
              <a:t>d</a:t>
            </a:r>
            <a:r>
              <a:rPr lang="en-GB" altLang="ko-KR" dirty="0" smtClean="0"/>
              <a:t>ata </a:t>
            </a:r>
            <a:r>
              <a:rPr lang="en-GB" altLang="ko-KR" dirty="0"/>
              <a:t>f</a:t>
            </a:r>
            <a:r>
              <a:rPr lang="en-GB" altLang="ko-KR" dirty="0" smtClean="0"/>
              <a:t>rame </a:t>
            </a:r>
            <a:r>
              <a:rPr lang="en-GB" altLang="ko-KR" dirty="0"/>
              <a:t>including the information of the group which sends </a:t>
            </a:r>
            <a:r>
              <a:rPr lang="en-GB" altLang="ko-KR" dirty="0" smtClean="0"/>
              <a:t>their </a:t>
            </a:r>
            <a:r>
              <a:rPr lang="en-GB" altLang="ko-KR" dirty="0"/>
              <a:t>B</a:t>
            </a:r>
            <a:r>
              <a:rPr lang="en-GB" altLang="ko-KR" dirty="0" smtClean="0"/>
              <a:t>lock </a:t>
            </a:r>
            <a:r>
              <a:rPr lang="en-GB" altLang="ko-KR" dirty="0"/>
              <a:t>ACK.</a:t>
            </a:r>
            <a:endParaRPr lang="ko-KR" altLang="ko-KR" dirty="0"/>
          </a:p>
          <a:p>
            <a:r>
              <a:rPr lang="en-GB" altLang="ko-KR" dirty="0"/>
              <a:t>When the nodes in the group receive all multicast data frames successfully, they transmit Block ACK to the sender by notifying that they received all frames </a:t>
            </a:r>
            <a:r>
              <a:rPr lang="en-GB" altLang="ko-KR" dirty="0" smtClean="0"/>
              <a:t>successfully.</a:t>
            </a:r>
            <a:endParaRPr lang="en-US" altLang="ko-KR" dirty="0"/>
          </a:p>
          <a:p>
            <a:r>
              <a:rPr lang="en-GB" altLang="ko-KR" dirty="0"/>
              <a:t>If they did not receive any data frame or they did not receive </a:t>
            </a:r>
            <a:r>
              <a:rPr lang="en-GB" altLang="ko-KR" dirty="0" smtClean="0"/>
              <a:t>it, </a:t>
            </a:r>
            <a:r>
              <a:rPr lang="en-GB" altLang="ko-KR" dirty="0"/>
              <a:t>they do not transmit Block ACK to the sender.</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40</a:t>
            </a:fld>
            <a:endParaRPr lang="en-US" altLang="ko-KR"/>
          </a:p>
        </p:txBody>
      </p:sp>
    </p:spTree>
    <p:extLst>
      <p:ext uri="{BB962C8B-B14F-4D97-AF65-F5344CB8AC3E}">
        <p14:creationId xmlns:p14="http://schemas.microsoft.com/office/powerpoint/2010/main" val="4213412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4025199" cy="4538662"/>
          </a:xfrm>
        </p:spPr>
        <p:txBody>
          <a:bodyPr/>
          <a:lstStyle/>
          <a:p>
            <a:r>
              <a:rPr lang="en-US" altLang="ko-KR" sz="1800" dirty="0" smtClean="0">
                <a:ea typeface="굴림" charset="-127"/>
              </a:rPr>
              <a:t>In order to satisfy full reliability, each PD has to receive ACK frame from all nodes in its routing table.</a:t>
            </a:r>
          </a:p>
          <a:p>
            <a:r>
              <a:rPr lang="en-US" altLang="ko-KR" sz="1800" dirty="0" smtClean="0">
                <a:ea typeface="굴림" charset="-127"/>
              </a:rPr>
              <a:t>Suppose S has entry for A, A has entry for B, B has entry for C, C has entry for D, and D has entry for E.</a:t>
            </a:r>
          </a:p>
          <a:p>
            <a:r>
              <a:rPr lang="en-US" altLang="ko-KR" sz="1800" dirty="0" smtClean="0">
                <a:ea typeface="굴림" charset="-127"/>
              </a:rPr>
              <a:t>Although A</a:t>
            </a:r>
            <a:r>
              <a:rPr lang="en-US" altLang="ko-KR" sz="1800" dirty="0">
                <a:ea typeface="굴림" charset="-127"/>
              </a:rPr>
              <a:t>, B, C, D, and E is in one-hop </a:t>
            </a:r>
            <a:r>
              <a:rPr lang="en-US" altLang="ko-KR" sz="1800" dirty="0" smtClean="0">
                <a:ea typeface="굴림" charset="-127"/>
              </a:rPr>
              <a:t>range from </a:t>
            </a:r>
            <a:r>
              <a:rPr lang="en-US" altLang="ko-KR" sz="1800" dirty="0">
                <a:ea typeface="굴림" charset="-127"/>
              </a:rPr>
              <a:t>S, total </a:t>
            </a:r>
            <a:r>
              <a:rPr lang="en-US" altLang="ko-KR" sz="1800" dirty="0" smtClean="0">
                <a:ea typeface="굴림" charset="-127"/>
              </a:rPr>
              <a:t>transmissions </a:t>
            </a:r>
            <a:r>
              <a:rPr lang="en-US" altLang="ko-KR" sz="1800" dirty="0">
                <a:ea typeface="굴림" charset="-127"/>
              </a:rPr>
              <a:t>is 5</a:t>
            </a:r>
            <a:endParaRPr lang="en-US" altLang="ko-KR" sz="1800" dirty="0" smtClean="0">
              <a:ea typeface="굴림" charset="-127"/>
            </a:endParaRPr>
          </a:p>
          <a:p>
            <a:r>
              <a:rPr lang="en-US" altLang="ko-KR" sz="1800" dirty="0" smtClean="0">
                <a:ea typeface="굴림" charset="-127"/>
              </a:rPr>
              <a:t>It will take a long time and cause</a:t>
            </a:r>
          </a:p>
          <a:p>
            <a:pPr marL="0" indent="0">
              <a:buNone/>
            </a:pPr>
            <a:r>
              <a:rPr lang="en-US" altLang="ko-KR" sz="1800" dirty="0" smtClean="0">
                <a:ea typeface="굴림" charset="-127"/>
              </a:rPr>
              <a:t>     traffic congestion.</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a:t>
            </a:r>
            <a:r>
              <a:rPr lang="en-US" altLang="ko-KR" dirty="0" smtClean="0">
                <a:ea typeface="굴림" charset="-127"/>
              </a:rPr>
              <a:t>1/</a:t>
            </a:r>
            <a:r>
              <a:rPr lang="en-US" altLang="ko-KR" dirty="0" smtClean="0"/>
              <a:t>2</a:t>
            </a:r>
            <a:r>
              <a:rPr lang="en-US" altLang="ko-KR" dirty="0" smtClean="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41</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0" name="오른쪽 화살표 29"/>
          <p:cNvSpPr/>
          <p:nvPr/>
        </p:nvSpPr>
        <p:spPr>
          <a:xfrm rot="16431352">
            <a:off x="599422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5605957">
            <a:off x="6200220"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2" name="오른쪽 화살표 31"/>
          <p:cNvSpPr/>
          <p:nvPr/>
        </p:nvSpPr>
        <p:spPr>
          <a:xfrm rot="1208915">
            <a:off x="6598244" y="2380916"/>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오른쪽 화살표 33"/>
          <p:cNvSpPr/>
          <p:nvPr/>
        </p:nvSpPr>
        <p:spPr>
          <a:xfrm rot="11922325">
            <a:off x="6554185" y="252057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4794163">
            <a:off x="7224506" y="3219024"/>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6" name="오른쪽 화살표 35"/>
          <p:cNvSpPr/>
          <p:nvPr/>
        </p:nvSpPr>
        <p:spPr>
          <a:xfrm rot="15405824">
            <a:off x="7069777" y="327913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47" name="오른쪽 화살표 46"/>
          <p:cNvSpPr/>
          <p:nvPr/>
        </p:nvSpPr>
        <p:spPr>
          <a:xfrm rot="9002726">
            <a:off x="6611395" y="4357669"/>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0" name="오른쪽 화살표 49"/>
          <p:cNvSpPr/>
          <p:nvPr/>
        </p:nvSpPr>
        <p:spPr>
          <a:xfrm rot="19706585">
            <a:off x="6536148" y="421951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51" name="오른쪽 화살표 50"/>
          <p:cNvSpPr/>
          <p:nvPr/>
        </p:nvSpPr>
        <p:spPr>
          <a:xfrm rot="13588594">
            <a:off x="5313135" y="434814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2" name="오른쪽 화살표 51"/>
          <p:cNvSpPr/>
          <p:nvPr/>
        </p:nvSpPr>
        <p:spPr>
          <a:xfrm rot="2882754">
            <a:off x="5471505" y="423856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7" name="타원 36"/>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9307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굴림" charset="-127"/>
              </a:rPr>
              <a:t>Pre-ACK (</a:t>
            </a:r>
            <a:r>
              <a:rPr lang="en-US" altLang="ko-KR" dirty="0" smtClean="0">
                <a:ea typeface="굴림" charset="-127"/>
              </a:rPr>
              <a:t>2/</a:t>
            </a:r>
            <a:r>
              <a:rPr lang="en-US" altLang="ko-KR" dirty="0" smtClean="0"/>
              <a:t>2</a:t>
            </a:r>
            <a:r>
              <a:rPr lang="en-US" altLang="ko-KR" dirty="0" smtClean="0">
                <a:ea typeface="굴림" charset="-127"/>
              </a:rPr>
              <a:t>)</a:t>
            </a:r>
            <a:endParaRPr lang="ko-KR" altLang="en-US" dirty="0"/>
          </a:p>
        </p:txBody>
      </p:sp>
      <p:sp>
        <p:nvSpPr>
          <p:cNvPr id="3" name="내용 개체 틀 2"/>
          <p:cNvSpPr>
            <a:spLocks noGrp="1"/>
          </p:cNvSpPr>
          <p:nvPr>
            <p:ph idx="1"/>
          </p:nvPr>
        </p:nvSpPr>
        <p:spPr/>
        <p:txBody>
          <a:bodyPr/>
          <a:lstStyle/>
          <a:p>
            <a:r>
              <a:rPr lang="en-US" altLang="ko-KR" sz="2000" dirty="0" smtClean="0"/>
              <a:t>Pre-ACK</a:t>
            </a:r>
          </a:p>
          <a:p>
            <a:pPr lvl="1"/>
            <a:r>
              <a:rPr lang="en-US" altLang="ko-KR" sz="2000" dirty="0" smtClean="0"/>
              <a:t>If a PD overhearing a data sent by sender does not have the sender in its routing table, the PD sends pre-ACK to the PDs in the routing table.</a:t>
            </a:r>
          </a:p>
          <a:p>
            <a:pPr lvl="1"/>
            <a:r>
              <a:rPr lang="en-US" altLang="ko-KR" sz="2000" dirty="0" smtClean="0"/>
              <a:t>Pre-ACK includes </a:t>
            </a:r>
          </a:p>
          <a:p>
            <a:pPr lvl="2"/>
            <a:r>
              <a:rPr lang="en-US" altLang="ko-KR" sz="1800" dirty="0" smtClean="0"/>
              <a:t>Originator Address of Data</a:t>
            </a:r>
          </a:p>
          <a:p>
            <a:pPr lvl="2"/>
            <a:r>
              <a:rPr lang="en-US" altLang="ko-KR" sz="1800" dirty="0" smtClean="0"/>
              <a:t>Sequence Number of Data</a:t>
            </a:r>
          </a:p>
          <a:p>
            <a:pPr lvl="2"/>
            <a:r>
              <a:rPr lang="en-US" altLang="ko-KR" sz="1800" dirty="0" smtClean="0"/>
              <a:t>Address of Receiver</a:t>
            </a:r>
          </a:p>
          <a:p>
            <a:pPr lvl="1"/>
            <a:r>
              <a:rPr lang="en-US" altLang="ko-KR" sz="2000" dirty="0" smtClean="0"/>
              <a:t>If a PD receives pre-ACK, it creates an ACK table.</a:t>
            </a:r>
          </a:p>
          <a:p>
            <a:pPr lvl="1"/>
            <a:r>
              <a:rPr lang="en-US" altLang="ko-KR" sz="2000" dirty="0" smtClean="0"/>
              <a:t>If all receivers in the ACK table are acknowledged, the PD doesn’t forward the data.</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42</a:t>
            </a:fld>
            <a:endParaRPr lang="en-US" altLang="ko-KR"/>
          </a:p>
        </p:txBody>
      </p:sp>
    </p:spTree>
    <p:extLst>
      <p:ext uri="{BB962C8B-B14F-4D97-AF65-F5344CB8AC3E}">
        <p14:creationId xmlns:p14="http://schemas.microsoft.com/office/powerpoint/2010/main" val="11723902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43</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Security Mechanism for PAC</a:t>
            </a:r>
          </a:p>
        </p:txBody>
      </p:sp>
    </p:spTree>
    <p:extLst>
      <p:ext uri="{BB962C8B-B14F-4D97-AF65-F5344CB8AC3E}">
        <p14:creationId xmlns:p14="http://schemas.microsoft.com/office/powerpoint/2010/main" val="37339592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Authentication</a:t>
            </a:r>
          </a:p>
        </p:txBody>
      </p:sp>
      <p:sp>
        <p:nvSpPr>
          <p:cNvPr id="7" name="Content Placeholder 2"/>
          <p:cNvSpPr txBox="1">
            <a:spLocks/>
          </p:cNvSpPr>
          <p:nvPr/>
        </p:nvSpPr>
        <p:spPr bwMode="auto">
          <a:xfrm>
            <a:off x="539440" y="1916790"/>
            <a:ext cx="842517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verifying ‘who’ is at</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the other end of the link</a:t>
            </a:r>
          </a:p>
          <a:p>
            <a:pPr marL="342900" indent="-342900">
              <a:spcBef>
                <a:spcPct val="20000"/>
              </a:spcBef>
              <a:buFontTx/>
              <a:buChar char="•"/>
            </a:pPr>
            <a:r>
              <a:rPr lang="en-US" altLang="zh-CN" sz="2400" kern="0" baseline="0" dirty="0" smtClean="0">
                <a:latin typeface="+mj-lt"/>
                <a:ea typeface="宋体" pitchFamily="2" charset="-122"/>
              </a:rPr>
              <a:t>Performed</a:t>
            </a:r>
            <a:r>
              <a:rPr lang="en-US" altLang="zh-CN" sz="2400" kern="0" dirty="0" smtClean="0">
                <a:latin typeface="+mj-lt"/>
                <a:ea typeface="宋体" pitchFamily="2" charset="-122"/>
              </a:rPr>
              <a:t> for devices (PAC_ADDR)</a:t>
            </a:r>
          </a:p>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Achieved</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by authentication procedure based on the stored authentication key (AUTH_KEY) or by peering (entering a PIN)</a:t>
            </a:r>
          </a:p>
          <a:p>
            <a:pPr marL="342900" indent="-342900">
              <a:spcBef>
                <a:spcPct val="20000"/>
              </a:spcBef>
              <a:buFontTx/>
              <a:buChar char="•"/>
            </a:pPr>
            <a:endParaRPr lang="en-US" altLang="zh-CN" sz="2400" kern="0" baseline="0" dirty="0">
              <a:latin typeface="+mj-lt"/>
              <a:ea typeface="宋体" pitchFamily="2" charset="-122"/>
            </a:endParaRPr>
          </a:p>
          <a:p>
            <a:pPr>
              <a:spcBef>
                <a:spcPct val="20000"/>
              </a:spcBef>
            </a:pP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t>
            </a:r>
            <a:endParaRPr kumimoji="0" lang="en-US" altLang="zh-CN" sz="2400" b="0" i="1"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44</a:t>
            </a:fld>
            <a:endParaRPr lang="en-US" altLang="ko-KR"/>
          </a:p>
        </p:txBody>
      </p:sp>
    </p:spTree>
    <p:extLst>
      <p:ext uri="{BB962C8B-B14F-4D97-AF65-F5344CB8AC3E}">
        <p14:creationId xmlns:p14="http://schemas.microsoft.com/office/powerpoint/2010/main" val="707877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395420" y="1916790"/>
            <a:ext cx="856919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deciding</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if device X is allowed to have access to service Y</a:t>
            </a:r>
          </a:p>
          <a:p>
            <a:pPr marL="342900" indent="-342900">
              <a:spcBef>
                <a:spcPct val="20000"/>
              </a:spcBef>
              <a:buFontTx/>
              <a:buChar char="•"/>
            </a:pPr>
            <a:r>
              <a:rPr lang="en-US" altLang="zh-CN" sz="2400" kern="0" baseline="0" dirty="0" smtClean="0">
                <a:latin typeface="+mj-lt"/>
                <a:ea typeface="宋体" pitchFamily="2" charset="-122"/>
              </a:rPr>
              <a:t>Trusted</a:t>
            </a:r>
            <a:r>
              <a:rPr lang="en-US" altLang="zh-CN" sz="2400" kern="0" dirty="0" smtClean="0">
                <a:latin typeface="+mj-lt"/>
                <a:ea typeface="宋体" pitchFamily="2" charset="-122"/>
              </a:rPr>
              <a:t> devices (authenticated) are allowed to services</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Untrusted</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or unknown devices may require authorization based on </a:t>
            </a:r>
            <a:r>
              <a:rPr lang="en-US" altLang="zh-CN" sz="2400" kern="0" dirty="0" smtClean="0">
                <a:latin typeface="+mj-lt"/>
                <a:ea typeface="宋体" pitchFamily="2" charset="-122"/>
              </a:rPr>
              <a:t>interaction before access to services is granted</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Authorization</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always includes authentication</a:t>
            </a:r>
          </a:p>
          <a:p>
            <a:pPr marL="342900" indent="-342900">
              <a:spcBef>
                <a:spcPct val="20000"/>
              </a:spcBef>
              <a:buFontTx/>
              <a:buChar char="•"/>
            </a:pPr>
            <a:endParaRPr lang="en-US" altLang="zh-CN" sz="2400" kern="0" baseline="0" dirty="0" smtClean="0">
              <a:latin typeface="+mj-lt"/>
              <a:ea typeface="宋体" pitchFamily="2" charset="-122"/>
            </a:endParaRPr>
          </a:p>
          <a:p>
            <a:pPr marL="342900" indent="-342900">
              <a:spcBef>
                <a:spcPct val="20000"/>
              </a:spcBef>
              <a:buFontTx/>
              <a:buChar char="•"/>
            </a:pPr>
            <a:r>
              <a:rPr lang="en-US" altLang="zh-CN" sz="2400" kern="0" baseline="0" dirty="0" smtClean="0">
                <a:latin typeface="+mj-lt"/>
                <a:ea typeface="宋体" pitchFamily="2" charset="-122"/>
              </a:rPr>
              <a:t>Technically,</a:t>
            </a:r>
            <a:r>
              <a:rPr lang="en-US" altLang="zh-CN" sz="2400" kern="0" dirty="0" smtClean="0">
                <a:latin typeface="+mj-lt"/>
                <a:ea typeface="宋体" pitchFamily="2" charset="-122"/>
              </a:rPr>
              <a:t> key would be derived or given (established) to the authorized user</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45</a:t>
            </a:fld>
            <a:endParaRPr lang="en-US" altLang="ko-KR"/>
          </a:p>
        </p:txBody>
      </p:sp>
    </p:spTree>
    <p:extLst>
      <p:ext uri="{BB962C8B-B14F-4D97-AF65-F5344CB8AC3E}">
        <p14:creationId xmlns:p14="http://schemas.microsoft.com/office/powerpoint/2010/main" val="599997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178012" y="1916790"/>
            <a:ext cx="8786598"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Device trust levels</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1223773877"/>
              </p:ext>
            </p:extLst>
          </p:nvPr>
        </p:nvGraphicFramePr>
        <p:xfrm>
          <a:off x="683460" y="2708900"/>
          <a:ext cx="7921100" cy="2925624"/>
        </p:xfrm>
        <a:graphic>
          <a:graphicData uri="http://schemas.openxmlformats.org/drawingml/2006/table">
            <a:tbl>
              <a:tblPr firstRow="1" bandRow="1">
                <a:tableStyleId>{C4B1156A-380E-4F78-BDF5-A606A8083BF9}</a:tableStyleId>
              </a:tblPr>
              <a:tblGrid>
                <a:gridCol w="2160300"/>
                <a:gridCol w="5760800"/>
              </a:tblGrid>
              <a:tr h="875342">
                <a:tc>
                  <a:txBody>
                    <a:bodyPr/>
                    <a:lstStyle/>
                    <a:p>
                      <a:pPr latinLnBrk="1"/>
                      <a:r>
                        <a:rPr lang="en-US" altLang="ko-KR" b="0" i="1" dirty="0" smtClean="0"/>
                        <a:t>Trusted device</a:t>
                      </a:r>
                      <a:endParaRPr lang="ko-KR" altLang="en-US" b="0" i="1" dirty="0"/>
                    </a:p>
                  </a:txBody>
                  <a:tcPr/>
                </a:tc>
                <a:tc>
                  <a:txBody>
                    <a:bodyPr/>
                    <a:lstStyle/>
                    <a:p>
                      <a:pPr marL="285750" indent="-285750" latinLnBrk="1">
                        <a:buFontTx/>
                        <a:buChar char="-"/>
                      </a:pPr>
                      <a:r>
                        <a:rPr lang="en-US" altLang="ko-KR" b="0" dirty="0" smtClean="0"/>
                        <a:t>The device has been previously authenticated, </a:t>
                      </a:r>
                    </a:p>
                    <a:p>
                      <a:pPr marL="285750" indent="-285750" latinLnBrk="1">
                        <a:buFontTx/>
                        <a:buChar char="-"/>
                      </a:pPr>
                      <a:r>
                        <a:rPr lang="en-US" altLang="ko-KR" b="0" dirty="0" smtClean="0"/>
                        <a:t>An AUTH_KEY is stored</a:t>
                      </a:r>
                    </a:p>
                    <a:p>
                      <a:pPr marL="285750" indent="-285750" latinLnBrk="1">
                        <a:buFontTx/>
                        <a:buChar char="-"/>
                      </a:pPr>
                      <a:r>
                        <a:rPr lang="en-US" altLang="ko-KR" b="0" dirty="0" smtClean="0"/>
                        <a:t>The device</a:t>
                      </a:r>
                      <a:r>
                        <a:rPr lang="en-US" altLang="ko-KR" b="0" baseline="0" dirty="0" smtClean="0"/>
                        <a:t> is marked as “trusted” in the device DB</a:t>
                      </a:r>
                    </a:p>
                  </a:txBody>
                  <a:tcPr/>
                </a:tc>
              </a:tr>
              <a:tr h="822504">
                <a:tc>
                  <a:txBody>
                    <a:bodyPr/>
                    <a:lstStyle/>
                    <a:p>
                      <a:pPr latinLnBrk="1"/>
                      <a:r>
                        <a:rPr lang="en-US" altLang="ko-KR" i="1" dirty="0" smtClean="0"/>
                        <a:t>Untrusted device</a:t>
                      </a:r>
                      <a:endParaRPr lang="ko-KR" altLang="en-US" i="1" dirty="0"/>
                    </a:p>
                  </a:txBody>
                  <a:tcPr/>
                </a:tc>
                <a:tc>
                  <a:txBody>
                    <a:bodyPr/>
                    <a:lstStyle/>
                    <a:p>
                      <a:pPr marL="285750" indent="-285750" latinLnBrk="1">
                        <a:buFontTx/>
                        <a:buChar char="-"/>
                      </a:pPr>
                      <a:r>
                        <a:rPr lang="en-US" altLang="ko-KR" dirty="0" smtClean="0"/>
                        <a:t>The device has</a:t>
                      </a:r>
                      <a:r>
                        <a:rPr lang="en-US" altLang="ko-KR" baseline="0" dirty="0" smtClean="0"/>
                        <a:t> been previously authenticated</a:t>
                      </a:r>
                    </a:p>
                    <a:p>
                      <a:pPr marL="285750" indent="-285750" latinLnBrk="1">
                        <a:buFontTx/>
                        <a:buChar char="-"/>
                      </a:pPr>
                      <a:r>
                        <a:rPr lang="en-US" altLang="ko-KR" baseline="0" dirty="0" smtClean="0"/>
                        <a:t>An AUTH_KEY is stored</a:t>
                      </a:r>
                    </a:p>
                    <a:p>
                      <a:pPr marL="285750" indent="-285750" latinLnBrk="1">
                        <a:buFontTx/>
                        <a:buChar char="-"/>
                      </a:pPr>
                      <a:r>
                        <a:rPr lang="en-US" altLang="ko-KR" baseline="0" dirty="0" smtClean="0"/>
                        <a:t>But the device is not marked as “trusted” in the device DB</a:t>
                      </a:r>
                      <a:endParaRPr lang="ko-KR" altLang="en-US" dirty="0"/>
                    </a:p>
                  </a:txBody>
                  <a:tcPr/>
                </a:tc>
              </a:tr>
              <a:tr h="822504">
                <a:tc>
                  <a:txBody>
                    <a:bodyPr/>
                    <a:lstStyle/>
                    <a:p>
                      <a:pPr latinLnBrk="1"/>
                      <a:r>
                        <a:rPr lang="en-US" altLang="ko-KR" i="1" dirty="0" smtClean="0"/>
                        <a:t>Unknown device</a:t>
                      </a:r>
                      <a:endParaRPr lang="ko-KR" altLang="en-US" i="1" dirty="0"/>
                    </a:p>
                  </a:txBody>
                  <a:tcPr/>
                </a:tc>
                <a:tc>
                  <a:txBody>
                    <a:bodyPr/>
                    <a:lstStyle/>
                    <a:p>
                      <a:pPr marL="285750" indent="-285750" latinLnBrk="1">
                        <a:buFontTx/>
                        <a:buChar char="-"/>
                      </a:pPr>
                      <a:r>
                        <a:rPr lang="en-US" altLang="ko-KR" dirty="0" smtClean="0"/>
                        <a:t>No security information is available for this device</a:t>
                      </a:r>
                    </a:p>
                    <a:p>
                      <a:pPr marL="285750" indent="-285750" latinLnBrk="1">
                        <a:buFontTx/>
                        <a:buChar char="-"/>
                      </a:pPr>
                      <a:r>
                        <a:rPr lang="en-US" altLang="ko-KR" dirty="0" smtClean="0"/>
                        <a:t>This is also an untrusted device</a:t>
                      </a:r>
                      <a:endParaRPr lang="ko-KR" altLang="en-US" dirty="0"/>
                    </a:p>
                  </a:txBody>
                  <a:tcPr/>
                </a:tc>
              </a:tr>
            </a:tbl>
          </a:graphicData>
        </a:graphic>
      </p:graphicFrame>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46</a:t>
            </a:fld>
            <a:endParaRPr lang="en-US" altLang="ko-KR"/>
          </a:p>
        </p:txBody>
      </p:sp>
    </p:spTree>
    <p:extLst>
      <p:ext uri="{BB962C8B-B14F-4D97-AF65-F5344CB8AC3E}">
        <p14:creationId xmlns:p14="http://schemas.microsoft.com/office/powerpoint/2010/main" val="41625921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Security mode 1 (non-secure)</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 a PAC device is in security mode 1, it shall never</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initiate any security procedure</a:t>
            </a: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47</a:t>
            </a:fld>
            <a:endParaRPr lang="en-US" altLang="ko-KR"/>
          </a:p>
        </p:txBody>
      </p:sp>
    </p:spTree>
    <p:extLst>
      <p:ext uri="{BB962C8B-B14F-4D97-AF65-F5344CB8AC3E}">
        <p14:creationId xmlns:p14="http://schemas.microsoft.com/office/powerpoint/2010/main" val="13357062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(service level enforced security)</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 PAC device is in security mode 2, it shall not initiate any security procedure before a channel establishment request has been received or a channel establishment procedure has been initiated by itself</a:t>
            </a:r>
          </a:p>
          <a:p>
            <a:pPr marL="800100" lvl="1" indent="-342900">
              <a:spcBef>
                <a:spcPct val="20000"/>
              </a:spcBef>
              <a:buFontTx/>
              <a:buChar char="•"/>
              <a:defRPr/>
            </a:pPr>
            <a:r>
              <a:rPr lang="en-US" altLang="zh-CN" sz="2400" kern="0" baseline="0" dirty="0" smtClean="0">
                <a:latin typeface="+mj-lt"/>
                <a:ea typeface="宋体" pitchFamily="2" charset="-122"/>
              </a:rPr>
              <a:t>Whether</a:t>
            </a:r>
            <a:r>
              <a:rPr lang="en-US" altLang="zh-CN" sz="2400" kern="0" dirty="0" smtClean="0">
                <a:latin typeface="+mj-lt"/>
                <a:ea typeface="宋体" pitchFamily="2" charset="-122"/>
              </a:rPr>
              <a:t> a security procedure is initiated or not depends on the security requirements of the requested channel or service</a:t>
            </a:r>
          </a:p>
          <a:p>
            <a:pPr marL="800100" lvl="1" indent="-342900">
              <a:spcBef>
                <a:spcPct val="20000"/>
              </a:spcBef>
              <a:buFontTx/>
              <a:buChar char="•"/>
              <a:defRPr/>
            </a:pPr>
            <a:r>
              <a:rPr lang="en-US" altLang="zh-CN" sz="2400" kern="0" dirty="0">
                <a:latin typeface="+mj-lt"/>
                <a:ea typeface="宋体" pitchFamily="2" charset="-122"/>
              </a:rPr>
              <a:t>Security mode 1 can be considered as a special case of security mode 2 where no service has registered any security requirements</a:t>
            </a:r>
          </a:p>
          <a:p>
            <a:pPr lvl="1">
              <a:spcBef>
                <a:spcPct val="20000"/>
              </a:spcBef>
              <a:defRP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48</a:t>
            </a:fld>
            <a:endParaRPr lang="en-US" altLang="ko-KR"/>
          </a:p>
        </p:txBody>
      </p:sp>
    </p:spTree>
    <p:extLst>
      <p:ext uri="{BB962C8B-B14F-4D97-AF65-F5344CB8AC3E}">
        <p14:creationId xmlns:p14="http://schemas.microsoft.com/office/powerpoint/2010/main" val="3063906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(cont.)</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 PAC device in security mode 2 should classify the security</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requirements of its services using the following attributes</a:t>
            </a: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2606335698"/>
              </p:ext>
            </p:extLst>
          </p:nvPr>
        </p:nvGraphicFramePr>
        <p:xfrm>
          <a:off x="683460" y="3624052"/>
          <a:ext cx="7777080" cy="2558828"/>
        </p:xfrm>
        <a:graphic>
          <a:graphicData uri="http://schemas.openxmlformats.org/drawingml/2006/table">
            <a:tbl>
              <a:tblPr firstRow="1" bandRow="1">
                <a:tableStyleId>{D7AC3CCA-C797-4891-BE02-D94E43425B78}</a:tableStyleId>
              </a:tblPr>
              <a:tblGrid>
                <a:gridCol w="2808390"/>
                <a:gridCol w="4968690"/>
              </a:tblGrid>
              <a:tr h="66906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Authentication required</a:t>
                      </a:r>
                      <a:endParaRPr lang="ko-KR" altLang="en-US" b="0" dirty="0" smtClean="0"/>
                    </a:p>
                    <a:p>
                      <a:pPr latinLnBrk="1"/>
                      <a:endParaRPr lang="en-US" altLang="ko-KR" b="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t>- Before</a:t>
                      </a:r>
                      <a:r>
                        <a:rPr lang="en-US" altLang="ko-KR" sz="1600" b="0" baseline="0" dirty="0" smtClean="0"/>
                        <a:t> connecting to the application, the remote device must be authenticated</a:t>
                      </a:r>
                      <a:endParaRPr lang="ko-KR" altLang="en-US" sz="1600" b="0" dirty="0" smtClean="0"/>
                    </a:p>
                  </a:txBody>
                  <a:tcPr/>
                </a:tc>
              </a:tr>
              <a:tr h="5760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Authorization required</a:t>
                      </a:r>
                      <a:endParaRPr lang="ko-KR" altLang="en-US" b="0" dirty="0" smtClean="0"/>
                    </a:p>
                    <a:p>
                      <a:pPr latinLnBrk="1"/>
                      <a:endParaRPr lang="ko-KR" altLang="en-US" dirty="0"/>
                    </a:p>
                  </a:txBody>
                  <a:tcPr/>
                </a:tc>
                <a:tc>
                  <a:txBody>
                    <a:bodyPr/>
                    <a:lstStyle/>
                    <a:p>
                      <a:pPr latinLnBrk="1"/>
                      <a:r>
                        <a:rPr lang="en-US" altLang="ko-KR" sz="1600" b="0" dirty="0" smtClean="0"/>
                        <a:t>- Access is only granted automatically to trusted PAC devices,</a:t>
                      </a:r>
                      <a:r>
                        <a:rPr lang="en-US" altLang="ko-KR" sz="1600" b="0" baseline="0" dirty="0" smtClean="0"/>
                        <a:t> or untrusted devices</a:t>
                      </a:r>
                      <a:r>
                        <a:rPr lang="en-US" altLang="ko-KR" sz="1600" b="0" dirty="0" smtClean="0"/>
                        <a:t> after an authorization</a:t>
                      </a:r>
                      <a:r>
                        <a:rPr lang="en-US" altLang="ko-KR" sz="1600" b="0" baseline="0" dirty="0" smtClean="0"/>
                        <a:t> procedure</a:t>
                      </a:r>
                    </a:p>
                    <a:p>
                      <a:pPr latinLnBrk="1"/>
                      <a:r>
                        <a:rPr lang="en-US" altLang="ko-KR" sz="1600" b="0" dirty="0" smtClean="0"/>
                        <a:t>- Always requires authentication to verify</a:t>
                      </a:r>
                      <a:r>
                        <a:rPr lang="en-US" altLang="ko-KR" sz="1600" b="0" baseline="0" dirty="0" smtClean="0"/>
                        <a:t> that the device is the right one</a:t>
                      </a:r>
                      <a:endParaRPr lang="ko-KR" altLang="en-US" sz="1600" b="0" dirty="0" smtClean="0"/>
                    </a:p>
                  </a:txBody>
                  <a:tcPr/>
                </a:tc>
              </a:tr>
              <a:tr h="573040">
                <a:tc>
                  <a:txBody>
                    <a:bodyPr/>
                    <a:lstStyle/>
                    <a:p>
                      <a:pPr latinLnBrk="1"/>
                      <a:r>
                        <a:rPr lang="en-US" altLang="ko-KR" dirty="0" smtClean="0"/>
                        <a:t>Encryption required</a:t>
                      </a:r>
                      <a:endParaRPr lang="ko-KR" altLang="en-US" dirty="0"/>
                    </a:p>
                  </a:txBody>
                  <a:tcPr/>
                </a:tc>
                <a:tc>
                  <a:txBody>
                    <a:bodyPr/>
                    <a:lstStyle/>
                    <a:p>
                      <a:pPr latinLnBrk="1"/>
                      <a:r>
                        <a:rPr lang="en-US" altLang="ko-KR" sz="1600" dirty="0" smtClean="0"/>
                        <a:t>- The link must be changed to encrypted mode, before access to the service is possible</a:t>
                      </a:r>
                      <a:endParaRPr lang="ko-KR" altLang="en-US" sz="1600" dirty="0"/>
                    </a:p>
                  </a:txBody>
                  <a:tcPr/>
                </a:tc>
              </a:tr>
            </a:tbl>
          </a:graphicData>
        </a:graphic>
      </p:graphicFrame>
      <p:sp>
        <p:nvSpPr>
          <p:cNvPr id="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49</a:t>
            </a:fld>
            <a:endParaRPr lang="en-US" altLang="ko-KR"/>
          </a:p>
        </p:txBody>
      </p:sp>
    </p:spTree>
    <p:extLst>
      <p:ext uri="{BB962C8B-B14F-4D97-AF65-F5344CB8AC3E}">
        <p14:creationId xmlns:p14="http://schemas.microsoft.com/office/powerpoint/2010/main" val="367351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Multicast Group Management</a:t>
            </a:r>
            <a:endParaRPr lang="ko-KR" altLang="en-US" dirty="0"/>
          </a:p>
        </p:txBody>
      </p:sp>
      <p:sp>
        <p:nvSpPr>
          <p:cNvPr id="6" name="내용 개체 틀 5"/>
          <p:cNvSpPr>
            <a:spLocks noGrp="1"/>
          </p:cNvSpPr>
          <p:nvPr>
            <p:ph idx="1"/>
          </p:nvPr>
        </p:nvSpPr>
        <p:spPr/>
        <p:txBody>
          <a:bodyPr/>
          <a:lstStyle/>
          <a:p>
            <a:pPr algn="just"/>
            <a:r>
              <a:rPr lang="en-US" altLang="ko-KR" dirty="0" smtClean="0"/>
              <a:t>In order to multicast, each PD has same multicast group.</a:t>
            </a:r>
          </a:p>
          <a:p>
            <a:pPr algn="just"/>
            <a:r>
              <a:rPr lang="en-US" altLang="ko-KR" dirty="0" smtClean="0"/>
              <a:t>In this parts, we describes the multicast group management technique as the following:</a:t>
            </a:r>
          </a:p>
          <a:p>
            <a:pPr lvl="1" algn="just"/>
            <a:r>
              <a:rPr lang="en-US" altLang="ko-KR" dirty="0" smtClean="0"/>
              <a:t>Finding/Joining/Leaving Multicast Group</a:t>
            </a:r>
          </a:p>
          <a:p>
            <a:pPr lvl="1" algn="just"/>
            <a:r>
              <a:rPr lang="en-US" altLang="ko-KR" dirty="0" smtClean="0"/>
              <a:t>Device </a:t>
            </a:r>
            <a:r>
              <a:rPr lang="en-US" altLang="ko-KR" dirty="0" smtClean="0"/>
              <a:t>Group ID Creation </a:t>
            </a:r>
          </a:p>
          <a:p>
            <a:pPr lvl="1" algn="just"/>
            <a:r>
              <a:rPr lang="en-US" altLang="ko-KR" dirty="0" smtClean="0"/>
              <a:t>Routing Table Creation/Management</a:t>
            </a:r>
          </a:p>
          <a:p>
            <a:pPr lvl="1" algn="just"/>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5</a:t>
            </a:fld>
            <a:endParaRPr lang="en-US" altLang="ko-KR"/>
          </a:p>
        </p:txBody>
      </p:sp>
    </p:spTree>
    <p:extLst>
      <p:ext uri="{BB962C8B-B14F-4D97-AF65-F5344CB8AC3E}">
        <p14:creationId xmlns:p14="http://schemas.microsoft.com/office/powerpoint/2010/main" val="353625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3 (link level enforced security)</a:t>
            </a:r>
          </a:p>
          <a:p>
            <a:pPr marL="800100" lvl="1" indent="-342900">
              <a:spcBef>
                <a:spcPct val="20000"/>
              </a:spcBef>
              <a:buFontTx/>
              <a:buChar char="•"/>
              <a:defRPr/>
            </a:pPr>
            <a:r>
              <a:rPr lang="en-US" altLang="zh-CN" sz="2400" kern="0" dirty="0" smtClean="0">
                <a:latin typeface="+mj-lt"/>
                <a:ea typeface="宋体" pitchFamily="2" charset="-122"/>
              </a:rPr>
              <a:t>When a PAC device is in security mode 3, it shall initiate security procedures before the channel is established</a:t>
            </a:r>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50</a:t>
            </a:fld>
            <a:endParaRPr lang="en-US" altLang="ko-KR"/>
          </a:p>
        </p:txBody>
      </p:sp>
    </p:spTree>
    <p:extLst>
      <p:ext uri="{BB962C8B-B14F-4D97-AF65-F5344CB8AC3E}">
        <p14:creationId xmlns:p14="http://schemas.microsoft.com/office/powerpoint/2010/main" val="32326282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Security Parameters</a:t>
            </a:r>
          </a:p>
        </p:txBody>
      </p:sp>
      <p:sp>
        <p:nvSpPr>
          <p:cNvPr id="7" name="Content Placeholder 2"/>
          <p:cNvSpPr txBox="1">
            <a:spLocks/>
          </p:cNvSpPr>
          <p:nvPr/>
        </p:nvSpPr>
        <p:spPr bwMode="auto">
          <a:xfrm>
            <a:off x="178012" y="4005080"/>
            <a:ext cx="8786598" cy="2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PAC_ADDR</a:t>
            </a:r>
            <a:r>
              <a:rPr lang="en-US" altLang="zh-CN" sz="2000" kern="0" dirty="0" smtClean="0">
                <a:latin typeface="+mj-lt"/>
                <a:ea typeface="宋体" pitchFamily="2" charset="-122"/>
              </a:rPr>
              <a:t>: PAC device address (unique for each device)</a:t>
            </a:r>
          </a:p>
          <a:p>
            <a:pPr marL="342900" indent="-342900">
              <a:spcBef>
                <a:spcPct val="20000"/>
              </a:spcBef>
              <a:buFontTx/>
              <a:buChar char="•"/>
            </a:pPr>
            <a:r>
              <a:rPr lang="en-US" altLang="zh-CN" sz="2000" kern="0" dirty="0" smtClean="0">
                <a:latin typeface="+mj-lt"/>
                <a:ea typeface="宋体" pitchFamily="2" charset="-122"/>
              </a:rPr>
              <a:t>AUTH_KEY: used for authentication purposes</a:t>
            </a:r>
          </a:p>
          <a:p>
            <a:pPr marL="342900" indent="-342900">
              <a:spcBef>
                <a:spcPct val="20000"/>
              </a:spcBef>
              <a:buFontTx/>
              <a:buChar char="•"/>
            </a:pPr>
            <a:r>
              <a:rPr lang="en-US" altLang="zh-CN" sz="2000" kern="0" dirty="0" smtClean="0">
                <a:latin typeface="+mj-lt"/>
                <a:ea typeface="宋体" pitchFamily="2" charset="-122"/>
              </a:rPr>
              <a:t>ENC_KEY: encryption key (for secure unicast)</a:t>
            </a:r>
          </a:p>
          <a:p>
            <a:pPr marL="342900" indent="-342900">
              <a:spcBef>
                <a:spcPct val="20000"/>
              </a:spcBef>
              <a:buFontTx/>
              <a:buChar char="•"/>
            </a:pPr>
            <a:r>
              <a:rPr lang="en-US" altLang="zh-CN" sz="2000" kern="0" dirty="0" smtClean="0">
                <a:latin typeface="+mj-lt"/>
                <a:ea typeface="宋体" pitchFamily="2" charset="-122"/>
              </a:rPr>
              <a:t>GENC_KEY: group encryption key</a:t>
            </a:r>
          </a:p>
          <a:p>
            <a:pPr marL="342900" indent="-342900">
              <a:spcBef>
                <a:spcPct val="20000"/>
              </a:spcBef>
              <a:buFontTx/>
              <a:buChar char="•"/>
            </a:pPr>
            <a:r>
              <a:rPr lang="en-US" altLang="zh-CN" sz="2000" kern="0" dirty="0" smtClean="0">
                <a:latin typeface="+mj-lt"/>
                <a:ea typeface="宋体" pitchFamily="2" charset="-122"/>
              </a:rPr>
              <a:t>RAND: frequently changing random or pseudo-random number made by the PAC device itself</a:t>
            </a:r>
          </a:p>
          <a:p>
            <a:pPr marL="342900" indent="-342900">
              <a:spcBef>
                <a:spcPct val="20000"/>
              </a:spcBef>
              <a:buFontTx/>
              <a:buChar cha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mc:AlternateContent xmlns:mc="http://schemas.openxmlformats.org/markup-compatibility/2006" xmlns:a14="http://schemas.microsoft.com/office/drawing/2010/main">
        <mc:Choice Requires="a14">
          <p:graphicFrame>
            <p:nvGraphicFramePr>
              <p:cNvPr id="2" name="표 1"/>
              <p:cNvGraphicFramePr>
                <a:graphicFrameLocks noGrp="1"/>
              </p:cNvGraphicFramePr>
              <p:nvPr>
                <p:extLst>
                  <p:ext uri="{D42A27DB-BD31-4B8C-83A1-F6EECF244321}">
                    <p14:modId xmlns:p14="http://schemas.microsoft.com/office/powerpoint/2010/main" val="1428102159"/>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160 bits </a:t>
                          </a:r>
                          <a:endParaRPr lang="ko-KR" altLang="en-US" dirty="0"/>
                        </a:p>
                      </a:txBody>
                      <a:tcPr/>
                    </a:tc>
                  </a:tr>
                  <a:tr h="370840">
                    <a:tc>
                      <a:txBody>
                        <a:bodyPr/>
                        <a:lstStyle/>
                        <a:p>
                          <a:pPr latinLnBrk="1"/>
                          <a:r>
                            <a:rPr lang="en-US" altLang="ko-KR" dirty="0" smtClean="0"/>
                            <a:t>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GENC_KEY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RAND</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bl>
              </a:graphicData>
            </a:graphic>
          </p:graphicFrame>
        </mc:Choice>
        <mc:Fallback xmlns="">
          <p:graphicFrame>
            <p:nvGraphicFramePr>
              <p:cNvPr id="2" name="표 1"/>
              <p:cNvGraphicFramePr>
                <a:graphicFrameLocks noGrp="1"/>
              </p:cNvGraphicFramePr>
              <p:nvPr>
                <p:extLst>
                  <p:ext uri="{D42A27DB-BD31-4B8C-83A1-F6EECF244321}">
                    <p14:modId xmlns:p14="http://schemas.microsoft.com/office/powerpoint/2010/main" xmlns="" xmlns:a14="http://schemas.microsoft.com/office/drawing/2010/main" val="435903370"/>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endParaRPr lang="ko-KR"/>
                        </a:p>
                      </a:txBody>
                      <a:tcPr>
                        <a:blipFill rotWithShape="1">
                          <a:blip r:embed="rId3"/>
                          <a:stretch>
                            <a:fillRect l="-100200" t="-208197" b="-322951"/>
                          </a:stretch>
                        </a:blipFill>
                      </a:tcPr>
                    </a:tc>
                  </a:tr>
                  <a:tr h="370840">
                    <a:tc>
                      <a:txBody>
                        <a:bodyPr/>
                        <a:lstStyle/>
                        <a:p>
                          <a:pPr latinLnBrk="1"/>
                          <a:r>
                            <a:rPr lang="en-US" altLang="ko-KR" dirty="0" smtClean="0"/>
                            <a:t>ENC_KEY</a:t>
                          </a:r>
                          <a:endParaRPr lang="ko-KR" altLang="en-US" dirty="0"/>
                        </a:p>
                      </a:txBody>
                      <a:tcPr/>
                    </a:tc>
                    <a:tc>
                      <a:txBody>
                        <a:bodyPr/>
                        <a:lstStyle/>
                        <a:p>
                          <a:endParaRPr lang="ko-KR"/>
                        </a:p>
                      </a:txBody>
                      <a:tcPr>
                        <a:blipFill rotWithShape="1">
                          <a:blip r:embed="rId3"/>
                          <a:stretch>
                            <a:fillRect l="-100200" t="-313333" b="-228333"/>
                          </a:stretch>
                        </a:blipFill>
                      </a:tcPr>
                    </a:tc>
                  </a:tr>
                  <a:tr h="370840">
                    <a:tc>
                      <a:txBody>
                        <a:bodyPr/>
                        <a:lstStyle/>
                        <a:p>
                          <a:pPr latinLnBrk="1"/>
                          <a:r>
                            <a:rPr lang="en-US" altLang="ko-KR" dirty="0" smtClean="0"/>
                            <a:t>GENC_KEY</a:t>
                          </a:r>
                          <a:endParaRPr lang="ko-KR" altLang="en-US" dirty="0"/>
                        </a:p>
                      </a:txBody>
                      <a:tcPr/>
                    </a:tc>
                    <a:tc>
                      <a:txBody>
                        <a:bodyPr/>
                        <a:lstStyle/>
                        <a:p>
                          <a:endParaRPr lang="ko-KR"/>
                        </a:p>
                      </a:txBody>
                      <a:tcPr>
                        <a:blipFill rotWithShape="1">
                          <a:blip r:embed="rId3"/>
                          <a:stretch>
                            <a:fillRect l="-100200" t="-406557" b="-124590"/>
                          </a:stretch>
                        </a:blipFill>
                      </a:tcPr>
                    </a:tc>
                  </a:tr>
                  <a:tr h="370840">
                    <a:tc>
                      <a:txBody>
                        <a:bodyPr/>
                        <a:lstStyle/>
                        <a:p>
                          <a:pPr latinLnBrk="1"/>
                          <a:r>
                            <a:rPr lang="en-US" altLang="ko-KR" dirty="0" smtClean="0"/>
                            <a:t>RAND</a:t>
                          </a:r>
                          <a:endParaRPr lang="ko-KR" altLang="en-US" dirty="0"/>
                        </a:p>
                      </a:txBody>
                      <a:tcPr/>
                    </a:tc>
                    <a:tc>
                      <a:txBody>
                        <a:bodyPr/>
                        <a:lstStyle/>
                        <a:p>
                          <a:endParaRPr lang="ko-KR"/>
                        </a:p>
                      </a:txBody>
                      <a:tcPr>
                        <a:blipFill rotWithShape="1">
                          <a:blip r:embed="rId3"/>
                          <a:stretch>
                            <a:fillRect l="-100200" t="-506557" b="-24590"/>
                          </a:stretch>
                        </a:blipFill>
                      </a:tcPr>
                    </a:tc>
                  </a:tr>
                </a:tbl>
              </a:graphicData>
            </a:graphic>
          </p:graphicFrame>
        </mc:Fallback>
      </mc:AlternateContent>
      <p:sp>
        <p:nvSpPr>
          <p:cNvPr id="8"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51</a:t>
            </a:fld>
            <a:endParaRPr lang="en-US" altLang="ko-KR"/>
          </a:p>
        </p:txBody>
      </p:sp>
    </p:spTree>
    <p:extLst>
      <p:ext uri="{BB962C8B-B14F-4D97-AF65-F5344CB8AC3E}">
        <p14:creationId xmlns:p14="http://schemas.microsoft.com/office/powerpoint/2010/main" val="27508446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Authentication</a:t>
            </a:r>
            <a:endParaRPr lang="ko-KR" altLang="en-US" dirty="0"/>
          </a:p>
        </p:txBody>
      </p:sp>
      <p:sp>
        <p:nvSpPr>
          <p:cNvPr id="7" name="모서리가 둥근 직사각형 6"/>
          <p:cNvSpPr/>
          <p:nvPr/>
        </p:nvSpPr>
        <p:spPr bwMode="auto">
          <a:xfrm>
            <a:off x="356386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334783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Already authenticated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334783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334783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 allowed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3419840" y="5373270"/>
            <a:ext cx="180025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56386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435597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435597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a:endCxn id="10" idx="0"/>
          </p:cNvCxnSpPr>
          <p:nvPr/>
        </p:nvCxnSpPr>
        <p:spPr bwMode="auto">
          <a:xfrm flipH="1">
            <a:off x="4355970" y="4077090"/>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0" name="직선 화살표 연결선 19"/>
          <p:cNvCxnSpPr/>
          <p:nvPr/>
        </p:nvCxnSpPr>
        <p:spPr bwMode="auto">
          <a:xfrm>
            <a:off x="4355970" y="508523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4358243" y="57333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77989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49999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49999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2915770" y="4376171"/>
            <a:ext cx="338554" cy="276999"/>
          </a:xfrm>
          <a:prstGeom prst="rect">
            <a:avLst/>
          </a:prstGeom>
          <a:noFill/>
        </p:spPr>
        <p:txBody>
          <a:bodyPr wrap="none" rtlCol="0">
            <a:spAutoFit/>
          </a:bodyPr>
          <a:lstStyle/>
          <a:p>
            <a:r>
              <a:rPr lang="en-US" altLang="ko-KR" dirty="0" smtClean="0"/>
              <a:t>no</a:t>
            </a:r>
            <a:endParaRPr lang="ko-KR" altLang="en-US" dirty="0"/>
          </a:p>
        </p:txBody>
      </p:sp>
      <p:cxnSp>
        <p:nvCxnSpPr>
          <p:cNvPr id="30" name="꺾인 연결선 29"/>
          <p:cNvCxnSpPr>
            <a:stCxn id="10" idx="1"/>
            <a:endCxn id="13" idx="0"/>
          </p:cNvCxnSpPr>
          <p:nvPr/>
        </p:nvCxnSpPr>
        <p:spPr bwMode="auto">
          <a:xfrm rot="10800000" flipV="1">
            <a:off x="2087656" y="4725180"/>
            <a:ext cx="1260175" cy="1224170"/>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32" name="직선 연결선 31"/>
          <p:cNvCxnSpPr>
            <a:stCxn id="11" idx="1"/>
          </p:cNvCxnSpPr>
          <p:nvPr/>
        </p:nvCxnSpPr>
        <p:spPr bwMode="auto">
          <a:xfrm flipH="1">
            <a:off x="2087655" y="5553295"/>
            <a:ext cx="133218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TextBox 32"/>
          <p:cNvSpPr txBox="1"/>
          <p:nvPr/>
        </p:nvSpPr>
        <p:spPr>
          <a:xfrm>
            <a:off x="2884366" y="5240291"/>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p:cNvCxnSpPr>
          <p:nvPr/>
        </p:nvCxnSpPr>
        <p:spPr bwMode="auto">
          <a:xfrm flipH="1">
            <a:off x="4358243" y="2708900"/>
            <a:ext cx="1005867" cy="3132435"/>
          </a:xfrm>
          <a:prstGeom prst="bentConnector4">
            <a:avLst>
              <a:gd name="adj1" fmla="val -108720"/>
              <a:gd name="adj2" fmla="val 99929"/>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474342" y="5060266"/>
            <a:ext cx="389850" cy="276999"/>
          </a:xfrm>
          <a:prstGeom prst="rect">
            <a:avLst/>
          </a:prstGeom>
          <a:noFill/>
        </p:spPr>
        <p:txBody>
          <a:bodyPr wrap="none" rtlCol="0">
            <a:spAutoFit/>
          </a:bodyPr>
          <a:lstStyle/>
          <a:p>
            <a:r>
              <a:rPr lang="en-US" altLang="ko-KR" dirty="0" smtClean="0"/>
              <a:t>yes</a:t>
            </a:r>
            <a:endParaRPr lang="ko-KR" altLang="en-US" dirty="0"/>
          </a:p>
        </p:txBody>
      </p:sp>
      <p:sp>
        <p:nvSpPr>
          <p:cNvPr id="47" name="TextBox 46"/>
          <p:cNvSpPr txBox="1"/>
          <p:nvPr/>
        </p:nvSpPr>
        <p:spPr>
          <a:xfrm>
            <a:off x="4017416" y="5672351"/>
            <a:ext cx="338554" cy="276999"/>
          </a:xfrm>
          <a:prstGeom prst="rect">
            <a:avLst/>
          </a:prstGeom>
          <a:noFill/>
        </p:spPr>
        <p:txBody>
          <a:bodyPr wrap="none" rtlCol="0">
            <a:spAutoFit/>
          </a:bodyPr>
          <a:lstStyle/>
          <a:p>
            <a:r>
              <a:rPr lang="en-US" altLang="ko-KR" dirty="0" smtClean="0"/>
              <a:t>ok</a:t>
            </a:r>
            <a:endParaRPr lang="ko-KR" altLang="en-US" dirty="0"/>
          </a:p>
        </p:txBody>
      </p:sp>
      <p:cxnSp>
        <p:nvCxnSpPr>
          <p:cNvPr id="49" name="직선 연결선 48"/>
          <p:cNvCxnSpPr>
            <a:stCxn id="9" idx="3"/>
          </p:cNvCxnSpPr>
          <p:nvPr/>
        </p:nvCxnSpPr>
        <p:spPr bwMode="auto">
          <a:xfrm>
            <a:off x="5364110" y="3717040"/>
            <a:ext cx="108015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0" name="TextBox 49"/>
          <p:cNvSpPr txBox="1"/>
          <p:nvPr/>
        </p:nvSpPr>
        <p:spPr>
          <a:xfrm>
            <a:off x="5508130" y="3440041"/>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52</a:t>
            </a:fld>
            <a:endParaRPr lang="en-US" altLang="ko-KR"/>
          </a:p>
        </p:txBody>
      </p:sp>
    </p:spTree>
    <p:extLst>
      <p:ext uri="{BB962C8B-B14F-4D97-AF65-F5344CB8AC3E}">
        <p14:creationId xmlns:p14="http://schemas.microsoft.com/office/powerpoint/2010/main" val="19061310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Authorization</a:t>
            </a:r>
            <a:endParaRPr lang="ko-KR" altLang="en-US" dirty="0"/>
          </a:p>
        </p:txBody>
      </p:sp>
      <p:sp>
        <p:nvSpPr>
          <p:cNvPr id="7" name="모서리가 둥근 직사각형 6"/>
          <p:cNvSpPr/>
          <p:nvPr/>
        </p:nvSpPr>
        <p:spPr bwMode="auto">
          <a:xfrm>
            <a:off x="320381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298778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Trusted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298778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5632323" y="336420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6012200" y="4581160"/>
            <a:ext cx="126638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Create trust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20381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399592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399592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3996686" y="4088131"/>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3998959" y="5085230"/>
            <a:ext cx="0" cy="64809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41984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13994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13994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7648603" y="3421025"/>
            <a:ext cx="338554" cy="276999"/>
          </a:xfrm>
          <a:prstGeom prst="rect">
            <a:avLst/>
          </a:prstGeom>
          <a:noFill/>
        </p:spPr>
        <p:txBody>
          <a:bodyPr wrap="none" rtlCol="0">
            <a:spAutoFit/>
          </a:bodyPr>
          <a:lstStyle/>
          <a:p>
            <a:r>
              <a:rPr lang="en-US" altLang="ko-KR" dirty="0" smtClean="0"/>
              <a:t>no</a:t>
            </a:r>
            <a:endParaRPr lang="ko-KR" altLang="en-US" dirty="0"/>
          </a:p>
        </p:txBody>
      </p:sp>
      <p:sp>
        <p:nvSpPr>
          <p:cNvPr id="33" name="TextBox 32"/>
          <p:cNvSpPr txBox="1"/>
          <p:nvPr/>
        </p:nvSpPr>
        <p:spPr>
          <a:xfrm>
            <a:off x="2537718" y="4419137"/>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a:endCxn id="12" idx="3"/>
          </p:cNvCxnSpPr>
          <p:nvPr/>
        </p:nvCxnSpPr>
        <p:spPr bwMode="auto">
          <a:xfrm flipH="1">
            <a:off x="4716020" y="2708900"/>
            <a:ext cx="288040" cy="3204445"/>
          </a:xfrm>
          <a:prstGeom prst="bentConnector3">
            <a:avLst>
              <a:gd name="adj1" fmla="val -1106090"/>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114292" y="5132276"/>
            <a:ext cx="389850" cy="276999"/>
          </a:xfrm>
          <a:prstGeom prst="rect">
            <a:avLst/>
          </a:prstGeom>
          <a:noFill/>
        </p:spPr>
        <p:txBody>
          <a:bodyPr wrap="none" rtlCol="0">
            <a:spAutoFit/>
          </a:bodyPr>
          <a:lstStyle/>
          <a:p>
            <a:r>
              <a:rPr lang="en-US" altLang="ko-KR" dirty="0" smtClean="0"/>
              <a:t>yes</a:t>
            </a:r>
            <a:endParaRPr lang="ko-KR" altLang="en-US" dirty="0"/>
          </a:p>
        </p:txBody>
      </p:sp>
      <p:sp>
        <p:nvSpPr>
          <p:cNvPr id="50" name="TextBox 49"/>
          <p:cNvSpPr txBox="1"/>
          <p:nvPr/>
        </p:nvSpPr>
        <p:spPr>
          <a:xfrm>
            <a:off x="5081040" y="3427384"/>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TextBox 30"/>
          <p:cNvSpPr txBox="1"/>
          <p:nvPr/>
        </p:nvSpPr>
        <p:spPr>
          <a:xfrm>
            <a:off x="6066656" y="3493417"/>
            <a:ext cx="1152160" cy="461665"/>
          </a:xfrm>
          <a:prstGeom prst="rect">
            <a:avLst/>
          </a:prstGeom>
          <a:noFill/>
        </p:spPr>
        <p:txBody>
          <a:bodyPr wrap="square" rtlCol="0">
            <a:spAutoFit/>
          </a:bodyPr>
          <a:lstStyle/>
          <a:p>
            <a:pPr algn="ctr"/>
            <a:r>
              <a:rPr lang="en-US" altLang="ko-KR" sz="1200" dirty="0">
                <a:latin typeface="+mj-lt"/>
              </a:rPr>
              <a:t>Creation of trust allowed?</a:t>
            </a:r>
            <a:endParaRPr lang="ko-KR" altLang="en-US" sz="1200" dirty="0">
              <a:latin typeface="+mj-lt"/>
            </a:endParaRPr>
          </a:p>
        </p:txBody>
      </p:sp>
      <p:cxnSp>
        <p:nvCxnSpPr>
          <p:cNvPr id="16" name="직선 화살표 연결선 15"/>
          <p:cNvCxnSpPr>
            <a:stCxn id="10" idx="3"/>
          </p:cNvCxnSpPr>
          <p:nvPr/>
        </p:nvCxnSpPr>
        <p:spPr bwMode="auto">
          <a:xfrm>
            <a:off x="7648603" y="3724250"/>
            <a:ext cx="53387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2" name="직선 화살표 연결선 41"/>
          <p:cNvCxnSpPr>
            <a:endCxn id="10" idx="1"/>
          </p:cNvCxnSpPr>
          <p:nvPr/>
        </p:nvCxnSpPr>
        <p:spPr bwMode="auto">
          <a:xfrm>
            <a:off x="5004060" y="3717040"/>
            <a:ext cx="628263" cy="72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직선 화살표 연결선 43"/>
          <p:cNvCxnSpPr>
            <a:endCxn id="11" idx="0"/>
          </p:cNvCxnSpPr>
          <p:nvPr/>
        </p:nvCxnSpPr>
        <p:spPr bwMode="auto">
          <a:xfrm>
            <a:off x="6640428" y="4088131"/>
            <a:ext cx="4962" cy="4930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8" name="TextBox 47"/>
          <p:cNvSpPr txBox="1"/>
          <p:nvPr/>
        </p:nvSpPr>
        <p:spPr>
          <a:xfrm>
            <a:off x="6774510" y="4077089"/>
            <a:ext cx="389850" cy="276999"/>
          </a:xfrm>
          <a:prstGeom prst="rect">
            <a:avLst/>
          </a:prstGeom>
          <a:noFill/>
        </p:spPr>
        <p:txBody>
          <a:bodyPr wrap="none" rtlCol="0">
            <a:spAutoFit/>
          </a:bodyPr>
          <a:lstStyle/>
          <a:p>
            <a:r>
              <a:rPr lang="en-US" altLang="ko-KR" dirty="0" smtClean="0"/>
              <a:t>yes</a:t>
            </a:r>
            <a:endParaRPr lang="ko-KR" altLang="en-US" dirty="0"/>
          </a:p>
        </p:txBody>
      </p:sp>
      <p:cxnSp>
        <p:nvCxnSpPr>
          <p:cNvPr id="51" name="직선 화살표 연결선 50"/>
          <p:cNvCxnSpPr>
            <a:stCxn id="11" idx="2"/>
          </p:cNvCxnSpPr>
          <p:nvPr/>
        </p:nvCxnSpPr>
        <p:spPr bwMode="auto">
          <a:xfrm>
            <a:off x="6645390" y="4941210"/>
            <a:ext cx="0" cy="9721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2" name="다이아몬드 51"/>
          <p:cNvSpPr/>
          <p:nvPr/>
        </p:nvSpPr>
        <p:spPr bwMode="auto">
          <a:xfrm>
            <a:off x="298778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3422113" y="4494347"/>
            <a:ext cx="1152160" cy="461665"/>
          </a:xfrm>
          <a:prstGeom prst="rect">
            <a:avLst/>
          </a:prstGeom>
          <a:noFill/>
        </p:spPr>
        <p:txBody>
          <a:bodyPr wrap="square" rtlCol="0">
            <a:spAutoFit/>
          </a:bodyPr>
          <a:lstStyle/>
          <a:p>
            <a:pPr algn="ctr"/>
            <a:r>
              <a:rPr lang="en-US" altLang="ko-KR" sz="1200" dirty="0" smtClean="0">
                <a:latin typeface="+mj-lt"/>
              </a:rPr>
              <a:t>Authentication succeed?</a:t>
            </a:r>
            <a:endParaRPr lang="ko-KR" altLang="en-US" sz="1200" dirty="0">
              <a:latin typeface="+mj-lt"/>
            </a:endParaRPr>
          </a:p>
        </p:txBody>
      </p:sp>
      <p:cxnSp>
        <p:nvCxnSpPr>
          <p:cNvPr id="57" name="꺾인 연결선 56"/>
          <p:cNvCxnSpPr>
            <a:stCxn id="52" idx="1"/>
            <a:endCxn id="13" idx="0"/>
          </p:cNvCxnSpPr>
          <p:nvPr/>
        </p:nvCxnSpPr>
        <p:spPr bwMode="auto">
          <a:xfrm rot="10800000" flipV="1">
            <a:off x="2087656" y="4725180"/>
            <a:ext cx="900125" cy="100814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35"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53</a:t>
            </a:fld>
            <a:endParaRPr lang="en-US" altLang="ko-KR"/>
          </a:p>
        </p:txBody>
      </p:sp>
    </p:spTree>
    <p:extLst>
      <p:ext uri="{BB962C8B-B14F-4D97-AF65-F5344CB8AC3E}">
        <p14:creationId xmlns:p14="http://schemas.microsoft.com/office/powerpoint/2010/main" val="25985175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 Authorization Architecture</a:t>
            </a:r>
            <a:endParaRPr lang="ko-KR" altLang="en-US" dirty="0"/>
          </a:p>
        </p:txBody>
      </p:sp>
      <p:sp>
        <p:nvSpPr>
          <p:cNvPr id="3" name="내용 개체 틀 2"/>
          <p:cNvSpPr>
            <a:spLocks noGrp="1"/>
          </p:cNvSpPr>
          <p:nvPr>
            <p:ph idx="1"/>
          </p:nvPr>
        </p:nvSpPr>
        <p:spPr/>
        <p:txBody>
          <a:bodyPr/>
          <a:lstStyle/>
          <a:p>
            <a:pPr marL="457200" indent="-457200">
              <a:buFont typeface="+mj-lt"/>
              <a:buAutoNum type="arabicPeriod"/>
            </a:pPr>
            <a:endParaRPr lang="en-US" altLang="ko-KR" dirty="0" smtClean="0"/>
          </a:p>
          <a:p>
            <a:pPr marL="457200" indent="-457200">
              <a:buFont typeface="+mj-lt"/>
              <a:buAutoNum type="arabicPeriod"/>
            </a:pPr>
            <a:r>
              <a:rPr lang="en-US" altLang="ko-KR" dirty="0" err="1" smtClean="0"/>
              <a:t>Infrastructureless</a:t>
            </a:r>
            <a:r>
              <a:rPr lang="en-US" altLang="ko-KR" dirty="0" smtClean="0"/>
              <a:t> architecture</a:t>
            </a:r>
          </a:p>
          <a:p>
            <a:pPr marL="457200" indent="-457200">
              <a:buFont typeface="+mj-lt"/>
              <a:buAutoNum type="arabicPeriod"/>
            </a:pPr>
            <a:endParaRPr lang="en-US" altLang="ko-KR" dirty="0" smtClean="0"/>
          </a:p>
          <a:p>
            <a:pPr marL="457200" indent="-457200">
              <a:buFont typeface="+mj-lt"/>
              <a:buAutoNum type="arabicPeriod"/>
            </a:pPr>
            <a:r>
              <a:rPr lang="en-US" altLang="ko-KR" dirty="0" smtClean="0"/>
              <a:t>Infrastructure architecture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54</a:t>
            </a:fld>
            <a:endParaRPr lang="en-US" altLang="ko-KR"/>
          </a:p>
        </p:txBody>
      </p:sp>
    </p:spTree>
    <p:extLst>
      <p:ext uri="{BB962C8B-B14F-4D97-AF65-F5344CB8AC3E}">
        <p14:creationId xmlns:p14="http://schemas.microsoft.com/office/powerpoint/2010/main" val="29634970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err="1" smtClean="0">
                <a:ea typeface="宋体" pitchFamily="2" charset="-122"/>
              </a:rPr>
              <a:t>Infrastructureless</a:t>
            </a:r>
            <a:r>
              <a:rPr lang="en-US" altLang="zh-CN" dirty="0" smtClean="0">
                <a:ea typeface="宋体" pitchFamily="2" charset="-122"/>
              </a:rPr>
              <a:t> Architecture</a:t>
            </a:r>
          </a:p>
        </p:txBody>
      </p:sp>
      <p:sp>
        <p:nvSpPr>
          <p:cNvPr id="10243" name="Content Placeholder 2"/>
          <p:cNvSpPr>
            <a:spLocks noGrp="1"/>
          </p:cNvSpPr>
          <p:nvPr>
            <p:ph idx="1"/>
          </p:nvPr>
        </p:nvSpPr>
        <p:spPr>
          <a:xfrm>
            <a:off x="685800" y="1524000"/>
            <a:ext cx="7772400" cy="4353340"/>
          </a:xfrm>
        </p:spPr>
        <p:txBody>
          <a:bodyPr/>
          <a:lstStyle/>
          <a:p>
            <a:pPr marL="352425" indent="-352425">
              <a:buFont typeface="Wingdings" pitchFamily="2" charset="2"/>
              <a:buChar char="l"/>
            </a:pPr>
            <a:r>
              <a:rPr lang="en-US" altLang="zh-CN" sz="2400" dirty="0" smtClean="0">
                <a:latin typeface="+mj-lt"/>
                <a:ea typeface="宋体" pitchFamily="2" charset="-122"/>
              </a:rPr>
              <a:t>No coordinator or AAA (authentication, authorization, accountability) server</a:t>
            </a:r>
          </a:p>
          <a:p>
            <a:pPr marL="352425" indent="-352425">
              <a:buFont typeface="Wingdings" pitchFamily="2" charset="2"/>
              <a:buChar char="l"/>
            </a:pPr>
            <a:r>
              <a:rPr lang="en-US" altLang="zh-CN" sz="2400" dirty="0" smtClean="0">
                <a:latin typeface="+mj-lt"/>
                <a:ea typeface="宋体" pitchFamily="2" charset="-122"/>
              </a:rPr>
              <a:t>Using PIN (symmetric), or certificate (asymmetric) issued by the trusted third party</a:t>
            </a:r>
          </a:p>
          <a:p>
            <a:pPr marL="752475" lvl="1" indent="-352425">
              <a:buFont typeface="Wingdings" pitchFamily="2" charset="2"/>
              <a:buChar char="l"/>
            </a:pPr>
            <a:r>
              <a:rPr lang="en-US" altLang="zh-CN" sz="2200" dirty="0" err="1" smtClean="0">
                <a:latin typeface="+mj-lt"/>
                <a:ea typeface="宋体" pitchFamily="2" charset="-122"/>
              </a:rPr>
              <a:t>Cf</a:t>
            </a:r>
            <a:r>
              <a:rPr lang="en-US" altLang="zh-CN" sz="2200" dirty="0" smtClean="0">
                <a:latin typeface="+mj-lt"/>
                <a:ea typeface="宋体" pitchFamily="2" charset="-122"/>
              </a:rPr>
              <a:t>) Bluetooth pairing</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1691600" y="3501010"/>
            <a:ext cx="554477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2773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70788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42798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5508130" y="4653170"/>
            <a:ext cx="587796" cy="576080"/>
          </a:xfrm>
          <a:prstGeom prst="rect">
            <a:avLst/>
          </a:prstGeom>
          <a:noFill/>
        </p:spPr>
      </p:pic>
      <p:cxnSp>
        <p:nvCxnSpPr>
          <p:cNvPr id="15" name="직선 화살표 연결선 14"/>
          <p:cNvCxnSpPr/>
          <p:nvPr/>
        </p:nvCxnSpPr>
        <p:spPr bwMode="auto">
          <a:xfrm flipV="1">
            <a:off x="3275820" y="4221110"/>
            <a:ext cx="1152160" cy="2880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7" name="직선 화살표 연결선 16"/>
          <p:cNvCxnSpPr/>
          <p:nvPr/>
        </p:nvCxnSpPr>
        <p:spPr bwMode="auto">
          <a:xfrm>
            <a:off x="3203810" y="5085230"/>
            <a:ext cx="57608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직선 화살표 연결선 18"/>
          <p:cNvCxnSpPr>
            <a:endCxn id="13" idx="1"/>
          </p:cNvCxnSpPr>
          <p:nvPr/>
        </p:nvCxnSpPr>
        <p:spPr bwMode="auto">
          <a:xfrm>
            <a:off x="3347830" y="4797190"/>
            <a:ext cx="2160300"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직선 화살표 연결선 20"/>
          <p:cNvCxnSpPr/>
          <p:nvPr/>
        </p:nvCxnSpPr>
        <p:spPr bwMode="auto">
          <a:xfrm flipH="1">
            <a:off x="4211950" y="4653170"/>
            <a:ext cx="432060" cy="7201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4355970" y="5229250"/>
            <a:ext cx="115216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p:nvPr/>
        </p:nvCxnSpPr>
        <p:spPr bwMode="auto">
          <a:xfrm>
            <a:off x="5004060" y="4221110"/>
            <a:ext cx="504070" cy="43206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0"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55</a:t>
            </a:fld>
            <a:endParaRPr lang="en-US" altLang="ko-KR"/>
          </a:p>
        </p:txBody>
      </p:sp>
    </p:spTree>
    <p:extLst>
      <p:ext uri="{BB962C8B-B14F-4D97-AF65-F5344CB8AC3E}">
        <p14:creationId xmlns:p14="http://schemas.microsoft.com/office/powerpoint/2010/main" val="23688126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Derivation</a:t>
            </a:r>
            <a:endParaRPr lang="ko-KR" altLang="en-US" dirty="0"/>
          </a:p>
        </p:txBody>
      </p:sp>
      <p:sp>
        <p:nvSpPr>
          <p:cNvPr id="7" name="직사각형 6"/>
          <p:cNvSpPr/>
          <p:nvPr/>
        </p:nvSpPr>
        <p:spPr bwMode="auto">
          <a:xfrm>
            <a:off x="190763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8" name="직사각형 7"/>
          <p:cNvSpPr/>
          <p:nvPr/>
        </p:nvSpPr>
        <p:spPr bwMode="auto">
          <a:xfrm>
            <a:off x="615622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9" name="직사각형 8"/>
          <p:cNvSpPr/>
          <p:nvPr/>
        </p:nvSpPr>
        <p:spPr bwMode="auto">
          <a:xfrm>
            <a:off x="190763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615622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2195670"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3" name="직선 화살표 연결선 12"/>
          <p:cNvCxnSpPr>
            <a:stCxn id="11" idx="2"/>
          </p:cNvCxnSpPr>
          <p:nvPr/>
        </p:nvCxnSpPr>
        <p:spPr bwMode="auto">
          <a:xfrm flipH="1">
            <a:off x="2473951"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 name="TextBox 14"/>
          <p:cNvSpPr txBox="1"/>
          <p:nvPr/>
        </p:nvSpPr>
        <p:spPr>
          <a:xfrm>
            <a:off x="6463777"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6" name="직선 화살표 연결선 15"/>
          <p:cNvCxnSpPr/>
          <p:nvPr/>
        </p:nvCxnSpPr>
        <p:spPr bwMode="auto">
          <a:xfrm flipH="1">
            <a:off x="6732299"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76361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smtClean="0">
                <a:solidFill>
                  <a:srgbClr val="FF0000"/>
                </a:solidFill>
              </a:rPr>
              <a:t>AB</a:t>
            </a:r>
            <a:endParaRPr lang="ko-KR" altLang="en-US" sz="1800" b="1" baseline="-25000" dirty="0">
              <a:solidFill>
                <a:srgbClr val="FF0000"/>
              </a:solidFill>
            </a:endParaRPr>
          </a:p>
        </p:txBody>
      </p:sp>
      <p:cxnSp>
        <p:nvCxnSpPr>
          <p:cNvPr id="18" name="직선 화살표 연결선 17"/>
          <p:cNvCxnSpPr/>
          <p:nvPr/>
        </p:nvCxnSpPr>
        <p:spPr bwMode="auto">
          <a:xfrm>
            <a:off x="2473951" y="4149100"/>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2483710" y="315024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a:off x="601220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a:solidFill>
                  <a:srgbClr val="FF0000"/>
                </a:solidFill>
              </a:rPr>
              <a:t>AB</a:t>
            </a:r>
            <a:endParaRPr lang="ko-KR" altLang="en-US" sz="1800" b="1" dirty="0">
              <a:solidFill>
                <a:srgbClr val="FF0000"/>
              </a:solidFill>
            </a:endParaRPr>
          </a:p>
        </p:txBody>
      </p:sp>
      <p:cxnSp>
        <p:nvCxnSpPr>
          <p:cNvPr id="22" name="직선 화살표 연결선 21"/>
          <p:cNvCxnSpPr/>
          <p:nvPr/>
        </p:nvCxnSpPr>
        <p:spPr bwMode="auto">
          <a:xfrm>
            <a:off x="6732300" y="4086372"/>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직선 화살표 연결선 22"/>
          <p:cNvCxnSpPr/>
          <p:nvPr/>
        </p:nvCxnSpPr>
        <p:spPr bwMode="auto">
          <a:xfrm flipH="1">
            <a:off x="6732300" y="314096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a:off x="183562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5" name="직선 화살표 연결선 24"/>
          <p:cNvCxnSpPr/>
          <p:nvPr/>
        </p:nvCxnSpPr>
        <p:spPr bwMode="auto">
          <a:xfrm flipH="1">
            <a:off x="248371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6" name="TextBox 25"/>
          <p:cNvSpPr txBox="1"/>
          <p:nvPr/>
        </p:nvSpPr>
        <p:spPr>
          <a:xfrm>
            <a:off x="608421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7" name="직선 화살표 연결선 26"/>
          <p:cNvCxnSpPr/>
          <p:nvPr/>
        </p:nvCxnSpPr>
        <p:spPr bwMode="auto">
          <a:xfrm flipH="1">
            <a:off x="673230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8" name="왼쪽/오른쪽 화살표 27"/>
          <p:cNvSpPr/>
          <p:nvPr/>
        </p:nvSpPr>
        <p:spPr bwMode="auto">
          <a:xfrm>
            <a:off x="3491850" y="3717040"/>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3707880" y="3244920"/>
            <a:ext cx="1821332" cy="400110"/>
          </a:xfrm>
          <a:prstGeom prst="rect">
            <a:avLst/>
          </a:prstGeom>
          <a:noFill/>
        </p:spPr>
        <p:txBody>
          <a:bodyPr wrap="none" rtlCol="0">
            <a:spAutoFit/>
          </a:bodyPr>
          <a:lstStyle/>
          <a:p>
            <a:r>
              <a:rPr lang="en-US" altLang="ko-KR" sz="2000" b="1" dirty="0" smtClean="0">
                <a:solidFill>
                  <a:srgbClr val="FF0000"/>
                </a:solidFill>
              </a:rPr>
              <a:t>Authentication</a:t>
            </a:r>
            <a:endParaRPr lang="ko-KR" altLang="en-US" sz="2000" b="1" dirty="0">
              <a:solidFill>
                <a:srgbClr val="FF0000"/>
              </a:solidFill>
            </a:endParaRPr>
          </a:p>
        </p:txBody>
      </p:sp>
      <p:sp>
        <p:nvSpPr>
          <p:cNvPr id="30" name="왼쪽/오른쪽 화살표 29"/>
          <p:cNvSpPr/>
          <p:nvPr/>
        </p:nvSpPr>
        <p:spPr bwMode="auto">
          <a:xfrm>
            <a:off x="3491850" y="5724038"/>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940322" y="5231009"/>
            <a:ext cx="1423788" cy="400110"/>
          </a:xfrm>
          <a:prstGeom prst="rect">
            <a:avLst/>
          </a:prstGeom>
          <a:noFill/>
        </p:spPr>
        <p:txBody>
          <a:bodyPr wrap="none" rtlCol="0">
            <a:spAutoFit/>
          </a:bodyPr>
          <a:lstStyle/>
          <a:p>
            <a:r>
              <a:rPr lang="en-US" altLang="ko-KR" sz="2000" b="1" dirty="0" smtClean="0">
                <a:solidFill>
                  <a:srgbClr val="FF0000"/>
                </a:solidFill>
              </a:rPr>
              <a:t>Encryption</a:t>
            </a:r>
            <a:endParaRPr lang="ko-KR" altLang="en-US" sz="2000" b="1" dirty="0">
              <a:solidFill>
                <a:srgbClr val="FF0000"/>
              </a:solidFill>
            </a:endParaRPr>
          </a:p>
        </p:txBody>
      </p:sp>
      <p:sp>
        <p:nvSpPr>
          <p:cNvPr id="3" name="TextBox 2"/>
          <p:cNvSpPr txBox="1"/>
          <p:nvPr/>
        </p:nvSpPr>
        <p:spPr>
          <a:xfrm>
            <a:off x="179390" y="1268700"/>
            <a:ext cx="1529008" cy="523220"/>
          </a:xfrm>
          <a:prstGeom prst="rect">
            <a:avLst/>
          </a:prstGeom>
          <a:noFill/>
        </p:spPr>
        <p:txBody>
          <a:bodyPr wrap="none" rtlCol="0">
            <a:spAutoFit/>
          </a:bodyPr>
          <a:lstStyle/>
          <a:p>
            <a:r>
              <a:rPr lang="en-US" altLang="ko-KR" sz="2800" b="1" dirty="0" smtClean="0">
                <a:solidFill>
                  <a:srgbClr val="0070C0"/>
                </a:solidFill>
              </a:rPr>
              <a:t>Device A</a:t>
            </a:r>
            <a:endParaRPr lang="ko-KR" altLang="en-US" sz="2800" b="1" dirty="0">
              <a:solidFill>
                <a:srgbClr val="0070C0"/>
              </a:solidFill>
            </a:endParaRPr>
          </a:p>
        </p:txBody>
      </p:sp>
      <p:sp>
        <p:nvSpPr>
          <p:cNvPr id="32" name="TextBox 31"/>
          <p:cNvSpPr txBox="1"/>
          <p:nvPr/>
        </p:nvSpPr>
        <p:spPr>
          <a:xfrm>
            <a:off x="7507612" y="1268700"/>
            <a:ext cx="1527982" cy="523220"/>
          </a:xfrm>
          <a:prstGeom prst="rect">
            <a:avLst/>
          </a:prstGeom>
          <a:noFill/>
        </p:spPr>
        <p:txBody>
          <a:bodyPr wrap="none" rtlCol="0">
            <a:spAutoFit/>
          </a:bodyPr>
          <a:lstStyle/>
          <a:p>
            <a:r>
              <a:rPr lang="en-US" altLang="ko-KR" sz="2800" b="1" dirty="0" smtClean="0">
                <a:solidFill>
                  <a:srgbClr val="0070C0"/>
                </a:solidFill>
              </a:rPr>
              <a:t>Device B</a:t>
            </a:r>
            <a:endParaRPr lang="ko-KR" altLang="en-US" sz="2800" b="1" dirty="0">
              <a:solidFill>
                <a:srgbClr val="0070C0"/>
              </a:solidFill>
            </a:endParaRPr>
          </a:p>
        </p:txBody>
      </p:sp>
      <p:sp>
        <p:nvSpPr>
          <p:cNvPr id="4" name="왼쪽 중괄호 3"/>
          <p:cNvSpPr/>
          <p:nvPr/>
        </p:nvSpPr>
        <p:spPr bwMode="auto">
          <a:xfrm>
            <a:off x="1403560" y="1962370"/>
            <a:ext cx="360050" cy="1939336"/>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95420" y="2638649"/>
            <a:ext cx="896399" cy="646331"/>
          </a:xfrm>
          <a:prstGeom prst="rect">
            <a:avLst/>
          </a:prstGeom>
          <a:noFill/>
        </p:spPr>
        <p:txBody>
          <a:bodyPr wrap="none" rtlCol="0">
            <a:spAutoFit/>
          </a:bodyPr>
          <a:lstStyle/>
          <a:p>
            <a:r>
              <a:rPr lang="en-US" altLang="ko-KR" sz="1800" dirty="0" smtClean="0"/>
              <a:t>During </a:t>
            </a:r>
          </a:p>
          <a:p>
            <a:r>
              <a:rPr lang="en-US" altLang="ko-KR" sz="1800" dirty="0" smtClean="0"/>
              <a:t>peering</a:t>
            </a:r>
            <a:endParaRPr lang="ko-KR" altLang="en-US" sz="1800" dirty="0"/>
          </a:p>
        </p:txBody>
      </p:sp>
      <p:sp>
        <p:nvSpPr>
          <p:cNvPr id="33"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56</a:t>
            </a:fld>
            <a:endParaRPr lang="en-US" altLang="ko-KR"/>
          </a:p>
        </p:txBody>
      </p:sp>
    </p:spTree>
    <p:extLst>
      <p:ext uri="{BB962C8B-B14F-4D97-AF65-F5344CB8AC3E}">
        <p14:creationId xmlns:p14="http://schemas.microsoft.com/office/powerpoint/2010/main" val="25851302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PIN Establishment Issue</a:t>
            </a:r>
            <a:endParaRPr lang="ko-KR" altLang="en-US" dirty="0"/>
          </a:p>
        </p:txBody>
      </p:sp>
      <p:sp>
        <p:nvSpPr>
          <p:cNvPr id="3" name="내용 개체 틀 2"/>
          <p:cNvSpPr>
            <a:spLocks noGrp="1"/>
          </p:cNvSpPr>
          <p:nvPr>
            <p:ph idx="1"/>
          </p:nvPr>
        </p:nvSpPr>
        <p:spPr/>
        <p:txBody>
          <a:bodyPr/>
          <a:lstStyle/>
          <a:p>
            <a:r>
              <a:rPr lang="en-US" altLang="ko-KR" dirty="0" smtClean="0"/>
              <a:t>Offline establishment</a:t>
            </a:r>
          </a:p>
          <a:p>
            <a:pPr lvl="1"/>
            <a:r>
              <a:rPr lang="en-US" altLang="ko-KR" dirty="0" smtClean="0"/>
              <a:t>Not scalable</a:t>
            </a:r>
          </a:p>
          <a:p>
            <a:endParaRPr lang="en-US" altLang="ko-KR" dirty="0" smtClean="0"/>
          </a:p>
          <a:p>
            <a:r>
              <a:rPr lang="en-US" altLang="ko-KR" dirty="0" smtClean="0"/>
              <a:t>Online establishment</a:t>
            </a:r>
          </a:p>
          <a:p>
            <a:pPr lvl="1"/>
            <a:r>
              <a:rPr lang="en-US" altLang="ko-KR" dirty="0" smtClean="0"/>
              <a:t>Not secure in multi-hop environment</a:t>
            </a:r>
          </a:p>
          <a:p>
            <a:pPr lvl="2"/>
            <a:r>
              <a:rPr lang="en-US" altLang="ko-KR" dirty="0" smtClean="0"/>
              <a:t>Main-in-the-middle attack</a:t>
            </a:r>
          </a:p>
          <a:p>
            <a:pPr lvl="2"/>
            <a:r>
              <a:rPr lang="en-US" altLang="ko-KR" dirty="0" smtClean="0"/>
              <a:t>Replay attack</a:t>
            </a:r>
          </a:p>
          <a:p>
            <a:pPr lvl="1"/>
            <a:r>
              <a:rPr lang="en-US" altLang="ko-KR" dirty="0" smtClean="0"/>
              <a:t>E.g., Bluetooth authentication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57</a:t>
            </a:fld>
            <a:endParaRPr lang="en-US" altLang="ko-KR"/>
          </a:p>
        </p:txBody>
      </p:sp>
    </p:spTree>
    <p:extLst>
      <p:ext uri="{BB962C8B-B14F-4D97-AF65-F5344CB8AC3E}">
        <p14:creationId xmlns:p14="http://schemas.microsoft.com/office/powerpoint/2010/main" val="9257188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PIN Establishment </a:t>
            </a:r>
            <a:r>
              <a:rPr lang="en-US" altLang="ko-KR" dirty="0" smtClean="0"/>
              <a:t>Issue</a:t>
            </a:r>
            <a:endParaRPr lang="ko-KR" altLang="en-US" dirty="0"/>
          </a:p>
        </p:txBody>
      </p:sp>
      <p:sp>
        <p:nvSpPr>
          <p:cNvPr id="3" name="내용 개체 틀 2"/>
          <p:cNvSpPr>
            <a:spLocks noGrp="1"/>
          </p:cNvSpPr>
          <p:nvPr>
            <p:ph idx="1"/>
          </p:nvPr>
        </p:nvSpPr>
        <p:spPr/>
        <p:txBody>
          <a:bodyPr/>
          <a:lstStyle/>
          <a:p>
            <a:r>
              <a:rPr lang="en-US" altLang="ko-KR" dirty="0"/>
              <a:t>E</a:t>
            </a:r>
            <a:r>
              <a:rPr lang="en-US" altLang="ko-KR" dirty="0" smtClean="0"/>
              <a:t>.g</a:t>
            </a:r>
            <a:r>
              <a:rPr lang="en-US" altLang="ko-KR" dirty="0"/>
              <a:t>., Bluetooth Authentication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58</a:t>
            </a:fld>
            <a:endParaRPr lang="en-US" altLang="ko-KR"/>
          </a:p>
        </p:txBody>
      </p:sp>
      <mc:AlternateContent xmlns:mc="http://schemas.openxmlformats.org/markup-compatibility/2006" xmlns:a14="http://schemas.microsoft.com/office/drawing/2010/main">
        <mc:Choice Requires="a14">
          <p:sp>
            <p:nvSpPr>
              <p:cNvPr id="6" name="TextBox 5"/>
              <p:cNvSpPr txBox="1"/>
              <p:nvPr/>
            </p:nvSpPr>
            <p:spPr>
              <a:xfrm>
                <a:off x="430162" y="4432402"/>
                <a:ext cx="2118272" cy="646331"/>
              </a:xfrm>
              <a:prstGeom prst="rect">
                <a:avLst/>
              </a:prstGeom>
              <a:noFill/>
            </p:spPr>
            <p:txBody>
              <a:bodyPr wrap="none" rtlCol="0">
                <a:spAutoFit/>
              </a:bodyPr>
              <a:lstStyle/>
              <a:p>
                <a14:m>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r>
                  <a:rPr lang="en-US" altLang="ko-KR" dirty="0" smtClean="0"/>
                  <a:t> correspond to</a:t>
                </a:r>
              </a:p>
              <a:p>
                <a:r>
                  <a:rPr lang="en-US" altLang="ko-KR" dirty="0" smtClean="0"/>
                  <a:t>AUTH_KEY</a:t>
                </a:r>
                <a:endParaRPr lang="ko-KR"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0162" y="4432402"/>
                <a:ext cx="2118272" cy="646331"/>
              </a:xfrm>
              <a:prstGeom prst="rect">
                <a:avLst/>
              </a:prstGeom>
              <a:blipFill rotWithShape="0">
                <a:blip r:embed="rId2"/>
                <a:stretch>
                  <a:fillRect l="-2594" t="-4717" r="-1729" b="-14151"/>
                </a:stretch>
              </a:blipFill>
            </p:spPr>
            <p:txBody>
              <a:bodyPr/>
              <a:lstStyle/>
              <a:p>
                <a:r>
                  <a:rPr lang="ko-KR" altLang="en-US">
                    <a:noFill/>
                  </a:rPr>
                  <a:t> </a:t>
                </a:r>
              </a:p>
            </p:txBody>
          </p:sp>
        </mc:Fallback>
      </mc:AlternateContent>
      <p:sp>
        <p:nvSpPr>
          <p:cNvPr id="9" name="TextBox 8"/>
          <p:cNvSpPr txBox="1"/>
          <p:nvPr/>
        </p:nvSpPr>
        <p:spPr>
          <a:xfrm>
            <a:off x="3641330" y="2247050"/>
            <a:ext cx="291129" cy="323165"/>
          </a:xfrm>
          <a:prstGeom prst="rect">
            <a:avLst/>
          </a:prstGeom>
          <a:noFill/>
        </p:spPr>
        <p:txBody>
          <a:bodyPr wrap="square" rtlCol="0">
            <a:spAutoFit/>
          </a:bodyPr>
          <a:lstStyle/>
          <a:p>
            <a:r>
              <a:rPr lang="en-US" altLang="ko-KR" sz="1500" dirty="0" smtClean="0"/>
              <a:t>A</a:t>
            </a:r>
            <a:endParaRPr lang="ko-KR" altLang="en-US" sz="1500" dirty="0"/>
          </a:p>
        </p:txBody>
      </p:sp>
      <p:sp>
        <p:nvSpPr>
          <p:cNvPr id="10" name="TextBox 9"/>
          <p:cNvSpPr txBox="1"/>
          <p:nvPr/>
        </p:nvSpPr>
        <p:spPr>
          <a:xfrm>
            <a:off x="7069841" y="2247050"/>
            <a:ext cx="291129" cy="323165"/>
          </a:xfrm>
          <a:prstGeom prst="rect">
            <a:avLst/>
          </a:prstGeom>
          <a:solidFill>
            <a:schemeClr val="bg1"/>
          </a:solidFill>
        </p:spPr>
        <p:txBody>
          <a:bodyPr wrap="square" rtlCol="0">
            <a:spAutoFit/>
          </a:bodyPr>
          <a:lstStyle/>
          <a:p>
            <a:r>
              <a:rPr lang="en-US" altLang="ko-KR" sz="1500" dirty="0"/>
              <a:t>B</a:t>
            </a:r>
            <a:endParaRPr lang="ko-KR" altLang="en-US" sz="1500" dirty="0"/>
          </a:p>
        </p:txBody>
      </p:sp>
      <p:cxnSp>
        <p:nvCxnSpPr>
          <p:cNvPr id="11" name="직선 연결선 10"/>
          <p:cNvCxnSpPr/>
          <p:nvPr/>
        </p:nvCxnSpPr>
        <p:spPr>
          <a:xfrm>
            <a:off x="3482027" y="2646905"/>
            <a:ext cx="0" cy="3449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6934249" y="2598281"/>
            <a:ext cx="30376" cy="327257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82028" y="5770132"/>
            <a:ext cx="3482598" cy="323165"/>
          </a:xfrm>
          <a:prstGeom prst="rect">
            <a:avLst/>
          </a:prstGeom>
          <a:solidFill>
            <a:schemeClr val="bg1"/>
          </a:solidFill>
          <a:ln>
            <a:solidFill>
              <a:schemeClr val="accent1"/>
            </a:solidFill>
          </a:ln>
        </p:spPr>
        <p:txBody>
          <a:bodyPr wrap="square" rtlCol="0">
            <a:spAutoFit/>
          </a:bodyPr>
          <a:lstStyle/>
          <a:p>
            <a:pPr algn="ctr"/>
            <a:r>
              <a:rPr lang="en-US" altLang="ko-KR" sz="1500" dirty="0" smtClean="0"/>
              <a:t>Pairing</a:t>
            </a:r>
            <a:endParaRPr lang="ko-KR" altLang="en-US" sz="1500" dirty="0"/>
          </a:p>
        </p:txBody>
      </p:sp>
      <mc:AlternateContent xmlns:mc="http://schemas.openxmlformats.org/markup-compatibility/2006" xmlns:a14="http://schemas.microsoft.com/office/drawing/2010/main">
        <mc:Choice Requires="a14">
          <p:sp>
            <p:nvSpPr>
              <p:cNvPr id="14" name="TextBox 13"/>
              <p:cNvSpPr txBox="1"/>
              <p:nvPr/>
            </p:nvSpPr>
            <p:spPr>
              <a:xfrm>
                <a:off x="2021210" y="3774531"/>
                <a:ext cx="3229372" cy="323165"/>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500" b="0" i="1" smtClean="0">
                          <a:latin typeface="Cambria Math"/>
                        </a:rPr>
                        <m:t>𝐸</m:t>
                      </m:r>
                      <m:r>
                        <a:rPr lang="en-US" altLang="ko-KR" sz="1500" b="0" i="1" smtClean="0">
                          <a:latin typeface="Cambria Math"/>
                        </a:rPr>
                        <m:t>22</m:t>
                      </m:r>
                      <m:d>
                        <m:dPr>
                          <m:ctrlPr>
                            <a:rPr lang="en-US" altLang="ko-KR" sz="1500" b="0" i="1" smtClean="0">
                              <a:latin typeface="Cambria Math" panose="02040503050406030204" pitchFamily="18" charset="0"/>
                            </a:rPr>
                          </m:ctrlPr>
                        </m:dPr>
                        <m:e>
                          <m:sSub>
                            <m:sSubPr>
                              <m:ctrlPr>
                                <a:rPr lang="en-US" altLang="ko-KR" sz="1500" b="0" i="1" smtClean="0">
                                  <a:latin typeface="Cambria Math" panose="02040503050406030204" pitchFamily="18" charset="0"/>
                                </a:rPr>
                              </m:ctrlPr>
                            </m:sSubPr>
                            <m:e>
                              <m:r>
                                <a:rPr lang="en-US" altLang="ko-KR" sz="1500" b="0" i="1" smtClean="0">
                                  <a:latin typeface="Cambria Math"/>
                                </a:rPr>
                                <m:t>𝐴𝐷𝐷𝑅</m:t>
                              </m:r>
                            </m:e>
                            <m:sub>
                              <m:r>
                                <a:rPr lang="en-US" altLang="ko-KR" sz="1500" b="0" i="1" smtClean="0">
                                  <a:latin typeface="Cambria Math"/>
                                </a:rPr>
                                <m:t>𝐵</m:t>
                              </m:r>
                            </m:sub>
                          </m:sSub>
                          <m:r>
                            <a:rPr lang="en-US" altLang="ko-KR" sz="1500" b="0" i="1" smtClean="0">
                              <a:latin typeface="Cambria Math"/>
                            </a:rPr>
                            <m:t>, </m:t>
                          </m:r>
                          <m:r>
                            <a:rPr lang="en-US" altLang="ko-KR" sz="1500" b="0" i="1" smtClean="0">
                              <a:latin typeface="Cambria Math"/>
                            </a:rPr>
                            <m:t>𝑃𝐼𝑁</m:t>
                          </m:r>
                          <m:r>
                            <a:rPr lang="en-US" altLang="ko-KR" sz="1500" b="0" i="1" smtClean="0">
                              <a:latin typeface="Cambria Math"/>
                            </a:rPr>
                            <m:t>, </m:t>
                          </m:r>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e>
                      </m:d>
                      <m:r>
                        <a:rPr lang="en-US" altLang="ko-KR" sz="1500" b="0" i="1" smtClean="0">
                          <a:latin typeface="Cambria Math"/>
                        </a:rPr>
                        <m:t>→</m:t>
                      </m:r>
                      <m:sSub>
                        <m:sSubPr>
                          <m:ctrlPr>
                            <a:rPr lang="en-US" altLang="ko-KR" sz="1500" b="0" i="1" smtClean="0">
                              <a:latin typeface="Cambria Math" panose="02040503050406030204" pitchFamily="18" charset="0"/>
                            </a:rPr>
                          </m:ctrlPr>
                        </m:sSubPr>
                        <m:e>
                          <m:r>
                            <a:rPr lang="en-US" altLang="ko-KR" sz="1500" b="0" i="1" smtClean="0">
                              <a:latin typeface="Cambria Math"/>
                            </a:rPr>
                            <m:t>𝐾</m:t>
                          </m:r>
                        </m:e>
                        <m:sub>
                          <m:r>
                            <a:rPr lang="en-US" altLang="ko-KR" sz="1500" b="0" i="1" smtClean="0">
                              <a:latin typeface="Cambria Math"/>
                            </a:rPr>
                            <m:t>𝑖𝑛𝑖𝑡</m:t>
                          </m:r>
                        </m:sub>
                      </m:sSub>
                    </m:oMath>
                  </m:oMathPara>
                </a14:m>
                <a:endParaRPr lang="ko-KR" altLang="en-US" sz="15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21210" y="3774531"/>
                <a:ext cx="3229372" cy="323165"/>
              </a:xfrm>
              <a:prstGeom prst="rect">
                <a:avLst/>
              </a:prstGeom>
              <a:blipFill rotWithShape="0">
                <a:blip r:embed="rId3"/>
                <a:stretch>
                  <a:fillRect/>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07704" y="3313086"/>
                <a:ext cx="3456384" cy="323165"/>
              </a:xfrm>
              <a:prstGeom prst="rect">
                <a:avLst/>
              </a:prstGeom>
              <a:solidFill>
                <a:schemeClr val="bg1"/>
              </a:solidFill>
              <a:ln>
                <a:solidFill>
                  <a:schemeClr val="accent1"/>
                </a:solidFill>
              </a:ln>
            </p:spPr>
            <p:txBody>
              <a:bodyPr wrap="square" rtlCol="0">
                <a:spAutoFit/>
              </a:bodyPr>
              <a:lstStyle/>
              <a:p>
                <a:r>
                  <a:rPr lang="en-US" altLang="ko-KR" sz="1500" b="0" dirty="0" smtClean="0"/>
                  <a:t>Generate a random number </a:t>
                </a:r>
                <a14:m>
                  <m:oMath xmlns:m="http://schemas.openxmlformats.org/officeDocument/2006/math">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oMath>
                </a14:m>
                <a:endParaRPr lang="ko-KR" alt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07704" y="3313086"/>
                <a:ext cx="3456384" cy="323165"/>
              </a:xfrm>
              <a:prstGeom prst="rect">
                <a:avLst/>
              </a:prstGeom>
              <a:blipFill rotWithShape="0">
                <a:blip r:embed="rId4"/>
                <a:stretch>
                  <a:fillRect l="-527" t="-1818" b="-18182"/>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632048" y="2844401"/>
                <a:ext cx="1719774" cy="323165"/>
              </a:xfrm>
              <a:prstGeom prst="rect">
                <a:avLst/>
              </a:prstGeom>
              <a:solidFill>
                <a:schemeClr val="bg1"/>
              </a:solidFill>
              <a:ln>
                <a:solidFill>
                  <a:schemeClr val="accent1"/>
                </a:solidFill>
              </a:ln>
            </p:spPr>
            <p:txBody>
              <a:bodyPr wrap="square" rtlCol="0">
                <a:spAutoFit/>
              </a:bodyPr>
              <a:lstStyle/>
              <a:p>
                <a:r>
                  <a:rPr lang="en-US" altLang="ko-KR" sz="1500" dirty="0"/>
                  <a:t>U</a:t>
                </a:r>
                <a:r>
                  <a:rPr lang="en-US" altLang="ko-KR" sz="1500" dirty="0" smtClean="0"/>
                  <a:t>ser A enters </a:t>
                </a:r>
                <a14:m>
                  <m:oMath xmlns:m="http://schemas.openxmlformats.org/officeDocument/2006/math">
                    <m:r>
                      <a:rPr lang="en-US" altLang="ko-KR" sz="1500" b="0" i="1" smtClean="0">
                        <a:latin typeface="Cambria Math"/>
                      </a:rPr>
                      <m:t>𝑃𝐼𝑁</m:t>
                    </m:r>
                  </m:oMath>
                </a14:m>
                <a:endParaRPr lang="ko-KR" altLang="en-US" sz="15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32048" y="2844401"/>
                <a:ext cx="1719774" cy="323165"/>
              </a:xfrm>
              <a:prstGeom prst="rect">
                <a:avLst/>
              </a:prstGeom>
              <a:blipFill rotWithShape="0">
                <a:blip r:embed="rId5"/>
                <a:stretch>
                  <a:fillRect l="-1056" t="-3636" b="-16364"/>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58061" y="4678480"/>
                <a:ext cx="1726894" cy="323165"/>
              </a:xfrm>
              <a:prstGeom prst="rect">
                <a:avLst/>
              </a:prstGeom>
              <a:solidFill>
                <a:schemeClr val="bg1"/>
              </a:solidFill>
              <a:ln>
                <a:solidFill>
                  <a:schemeClr val="accent1"/>
                </a:solidFill>
              </a:ln>
            </p:spPr>
            <p:txBody>
              <a:bodyPr wrap="square" rtlCol="0">
                <a:spAutoFit/>
              </a:bodyPr>
              <a:lstStyle/>
              <a:p>
                <a:r>
                  <a:rPr lang="en-US" altLang="ko-KR" sz="1500" b="0" dirty="0" smtClean="0"/>
                  <a:t>User B enters</a:t>
                </a:r>
                <a14:m>
                  <m:oMath xmlns:m="http://schemas.openxmlformats.org/officeDocument/2006/math">
                    <m:r>
                      <a:rPr lang="en-US" altLang="ko-KR" sz="1500" b="0" i="1" smtClean="0">
                        <a:latin typeface="Cambria Math"/>
                      </a:rPr>
                      <m:t> </m:t>
                    </m:r>
                    <m:r>
                      <a:rPr lang="en-US" altLang="ko-KR" sz="1500" b="0" i="1" smtClean="0">
                        <a:latin typeface="Cambria Math"/>
                      </a:rPr>
                      <m:t>𝑃𝐼𝑁</m:t>
                    </m:r>
                  </m:oMath>
                </a14:m>
                <a:endParaRPr lang="ko-KR" altLang="en-US" sz="15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058061" y="4678480"/>
                <a:ext cx="1726894" cy="323165"/>
              </a:xfrm>
              <a:prstGeom prst="rect">
                <a:avLst/>
              </a:prstGeom>
              <a:blipFill rotWithShape="0">
                <a:blip r:embed="rId6"/>
                <a:stretch>
                  <a:fillRect l="-1053" t="-1818" b="-18182"/>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14161" y="5222253"/>
                <a:ext cx="3270552" cy="323165"/>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500" b="0" i="1" smtClean="0">
                          <a:latin typeface="Cambria Math"/>
                        </a:rPr>
                        <m:t>𝐸</m:t>
                      </m:r>
                      <m:r>
                        <a:rPr lang="en-US" altLang="ko-KR" sz="1500" b="0" i="1" smtClean="0">
                          <a:latin typeface="Cambria Math"/>
                        </a:rPr>
                        <m:t>22</m:t>
                      </m:r>
                      <m:d>
                        <m:dPr>
                          <m:ctrlPr>
                            <a:rPr lang="en-US" altLang="ko-KR" sz="1500" b="0" i="1" smtClean="0">
                              <a:latin typeface="Cambria Math" panose="02040503050406030204" pitchFamily="18" charset="0"/>
                            </a:rPr>
                          </m:ctrlPr>
                        </m:dPr>
                        <m:e>
                          <m:sSub>
                            <m:sSubPr>
                              <m:ctrlPr>
                                <a:rPr lang="en-US" altLang="ko-KR" sz="1500" b="0" i="1" smtClean="0">
                                  <a:latin typeface="Cambria Math" panose="02040503050406030204" pitchFamily="18" charset="0"/>
                                </a:rPr>
                              </m:ctrlPr>
                            </m:sSubPr>
                            <m:e>
                              <m:r>
                                <a:rPr lang="en-US" altLang="ko-KR" sz="1500" b="0" i="1" smtClean="0">
                                  <a:latin typeface="Cambria Math"/>
                                </a:rPr>
                                <m:t>𝐴𝐷𝐷𝑅</m:t>
                              </m:r>
                            </m:e>
                            <m:sub>
                              <m:r>
                                <a:rPr lang="en-US" altLang="ko-KR" sz="1500" b="0" i="1" smtClean="0">
                                  <a:latin typeface="Cambria Math"/>
                                </a:rPr>
                                <m:t>𝐵</m:t>
                              </m:r>
                            </m:sub>
                          </m:sSub>
                          <m:r>
                            <a:rPr lang="en-US" altLang="ko-KR" sz="1500" b="0" i="1" smtClean="0">
                              <a:latin typeface="Cambria Math"/>
                            </a:rPr>
                            <m:t>, </m:t>
                          </m:r>
                          <m:r>
                            <a:rPr lang="en-US" altLang="ko-KR" sz="1500" b="0" i="1" smtClean="0">
                              <a:latin typeface="Cambria Math"/>
                            </a:rPr>
                            <m:t>𝑃𝐼𝑁</m:t>
                          </m:r>
                          <m:r>
                            <a:rPr lang="en-US" altLang="ko-KR" sz="1500" b="0" i="1" smtClean="0">
                              <a:latin typeface="Cambria Math"/>
                            </a:rPr>
                            <m:t>, </m:t>
                          </m:r>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e>
                      </m:d>
                      <m:r>
                        <a:rPr lang="en-US" altLang="ko-KR" sz="1500" b="0" i="1" smtClean="0">
                          <a:latin typeface="Cambria Math"/>
                        </a:rPr>
                        <m:t>→</m:t>
                      </m:r>
                      <m:sSub>
                        <m:sSubPr>
                          <m:ctrlPr>
                            <a:rPr lang="en-US" altLang="ko-KR" sz="1500" b="0" i="1" smtClean="0">
                              <a:latin typeface="Cambria Math" panose="02040503050406030204" pitchFamily="18" charset="0"/>
                            </a:rPr>
                          </m:ctrlPr>
                        </m:sSubPr>
                        <m:e>
                          <m:r>
                            <a:rPr lang="en-US" altLang="ko-KR" sz="1500" b="0" i="1" smtClean="0">
                              <a:latin typeface="Cambria Math"/>
                            </a:rPr>
                            <m:t>𝐾</m:t>
                          </m:r>
                        </m:e>
                        <m:sub>
                          <m:r>
                            <a:rPr lang="en-US" altLang="ko-KR" sz="1500" b="0" i="1" smtClean="0">
                              <a:latin typeface="Cambria Math"/>
                            </a:rPr>
                            <m:t>𝑖𝑛𝑖𝑡</m:t>
                          </m:r>
                        </m:sub>
                      </m:sSub>
                    </m:oMath>
                  </m:oMathPara>
                </a14:m>
                <a:endParaRPr lang="ko-KR" altLang="en-US" sz="15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314161" y="5222253"/>
                <a:ext cx="3270552" cy="323165"/>
              </a:xfrm>
              <a:prstGeom prst="rect">
                <a:avLst/>
              </a:prstGeom>
              <a:blipFill rotWithShape="0">
                <a:blip r:embed="rId7"/>
                <a:stretch>
                  <a:fillRect/>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71936" y="4130102"/>
                <a:ext cx="1077144" cy="323166"/>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oMath>
                  </m:oMathPara>
                </a14:m>
                <a:endParaRPr lang="ko-KR" altLang="en-US" sz="15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671936" y="4130102"/>
                <a:ext cx="1077144" cy="323166"/>
              </a:xfrm>
              <a:prstGeom prst="rect">
                <a:avLst/>
              </a:prstGeom>
              <a:blipFill rotWithShape="0">
                <a:blip r:embed="rId8"/>
                <a:stretch>
                  <a:fillRect/>
                </a:stretch>
              </a:blipFill>
              <a:ln>
                <a:noFill/>
              </a:ln>
            </p:spPr>
            <p:txBody>
              <a:bodyPr/>
              <a:lstStyle/>
              <a:p>
                <a:r>
                  <a:rPr lang="ko-KR" altLang="en-US">
                    <a:noFill/>
                  </a:rPr>
                  <a:t> </a:t>
                </a:r>
              </a:p>
            </p:txBody>
          </p:sp>
        </mc:Fallback>
      </mc:AlternateContent>
      <p:cxnSp>
        <p:nvCxnSpPr>
          <p:cNvPr id="20" name="직선 화살표 연결선 19"/>
          <p:cNvCxnSpPr/>
          <p:nvPr/>
        </p:nvCxnSpPr>
        <p:spPr>
          <a:xfrm>
            <a:off x="3491935" y="4466377"/>
            <a:ext cx="3472690"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pic>
        <p:nvPicPr>
          <p:cNvPr id="22" name="Picture 3" descr="E:\my doc\Telematics\合作交流\2012\2012-1024青岛物流\MC900441332.PNG"/>
          <p:cNvPicPr>
            <a:picLocks noChangeAspect="1" noChangeArrowheads="1"/>
          </p:cNvPicPr>
          <p:nvPr/>
        </p:nvPicPr>
        <p:blipFill>
          <a:blip r:embed="rId4" cstate="print"/>
          <a:srcRect/>
          <a:stretch>
            <a:fillRect/>
          </a:stretch>
        </p:blipFill>
        <p:spPr bwMode="auto">
          <a:xfrm>
            <a:off x="3198037" y="2104315"/>
            <a:ext cx="587796" cy="576080"/>
          </a:xfrm>
          <a:prstGeom prst="rect">
            <a:avLst/>
          </a:prstGeom>
          <a:noFill/>
        </p:spPr>
      </p:pic>
      <p:pic>
        <p:nvPicPr>
          <p:cNvPr id="23" name="Picture 3" descr="E:\my doc\Telematics\合作交流\2012\2012-1024青岛物流\MC900441332.PNG"/>
          <p:cNvPicPr>
            <a:picLocks noChangeAspect="1" noChangeArrowheads="1"/>
          </p:cNvPicPr>
          <p:nvPr/>
        </p:nvPicPr>
        <p:blipFill>
          <a:blip r:embed="rId4" cstate="print"/>
          <a:srcRect/>
          <a:stretch>
            <a:fillRect/>
          </a:stretch>
        </p:blipFill>
        <p:spPr bwMode="auto">
          <a:xfrm>
            <a:off x="6627610" y="2120592"/>
            <a:ext cx="587796" cy="576080"/>
          </a:xfrm>
          <a:prstGeom prst="rect">
            <a:avLst/>
          </a:prstGeom>
          <a:noFill/>
        </p:spPr>
      </p:pic>
    </p:spTree>
    <p:extLst>
      <p:ext uri="{BB962C8B-B14F-4D97-AF65-F5344CB8AC3E}">
        <p14:creationId xmlns:p14="http://schemas.microsoft.com/office/powerpoint/2010/main" val="25591562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PIN Establishment Issue</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dirty="0" smtClean="0"/>
                  <a:t>Bluetooth Authentication (cont.)</a:t>
                </a:r>
                <a:endParaRPr lang="ko-KR" altLang="en-US" dirty="0"/>
              </a:p>
              <a:p>
                <a:pPr lvl="1">
                  <a:buFont typeface="Arial" panose="020B0604020202020204" pitchFamily="34" charset="0"/>
                  <a:buChar char="−"/>
                </a:pPr>
                <a:r>
                  <a:rPr lang="en-US" altLang="ko-KR" dirty="0" smtClean="0"/>
                  <a:t>Function and parameter</a:t>
                </a:r>
              </a:p>
              <a:p>
                <a:pPr lvl="2">
                  <a:buFont typeface="Arial" panose="020B0604020202020204" pitchFamily="34" charset="0"/>
                  <a:buChar char="•"/>
                </a:pP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𝐴𝐷𝐷𝑅</m:t>
                        </m:r>
                      </m:e>
                      <m:sub>
                        <m:r>
                          <a:rPr lang="en-US" altLang="ko-KR" i="1">
                            <a:latin typeface="Cambria Math"/>
                          </a:rPr>
                          <m:t>𝐵</m:t>
                        </m:r>
                      </m:sub>
                    </m:sSub>
                  </m:oMath>
                </a14:m>
                <a:r>
                  <a:rPr lang="en-US" altLang="ko-KR" dirty="0" smtClean="0"/>
                  <a:t>: A 48-bit Bluetooth address</a:t>
                </a:r>
              </a:p>
              <a:p>
                <a:pPr lvl="2">
                  <a:buFont typeface="Arial" panose="020B0604020202020204" pitchFamily="34" charset="0"/>
                  <a:buChar char="•"/>
                </a:pPr>
                <a14:m>
                  <m:oMath xmlns:m="http://schemas.openxmlformats.org/officeDocument/2006/math">
                    <m:r>
                      <a:rPr lang="en-US" altLang="ko-KR" i="1">
                        <a:latin typeface="Cambria Math"/>
                      </a:rPr>
                      <m:t>𝐼𝑁</m:t>
                    </m:r>
                    <m:r>
                      <a:rPr lang="en-US" altLang="ko-KR" i="1">
                        <a:latin typeface="Cambria Math"/>
                      </a:rPr>
                      <m:t>_</m:t>
                    </m:r>
                    <m:r>
                      <a:rPr lang="en-US" altLang="ko-KR" i="1">
                        <a:latin typeface="Cambria Math"/>
                      </a:rPr>
                      <m:t>𝑅𝐴𝑁𝐷</m:t>
                    </m:r>
                  </m:oMath>
                </a14:m>
                <a:r>
                  <a:rPr lang="en-US" altLang="ko-KR" dirty="0" smtClean="0"/>
                  <a:t>: A 128-bit random number for generating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endParaRPr lang="en-US" altLang="ko-KR" dirty="0" smtClean="0"/>
              </a:p>
              <a:p>
                <a:pPr lvl="2">
                  <a:buFont typeface="Arial" panose="020B0604020202020204" pitchFamily="34" charset="0"/>
                  <a:buChar char="•"/>
                </a:pPr>
                <a14:m>
                  <m:oMath xmlns:m="http://schemas.openxmlformats.org/officeDocument/2006/math">
                    <m:r>
                      <a:rPr lang="en-US" altLang="ko-KR" i="1">
                        <a:latin typeface="Cambria Math"/>
                      </a:rPr>
                      <m:t>𝑃𝐼𝑁</m:t>
                    </m:r>
                  </m:oMath>
                </a14:m>
                <a:r>
                  <a:rPr lang="en-US" altLang="ko-KR" dirty="0"/>
                  <a:t>: </a:t>
                </a:r>
                <a:r>
                  <a:rPr lang="en-US" altLang="ko-KR" dirty="0" smtClean="0"/>
                  <a:t>numeric password which must be shared between</a:t>
                </a:r>
              </a:p>
              <a:p>
                <a:pPr marL="857250" lvl="2" indent="0">
                  <a:buNone/>
                </a:pPr>
                <a:r>
                  <a:rPr lang="en-US" altLang="ko-KR" dirty="0"/>
                  <a:t>	</a:t>
                </a:r>
                <a:r>
                  <a:rPr lang="en-US" altLang="ko-KR" dirty="0" smtClean="0"/>
                  <a:t>           users who want to authenticate (≤ 128-bit</a:t>
                </a:r>
                <a:r>
                  <a:rPr lang="en-US" altLang="ko-KR" dirty="0"/>
                  <a:t>)</a:t>
                </a:r>
                <a:endParaRPr lang="en-US" altLang="ko-KR" i="1" dirty="0">
                  <a:latin typeface="Cambria Math" panose="02040503050406030204" pitchFamily="18" charset="0"/>
                </a:endParaRPr>
              </a:p>
              <a:p>
                <a:pPr lvl="2">
                  <a:buFont typeface="Arial" panose="020B0604020202020204" pitchFamily="34" charset="0"/>
                  <a:buChar char="•"/>
                </a:pP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r>
                  <a:rPr lang="en-US" altLang="ko-KR" dirty="0"/>
                  <a:t>: </a:t>
                </a:r>
                <a:r>
                  <a:rPr lang="en-US" altLang="ko-KR" dirty="0" smtClean="0"/>
                  <a:t>128-bit </a:t>
                </a:r>
                <a:r>
                  <a:rPr lang="en-US" altLang="ko-KR" dirty="0"/>
                  <a:t>key is used to </a:t>
                </a:r>
                <a:r>
                  <a:rPr lang="en-US" altLang="ko-KR" dirty="0" smtClean="0"/>
                  <a:t>authenticate </a:t>
                </a:r>
              </a:p>
              <a:p>
                <a:pPr marL="857250" lvl="2" indent="0">
                  <a:buNone/>
                </a:pPr>
                <a:r>
                  <a:rPr lang="en-US" altLang="ko-KR" dirty="0"/>
                  <a:t>	</a:t>
                </a:r>
                <a:r>
                  <a:rPr lang="en-US" altLang="ko-KR" dirty="0" smtClean="0"/>
                  <a:t>	(corresponds to AUTH_KEY)</a:t>
                </a:r>
                <a:endParaRPr lang="en-US" altLang="ko-KR" dirty="0"/>
              </a:p>
              <a:p>
                <a:pPr lvl="2">
                  <a:buFont typeface="Arial" panose="020B0604020202020204" pitchFamily="34" charset="0"/>
                  <a:buChar char="•"/>
                </a:pPr>
                <a14:m>
                  <m:oMath xmlns:m="http://schemas.openxmlformats.org/officeDocument/2006/math">
                    <m:r>
                      <a:rPr lang="en-US" altLang="ko-KR" i="1">
                        <a:latin typeface="Cambria Math"/>
                      </a:rPr>
                      <m:t>𝐸</m:t>
                    </m:r>
                    <m:r>
                      <a:rPr lang="en-US" altLang="ko-KR" i="1">
                        <a:latin typeface="Cambria Math"/>
                      </a:rPr>
                      <m:t>22</m:t>
                    </m:r>
                  </m:oMath>
                </a14:m>
                <a:r>
                  <a:rPr lang="en-US" altLang="ko-KR" dirty="0"/>
                  <a:t>: </a:t>
                </a:r>
                <a:r>
                  <a:rPr lang="en-US" altLang="ko-KR" dirty="0" smtClean="0"/>
                  <a:t>Hash </a:t>
                </a:r>
                <a:r>
                  <a:rPr lang="en-US" altLang="ko-KR" dirty="0"/>
                  <a:t>function which takes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𝐴𝐷𝐷𝑅</m:t>
                        </m:r>
                      </m:e>
                      <m:sub>
                        <m:r>
                          <a:rPr lang="en-US" altLang="ko-KR" i="1">
                            <a:latin typeface="Cambria Math"/>
                          </a:rPr>
                          <m:t>𝐵</m:t>
                        </m:r>
                      </m:sub>
                    </m:sSub>
                  </m:oMath>
                </a14:m>
                <a:r>
                  <a:rPr lang="en-US" altLang="ko-KR" dirty="0"/>
                  <a:t>, </a:t>
                </a:r>
                <a14:m>
                  <m:oMath xmlns:m="http://schemas.openxmlformats.org/officeDocument/2006/math">
                    <m:r>
                      <a:rPr lang="en-US" altLang="ko-KR" i="1">
                        <a:latin typeface="Cambria Math"/>
                      </a:rPr>
                      <m:t>𝐼𝑁</m:t>
                    </m:r>
                    <m:r>
                      <a:rPr lang="en-US" altLang="ko-KR" i="1">
                        <a:latin typeface="Cambria Math"/>
                      </a:rPr>
                      <m:t>_</m:t>
                    </m:r>
                    <m:r>
                      <a:rPr lang="en-US" altLang="ko-KR" i="1">
                        <a:latin typeface="Cambria Math"/>
                      </a:rPr>
                      <m:t>𝑅𝐴𝑁𝐷</m:t>
                    </m:r>
                  </m:oMath>
                </a14:m>
                <a:r>
                  <a:rPr lang="en-US" altLang="ko-KR" i="1" dirty="0" smtClean="0"/>
                  <a:t>,</a:t>
                </a:r>
                <a:r>
                  <a:rPr lang="en-US" altLang="ko-KR" i="1" dirty="0"/>
                  <a:t> </a:t>
                </a:r>
                <a14:m>
                  <m:oMath xmlns:m="http://schemas.openxmlformats.org/officeDocument/2006/math">
                    <m:r>
                      <a:rPr lang="en-US" altLang="ko-KR" i="1">
                        <a:latin typeface="Cambria Math"/>
                      </a:rPr>
                      <m:t>𝑃𝐼𝑁</m:t>
                    </m:r>
                  </m:oMath>
                </a14:m>
                <a:endParaRPr lang="en-US" altLang="ko-KR" i="1" dirty="0" smtClean="0"/>
              </a:p>
              <a:p>
                <a:pPr marL="857250" lvl="2" indent="0">
                  <a:buNone/>
                </a:pPr>
                <a:r>
                  <a:rPr lang="en-US" altLang="ko-KR" i="1" dirty="0"/>
                  <a:t>	</a:t>
                </a:r>
                <a:r>
                  <a:rPr lang="en-US" altLang="ko-KR" i="1" dirty="0" smtClean="0"/>
                  <a:t>           </a:t>
                </a:r>
                <a:r>
                  <a:rPr lang="en-US" altLang="ko-KR" dirty="0" smtClean="0"/>
                  <a:t>and </a:t>
                </a:r>
                <a:r>
                  <a:rPr lang="en-US" altLang="ko-KR" dirty="0"/>
                  <a:t>generate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endParaRPr lang="en-US" altLang="ko-KR" dirty="0"/>
              </a:p>
              <a:p>
                <a:pPr lvl="2">
                  <a:buFont typeface="Arial" panose="020B0604020202020204" pitchFamily="34" charset="0"/>
                  <a:buChar char="•"/>
                </a:pPr>
                <a:endParaRPr lang="en-US" altLang="ko-KR" dirty="0" smtClean="0"/>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940"/>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59</a:t>
            </a:fld>
            <a:endParaRPr lang="en-US" altLang="ko-KR"/>
          </a:p>
        </p:txBody>
      </p:sp>
    </p:spTree>
    <p:extLst>
      <p:ext uri="{BB962C8B-B14F-4D97-AF65-F5344CB8AC3E}">
        <p14:creationId xmlns:p14="http://schemas.microsoft.com/office/powerpoint/2010/main" val="1371623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a:t>
            </a:r>
            <a:r>
              <a:rPr lang="en-US" altLang="ko-KR" dirty="0" smtClean="0">
                <a:ea typeface="굴림" charset="-127"/>
              </a:rPr>
              <a:t>1/3)</a:t>
            </a:r>
            <a:endParaRPr lang="ko-KR" altLang="en-US" dirty="0" smtClean="0">
              <a:ea typeface="굴림" charset="-127"/>
            </a:endParaRPr>
          </a:p>
        </p:txBody>
      </p:sp>
      <p:sp>
        <p:nvSpPr>
          <p:cNvPr id="4102" name="내용 개체 틀 5"/>
          <p:cNvSpPr>
            <a:spLocks noGrp="1"/>
          </p:cNvSpPr>
          <p:nvPr>
            <p:ph idx="1"/>
          </p:nvPr>
        </p:nvSpPr>
        <p:spPr>
          <a:xfrm>
            <a:off x="685800" y="1557338"/>
            <a:ext cx="7918648" cy="4247926"/>
          </a:xfrm>
        </p:spPr>
        <p:txBody>
          <a:bodyPr>
            <a:noAutofit/>
          </a:bodyPr>
          <a:lstStyle/>
          <a:p>
            <a:pPr algn="just"/>
            <a:r>
              <a:rPr lang="en-US" altLang="ko-KR" sz="1800" dirty="0" smtClean="0">
                <a:ea typeface="굴림" charset="-127"/>
              </a:rPr>
              <a:t>A multicast group consists of two or more PDs  with the same </a:t>
            </a:r>
            <a:r>
              <a:rPr lang="en-US" altLang="ko-KR" sz="1800" dirty="0"/>
              <a:t>application type ID, application specific ID, application specific group ID, and device group </a:t>
            </a:r>
            <a:r>
              <a:rPr lang="en-US" altLang="ko-KR" sz="1800" dirty="0" smtClean="0"/>
              <a:t>ID.</a:t>
            </a:r>
          </a:p>
          <a:p>
            <a:pPr algn="just"/>
            <a:r>
              <a:rPr lang="en-US" altLang="ko-KR" sz="1800" dirty="0" smtClean="0">
                <a:ea typeface="굴림" charset="-127"/>
              </a:rPr>
              <a:t>A multicast group can be formed only if two or more PDs can recognize themselves.</a:t>
            </a:r>
          </a:p>
          <a:p>
            <a:pPr algn="just"/>
            <a:r>
              <a:rPr lang="en-US" altLang="ko-KR" sz="1800" dirty="0" smtClean="0">
                <a:ea typeface="굴림" charset="-127"/>
              </a:rPr>
              <a:t>Before a PD joins a multicast group, it has to find the multicast group within K-hop coverage.</a:t>
            </a:r>
          </a:p>
          <a:p>
            <a:pPr lvl="1" algn="just"/>
            <a:r>
              <a:rPr lang="en-US" altLang="ko-KR" sz="1800" dirty="0" smtClean="0">
                <a:ea typeface="굴림" charset="-127"/>
              </a:rPr>
              <a:t>If the PD cannot find the group, then it finds the group periodically.</a:t>
            </a:r>
          </a:p>
          <a:p>
            <a:pPr marL="342900" lvl="1" indent="-342900" algn="just">
              <a:buFontTx/>
              <a:buChar char="•"/>
            </a:pPr>
            <a:r>
              <a:rPr lang="en-US" altLang="ko-KR" sz="1800" dirty="0" smtClean="0">
                <a:ea typeface="굴림" charset="-127"/>
              </a:rPr>
              <a:t>In order to find a multicast group, a PD broadcasts an Advertisement Command Frame (ACF) after </a:t>
            </a:r>
            <a:r>
              <a:rPr lang="en-US" altLang="ko-KR" sz="1800" dirty="0"/>
              <a:t>random timer </a:t>
            </a:r>
            <a:r>
              <a:rPr lang="en-US" altLang="ko-KR" sz="1800" i="1" dirty="0" err="1" smtClean="0"/>
              <a:t>T</a:t>
            </a:r>
            <a:r>
              <a:rPr lang="en-US" altLang="ko-KR" sz="1800" i="1" baseline="-25000" dirty="0" err="1" smtClean="0"/>
              <a:t>j</a:t>
            </a:r>
            <a:r>
              <a:rPr lang="en-US" altLang="ko-KR" sz="1800" dirty="0" smtClean="0"/>
              <a:t> </a:t>
            </a:r>
            <a:r>
              <a:rPr lang="en-US" altLang="ko-KR" sz="1800" dirty="0" smtClean="0">
                <a:ea typeface="굴림" charset="-127"/>
              </a:rPr>
              <a:t>where the maximum TTL is set to K. </a:t>
            </a:r>
            <a:r>
              <a:rPr lang="en-US" altLang="ko-KR" sz="1800" dirty="0"/>
              <a:t>Range of </a:t>
            </a:r>
            <a:r>
              <a:rPr lang="en-US" altLang="ko-KR" sz="1800" i="1" dirty="0" err="1"/>
              <a:t>T</a:t>
            </a:r>
            <a:r>
              <a:rPr lang="en-US" altLang="ko-KR" sz="1800" i="1" baseline="-25000" dirty="0" err="1"/>
              <a:t>j</a:t>
            </a:r>
            <a:r>
              <a:rPr lang="en-US" altLang="ko-KR" sz="1800" i="1" baseline="-25000" dirty="0"/>
              <a:t>  </a:t>
            </a:r>
            <a:r>
              <a:rPr lang="en-US" altLang="ko-KR" sz="1800" dirty="0"/>
              <a:t>is [0, </a:t>
            </a:r>
            <a:r>
              <a:rPr lang="en-US" altLang="ko-KR" sz="1800" i="1" dirty="0" err="1"/>
              <a:t>T</a:t>
            </a:r>
            <a:r>
              <a:rPr lang="en-US" altLang="ko-KR" sz="1800" i="1" baseline="-25000" dirty="0" err="1"/>
              <a:t>jmax</a:t>
            </a:r>
            <a:r>
              <a:rPr lang="en-US" altLang="ko-KR" sz="1800" i="1" baseline="-25000" dirty="0"/>
              <a:t> </a:t>
            </a:r>
            <a:r>
              <a:rPr lang="en-US" altLang="ko-KR" sz="1800" dirty="0" smtClean="0"/>
              <a:t>]</a:t>
            </a:r>
            <a:r>
              <a:rPr lang="en-US" altLang="ko-KR" sz="1800" dirty="0" smtClean="0">
                <a:ea typeface="굴림" charset="-127"/>
              </a:rPr>
              <a:t>.</a:t>
            </a:r>
          </a:p>
          <a:p>
            <a:pPr lvl="1" algn="just"/>
            <a:endParaRPr lang="en-US" altLang="ko-KR" sz="1800"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6</a:t>
            </a:fld>
            <a:endParaRPr lang="en-US" altLang="ko-KR" smtClean="0">
              <a:latin typeface="Times New Roman" pitchFamily="18" charset="0"/>
            </a:endParaRPr>
          </a:p>
        </p:txBody>
      </p:sp>
    </p:spTree>
    <p:extLst>
      <p:ext uri="{BB962C8B-B14F-4D97-AF65-F5344CB8AC3E}">
        <p14:creationId xmlns:p14="http://schemas.microsoft.com/office/powerpoint/2010/main" val="38083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1</a:t>
            </a:r>
            <a:endParaRPr lang="ko-KR" altLang="en-US" dirty="0"/>
          </a:p>
        </p:txBody>
      </p:sp>
      <p:sp>
        <p:nvSpPr>
          <p:cNvPr id="3" name="내용 개체 틀 2"/>
          <p:cNvSpPr>
            <a:spLocks noGrp="1"/>
          </p:cNvSpPr>
          <p:nvPr>
            <p:ph idx="1"/>
          </p:nvPr>
        </p:nvSpPr>
        <p:spPr/>
        <p:txBody>
          <a:bodyPr/>
          <a:lstStyle/>
          <a:p>
            <a:r>
              <a:rPr lang="en-US" altLang="ko-KR" i="1" dirty="0" smtClean="0">
                <a:solidFill>
                  <a:srgbClr val="0066FF"/>
                </a:solidFill>
              </a:rPr>
              <a:t>Device-to-device connection</a:t>
            </a:r>
          </a:p>
          <a:p>
            <a:endParaRPr lang="en-US" altLang="ko-KR" dirty="0" smtClean="0"/>
          </a:p>
          <a:p>
            <a:r>
              <a:rPr lang="en-US" altLang="ko-KR" dirty="0" smtClean="0"/>
              <a:t>Security requirement</a:t>
            </a:r>
          </a:p>
          <a:p>
            <a:pPr lvl="1"/>
            <a:r>
              <a:rPr lang="en-US" altLang="ko-KR" dirty="0" smtClean="0"/>
              <a:t>Secure against MITM, replay attack by relaying nodes in multi-hop environment</a:t>
            </a:r>
          </a:p>
          <a:p>
            <a:pPr lvl="1"/>
            <a:endParaRPr lang="en-US" altLang="ko-KR" dirty="0" smtClean="0"/>
          </a:p>
          <a:p>
            <a:r>
              <a:rPr lang="en-US" altLang="ko-KR" dirty="0" smtClean="0"/>
              <a:t>PIN establishment</a:t>
            </a:r>
          </a:p>
          <a:p>
            <a:pPr lvl="1"/>
            <a:r>
              <a:rPr lang="en-US" altLang="ko-KR" dirty="0" smtClean="0"/>
              <a:t>E.g., TLS 1.0/1.2, …</a:t>
            </a:r>
          </a:p>
          <a:p>
            <a:pPr lvl="1"/>
            <a:r>
              <a:rPr lang="en-US" altLang="ko-KR" dirty="0" smtClean="0"/>
              <a:t>Out of scope of specification, but spec needs to suggest protocol options allowed</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60</a:t>
            </a:fld>
            <a:endParaRPr lang="en-US" altLang="ko-KR"/>
          </a:p>
        </p:txBody>
      </p:sp>
    </p:spTree>
    <p:extLst>
      <p:ext uri="{BB962C8B-B14F-4D97-AF65-F5344CB8AC3E}">
        <p14:creationId xmlns:p14="http://schemas.microsoft.com/office/powerpoint/2010/main" val="38282660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2392039" y="3603128"/>
                <a:ext cx="4600072" cy="338554"/>
              </a:xfrm>
              <a:prstGeom prst="rect">
                <a:avLst/>
              </a:prstGeom>
              <a:solidFill>
                <a:schemeClr val="bg1"/>
              </a:solidFill>
              <a:ln>
                <a:noFill/>
              </a:ln>
            </p:spPr>
            <p:txBody>
              <a:bodyPr wrap="square" rtlCol="0">
                <a:spAutoFit/>
              </a:bodyPr>
              <a:lstStyle/>
              <a:p>
                <a14:m>
                  <m:oMath xmlns:m="http://schemas.openxmlformats.org/officeDocument/2006/math">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m:t>
                    </m:r>
                    <m:r>
                      <a:rPr lang="en-US" altLang="ko-KR" sz="1600" b="0" i="1" smtClean="0">
                        <a:latin typeface="Cambria Math" panose="02040503050406030204" pitchFamily="18" charset="0"/>
                      </a:rPr>
                      <m:t>𝑀𝐼𝐶</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𝑃𝐼𝑁</m:t>
                    </m:r>
                    <m:r>
                      <a:rPr lang="en-US" altLang="ko-KR" sz="1600" i="1">
                        <a:latin typeface="Cambria Math"/>
                      </a:rPr>
                      <m:t>⊕</m:t>
                    </m:r>
                    <m:r>
                      <a:rPr lang="en-US" altLang="ko-KR" sz="1600" i="1" smtClean="0">
                        <a:latin typeface="Cambria Math"/>
                      </a:rPr>
                      <m:t>𝑆𝑒𝑞</m:t>
                    </m:r>
                    <m:r>
                      <a:rPr lang="en-US" altLang="ko-KR" sz="1600" b="0" i="1" smtClean="0">
                        <a:latin typeface="Cambria Math"/>
                      </a:rPr>
                      <m:t>_</m:t>
                    </m:r>
                    <m:r>
                      <a:rPr lang="en-US" altLang="ko-KR" sz="1600" i="1">
                        <a:latin typeface="Cambria Math"/>
                      </a:rPr>
                      <m:t>𝑁</m:t>
                    </m:r>
                    <m:r>
                      <a:rPr lang="en-US" altLang="ko-KR" sz="1600" b="0" i="1" smtClean="0">
                        <a:latin typeface="Cambria Math"/>
                      </a:rPr>
                      <m:t>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𝐵</m:t>
                        </m:r>
                      </m:sub>
                    </m:sSub>
                    <m:r>
                      <a:rPr lang="en-US" altLang="ko-KR" sz="1600" i="1">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𝑇</m:t>
                        </m:r>
                      </m:e>
                      <m:sub>
                        <m:r>
                          <a:rPr lang="en-US" altLang="ko-KR" sz="1600" b="0" i="1" smtClean="0">
                            <a:latin typeface="Cambria Math" panose="02040503050406030204" pitchFamily="18" charset="0"/>
                          </a:rPr>
                          <m:t>𝐴</m:t>
                        </m:r>
                      </m:sub>
                    </m:sSub>
                    <m:r>
                      <a:rPr lang="en-US" altLang="ko-KR" sz="1600" b="0" i="1" smtClean="0">
                        <a:latin typeface="Cambria Math" panose="02040503050406030204" pitchFamily="18" charset="0"/>
                      </a:rPr>
                      <m:t>,</m:t>
                    </m:r>
                  </m:oMath>
                </a14:m>
                <a:r>
                  <a:rPr lang="ko-KR" altLang="en-US" sz="1600" dirty="0" smtClean="0"/>
                  <a:t> </a:t>
                </a:r>
                <a14:m>
                  <m:oMath xmlns:m="http://schemas.openxmlformats.org/officeDocument/2006/math">
                    <m:r>
                      <a:rPr lang="en-US" altLang="ko-KR" sz="1600" i="1">
                        <a:latin typeface="Cambria Math"/>
                      </a:rPr>
                      <m:t>𝑅</m:t>
                    </m:r>
                    <m:sSub>
                      <m:sSubPr>
                        <m:ctrlPr>
                          <a:rPr lang="en-US" altLang="ko-KR" sz="1600" i="1">
                            <a:latin typeface="Cambria Math" panose="02040503050406030204" pitchFamily="18" charset="0"/>
                          </a:rPr>
                        </m:ctrlPr>
                      </m:sSubPr>
                      <m:e>
                        <m:r>
                          <a:rPr lang="en-US" altLang="ko-KR" sz="1600" i="1">
                            <a:latin typeface="Cambria Math"/>
                          </a:rPr>
                          <m:t>𝑁</m:t>
                        </m:r>
                      </m:e>
                      <m:sub>
                        <m:r>
                          <a:rPr lang="en-US" altLang="ko-KR" sz="1600" i="1">
                            <a:latin typeface="Cambria Math"/>
                          </a:rPr>
                          <m:t>𝑖𝑛𝑖𝑡</m:t>
                        </m:r>
                      </m:sub>
                    </m:sSub>
                    <m:r>
                      <a:rPr lang="en-US" altLang="ko-KR" sz="1600" b="0" i="1" smtClean="0">
                        <a:latin typeface="Cambria Math" panose="02040503050406030204" pitchFamily="18" charset="0"/>
                      </a:rPr>
                      <m:t>)</m:t>
                    </m:r>
                  </m:oMath>
                </a14:m>
                <a:endParaRPr lang="ko-KR" alt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392039" y="3603128"/>
                <a:ext cx="4600072" cy="338554"/>
              </a:xfrm>
              <a:prstGeom prst="rect">
                <a:avLst/>
              </a:prstGeom>
              <a:blipFill rotWithShape="0">
                <a:blip r:embed="rId2"/>
                <a:stretch>
                  <a:fillRect b="-10714"/>
                </a:stretch>
              </a:blipFill>
              <a:ln>
                <a:noFill/>
              </a:ln>
            </p:spPr>
            <p:txBody>
              <a:bodyPr/>
              <a:lstStyle/>
              <a:p>
                <a:r>
                  <a:rPr lang="ko-KR" altLang="en-US">
                    <a:noFill/>
                  </a:rPr>
                  <a:t> </a:t>
                </a:r>
              </a:p>
            </p:txBody>
          </p:sp>
        </mc:Fallback>
      </mc:AlternateContent>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61</a:t>
            </a:fld>
            <a:endParaRPr lang="en-US" altLang="ko-KR"/>
          </a:p>
        </p:txBody>
      </p:sp>
      <p:sp>
        <p:nvSpPr>
          <p:cNvPr id="7" name="TextBox 6"/>
          <p:cNvSpPr txBox="1"/>
          <p:nvPr/>
        </p:nvSpPr>
        <p:spPr>
          <a:xfrm>
            <a:off x="2549712" y="823729"/>
            <a:ext cx="376795" cy="329672"/>
          </a:xfrm>
          <a:prstGeom prst="rect">
            <a:avLst/>
          </a:prstGeom>
          <a:noFill/>
        </p:spPr>
        <p:txBody>
          <a:bodyPr wrap="square" rtlCol="0">
            <a:spAutoFit/>
          </a:bodyPr>
          <a:lstStyle/>
          <a:p>
            <a:r>
              <a:rPr lang="en-US" altLang="ko-KR" dirty="0" smtClean="0"/>
              <a:t>A</a:t>
            </a:r>
            <a:endParaRPr lang="ko-KR" altLang="en-US" dirty="0"/>
          </a:p>
        </p:txBody>
      </p:sp>
      <p:sp>
        <p:nvSpPr>
          <p:cNvPr id="9" name="TextBox 8"/>
          <p:cNvSpPr txBox="1"/>
          <p:nvPr/>
        </p:nvSpPr>
        <p:spPr>
          <a:xfrm>
            <a:off x="7164288" y="823729"/>
            <a:ext cx="293341" cy="329672"/>
          </a:xfrm>
          <a:prstGeom prst="rect">
            <a:avLst/>
          </a:prstGeom>
          <a:noFill/>
        </p:spPr>
        <p:txBody>
          <a:bodyPr wrap="square" rtlCol="0">
            <a:spAutoFit/>
          </a:bodyPr>
          <a:lstStyle/>
          <a:p>
            <a:r>
              <a:rPr lang="en-US" altLang="ko-KR" dirty="0"/>
              <a:t>B</a:t>
            </a:r>
            <a:endParaRPr lang="ko-KR" altLang="en-US" dirty="0"/>
          </a:p>
        </p:txBody>
      </p:sp>
      <p:cxnSp>
        <p:nvCxnSpPr>
          <p:cNvPr id="10" name="직선 연결선 9"/>
          <p:cNvCxnSpPr/>
          <p:nvPr/>
        </p:nvCxnSpPr>
        <p:spPr>
          <a:xfrm>
            <a:off x="2391706" y="1222929"/>
            <a:ext cx="0" cy="4828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6985781" y="1222929"/>
            <a:ext cx="26051" cy="49935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289021" y="2011922"/>
                <a:ext cx="2058843" cy="338554"/>
              </a:xfrm>
              <a:prstGeom prst="rect">
                <a:avLst/>
              </a:prstGeom>
              <a:solidFill>
                <a:schemeClr val="bg1"/>
              </a:solidFill>
              <a:ln>
                <a:solidFill>
                  <a:schemeClr val="accent1"/>
                </a:solidFill>
              </a:ln>
            </p:spPr>
            <p:txBody>
              <a:bodyPr wrap="square" rtlCol="0">
                <a:spAutoFit/>
              </a:bodyPr>
              <a:lstStyle/>
              <a:p>
                <a:r>
                  <a:rPr lang="en-US" altLang="ko-KR" sz="1600" b="0" dirty="0" smtClean="0"/>
                  <a:t> Set</a:t>
                </a:r>
                <a14:m>
                  <m:oMath xmlns:m="http://schemas.openxmlformats.org/officeDocument/2006/math">
                    <m:r>
                      <a:rPr lang="en-US" altLang="ko-KR" sz="1600" b="0" i="1" smtClean="0">
                        <a:latin typeface="Cambria Math"/>
                      </a:rPr>
                      <m:t> </m:t>
                    </m:r>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b="0" i="1" smtClean="0">
                        <a:latin typeface="Cambria Math"/>
                      </a:rPr>
                      <m:t>= 0</m:t>
                    </m:r>
                  </m:oMath>
                </a14:m>
                <a:endParaRPr lang="ko-KR" alt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89021" y="2011922"/>
                <a:ext cx="2058843" cy="338554"/>
              </a:xfrm>
              <a:prstGeom prst="rect">
                <a:avLst/>
              </a:prstGeom>
              <a:blipFill rotWithShape="0">
                <a:blip r:embed="rId3"/>
                <a:stretch>
                  <a:fillRect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29253" y="1370122"/>
                <a:ext cx="1874595" cy="338554"/>
              </a:xfrm>
              <a:prstGeom prst="rect">
                <a:avLst/>
              </a:prstGeom>
              <a:solidFill>
                <a:schemeClr val="bg1"/>
              </a:solidFill>
              <a:ln>
                <a:solidFill>
                  <a:schemeClr val="accent1"/>
                </a:solidFill>
              </a:ln>
            </p:spPr>
            <p:txBody>
              <a:bodyPr wrap="square" rtlCol="0">
                <a:spAutoFit/>
              </a:bodyPr>
              <a:lstStyle/>
              <a:p>
                <a:r>
                  <a:rPr lang="en-US" altLang="ko-KR" sz="1600" b="0" dirty="0" smtClean="0"/>
                  <a:t>User A enters </a:t>
                </a:r>
                <a14:m>
                  <m:oMath xmlns:m="http://schemas.openxmlformats.org/officeDocument/2006/math">
                    <m:r>
                      <a:rPr lang="en-US" altLang="ko-KR" sz="1600" b="0" i="1" smtClean="0">
                        <a:latin typeface="Cambria Math"/>
                      </a:rPr>
                      <m:t>𝑃𝐼𝑁</m:t>
                    </m:r>
                  </m:oMath>
                </a14:m>
                <a:endParaRPr lang="ko-KR" alt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329253" y="1370122"/>
                <a:ext cx="1874595" cy="338554"/>
              </a:xfrm>
              <a:prstGeom prst="rect">
                <a:avLst/>
              </a:prstGeom>
              <a:blipFill rotWithShape="0">
                <a:blip r:embed="rId4"/>
                <a:stretch>
                  <a:fillRect l="-1290"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01836" y="4124129"/>
                <a:ext cx="1970050" cy="338554"/>
              </a:xfrm>
              <a:prstGeom prst="rect">
                <a:avLst/>
              </a:prstGeom>
              <a:solidFill>
                <a:schemeClr val="bg1"/>
              </a:solidFill>
              <a:ln>
                <a:solidFill>
                  <a:schemeClr val="accent1"/>
                </a:solidFill>
              </a:ln>
            </p:spPr>
            <p:txBody>
              <a:bodyPr wrap="square" rtlCol="0">
                <a:spAutoFit/>
              </a:bodyPr>
              <a:lstStyle/>
              <a:p>
                <a:r>
                  <a:rPr lang="en-US" altLang="ko-KR" sz="1600" b="0" dirty="0" smtClean="0"/>
                  <a:t>User B enters</a:t>
                </a:r>
                <a14:m>
                  <m:oMath xmlns:m="http://schemas.openxmlformats.org/officeDocument/2006/math">
                    <m:r>
                      <a:rPr lang="en-US" altLang="ko-KR" sz="1600" b="0" i="1" smtClean="0">
                        <a:latin typeface="Cambria Math"/>
                      </a:rPr>
                      <m:t> </m:t>
                    </m:r>
                    <m:r>
                      <a:rPr lang="en-US" altLang="ko-KR" sz="1600" b="0" i="1" smtClean="0">
                        <a:latin typeface="Cambria Math"/>
                      </a:rPr>
                      <m:t>𝑃𝐼𝑁</m:t>
                    </m:r>
                  </m:oMath>
                </a14:m>
                <a:endParaRPr lang="ko-KR" alt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101836" y="4124129"/>
                <a:ext cx="1970050" cy="338554"/>
              </a:xfrm>
              <a:prstGeom prst="rect">
                <a:avLst/>
              </a:prstGeom>
              <a:blipFill rotWithShape="1">
                <a:blip r:embed="rId5"/>
                <a:stretch>
                  <a:fillRect l="-1538"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801474" y="2014892"/>
                <a:ext cx="2270412" cy="369332"/>
              </a:xfrm>
              <a:prstGeom prst="rect">
                <a:avLst/>
              </a:prstGeom>
              <a:solidFill>
                <a:schemeClr val="bg1"/>
              </a:solidFill>
              <a:ln>
                <a:solidFill>
                  <a:schemeClr val="accent1"/>
                </a:solidFill>
              </a:ln>
            </p:spPr>
            <p:txBody>
              <a:bodyPr wrap="square" rtlCol="0">
                <a:spAutoFit/>
              </a:bodyPr>
              <a:lstStyle/>
              <a:p>
                <a:r>
                  <a:rPr lang="en-US" altLang="ko-KR" b="0" dirty="0" smtClean="0"/>
                  <a:t> </a:t>
                </a:r>
                <a:r>
                  <a:rPr lang="en-US" altLang="ko-KR" sz="1600" b="0" dirty="0" smtClean="0"/>
                  <a:t>Set</a:t>
                </a:r>
                <a14:m>
                  <m:oMath xmlns:m="http://schemas.openxmlformats.org/officeDocument/2006/math">
                    <m:r>
                      <a:rPr lang="en-US" altLang="ko-KR" sz="1600" b="0" i="1" smtClean="0">
                        <a:latin typeface="Cambria Math"/>
                      </a:rPr>
                      <m:t> </m:t>
                    </m:r>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𝐵</m:t>
                        </m:r>
                      </m:sub>
                    </m:sSub>
                    <m:r>
                      <a:rPr lang="en-US" altLang="ko-KR" sz="1600" b="0" i="1" smtClean="0">
                        <a:latin typeface="Cambria Math"/>
                      </a:rPr>
                      <m:t>= 0</m:t>
                    </m:r>
                  </m:oMath>
                </a14:m>
                <a:endParaRPr lang="ko-KR" alt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801474" y="2014892"/>
                <a:ext cx="2270412" cy="369332"/>
              </a:xfrm>
              <a:prstGeom prst="rect">
                <a:avLst/>
              </a:prstGeom>
              <a:blipFill rotWithShape="0">
                <a:blip r:embed="rId6"/>
                <a:stretch>
                  <a:fillRect b="-17742"/>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13564" y="1510396"/>
                <a:ext cx="2124903"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b="0" i="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𝐵</m:t>
                          </m:r>
                        </m:sub>
                      </m:sSub>
                      <m:r>
                        <a:rPr lang="en-US" altLang="ko-KR" sz="1600" b="0" i="1" smtClean="0">
                          <a:latin typeface="Cambria Math"/>
                        </a:rPr>
                        <m:t>, </m:t>
                      </m:r>
                      <m:r>
                        <a:rPr lang="en-US" altLang="ko-KR" sz="1600" b="0" i="1" smtClean="0">
                          <a:latin typeface="Cambria Math"/>
                        </a:rPr>
                        <m:t>𝑃𝐼𝑁</m:t>
                      </m:r>
                      <m:r>
                        <a:rPr lang="en-US" altLang="ko-KR" sz="1600" b="0" i="1" smtClean="0">
                          <a:latin typeface="Cambria Math"/>
                        </a:rPr>
                        <m:t>)</m:t>
                      </m:r>
                    </m:oMath>
                  </m:oMathPara>
                </a14:m>
                <a:endParaRPr lang="ko-KR" alt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13564" y="1510396"/>
                <a:ext cx="2124903" cy="338554"/>
              </a:xfrm>
              <a:prstGeom prst="rect">
                <a:avLst/>
              </a:prstGeom>
              <a:blipFill rotWithShape="0">
                <a:blip r:embed="rId7"/>
                <a:stretch>
                  <a:fillRect b="-1272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6650" y="2489104"/>
                <a:ext cx="3567278" cy="338554"/>
              </a:xfrm>
              <a:prstGeom prst="rect">
                <a:avLst/>
              </a:prstGeom>
              <a:solidFill>
                <a:schemeClr val="bg1"/>
              </a:solidFill>
              <a:ln>
                <a:solidFill>
                  <a:schemeClr val="accent1"/>
                </a:solidFill>
              </a:ln>
            </p:spPr>
            <p:txBody>
              <a:bodyPr wrap="square" rtlCol="0">
                <a:spAutoFit/>
              </a:bodyPr>
              <a:lstStyle/>
              <a:p>
                <a:r>
                  <a:rPr lang="en-US" altLang="ko-KR" sz="1600" b="0" dirty="0" smtClean="0"/>
                  <a:t>  Generate a random number</a:t>
                </a:r>
                <a14:m>
                  <m:oMath xmlns:m="http://schemas.openxmlformats.org/officeDocument/2006/math">
                    <m:r>
                      <a:rPr lang="en-US" altLang="ko-KR" sz="1600" b="0" i="1" smtClean="0">
                        <a:latin typeface="Cambria Math"/>
                      </a:rPr>
                      <m:t> </m:t>
                    </m:r>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oMath>
                </a14:m>
                <a:endParaRPr lang="ko-KR" alt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6650" y="2489104"/>
                <a:ext cx="3567278" cy="338554"/>
              </a:xfrm>
              <a:prstGeom prst="rect">
                <a:avLst/>
              </a:prstGeom>
              <a:blipFill rotWithShape="0">
                <a:blip r:embed="rId8"/>
                <a:stretch>
                  <a:fillRect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09246" y="2936936"/>
                <a:ext cx="2964917"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m:t>
                          </m:r>
                        </m:e>
                      </m:d>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𝐴𝑈𝑇𝐻</m:t>
                          </m:r>
                          <m:r>
                            <a:rPr lang="en-US" altLang="ko-KR" sz="1600" b="0" i="1" smtClean="0">
                              <a:latin typeface="Cambria Math"/>
                            </a:rPr>
                            <m:t>_</m:t>
                          </m:r>
                          <m:r>
                            <a:rPr lang="en-US" altLang="ko-KR" sz="1600" b="0" i="1" smtClean="0">
                              <a:latin typeface="Cambria Math"/>
                            </a:rPr>
                            <m:t>𝐾𝐸𝑌</m:t>
                          </m:r>
                        </m:e>
                        <m:sub>
                          <m:r>
                            <a:rPr lang="en-US" altLang="ko-KR" sz="1600" b="0" i="1" smtClean="0">
                              <a:latin typeface="Cambria Math"/>
                            </a:rPr>
                            <m:t>𝐴𝐵</m:t>
                          </m:r>
                        </m:sub>
                      </m:sSub>
                    </m:oMath>
                  </m:oMathPara>
                </a14:m>
                <a:endParaRPr lang="ko-KR" alt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09246" y="2936936"/>
                <a:ext cx="2964917" cy="579133"/>
              </a:xfrm>
              <a:prstGeom prst="rect">
                <a:avLst/>
              </a:prstGeom>
              <a:blipFill rotWithShape="0">
                <a:blip r:embed="rId9"/>
                <a:stretch>
                  <a:fillRect/>
                </a:stretch>
              </a:blipFill>
              <a:ln>
                <a:solidFill>
                  <a:schemeClr val="accent1"/>
                </a:solidFill>
              </a:ln>
            </p:spPr>
            <p:txBody>
              <a:bodyPr/>
              <a:lstStyle/>
              <a:p>
                <a:r>
                  <a:rPr lang="ko-KR" altLang="en-US">
                    <a:noFill/>
                  </a:rPr>
                  <a:t> </a:t>
                </a:r>
              </a:p>
            </p:txBody>
          </p:sp>
        </mc:Fallback>
      </mc:AlternateContent>
      <p:cxnSp>
        <p:nvCxnSpPr>
          <p:cNvPr id="22" name="직선 화살표 연결선 21"/>
          <p:cNvCxnSpPr/>
          <p:nvPr/>
        </p:nvCxnSpPr>
        <p:spPr>
          <a:xfrm>
            <a:off x="2391706" y="4005064"/>
            <a:ext cx="4620126"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a:off x="2391705" y="1844824"/>
            <a:ext cx="4583460"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6680" y="1359043"/>
            <a:ext cx="2313454" cy="523220"/>
          </a:xfrm>
          <a:prstGeom prst="rect">
            <a:avLst/>
          </a:prstGeom>
          <a:noFill/>
        </p:spPr>
        <p:txBody>
          <a:bodyPr wrap="none" rtlCol="0">
            <a:spAutoFit/>
          </a:bodyPr>
          <a:lstStyle/>
          <a:p>
            <a:r>
              <a:rPr lang="en-US" altLang="ko-KR" sz="1400" dirty="0" smtClean="0">
                <a:solidFill>
                  <a:srgbClr val="FF0000"/>
                </a:solidFill>
              </a:rPr>
              <a:t>Secure PIN establishment</a:t>
            </a:r>
          </a:p>
          <a:p>
            <a:r>
              <a:rPr lang="en-US" altLang="ko-KR" sz="1400" dirty="0" smtClean="0">
                <a:solidFill>
                  <a:srgbClr val="FF0000"/>
                </a:solidFill>
              </a:rPr>
              <a:t>(out of specification scope)</a:t>
            </a:r>
            <a:endParaRPr lang="ko-KR" altLang="en-US" sz="1400" dirty="0">
              <a:solidFill>
                <a:srgbClr val="FF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516347" y="5349006"/>
                <a:ext cx="2964917"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m:t>
                          </m:r>
                        </m:e>
                      </m:d>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𝐴𝑈𝑇𝐻</m:t>
                          </m:r>
                          <m:r>
                            <a:rPr lang="en-US" altLang="ko-KR" sz="1600" b="0" i="1" smtClean="0">
                              <a:latin typeface="Cambria Math"/>
                            </a:rPr>
                            <m:t>_</m:t>
                          </m:r>
                          <m:r>
                            <a:rPr lang="en-US" altLang="ko-KR" sz="1600" b="0" i="1" smtClean="0">
                              <a:latin typeface="Cambria Math"/>
                            </a:rPr>
                            <m:t>𝐾𝐸𝑌</m:t>
                          </m:r>
                        </m:e>
                        <m:sub>
                          <m:r>
                            <a:rPr lang="en-US" altLang="ko-KR" sz="1600" b="0" i="1" smtClean="0">
                              <a:latin typeface="Cambria Math"/>
                            </a:rPr>
                            <m:t>𝐴𝐵</m:t>
                          </m:r>
                        </m:sub>
                      </m:sSub>
                    </m:oMath>
                  </m:oMathPara>
                </a14:m>
                <a:endParaRPr lang="ko-KR" alt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516347" y="5349006"/>
                <a:ext cx="2964917" cy="579133"/>
              </a:xfrm>
              <a:prstGeom prst="rect">
                <a:avLst/>
              </a:prstGeom>
              <a:blipFill rotWithShape="1">
                <a:blip r:embed="rId11"/>
                <a:stretch>
                  <a:fillRect/>
                </a:stretch>
              </a:blipFill>
              <a:ln>
                <a:solidFill>
                  <a:schemeClr val="accent1"/>
                </a:solidFill>
              </a:ln>
            </p:spPr>
            <p:txBody>
              <a:bodyPr/>
              <a:lstStyle/>
              <a:p>
                <a:r>
                  <a:rPr lang="ko-KR" altLang="en-US">
                    <a:noFill/>
                  </a:rPr>
                  <a:t> </a:t>
                </a:r>
              </a:p>
            </p:txBody>
          </p:sp>
        </mc:Fallback>
      </mc:AlternateContent>
      <p:grpSp>
        <p:nvGrpSpPr>
          <p:cNvPr id="2" name="그룹 1"/>
          <p:cNvGrpSpPr/>
          <p:nvPr/>
        </p:nvGrpSpPr>
        <p:grpSpPr>
          <a:xfrm>
            <a:off x="3874164" y="4567564"/>
            <a:ext cx="5162334" cy="584775"/>
            <a:chOff x="3874164" y="4567564"/>
            <a:chExt cx="5162334" cy="584775"/>
          </a:xfrm>
        </p:grpSpPr>
        <mc:AlternateContent xmlns:mc="http://schemas.openxmlformats.org/markup-compatibility/2006" xmlns:a14="http://schemas.microsoft.com/office/drawing/2010/main">
          <mc:Choice Requires="a14">
            <p:sp>
              <p:nvSpPr>
                <p:cNvPr id="29" name="TextBox 28"/>
                <p:cNvSpPr txBox="1"/>
                <p:nvPr/>
              </p:nvSpPr>
              <p:spPr>
                <a:xfrm>
                  <a:off x="3874164" y="4567564"/>
                  <a:ext cx="5162334" cy="584775"/>
                </a:xfrm>
                <a:prstGeom prst="rect">
                  <a:avLst/>
                </a:prstGeom>
                <a:solidFill>
                  <a:schemeClr val="bg1"/>
                </a:solidFill>
                <a:ln>
                  <a:solidFill>
                    <a:schemeClr val="accent1"/>
                  </a:solidFill>
                </a:ln>
              </p:spPr>
              <p:txBody>
                <a:bodyPr wrap="square" rtlCol="0">
                  <a:spAutoFit/>
                </a:bodyPr>
                <a:lstStyle/>
                <a:p>
                  <a14:m>
                    <m:oMath xmlns:m="http://schemas.openxmlformats.org/officeDocument/2006/math">
                      <m:r>
                        <a:rPr lang="en-US" altLang="ko-KR" sz="1600" i="1" smtClean="0">
                          <a:latin typeface="Cambria Math" panose="02040503050406030204" pitchFamily="18" charset="0"/>
                        </a:rPr>
                        <m:t>𝑀𝐼𝐶</m:t>
                      </m:r>
                      <m:r>
                        <a:rPr lang="en-US" altLang="ko-KR" sz="1600" i="1" smtClean="0">
                          <a:latin typeface="Cambria Math" panose="02040503050406030204" pitchFamily="18" charset="0"/>
                        </a:rPr>
                        <m:t>(</m:t>
                      </m:r>
                      <m:r>
                        <a:rPr lang="en-US" altLang="ko-KR" sz="1600" i="1" smtClean="0">
                          <a:latin typeface="Cambria Math" panose="02040503050406030204" pitchFamily="18" charset="0"/>
                        </a:rPr>
                        <m:t>𝑃𝐼𝑁</m:t>
                      </m:r>
                      <m:r>
                        <a:rPr lang="en-US" altLang="ko-KR" sz="1600" i="1">
                          <a:latin typeface="Cambria Math"/>
                        </a:rPr>
                        <m:t>⊕</m:t>
                      </m:r>
                      <m:r>
                        <a:rPr lang="en-US" altLang="ko-KR" sz="1600" i="1">
                          <a:latin typeface="Cambria Math"/>
                        </a:rPr>
                        <m:t>𝑆𝑒𝑞</m:t>
                      </m:r>
                      <m:r>
                        <a:rPr lang="en-US" altLang="ko-KR" sz="1600" i="1">
                          <a:latin typeface="Cambria Math"/>
                        </a:rPr>
                        <m:t>_</m:t>
                      </m:r>
                      <m:r>
                        <a:rPr lang="en-US" altLang="ko-KR" sz="1600" i="1">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𝑚</m:t>
                          </m:r>
                        </m:e>
                        <m:sub>
                          <m:r>
                            <a:rPr lang="en-US" altLang="ko-KR" sz="1600" b="0" i="1" smtClean="0">
                              <a:latin typeface="Cambria Math" panose="02040503050406030204" pitchFamily="18" charset="0"/>
                            </a:rPr>
                            <m:t>𝐴</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𝐵</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𝑇</m:t>
                          </m:r>
                        </m:e>
                        <m:sub>
                          <m:r>
                            <a:rPr lang="en-US" altLang="ko-KR" sz="1600" i="1">
                              <a:latin typeface="Cambria Math" panose="02040503050406030204" pitchFamily="18" charset="0"/>
                            </a:rPr>
                            <m:t>𝐴</m:t>
                          </m:r>
                        </m:sub>
                      </m:sSub>
                      <m:r>
                        <a:rPr lang="en-US" altLang="ko-KR" sz="1600" i="1">
                          <a:latin typeface="Cambria Math" panose="02040503050406030204" pitchFamily="18" charset="0"/>
                        </a:rPr>
                        <m:t>,</m:t>
                      </m:r>
                    </m:oMath>
                  </a14:m>
                  <a:r>
                    <a:rPr lang="ko-KR" altLang="en-US" sz="1600" dirty="0"/>
                    <a:t> </a:t>
                  </a:r>
                  <a14:m>
                    <m:oMath xmlns:m="http://schemas.openxmlformats.org/officeDocument/2006/math">
                      <m:r>
                        <a:rPr lang="en-US" altLang="ko-KR" sz="1600" i="1">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𝑁</m:t>
                          </m:r>
                        </m:e>
                        <m:sub>
                          <m:r>
                            <a:rPr lang="en-US" altLang="ko-KR" sz="1600" b="0" i="1" smtClean="0">
                              <a:latin typeface="Cambria Math" panose="02040503050406030204" pitchFamily="18" charset="0"/>
                            </a:rPr>
                            <m:t>𝑖𝑛𝑖𝑡</m:t>
                          </m:r>
                        </m:sub>
                      </m:sSub>
                      <m:r>
                        <a:rPr lang="en-US" altLang="ko-KR" sz="1600" i="1">
                          <a:latin typeface="Cambria Math" panose="02040503050406030204" pitchFamily="18" charset="0"/>
                        </a:rPr>
                        <m:t>)</m:t>
                      </m:r>
                    </m:oMath>
                  </a14:m>
                  <a:endParaRPr lang="en-US" altLang="ko-KR" sz="1600" dirty="0" smtClean="0"/>
                </a:p>
                <a:p>
                  <a:r>
                    <a:rPr lang="en-US" altLang="ko-KR" sz="1600" dirty="0"/>
                    <a:t> </a:t>
                  </a:r>
                  <a:r>
                    <a:rPr lang="en-US" altLang="ko-KR" sz="1600" dirty="0" smtClean="0"/>
                    <a:t>          </a:t>
                  </a:r>
                  <a14:m>
                    <m:oMath xmlns:m="http://schemas.openxmlformats.org/officeDocument/2006/math">
                      <m:r>
                        <a:rPr lang="en-US" altLang="ko-KR" sz="1600" i="1">
                          <a:latin typeface="Cambria Math" panose="02040503050406030204" pitchFamily="18" charset="0"/>
                        </a:rPr>
                        <m:t>=</m:t>
                      </m:r>
                      <m:r>
                        <a:rPr lang="en-US" altLang="ko-KR" sz="1600" b="0" i="1" smtClean="0">
                          <a:latin typeface="Cambria Math" panose="02040503050406030204" pitchFamily="18" charset="0"/>
                        </a:rPr>
                        <m:t> </m:t>
                      </m:r>
                      <m:r>
                        <a:rPr lang="en-US" altLang="ko-KR" sz="1600" i="1">
                          <a:latin typeface="Cambria Math" panose="02040503050406030204" pitchFamily="18" charset="0"/>
                        </a:rPr>
                        <m:t>𝑀𝐼𝐶</m:t>
                      </m:r>
                      <m:r>
                        <a:rPr lang="en-US" altLang="ko-KR" sz="1600" i="1">
                          <a:latin typeface="Cambria Math" panose="02040503050406030204" pitchFamily="18" charset="0"/>
                        </a:rPr>
                        <m:t>(</m:t>
                      </m:r>
                      <m:r>
                        <a:rPr lang="en-US" altLang="ko-KR" sz="1600" i="1">
                          <a:latin typeface="Cambria Math" panose="02040503050406030204" pitchFamily="18" charset="0"/>
                        </a:rPr>
                        <m:t>𝑃𝐼𝑁</m:t>
                      </m:r>
                      <m:r>
                        <a:rPr lang="en-US" altLang="ko-KR" sz="1600" i="1">
                          <a:latin typeface="Cambria Math"/>
                        </a:rPr>
                        <m:t>⊕</m:t>
                      </m:r>
                      <m:r>
                        <a:rPr lang="en-US" altLang="ko-KR" sz="1600" i="1">
                          <a:latin typeface="Cambria Math"/>
                        </a:rPr>
                        <m:t>𝑆𝑒𝑞</m:t>
                      </m:r>
                      <m:r>
                        <a:rPr lang="en-US" altLang="ko-KR" sz="1600" i="1">
                          <a:latin typeface="Cambria Math"/>
                        </a:rPr>
                        <m:t>_</m:t>
                      </m:r>
                      <m:r>
                        <a:rPr lang="en-US" altLang="ko-KR" sz="1600" i="1">
                          <a:latin typeface="Cambria Math"/>
                        </a:rPr>
                        <m:t>𝑁𝑢</m:t>
                      </m:r>
                      <m:sSub>
                        <m:sSubPr>
                          <m:ctrlPr>
                            <a:rPr lang="en-US" altLang="ko-KR" sz="1600" b="0" i="1" smtClean="0">
                              <a:latin typeface="Cambria Math" panose="02040503050406030204" pitchFamily="18" charset="0"/>
                            </a:rPr>
                          </m:ctrlPr>
                        </m:sSubPr>
                        <m:e>
                          <m:r>
                            <a:rPr lang="en-US" altLang="ko-KR" sz="1600" i="1">
                              <a:latin typeface="Cambria Math"/>
                            </a:rPr>
                            <m:t>𝑚</m:t>
                          </m:r>
                        </m:e>
                        <m:sub>
                          <m:r>
                            <a:rPr lang="en-US" altLang="ko-KR" sz="1600" b="0" i="1" smtClean="0">
                              <a:latin typeface="Cambria Math" panose="02040503050406030204" pitchFamily="18" charset="0"/>
                            </a:rPr>
                            <m:t>𝐵</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𝐵</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𝑇</m:t>
                          </m:r>
                        </m:e>
                        <m:sub>
                          <m:r>
                            <a:rPr lang="en-US" altLang="ko-KR" sz="1600" i="1">
                              <a:latin typeface="Cambria Math" panose="02040503050406030204" pitchFamily="18" charset="0"/>
                            </a:rPr>
                            <m:t>𝐴</m:t>
                          </m:r>
                        </m:sub>
                      </m:sSub>
                      <m:r>
                        <a:rPr lang="en-US" altLang="ko-KR" sz="1600" i="1">
                          <a:latin typeface="Cambria Math" panose="02040503050406030204" pitchFamily="18" charset="0"/>
                        </a:rPr>
                        <m:t>,</m:t>
                      </m:r>
                    </m:oMath>
                  </a14:m>
                  <a:r>
                    <a:rPr lang="ko-KR" altLang="en-US" sz="1600" dirty="0"/>
                    <a:t> </a:t>
                  </a:r>
                  <a14:m>
                    <m:oMath xmlns:m="http://schemas.openxmlformats.org/officeDocument/2006/math">
                      <m:r>
                        <a:rPr lang="en-US" altLang="ko-KR" sz="1600" i="1">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𝑁</m:t>
                          </m:r>
                        </m:e>
                        <m:sub>
                          <m:r>
                            <a:rPr lang="en-US" altLang="ko-KR" sz="1600" b="0" i="1" smtClean="0">
                              <a:latin typeface="Cambria Math" panose="02040503050406030204" pitchFamily="18" charset="0"/>
                            </a:rPr>
                            <m:t>𝑖𝑛𝑖𝑡</m:t>
                          </m:r>
                        </m:sub>
                      </m:sSub>
                      <m:r>
                        <a:rPr lang="en-US" altLang="ko-KR" sz="1600" i="1">
                          <a:latin typeface="Cambria Math" panose="02040503050406030204" pitchFamily="18" charset="0"/>
                        </a:rPr>
                        <m:t>)</m:t>
                      </m:r>
                    </m:oMath>
                  </a14:m>
                  <a:endParaRPr lang="ko-KR" alt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874164" y="4567564"/>
                  <a:ext cx="5162334" cy="584775"/>
                </a:xfrm>
                <a:prstGeom prst="rect">
                  <a:avLst/>
                </a:prstGeom>
                <a:blipFill rotWithShape="1">
                  <a:blip r:embed="rId12"/>
                  <a:stretch>
                    <a:fillRect b="-5102"/>
                  </a:stretch>
                </a:blipFill>
                <a:ln>
                  <a:solidFill>
                    <a:schemeClr val="accent1"/>
                  </a:solidFill>
                </a:ln>
              </p:spPr>
              <p:txBody>
                <a:bodyPr/>
                <a:lstStyle/>
                <a:p>
                  <a:r>
                    <a:rPr lang="ko-KR" altLang="en-US">
                      <a:noFill/>
                    </a:rPr>
                    <a:t> </a:t>
                  </a:r>
                </a:p>
              </p:txBody>
            </p:sp>
          </mc:Fallback>
        </mc:AlternateContent>
        <p:pic>
          <p:nvPicPr>
            <p:cNvPr id="4" name="그림 3"/>
            <p:cNvPicPr>
              <a:picLocks noChangeAspect="1"/>
            </p:cNvPicPr>
            <p:nvPr/>
          </p:nvPicPr>
          <p:blipFill>
            <a:blip r:embed="rId13"/>
            <a:stretch>
              <a:fillRect/>
            </a:stretch>
          </p:blipFill>
          <p:spPr>
            <a:xfrm>
              <a:off x="4610100" y="4811989"/>
              <a:ext cx="106448" cy="144016"/>
            </a:xfrm>
            <a:prstGeom prst="rect">
              <a:avLst/>
            </a:prstGeom>
          </p:spPr>
        </p:pic>
      </p:grpSp>
      <p:pic>
        <p:nvPicPr>
          <p:cNvPr id="28" name="Picture 3" descr="E:\my doc\Telematics\合作交流\2012\2012-1024青岛物流\MC900441332.PNG"/>
          <p:cNvPicPr>
            <a:picLocks noChangeAspect="1" noChangeArrowheads="1"/>
          </p:cNvPicPr>
          <p:nvPr/>
        </p:nvPicPr>
        <p:blipFill>
          <a:blip r:embed="rId14" cstate="print"/>
          <a:srcRect/>
          <a:stretch>
            <a:fillRect/>
          </a:stretch>
        </p:blipFill>
        <p:spPr bwMode="auto">
          <a:xfrm>
            <a:off x="2097806" y="648792"/>
            <a:ext cx="587796" cy="576080"/>
          </a:xfrm>
          <a:prstGeom prst="rect">
            <a:avLst/>
          </a:prstGeom>
          <a:noFill/>
        </p:spPr>
      </p:pic>
      <p:pic>
        <p:nvPicPr>
          <p:cNvPr id="30" name="Picture 3" descr="E:\my doc\Telematics\合作交流\2012\2012-1024青岛物流\MC900441332.PNG"/>
          <p:cNvPicPr>
            <a:picLocks noChangeAspect="1" noChangeArrowheads="1"/>
          </p:cNvPicPr>
          <p:nvPr/>
        </p:nvPicPr>
        <p:blipFill>
          <a:blip r:embed="rId14" cstate="print"/>
          <a:srcRect/>
          <a:stretch>
            <a:fillRect/>
          </a:stretch>
        </p:blipFill>
        <p:spPr bwMode="auto">
          <a:xfrm>
            <a:off x="6691883" y="686804"/>
            <a:ext cx="587796" cy="576080"/>
          </a:xfrm>
          <a:prstGeom prst="rect">
            <a:avLst/>
          </a:prstGeom>
          <a:noFill/>
        </p:spPr>
      </p:pic>
    </p:spTree>
    <p:extLst>
      <p:ext uri="{BB962C8B-B14F-4D97-AF65-F5344CB8AC3E}">
        <p14:creationId xmlns:p14="http://schemas.microsoft.com/office/powerpoint/2010/main" val="39525451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1</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i="1" dirty="0" smtClean="0">
                    <a:solidFill>
                      <a:srgbClr val="0066FF"/>
                    </a:solidFill>
                  </a:rPr>
                  <a:t>Device-to-device connection (cont.)</a:t>
                </a:r>
              </a:p>
              <a:p>
                <a:pPr marL="457200" lvl="1" indent="0">
                  <a:buNone/>
                </a:pPr>
                <a:endParaRPr lang="en-US" altLang="ko-KR" dirty="0" smtClean="0"/>
              </a:p>
              <a:p>
                <a:r>
                  <a:rPr lang="en-US" altLang="ko-KR" dirty="0" smtClean="0"/>
                  <a:t>Function and parameter</a:t>
                </a:r>
              </a:p>
              <a:p>
                <a:pPr lvl="1"/>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𝐵</m:t>
                        </m:r>
                      </m:sub>
                    </m:sSub>
                  </m:oMath>
                </a14:m>
                <a:r>
                  <a:rPr lang="en-US" altLang="ko-KR" dirty="0"/>
                  <a:t>: A information of device B</a:t>
                </a:r>
              </a:p>
              <a:p>
                <a:pPr lvl="1"/>
                <a14:m>
                  <m:oMath xmlns:m="http://schemas.openxmlformats.org/officeDocument/2006/math">
                    <m:r>
                      <a:rPr lang="en-US" altLang="ko-KR" i="1">
                        <a:latin typeface="Cambria Math" panose="02040503050406030204" pitchFamily="18" charset="0"/>
                      </a:rPr>
                      <m:t>𝑆𝑒𝑞</m:t>
                    </m:r>
                    <m:r>
                      <a:rPr lang="en-US" altLang="ko-KR" i="1">
                        <a:latin typeface="Cambria Math" panose="02040503050406030204" pitchFamily="18" charset="0"/>
                      </a:rPr>
                      <m:t>_</m:t>
                    </m:r>
                    <m:r>
                      <a:rPr lang="en-US" altLang="ko-KR" i="1">
                        <a:latin typeface="Cambria Math" panose="02040503050406030204" pitchFamily="18" charset="0"/>
                      </a:rPr>
                      <m:t>𝑁𝑢𝑚</m:t>
                    </m:r>
                  </m:oMath>
                </a14:m>
                <a:r>
                  <a:rPr lang="en-US" altLang="ko-KR" dirty="0"/>
                  <a:t>: A </a:t>
                </a:r>
                <a:r>
                  <a:rPr lang="en-US" altLang="ko-KR" dirty="0" smtClean="0"/>
                  <a:t>sequence </a:t>
                </a:r>
                <a:r>
                  <a:rPr lang="en-US" altLang="ko-KR" dirty="0"/>
                  <a:t>number 	</a:t>
                </a:r>
                <a:endParaRPr lang="en-US" altLang="ko-KR" dirty="0" smtClean="0"/>
              </a:p>
              <a:p>
                <a:pPr lvl="1"/>
                <a14:m>
                  <m:oMath xmlns:m="http://schemas.openxmlformats.org/officeDocument/2006/math">
                    <m:r>
                      <a:rPr lang="en-US" altLang="ko-KR" b="0" i="1" smtClean="0">
                        <a:latin typeface="Cambria Math" panose="02040503050406030204" pitchFamily="18" charset="0"/>
                      </a:rPr>
                      <m:t>𝑅</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𝑖𝑛𝑖𝑡</m:t>
                        </m:r>
                      </m:sub>
                    </m:sSub>
                  </m:oMath>
                </a14:m>
                <a:r>
                  <a:rPr lang="en-US" altLang="ko-KR" b="0" dirty="0" smtClean="0"/>
                  <a:t>: 128-bit random number</a:t>
                </a:r>
              </a:p>
              <a:p>
                <a:pPr lvl="1"/>
                <a14:m>
                  <m:oMath xmlns:m="http://schemas.openxmlformats.org/officeDocument/2006/math">
                    <m:r>
                      <a:rPr lang="en-US" altLang="ko-KR" b="0" i="1" smtClean="0">
                        <a:latin typeface="Cambria Math"/>
                      </a:rPr>
                      <m:t>𝑀𝐼𝐶</m:t>
                    </m:r>
                  </m:oMath>
                </a14:m>
                <a:r>
                  <a:rPr lang="en-US" altLang="ko-KR" dirty="0"/>
                  <a:t>: </a:t>
                </a:r>
                <a:r>
                  <a:rPr lang="en-US" altLang="ko-KR" dirty="0" smtClean="0"/>
                  <a:t>Message integrity code</a:t>
                </a: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940"/>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62</a:t>
            </a:fld>
            <a:endParaRPr lang="en-US" altLang="ko-KR"/>
          </a:p>
        </p:txBody>
      </p:sp>
    </p:spTree>
    <p:extLst>
      <p:ext uri="{BB962C8B-B14F-4D97-AF65-F5344CB8AC3E}">
        <p14:creationId xmlns:p14="http://schemas.microsoft.com/office/powerpoint/2010/main" val="3890050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2</a:t>
            </a:r>
            <a:endParaRPr lang="ko-KR" altLang="en-US" dirty="0"/>
          </a:p>
        </p:txBody>
      </p:sp>
      <p:sp>
        <p:nvSpPr>
          <p:cNvPr id="3" name="내용 개체 틀 2"/>
          <p:cNvSpPr>
            <a:spLocks noGrp="1"/>
          </p:cNvSpPr>
          <p:nvPr>
            <p:ph idx="1"/>
          </p:nvPr>
        </p:nvSpPr>
        <p:spPr/>
        <p:txBody>
          <a:bodyPr/>
          <a:lstStyle/>
          <a:p>
            <a:r>
              <a:rPr lang="en-US" altLang="ko-KR" i="1" dirty="0" smtClean="0">
                <a:solidFill>
                  <a:srgbClr val="0066FF"/>
                </a:solidFill>
              </a:rPr>
              <a:t>Device-to-(devices in a specific group) connection</a:t>
            </a:r>
            <a:endParaRPr lang="en-US" altLang="ko-KR" i="1" dirty="0">
              <a:solidFill>
                <a:srgbClr val="0066FF"/>
              </a:solidFill>
            </a:endParaRPr>
          </a:p>
          <a:p>
            <a:endParaRPr lang="en-US" altLang="ko-KR" dirty="0" smtClean="0"/>
          </a:p>
          <a:p>
            <a:r>
              <a:rPr lang="en-US" altLang="ko-KR" dirty="0" smtClean="0"/>
              <a:t>Security requirement</a:t>
            </a:r>
          </a:p>
          <a:p>
            <a:pPr lvl="1"/>
            <a:r>
              <a:rPr lang="en-US" altLang="ko-KR" dirty="0" smtClean="0"/>
              <a:t>Secure against MITM, replay attack by relaying nodes and a group manager in multi-hop environment</a:t>
            </a:r>
          </a:p>
          <a:p>
            <a:pPr marL="457200" lvl="1" indent="0">
              <a:buNone/>
            </a:pP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63</a:t>
            </a:fld>
            <a:endParaRPr lang="en-US" altLang="ko-KR"/>
          </a:p>
        </p:txBody>
      </p:sp>
    </p:spTree>
    <p:extLst>
      <p:ext uri="{BB962C8B-B14F-4D97-AF65-F5344CB8AC3E}">
        <p14:creationId xmlns:p14="http://schemas.microsoft.com/office/powerpoint/2010/main" val="3529490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직선 연결선 55"/>
          <p:cNvCxnSpPr>
            <a:stCxn id="58" idx="2"/>
          </p:cNvCxnSpPr>
          <p:nvPr/>
        </p:nvCxnSpPr>
        <p:spPr>
          <a:xfrm>
            <a:off x="7446454" y="3479495"/>
            <a:ext cx="5866" cy="2591840"/>
          </a:xfrm>
          <a:prstGeom prst="line">
            <a:avLst/>
          </a:prstGeom>
        </p:spPr>
        <p:style>
          <a:lnRef idx="1">
            <a:schemeClr val="accent1"/>
          </a:lnRef>
          <a:fillRef idx="0">
            <a:schemeClr val="accent1"/>
          </a:fillRef>
          <a:effectRef idx="0">
            <a:schemeClr val="accent1"/>
          </a:effectRef>
          <a:fontRef idx="minor">
            <a:schemeClr val="tx1"/>
          </a:fontRef>
        </p:style>
      </p:cxn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64</a:t>
            </a:fld>
            <a:endParaRPr lang="en-US" altLang="ko-KR"/>
          </a:p>
        </p:txBody>
      </p:sp>
      <p:grpSp>
        <p:nvGrpSpPr>
          <p:cNvPr id="3" name="그룹 2"/>
          <p:cNvGrpSpPr/>
          <p:nvPr/>
        </p:nvGrpSpPr>
        <p:grpSpPr>
          <a:xfrm>
            <a:off x="680177" y="706604"/>
            <a:ext cx="849528" cy="576080"/>
            <a:chOff x="2076979" y="700525"/>
            <a:chExt cx="849528" cy="576080"/>
          </a:xfrm>
        </p:grpSpPr>
        <p:sp>
          <p:nvSpPr>
            <p:cNvPr id="7" name="TextBox 6"/>
            <p:cNvSpPr txBox="1"/>
            <p:nvPr/>
          </p:nvSpPr>
          <p:spPr>
            <a:xfrm>
              <a:off x="2549712" y="823729"/>
              <a:ext cx="376795" cy="329672"/>
            </a:xfrm>
            <a:prstGeom prst="rect">
              <a:avLst/>
            </a:prstGeom>
            <a:noFill/>
          </p:spPr>
          <p:txBody>
            <a:bodyPr wrap="square" rtlCol="0">
              <a:spAutoFit/>
            </a:bodyPr>
            <a:lstStyle/>
            <a:p>
              <a:r>
                <a:rPr lang="en-US" altLang="ko-KR" dirty="0" smtClean="0"/>
                <a:t>A</a:t>
              </a:r>
              <a:endParaRPr lang="ko-KR" altLang="en-US" dirty="0"/>
            </a:p>
          </p:txBody>
        </p:sp>
        <p:pic>
          <p:nvPicPr>
            <p:cNvPr id="26" name="Picture 3" descr="E:\my doc\Telematics\合作交流\2012\2012-1024青岛物流\MC900441332.PNG"/>
            <p:cNvPicPr>
              <a:picLocks noChangeAspect="1" noChangeArrowheads="1"/>
            </p:cNvPicPr>
            <p:nvPr/>
          </p:nvPicPr>
          <p:blipFill>
            <a:blip r:embed="rId2" cstate="print"/>
            <a:srcRect/>
            <a:stretch>
              <a:fillRect/>
            </a:stretch>
          </p:blipFill>
          <p:spPr bwMode="auto">
            <a:xfrm>
              <a:off x="2076979" y="700525"/>
              <a:ext cx="587796" cy="576080"/>
            </a:xfrm>
            <a:prstGeom prst="rect">
              <a:avLst/>
            </a:prstGeom>
            <a:noFill/>
          </p:spPr>
        </p:pic>
      </p:grpSp>
      <p:sp>
        <p:nvSpPr>
          <p:cNvPr id="9" name="TextBox 8"/>
          <p:cNvSpPr txBox="1"/>
          <p:nvPr/>
        </p:nvSpPr>
        <p:spPr>
          <a:xfrm>
            <a:off x="7092280" y="847006"/>
            <a:ext cx="293341" cy="369332"/>
          </a:xfrm>
          <a:prstGeom prst="rect">
            <a:avLst/>
          </a:prstGeom>
          <a:noFill/>
        </p:spPr>
        <p:txBody>
          <a:bodyPr wrap="square" rtlCol="0">
            <a:spAutoFit/>
          </a:bodyPr>
          <a:lstStyle/>
          <a:p>
            <a:r>
              <a:rPr lang="en-US" altLang="ko-KR" dirty="0"/>
              <a:t>G</a:t>
            </a:r>
            <a:endParaRPr lang="ko-KR" altLang="en-US" dirty="0"/>
          </a:p>
        </p:txBody>
      </p:sp>
      <p:cxnSp>
        <p:nvCxnSpPr>
          <p:cNvPr id="24" name="직선 연결선 23"/>
          <p:cNvCxnSpPr/>
          <p:nvPr/>
        </p:nvCxnSpPr>
        <p:spPr>
          <a:xfrm>
            <a:off x="4259260" y="1159480"/>
            <a:ext cx="0" cy="47658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70400" y="885722"/>
            <a:ext cx="792088" cy="369332"/>
          </a:xfrm>
          <a:prstGeom prst="rect">
            <a:avLst/>
          </a:prstGeom>
          <a:noFill/>
        </p:spPr>
        <p:txBody>
          <a:bodyPr wrap="square" rtlCol="0">
            <a:spAutoFit/>
          </a:bodyPr>
          <a:lstStyle/>
          <a:p>
            <a:r>
              <a:rPr lang="en-US" altLang="ko-KR" dirty="0" smtClean="0"/>
              <a:t>GM</a:t>
            </a:r>
            <a:endParaRPr lang="ko-KR" altLang="en-US" dirty="0"/>
          </a:p>
        </p:txBody>
      </p:sp>
      <p:cxnSp>
        <p:nvCxnSpPr>
          <p:cNvPr id="32" name="직선 연결선 31"/>
          <p:cNvCxnSpPr/>
          <p:nvPr/>
        </p:nvCxnSpPr>
        <p:spPr>
          <a:xfrm flipH="1">
            <a:off x="971600" y="1268760"/>
            <a:ext cx="46545" cy="4752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6732240" y="1228202"/>
            <a:ext cx="0" cy="469713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81301" y="1412776"/>
                <a:ext cx="1870419" cy="337635"/>
              </a:xfrm>
              <a:prstGeom prst="rect">
                <a:avLst/>
              </a:prstGeom>
              <a:solidFill>
                <a:schemeClr val="bg1"/>
              </a:solidFill>
              <a:ln>
                <a:solidFill>
                  <a:schemeClr val="accent1"/>
                </a:solidFill>
              </a:ln>
            </p:spPr>
            <p:txBody>
              <a:bodyPr wrap="square" rtlCol="0">
                <a:spAutoFit/>
              </a:bodyPr>
              <a:lstStyle/>
              <a:p>
                <a:r>
                  <a:rPr lang="en-US" altLang="ko-KR" sz="1600" b="0" dirty="0" smtClean="0"/>
                  <a:t>User </a:t>
                </a:r>
                <a:r>
                  <a:rPr lang="en-US" altLang="ko-KR" sz="1600" dirty="0"/>
                  <a:t>A</a:t>
                </a:r>
                <a:r>
                  <a:rPr lang="en-US" altLang="ko-KR" sz="1600" dirty="0" smtClean="0"/>
                  <a:t> enters</a:t>
                </a:r>
                <a14:m>
                  <m:oMath xmlns:m="http://schemas.openxmlformats.org/officeDocument/2006/math">
                    <m:r>
                      <a:rPr lang="en-US" altLang="ko-KR" sz="1600" b="0" i="1" smtClean="0">
                        <a:latin typeface="Cambria Math"/>
                      </a:rPr>
                      <m:t> </m:t>
                    </m:r>
                    <m:r>
                      <a:rPr lang="en-US" altLang="ko-KR" sz="1600" b="0" i="1" smtClean="0">
                        <a:latin typeface="Cambria Math"/>
                      </a:rPr>
                      <m:t>𝑃𝐼𝑁</m:t>
                    </m:r>
                  </m:oMath>
                </a14:m>
                <a:endParaRPr lang="ko-KR" alt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81301" y="1412776"/>
                <a:ext cx="1870419" cy="337635"/>
              </a:xfrm>
              <a:prstGeom prst="rect">
                <a:avLst/>
              </a:prstGeom>
              <a:blipFill rotWithShape="0">
                <a:blip r:embed="rId3"/>
                <a:stretch>
                  <a:fillRect l="-1618"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45730" y="3533678"/>
                <a:ext cx="1973879" cy="338554"/>
              </a:xfrm>
              <a:prstGeom prst="rect">
                <a:avLst/>
              </a:prstGeom>
              <a:solidFill>
                <a:schemeClr val="bg1"/>
              </a:solidFill>
              <a:ln>
                <a:solidFill>
                  <a:schemeClr val="accent1"/>
                </a:solidFill>
              </a:ln>
            </p:spPr>
            <p:txBody>
              <a:bodyPr wrap="square" rtlCol="0">
                <a:spAutoFit/>
              </a:bodyPr>
              <a:lstStyle/>
              <a:p>
                <a:r>
                  <a:rPr lang="en-US" altLang="ko-KR" sz="1600" b="0" dirty="0" smtClean="0"/>
                  <a:t>User B enters </a:t>
                </a:r>
                <a14:m>
                  <m:oMath xmlns:m="http://schemas.openxmlformats.org/officeDocument/2006/math">
                    <m:r>
                      <a:rPr lang="en-US" altLang="ko-KR" sz="1600" b="0" i="1" smtClean="0">
                        <a:latin typeface="Cambria Math"/>
                      </a:rPr>
                      <m:t>𝑃𝐼𝑁</m:t>
                    </m:r>
                  </m:oMath>
                </a14:m>
                <a:endParaRPr lang="ko-KR" altLang="en-US"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845730" y="3533678"/>
                <a:ext cx="1973879" cy="338554"/>
              </a:xfrm>
              <a:prstGeom prst="rect">
                <a:avLst/>
              </a:prstGeom>
              <a:blipFill rotWithShape="1">
                <a:blip r:embed="rId4"/>
                <a:stretch>
                  <a:fillRect l="-1534"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262488" y="2006157"/>
                <a:ext cx="1988060" cy="338554"/>
              </a:xfrm>
              <a:prstGeom prst="rect">
                <a:avLst/>
              </a:prstGeom>
              <a:solidFill>
                <a:schemeClr val="bg1"/>
              </a:solidFill>
              <a:ln>
                <a:solidFill>
                  <a:schemeClr val="accent1"/>
                </a:solidFill>
              </a:ln>
            </p:spPr>
            <p:txBody>
              <a:bodyPr wrap="square" rtlCol="0">
                <a:spAutoFit/>
              </a:bodyPr>
              <a:lstStyle/>
              <a:p>
                <a:r>
                  <a:rPr lang="en-US" altLang="ko-KR" sz="1600" b="0" dirty="0" smtClean="0"/>
                  <a:t> Set</a:t>
                </a:r>
                <a14:m>
                  <m:oMath xmlns:m="http://schemas.openxmlformats.org/officeDocument/2006/math">
                    <m:r>
                      <a:rPr lang="en-US" altLang="ko-KR" sz="1600" b="0" i="1" smtClean="0">
                        <a:latin typeface="Cambria Math"/>
                      </a:rPr>
                      <m:t> </m:t>
                    </m:r>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𝑚</m:t>
                        </m:r>
                      </m:e>
                      <m:sub>
                        <m:r>
                          <a:rPr lang="en-US" altLang="ko-KR" sz="1600" b="0" i="1" smtClean="0">
                            <a:latin typeface="Cambria Math"/>
                          </a:rPr>
                          <m:t>𝐺</m:t>
                        </m:r>
                      </m:sub>
                    </m:sSub>
                    <m:r>
                      <a:rPr lang="en-US" altLang="ko-KR" sz="1600" b="0" i="1" smtClean="0">
                        <a:latin typeface="Cambria Math"/>
                      </a:rPr>
                      <m:t>= 0</m:t>
                    </m:r>
                  </m:oMath>
                </a14:m>
                <a:endParaRPr lang="ko-KR" alt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262488" y="2006157"/>
                <a:ext cx="1988060" cy="338554"/>
              </a:xfrm>
              <a:prstGeom prst="rect">
                <a:avLst/>
              </a:prstGeom>
              <a:blipFill rotWithShape="1">
                <a:blip r:embed="rId5"/>
                <a:stretch>
                  <a:fillRect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203848" y="1484784"/>
                <a:ext cx="2086443"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b="0" i="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𝐺</m:t>
                          </m:r>
                        </m:sub>
                      </m:sSub>
                      <m:r>
                        <a:rPr lang="en-US" altLang="ko-KR" sz="1600" b="0" i="1" smtClean="0">
                          <a:latin typeface="Cambria Math"/>
                        </a:rPr>
                        <m:t>, </m:t>
                      </m:r>
                      <m:r>
                        <a:rPr lang="en-US" altLang="ko-KR" sz="1600" b="0" i="1" smtClean="0">
                          <a:latin typeface="Cambria Math"/>
                        </a:rPr>
                        <m:t>𝑃𝐼𝑁</m:t>
                      </m:r>
                      <m:r>
                        <a:rPr lang="en-US" altLang="ko-KR" sz="1600" b="0" i="1" smtClean="0">
                          <a:latin typeface="Cambria Math"/>
                        </a:rPr>
                        <m:t>)</m:t>
                      </m:r>
                    </m:oMath>
                  </m:oMathPara>
                </a14:m>
                <a:endParaRPr lang="ko-KR" alt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203848" y="1484784"/>
                <a:ext cx="2086443" cy="338554"/>
              </a:xfrm>
              <a:prstGeom prst="rect">
                <a:avLst/>
              </a:prstGeom>
              <a:blipFill rotWithShape="0">
                <a:blip r:embed="rId6"/>
                <a:stretch>
                  <a:fillRect b="-1272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81221" y="5157192"/>
                <a:ext cx="2327283"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e>
                      </m:d>
                      <m:r>
                        <a:rPr lang="en-US" altLang="ko-KR" sz="1600" b="0" i="1" smtClean="0">
                          <a:latin typeface="Cambria Math"/>
                        </a:rPr>
                        <m:t>→</m:t>
                      </m:r>
                      <m:sSub>
                        <m:sSubPr>
                          <m:ctrlPr>
                            <a:rPr lang="en-US" altLang="ko-KR" sz="1600" i="1">
                              <a:latin typeface="Cambria Math" panose="02040503050406030204" pitchFamily="18" charset="0"/>
                            </a:rPr>
                          </m:ctrlPr>
                        </m:sSubPr>
                        <m:e>
                          <m:r>
                            <a:rPr lang="en-US" altLang="ko-KR" sz="1600" i="1">
                              <a:latin typeface="Cambria Math"/>
                            </a:rPr>
                            <m:t>𝐴𝑈𝑇𝐻</m:t>
                          </m:r>
                          <m:r>
                            <a:rPr lang="en-US" altLang="ko-KR" sz="1600" i="1">
                              <a:latin typeface="Cambria Math"/>
                            </a:rPr>
                            <m:t>_</m:t>
                          </m:r>
                          <m:r>
                            <a:rPr lang="en-US" altLang="ko-KR" sz="1600" i="1">
                              <a:latin typeface="Cambria Math"/>
                            </a:rPr>
                            <m:t>𝐾𝐸𝑌</m:t>
                          </m:r>
                        </m:e>
                        <m:sub>
                          <m:r>
                            <a:rPr lang="en-US" altLang="ko-KR" sz="1600" i="1">
                              <a:latin typeface="Cambria Math"/>
                            </a:rPr>
                            <m:t>𝐴</m:t>
                          </m:r>
                          <m:r>
                            <a:rPr lang="en-US" altLang="ko-KR" sz="1600" b="0" i="1" smtClean="0">
                              <a:latin typeface="Cambria Math" panose="02040503050406030204" pitchFamily="18" charset="0"/>
                            </a:rPr>
                            <m:t>𝐵</m:t>
                          </m:r>
                        </m:sub>
                      </m:sSub>
                    </m:oMath>
                  </m:oMathPara>
                </a14:m>
                <a:endParaRPr lang="ko-KR" altLang="en-US"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781221" y="5157192"/>
                <a:ext cx="2327283" cy="579133"/>
              </a:xfrm>
              <a:prstGeom prst="rect">
                <a:avLst/>
              </a:prstGeom>
              <a:blipFill rotWithShape="1">
                <a:blip r:embed="rId7"/>
                <a:stretch>
                  <a:fillRect/>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007112" y="4635865"/>
                <a:ext cx="1718560"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𝐴𝐵</m:t>
                          </m:r>
                        </m:sub>
                      </m:sSub>
                      <m:r>
                        <a:rPr lang="en-US" altLang="ko-KR" sz="1600" b="0" i="1" smtClean="0">
                          <a:latin typeface="Cambria Math"/>
                        </a:rPr>
                        <m:t>,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r>
                        <a:rPr lang="en-US" altLang="ko-KR" sz="1600" b="0" i="1" smtClean="0">
                          <a:latin typeface="Cambria Math"/>
                        </a:rPr>
                        <m:t>)</m:t>
                      </m:r>
                    </m:oMath>
                  </m:oMathPara>
                </a14:m>
                <a:endParaRPr lang="ko-KR" altLang="en-US"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007112" y="4635865"/>
                <a:ext cx="1718560" cy="338554"/>
              </a:xfrm>
              <a:prstGeom prst="rect">
                <a:avLst/>
              </a:prstGeom>
              <a:blipFill rotWithShape="0">
                <a:blip r:embed="rId8"/>
                <a:stretch>
                  <a:fillRect b="-10714"/>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968292" y="4653136"/>
                <a:ext cx="1525379"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b="0" i="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𝐴𝐵</m:t>
                          </m:r>
                        </m:sub>
                      </m:sSub>
                      <m:r>
                        <a:rPr lang="en-US" altLang="ko-KR" sz="1600" b="0" i="1" smtClean="0">
                          <a:latin typeface="Cambria Math"/>
                        </a:rPr>
                        <m:t>,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r>
                        <a:rPr lang="en-US" altLang="ko-KR" sz="1600" b="0" i="1" smtClean="0">
                          <a:latin typeface="Cambria Math"/>
                        </a:rPr>
                        <m:t>)</m:t>
                      </m:r>
                    </m:oMath>
                  </m:oMathPara>
                </a14:m>
                <a:endParaRPr lang="ko-KR" altLang="en-US"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968292" y="4653136"/>
                <a:ext cx="1525379" cy="338554"/>
              </a:xfrm>
              <a:prstGeom prst="rect">
                <a:avLst/>
              </a:prstGeom>
              <a:blipFill rotWithShape="0">
                <a:blip r:embed="rId9"/>
                <a:stretch>
                  <a:fillRect b="-10714"/>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697969" y="2802414"/>
                <a:ext cx="4458207" cy="338554"/>
              </a:xfrm>
              <a:prstGeom prst="rect">
                <a:avLst/>
              </a:prstGeom>
              <a:solidFill>
                <a:schemeClr val="bg1"/>
              </a:solidFill>
              <a:ln>
                <a:noFill/>
              </a:ln>
            </p:spPr>
            <p:txBody>
              <a:bodyPr wrap="square" rtlCol="0">
                <a:spAutoFit/>
              </a:bodyPr>
              <a:lstStyle/>
              <a:p>
                <a14:m>
                  <m:oMath xmlns:m="http://schemas.openxmlformats.org/officeDocument/2006/math">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m:t>
                    </m:r>
                    <m:r>
                      <a:rPr lang="en-US" altLang="ko-KR" sz="1600" b="0" i="1" smtClean="0">
                        <a:latin typeface="Cambria Math" panose="02040503050406030204" pitchFamily="18" charset="0"/>
                      </a:rPr>
                      <m:t>𝑀𝐼𝐶</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𝑃𝐼𝑁</m:t>
                    </m:r>
                    <m:r>
                      <a:rPr lang="en-US" altLang="ko-KR" sz="1600" i="1">
                        <a:latin typeface="Cambria Math"/>
                      </a:rPr>
                      <m:t> ,</m:t>
                    </m:r>
                    <m:r>
                      <a:rPr lang="en-US" altLang="ko-KR" sz="1600" b="0" i="1" smtClean="0">
                        <a:latin typeface="Cambria Math"/>
                      </a:rPr>
                      <m:t> </m:t>
                    </m:r>
                    <m:r>
                      <a:rPr lang="en-US" altLang="ko-KR" sz="1600" i="1">
                        <a:latin typeface="Cambria Math"/>
                      </a:rPr>
                      <m:t>𝑆𝑒𝑞</m:t>
                    </m:r>
                    <m:r>
                      <a:rPr lang="en-US" altLang="ko-KR" sz="1600" b="0" i="1" smtClean="0">
                        <a:latin typeface="Cambria Math"/>
                      </a:rPr>
                      <m:t>_</m:t>
                    </m:r>
                    <m:r>
                      <a:rPr lang="en-US" altLang="ko-KR" sz="1600" i="1">
                        <a:latin typeface="Cambria Math"/>
                      </a:rPr>
                      <m:t>𝑁</m:t>
                    </m:r>
                    <m:r>
                      <a:rPr lang="en-US" altLang="ko-KR" sz="1600" b="0" i="1" smtClean="0">
                        <a:latin typeface="Cambria Math"/>
                      </a:rPr>
                      <m:t>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𝐺</m:t>
                        </m:r>
                      </m:sub>
                    </m:sSub>
                    <m:r>
                      <a:rPr lang="en-US" altLang="ko-KR" sz="1600" i="1">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𝑇</m:t>
                        </m:r>
                      </m:e>
                      <m:sub>
                        <m:r>
                          <a:rPr lang="en-US" altLang="ko-KR" sz="1600" b="0" i="1" smtClean="0">
                            <a:latin typeface="Cambria Math" panose="02040503050406030204" pitchFamily="18" charset="0"/>
                          </a:rPr>
                          <m:t>𝐴</m:t>
                        </m:r>
                      </m:sub>
                    </m:sSub>
                    <m:r>
                      <a:rPr lang="en-US" altLang="ko-KR" sz="1600" b="0" i="1" smtClean="0">
                        <a:latin typeface="Cambria Math" panose="02040503050406030204" pitchFamily="18" charset="0"/>
                      </a:rPr>
                      <m:t>,</m:t>
                    </m:r>
                  </m:oMath>
                </a14:m>
                <a:r>
                  <a:rPr lang="ko-KR" altLang="en-US" sz="1600" dirty="0" smtClean="0"/>
                  <a:t> </a:t>
                </a:r>
                <a14:m>
                  <m:oMath xmlns:m="http://schemas.openxmlformats.org/officeDocument/2006/math">
                    <m:r>
                      <a:rPr lang="en-US" altLang="ko-KR" sz="1600" i="1">
                        <a:latin typeface="Cambria Math"/>
                      </a:rPr>
                      <m:t>𝑅</m:t>
                    </m:r>
                    <m:sSub>
                      <m:sSubPr>
                        <m:ctrlPr>
                          <a:rPr lang="en-US" altLang="ko-KR" sz="1600" i="1">
                            <a:latin typeface="Cambria Math" panose="02040503050406030204" pitchFamily="18" charset="0"/>
                          </a:rPr>
                        </m:ctrlPr>
                      </m:sSubPr>
                      <m:e>
                        <m:r>
                          <a:rPr lang="en-US" altLang="ko-KR" sz="1600" i="1">
                            <a:latin typeface="Cambria Math"/>
                          </a:rPr>
                          <m:t>𝑁</m:t>
                        </m:r>
                      </m:e>
                      <m:sub>
                        <m:r>
                          <a:rPr lang="en-US" altLang="ko-KR" sz="1600" i="1">
                            <a:latin typeface="Cambria Math"/>
                          </a:rPr>
                          <m:t>𝑖𝑛𝑖𝑡</m:t>
                        </m:r>
                      </m:sub>
                    </m:sSub>
                    <m:r>
                      <a:rPr lang="en-US" altLang="ko-KR" sz="1600" b="0" i="1" smtClean="0">
                        <a:latin typeface="Cambria Math" panose="02040503050406030204" pitchFamily="18" charset="0"/>
                      </a:rPr>
                      <m:t>)</m:t>
                    </m:r>
                  </m:oMath>
                </a14:m>
                <a:endParaRPr lang="ko-KR" altLang="en-US"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1697969" y="2802414"/>
                <a:ext cx="4458207" cy="338554"/>
              </a:xfrm>
              <a:prstGeom prst="rect">
                <a:avLst/>
              </a:prstGeom>
              <a:blipFill rotWithShape="0">
                <a:blip r:embed="rId10"/>
                <a:stretch>
                  <a:fillRect b="-1272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1245" y="2439390"/>
                <a:ext cx="3348627" cy="341538"/>
              </a:xfrm>
              <a:prstGeom prst="rect">
                <a:avLst/>
              </a:prstGeom>
              <a:solidFill>
                <a:schemeClr val="bg1"/>
              </a:solidFill>
              <a:ln>
                <a:solidFill>
                  <a:schemeClr val="accent1"/>
                </a:solidFill>
              </a:ln>
            </p:spPr>
            <p:txBody>
              <a:bodyPr wrap="square" rtlCol="0">
                <a:spAutoFit/>
              </a:bodyPr>
              <a:lstStyle/>
              <a:p>
                <a:r>
                  <a:rPr lang="en-US" altLang="ko-KR" sz="1600" b="0" dirty="0" smtClean="0"/>
                  <a:t>Generate a random number </a:t>
                </a:r>
                <a14:m>
                  <m:oMath xmlns:m="http://schemas.openxmlformats.org/officeDocument/2006/math">
                    <m:r>
                      <a:rPr lang="en-US" altLang="ko-KR" sz="1600" b="0" i="1" smtClean="0">
                        <a:latin typeface="Cambria Math"/>
                      </a:rPr>
                      <m:t> </m:t>
                    </m:r>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oMath>
                </a14:m>
                <a:endParaRPr lang="ko-KR" altLang="en-US"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1245" y="2439390"/>
                <a:ext cx="3348627" cy="341538"/>
              </a:xfrm>
              <a:prstGeom prst="rect">
                <a:avLst/>
              </a:prstGeom>
              <a:blipFill rotWithShape="0">
                <a:blip r:embed="rId11"/>
                <a:stretch>
                  <a:fillRect l="-907"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968292" y="4098558"/>
                <a:ext cx="1627822"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𝐸𝑛𝑡𝑖𝑡𝑦</m:t>
                      </m:r>
                      <m:r>
                        <a:rPr lang="en-US" altLang="ko-KR" sz="1600" b="0" i="1" smtClean="0">
                          <a:latin typeface="Cambria Math"/>
                        </a:rPr>
                        <m:t> </m:t>
                      </m:r>
                      <m:r>
                        <a:rPr lang="en-US" altLang="ko-KR" sz="1600" b="0" i="1" smtClean="0">
                          <a:latin typeface="Cambria Math"/>
                        </a:rPr>
                        <m:t>𝑅𝑒𝑞𝑢𝑒𝑠𝑡</m:t>
                      </m:r>
                    </m:oMath>
                  </m:oMathPara>
                </a14:m>
                <a:endParaRPr lang="ko-KR" altLang="en-US"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968292" y="4098558"/>
                <a:ext cx="1627822" cy="338554"/>
              </a:xfrm>
              <a:prstGeom prst="rect">
                <a:avLst/>
              </a:prstGeom>
              <a:blipFill rotWithShape="0">
                <a:blip r:embed="rId12"/>
                <a:stretch>
                  <a:fillRect b="-10714"/>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7504" y="1988840"/>
                <a:ext cx="2088231" cy="338554"/>
              </a:xfrm>
              <a:prstGeom prst="rect">
                <a:avLst/>
              </a:prstGeom>
              <a:solidFill>
                <a:schemeClr val="bg1"/>
              </a:solidFill>
              <a:ln>
                <a:solidFill>
                  <a:schemeClr val="accent1"/>
                </a:solidFill>
              </a:ln>
            </p:spPr>
            <p:txBody>
              <a:bodyPr wrap="square" rtlCol="0">
                <a:spAutoFit/>
              </a:bodyPr>
              <a:lstStyle/>
              <a:p>
                <a:r>
                  <a:rPr lang="en-US" altLang="ko-KR" sz="1600" b="0" dirty="0" smtClean="0"/>
                  <a:t> Set </a:t>
                </a:r>
                <a14:m>
                  <m:oMath xmlns:m="http://schemas.openxmlformats.org/officeDocument/2006/math">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b="0" i="1" smtClean="0">
                        <a:latin typeface="Cambria Math"/>
                      </a:rPr>
                      <m:t>= 0</m:t>
                    </m:r>
                  </m:oMath>
                </a14:m>
                <a:endParaRPr lang="ko-KR" alt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07504" y="1988840"/>
                <a:ext cx="2088231" cy="338554"/>
              </a:xfrm>
              <a:prstGeom prst="rect">
                <a:avLst/>
              </a:prstGeom>
              <a:blipFill rotWithShape="0">
                <a:blip r:embed="rId13"/>
                <a:stretch>
                  <a:fillRect t="-3448" b="-18966"/>
                </a:stretch>
              </a:blipFill>
              <a:ln>
                <a:solidFill>
                  <a:schemeClr val="accent1"/>
                </a:solidFill>
              </a:ln>
            </p:spPr>
            <p:txBody>
              <a:bodyPr/>
              <a:lstStyle/>
              <a:p>
                <a:r>
                  <a:rPr lang="ko-KR" altLang="en-US">
                    <a:noFill/>
                  </a:rPr>
                  <a:t> </a:t>
                </a:r>
              </a:p>
            </p:txBody>
          </p:sp>
        </mc:Fallback>
      </mc:AlternateContent>
      <p:cxnSp>
        <p:nvCxnSpPr>
          <p:cNvPr id="48" name="직선 화살표 연결선 47"/>
          <p:cNvCxnSpPr/>
          <p:nvPr/>
        </p:nvCxnSpPr>
        <p:spPr>
          <a:xfrm flipV="1">
            <a:off x="1014948" y="1845330"/>
            <a:ext cx="5723861" cy="30272"/>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a:off x="4258519" y="5019968"/>
            <a:ext cx="3187935"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a:off x="971600" y="5013176"/>
            <a:ext cx="3284438" cy="0"/>
          </a:xfrm>
          <a:prstGeom prst="straightConnector1">
            <a:avLst/>
          </a:prstGeom>
          <a:ln>
            <a:headEnd type="arrow"/>
            <a:tailEnd type="oval"/>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a:off x="971600" y="4437112"/>
            <a:ext cx="3284438"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p:nvPr/>
        </p:nvCxnSpPr>
        <p:spPr>
          <a:xfrm>
            <a:off x="997063" y="3140968"/>
            <a:ext cx="5741746" cy="13461"/>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pic>
        <p:nvPicPr>
          <p:cNvPr id="53" name="Picture 3" descr="E:\my doc\Telematics\合作交流\2012\2012-1024青岛物流\MC900441332.PNG"/>
          <p:cNvPicPr>
            <a:picLocks noChangeAspect="1" noChangeArrowheads="1"/>
          </p:cNvPicPr>
          <p:nvPr/>
        </p:nvPicPr>
        <p:blipFill>
          <a:blip r:embed="rId2" cstate="print"/>
          <a:srcRect/>
          <a:stretch>
            <a:fillRect/>
          </a:stretch>
        </p:blipFill>
        <p:spPr bwMode="auto">
          <a:xfrm>
            <a:off x="3953171" y="698111"/>
            <a:ext cx="587796" cy="576080"/>
          </a:xfrm>
          <a:prstGeom prst="rect">
            <a:avLst/>
          </a:prstGeom>
          <a:noFill/>
        </p:spPr>
      </p:pic>
      <p:pic>
        <p:nvPicPr>
          <p:cNvPr id="5" name="그림 4"/>
          <p:cNvPicPr>
            <a:picLocks noChangeAspect="1"/>
          </p:cNvPicPr>
          <p:nvPr/>
        </p:nvPicPr>
        <p:blipFill>
          <a:blip r:embed="rId14"/>
          <a:stretch>
            <a:fillRect/>
          </a:stretch>
        </p:blipFill>
        <p:spPr>
          <a:xfrm>
            <a:off x="6300192" y="717978"/>
            <a:ext cx="831968" cy="536345"/>
          </a:xfrm>
          <a:prstGeom prst="rect">
            <a:avLst/>
          </a:prstGeom>
        </p:spPr>
      </p:pic>
      <mc:AlternateContent xmlns:mc="http://schemas.openxmlformats.org/markup-compatibility/2006" xmlns:a14="http://schemas.microsoft.com/office/drawing/2010/main">
        <mc:Choice Requires="a14">
          <p:sp>
            <p:nvSpPr>
              <p:cNvPr id="54" name="TextBox 53"/>
              <p:cNvSpPr txBox="1"/>
              <p:nvPr/>
            </p:nvSpPr>
            <p:spPr>
              <a:xfrm>
                <a:off x="4332950" y="3926416"/>
                <a:ext cx="4748237" cy="576440"/>
              </a:xfrm>
              <a:prstGeom prst="rect">
                <a:avLst/>
              </a:prstGeom>
              <a:solidFill>
                <a:schemeClr val="bg1"/>
              </a:solidFill>
              <a:ln>
                <a:solidFill>
                  <a:schemeClr val="accent1"/>
                </a:solidFill>
              </a:ln>
            </p:spPr>
            <p:txBody>
              <a:bodyPr wrap="square" rtlCol="0">
                <a:spAutoFit/>
              </a:bodyPr>
              <a:lstStyle/>
              <a:p>
                <a14:m>
                  <m:oMath xmlns:m="http://schemas.openxmlformats.org/officeDocument/2006/math">
                    <m:r>
                      <a:rPr lang="en-US" altLang="ko-KR" sz="1500" i="1" smtClean="0">
                        <a:latin typeface="Cambria Math" panose="02040503050406030204" pitchFamily="18" charset="0"/>
                      </a:rPr>
                      <m:t>𝑀𝐼𝐶</m:t>
                    </m:r>
                    <m:r>
                      <a:rPr lang="en-US" altLang="ko-KR" sz="1500" i="1" smtClean="0">
                        <a:latin typeface="Cambria Math" panose="02040503050406030204" pitchFamily="18" charset="0"/>
                      </a:rPr>
                      <m:t>(</m:t>
                    </m:r>
                    <m:r>
                      <a:rPr lang="en-US" altLang="ko-KR" sz="1500" i="1" smtClean="0">
                        <a:latin typeface="Cambria Math" panose="02040503050406030204" pitchFamily="18" charset="0"/>
                      </a:rPr>
                      <m:t>𝑃𝐼𝑁</m:t>
                    </m:r>
                    <m:r>
                      <a:rPr lang="en-US" altLang="ko-KR" sz="1500" i="1">
                        <a:latin typeface="Cambria Math"/>
                      </a:rPr>
                      <m:t>⊕</m:t>
                    </m:r>
                    <m:r>
                      <a:rPr lang="en-US" altLang="ko-KR" sz="1500" i="1">
                        <a:latin typeface="Cambria Math"/>
                      </a:rPr>
                      <m:t>𝑆𝑒𝑞</m:t>
                    </m:r>
                    <m:r>
                      <a:rPr lang="en-US" altLang="ko-KR" sz="1500" i="1">
                        <a:latin typeface="Cambria Math"/>
                      </a:rPr>
                      <m:t>_</m:t>
                    </m:r>
                    <m:r>
                      <a:rPr lang="en-US" altLang="ko-KR" sz="1500" i="1">
                        <a:latin typeface="Cambria Math"/>
                      </a:rPr>
                      <m:t>𝑁𝑢</m:t>
                    </m:r>
                    <m:sSub>
                      <m:sSubPr>
                        <m:ctrlPr>
                          <a:rPr lang="en-US" altLang="ko-KR" sz="1500" b="0" i="1" smtClean="0">
                            <a:latin typeface="Cambria Math" panose="02040503050406030204" pitchFamily="18" charset="0"/>
                          </a:rPr>
                        </m:ctrlPr>
                      </m:sSubPr>
                      <m:e>
                        <m:r>
                          <a:rPr lang="en-US" altLang="ko-KR" sz="1500" b="0" i="1" smtClean="0">
                            <a:latin typeface="Cambria Math" panose="02040503050406030204" pitchFamily="18" charset="0"/>
                          </a:rPr>
                          <m:t>𝑚</m:t>
                        </m:r>
                      </m:e>
                      <m:sub>
                        <m:r>
                          <a:rPr lang="en-US" altLang="ko-KR" sz="1500" b="0" i="1" smtClean="0">
                            <a:latin typeface="Cambria Math" panose="02040503050406030204" pitchFamily="18" charset="0"/>
                          </a:rPr>
                          <m:t>𝐴</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a:rPr>
                          <m:t>𝑇</m:t>
                        </m:r>
                      </m:e>
                      <m:sub>
                        <m:r>
                          <a:rPr lang="en-US" altLang="ko-KR" sz="1500" b="0" i="1" smtClean="0">
                            <a:latin typeface="Cambria Math" panose="02040503050406030204" pitchFamily="18" charset="0"/>
                          </a:rPr>
                          <m:t>𝐺</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panose="02040503050406030204" pitchFamily="18" charset="0"/>
                          </a:rPr>
                          <m:t>𝑇</m:t>
                        </m:r>
                      </m:e>
                      <m:sub>
                        <m:r>
                          <a:rPr lang="en-US" altLang="ko-KR" sz="1500" i="1">
                            <a:latin typeface="Cambria Math" panose="02040503050406030204" pitchFamily="18" charset="0"/>
                          </a:rPr>
                          <m:t>𝐴</m:t>
                        </m:r>
                      </m:sub>
                    </m:sSub>
                    <m:r>
                      <a:rPr lang="en-US" altLang="ko-KR" sz="1500" i="1">
                        <a:latin typeface="Cambria Math" panose="02040503050406030204" pitchFamily="18" charset="0"/>
                      </a:rPr>
                      <m:t>,</m:t>
                    </m:r>
                  </m:oMath>
                </a14:m>
                <a:r>
                  <a:rPr lang="ko-KR" altLang="en-US" sz="1500" dirty="0"/>
                  <a:t> </a:t>
                </a:r>
                <a14:m>
                  <m:oMath xmlns:m="http://schemas.openxmlformats.org/officeDocument/2006/math">
                    <m:r>
                      <a:rPr lang="en-US" altLang="ko-KR" sz="1500" i="1">
                        <a:latin typeface="Cambria Math"/>
                      </a:rPr>
                      <m:t>𝑅</m:t>
                    </m:r>
                    <m:sSub>
                      <m:sSubPr>
                        <m:ctrlPr>
                          <a:rPr lang="en-US" altLang="ko-KR" sz="1500" b="0" i="1" smtClean="0">
                            <a:latin typeface="Cambria Math" panose="02040503050406030204" pitchFamily="18" charset="0"/>
                          </a:rPr>
                        </m:ctrlPr>
                      </m:sSubPr>
                      <m:e>
                        <m:sSub>
                          <m:sSubPr>
                            <m:ctrlPr>
                              <a:rPr lang="en-US" altLang="ko-KR" sz="1500" i="1">
                                <a:latin typeface="Cambria Math" panose="02040503050406030204" pitchFamily="18" charset="0"/>
                              </a:rPr>
                            </m:ctrlPr>
                          </m:sSubPr>
                          <m:e>
                            <m:r>
                              <a:rPr lang="en-US" altLang="ko-KR" sz="1500" i="1">
                                <a:latin typeface="Cambria Math"/>
                              </a:rPr>
                              <m:t>𝑁</m:t>
                            </m:r>
                          </m:e>
                          <m:sub>
                            <m:r>
                              <a:rPr lang="en-US" altLang="ko-KR" sz="1500" i="1">
                                <a:latin typeface="Cambria Math"/>
                              </a:rPr>
                              <m:t>𝑖𝑛𝑖𝑡</m:t>
                            </m:r>
                          </m:sub>
                        </m:sSub>
                      </m:e>
                      <m:sub>
                        <m:r>
                          <a:rPr lang="en-US" altLang="ko-KR" sz="1500" b="0" i="1" smtClean="0">
                            <a:latin typeface="Cambria Math" panose="02040503050406030204" pitchFamily="18" charset="0"/>
                          </a:rPr>
                          <m:t>𝐴</m:t>
                        </m:r>
                      </m:sub>
                    </m:sSub>
                    <m:r>
                      <a:rPr lang="en-US" altLang="ko-KR" sz="1500" i="1">
                        <a:latin typeface="Cambria Math" panose="02040503050406030204" pitchFamily="18" charset="0"/>
                      </a:rPr>
                      <m:t>)</m:t>
                    </m:r>
                  </m:oMath>
                </a14:m>
                <a:endParaRPr lang="en-US" altLang="ko-KR" sz="1500" dirty="0" smtClean="0"/>
              </a:p>
              <a:p>
                <a:r>
                  <a:rPr lang="en-US" altLang="ko-KR" sz="1500" dirty="0"/>
                  <a:t> </a:t>
                </a:r>
                <a:r>
                  <a:rPr lang="en-US" altLang="ko-KR" sz="1500" dirty="0" smtClean="0"/>
                  <a:t>          </a:t>
                </a:r>
                <a14:m>
                  <m:oMath xmlns:m="http://schemas.openxmlformats.org/officeDocument/2006/math">
                    <m:r>
                      <a:rPr lang="en-US" altLang="ko-KR" sz="1500" i="1">
                        <a:latin typeface="Cambria Math" panose="02040503050406030204" pitchFamily="18" charset="0"/>
                      </a:rPr>
                      <m:t>=</m:t>
                    </m:r>
                    <m:r>
                      <a:rPr lang="en-US" altLang="ko-KR" sz="1500" b="0" i="1" smtClean="0">
                        <a:latin typeface="Cambria Math" panose="02040503050406030204" pitchFamily="18" charset="0"/>
                      </a:rPr>
                      <m:t> </m:t>
                    </m:r>
                    <m:r>
                      <a:rPr lang="en-US" altLang="ko-KR" sz="1500" i="1">
                        <a:latin typeface="Cambria Math" panose="02040503050406030204" pitchFamily="18" charset="0"/>
                      </a:rPr>
                      <m:t>𝑀𝐼𝐶</m:t>
                    </m:r>
                    <m:r>
                      <a:rPr lang="en-US" altLang="ko-KR" sz="1500" i="1">
                        <a:latin typeface="Cambria Math" panose="02040503050406030204" pitchFamily="18" charset="0"/>
                      </a:rPr>
                      <m:t>(</m:t>
                    </m:r>
                    <m:r>
                      <a:rPr lang="en-US" altLang="ko-KR" sz="1500" i="1">
                        <a:latin typeface="Cambria Math" panose="02040503050406030204" pitchFamily="18" charset="0"/>
                      </a:rPr>
                      <m:t>𝑃𝐼𝑁</m:t>
                    </m:r>
                    <m:r>
                      <a:rPr lang="en-US" altLang="ko-KR" sz="1500" i="1">
                        <a:latin typeface="Cambria Math"/>
                      </a:rPr>
                      <m:t>⊕</m:t>
                    </m:r>
                    <m:r>
                      <a:rPr lang="en-US" altLang="ko-KR" sz="1500" i="1">
                        <a:latin typeface="Cambria Math"/>
                      </a:rPr>
                      <m:t>𝑆𝑒𝑞</m:t>
                    </m:r>
                    <m:r>
                      <a:rPr lang="en-US" altLang="ko-KR" sz="1500" i="1">
                        <a:latin typeface="Cambria Math"/>
                      </a:rPr>
                      <m:t>_</m:t>
                    </m:r>
                    <m:r>
                      <a:rPr lang="en-US" altLang="ko-KR" sz="1500" i="1">
                        <a:latin typeface="Cambria Math"/>
                      </a:rPr>
                      <m:t>𝑁𝑢</m:t>
                    </m:r>
                    <m:sSub>
                      <m:sSubPr>
                        <m:ctrlPr>
                          <a:rPr lang="en-US" altLang="ko-KR" sz="1500" b="0" i="1" smtClean="0">
                            <a:latin typeface="Cambria Math" panose="02040503050406030204" pitchFamily="18" charset="0"/>
                          </a:rPr>
                        </m:ctrlPr>
                      </m:sSubPr>
                      <m:e>
                        <m:r>
                          <a:rPr lang="en-US" altLang="ko-KR" sz="1500" i="1">
                            <a:latin typeface="Cambria Math"/>
                          </a:rPr>
                          <m:t>𝑚</m:t>
                        </m:r>
                      </m:e>
                      <m:sub>
                        <m:r>
                          <a:rPr lang="en-US" altLang="ko-KR" sz="1500" b="0" i="1" smtClean="0">
                            <a:latin typeface="Cambria Math" panose="02040503050406030204" pitchFamily="18" charset="0"/>
                          </a:rPr>
                          <m:t>𝐺</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a:rPr>
                          <m:t>𝑇</m:t>
                        </m:r>
                      </m:e>
                      <m:sub>
                        <m:r>
                          <a:rPr lang="en-US" altLang="ko-KR" sz="1500" b="0" i="1" smtClean="0">
                            <a:latin typeface="Cambria Math" panose="02040503050406030204" pitchFamily="18" charset="0"/>
                          </a:rPr>
                          <m:t>𝐺</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panose="02040503050406030204" pitchFamily="18" charset="0"/>
                          </a:rPr>
                          <m:t>𝑇</m:t>
                        </m:r>
                      </m:e>
                      <m:sub>
                        <m:r>
                          <a:rPr lang="en-US" altLang="ko-KR" sz="1500" i="1">
                            <a:latin typeface="Cambria Math" panose="02040503050406030204" pitchFamily="18" charset="0"/>
                          </a:rPr>
                          <m:t>𝐴</m:t>
                        </m:r>
                      </m:sub>
                    </m:sSub>
                    <m:r>
                      <a:rPr lang="en-US" altLang="ko-KR" sz="1500" i="1">
                        <a:latin typeface="Cambria Math" panose="02040503050406030204" pitchFamily="18" charset="0"/>
                      </a:rPr>
                      <m:t>,</m:t>
                    </m:r>
                  </m:oMath>
                </a14:m>
                <a:r>
                  <a:rPr lang="ko-KR" altLang="en-US" sz="1500" dirty="0"/>
                  <a:t> </a:t>
                </a:r>
                <a14:m>
                  <m:oMath xmlns:m="http://schemas.openxmlformats.org/officeDocument/2006/math">
                    <m:r>
                      <a:rPr lang="en-US" altLang="ko-KR" sz="1500" i="1">
                        <a:latin typeface="Cambria Math"/>
                      </a:rPr>
                      <m:t>𝑅</m:t>
                    </m:r>
                    <m:sSub>
                      <m:sSubPr>
                        <m:ctrlPr>
                          <a:rPr lang="en-US" altLang="ko-KR" sz="1500" b="0" i="1" smtClean="0">
                            <a:latin typeface="Cambria Math" panose="02040503050406030204" pitchFamily="18" charset="0"/>
                          </a:rPr>
                        </m:ctrlPr>
                      </m:sSubPr>
                      <m:e>
                        <m:r>
                          <a:rPr lang="en-US" altLang="ko-KR" sz="1500" b="0" i="1" smtClean="0">
                            <a:latin typeface="Cambria Math" panose="02040503050406030204" pitchFamily="18" charset="0"/>
                          </a:rPr>
                          <m:t>𝑁</m:t>
                        </m:r>
                      </m:e>
                      <m:sub>
                        <m:r>
                          <a:rPr lang="en-US" altLang="ko-KR" sz="1500" b="0" i="1" smtClean="0">
                            <a:latin typeface="Cambria Math" panose="02040503050406030204" pitchFamily="18" charset="0"/>
                          </a:rPr>
                          <m:t>𝑖𝑛𝑖𝑡</m:t>
                        </m:r>
                      </m:sub>
                    </m:sSub>
                    <m:r>
                      <a:rPr lang="en-US" altLang="ko-KR" sz="1500" i="1">
                        <a:latin typeface="Cambria Math" panose="02040503050406030204" pitchFamily="18" charset="0"/>
                      </a:rPr>
                      <m:t>)</m:t>
                    </m:r>
                  </m:oMath>
                </a14:m>
                <a:endParaRPr lang="ko-KR" altLang="en-US" sz="15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332950" y="3926416"/>
                <a:ext cx="4748237" cy="576440"/>
              </a:xfrm>
              <a:prstGeom prst="rect">
                <a:avLst/>
              </a:prstGeom>
              <a:blipFill rotWithShape="1">
                <a:blip r:embed="rId15"/>
                <a:stretch>
                  <a:fillRect b="-5155"/>
                </a:stretch>
              </a:blipFill>
              <a:ln>
                <a:solidFill>
                  <a:schemeClr val="accent1"/>
                </a:solidFill>
              </a:ln>
            </p:spPr>
            <p:txBody>
              <a:bodyPr/>
              <a:lstStyle/>
              <a:p>
                <a:r>
                  <a:rPr lang="ko-KR" altLang="en-US">
                    <a:noFill/>
                  </a:rPr>
                  <a:t> </a:t>
                </a:r>
              </a:p>
            </p:txBody>
          </p:sp>
        </mc:Fallback>
      </mc:AlternateContent>
      <p:pic>
        <p:nvPicPr>
          <p:cNvPr id="55" name="그림 54"/>
          <p:cNvPicPr>
            <a:picLocks noChangeAspect="1"/>
          </p:cNvPicPr>
          <p:nvPr/>
        </p:nvPicPr>
        <p:blipFill>
          <a:blip r:embed="rId16"/>
          <a:stretch>
            <a:fillRect/>
          </a:stretch>
        </p:blipFill>
        <p:spPr>
          <a:xfrm>
            <a:off x="5012642" y="4172537"/>
            <a:ext cx="106448" cy="144016"/>
          </a:xfrm>
          <a:prstGeom prst="rect">
            <a:avLst/>
          </a:prstGeom>
        </p:spPr>
      </p:pic>
      <p:cxnSp>
        <p:nvCxnSpPr>
          <p:cNvPr id="57" name="직선 연결선 56"/>
          <p:cNvCxnSpPr/>
          <p:nvPr/>
        </p:nvCxnSpPr>
        <p:spPr>
          <a:xfrm>
            <a:off x="6732240" y="3284984"/>
            <a:ext cx="696000" cy="0"/>
          </a:xfrm>
          <a:prstGeom prst="line">
            <a:avLst/>
          </a:prstGeom>
          <a:ln cap="rnd">
            <a:headEnd type="oval"/>
          </a:ln>
        </p:spPr>
        <p:style>
          <a:lnRef idx="1">
            <a:schemeClr val="accent1"/>
          </a:lnRef>
          <a:fillRef idx="0">
            <a:schemeClr val="accent1"/>
          </a:fillRef>
          <a:effectRef idx="0">
            <a:schemeClr val="accent1"/>
          </a:effectRef>
          <a:fontRef idx="minor">
            <a:schemeClr val="tx1"/>
          </a:fontRef>
        </p:style>
      </p:cxnSp>
      <p:pic>
        <p:nvPicPr>
          <p:cNvPr id="58" name="Picture 3" descr="E:\my doc\Telematics\合作交流\2012\2012-1024青岛物流\MC900441332.PNG"/>
          <p:cNvPicPr>
            <a:picLocks noChangeAspect="1" noChangeArrowheads="1"/>
          </p:cNvPicPr>
          <p:nvPr/>
        </p:nvPicPr>
        <p:blipFill>
          <a:blip r:embed="rId2" cstate="print"/>
          <a:srcRect/>
          <a:stretch>
            <a:fillRect/>
          </a:stretch>
        </p:blipFill>
        <p:spPr bwMode="auto">
          <a:xfrm>
            <a:off x="7152556" y="2903415"/>
            <a:ext cx="587796" cy="576080"/>
          </a:xfrm>
          <a:prstGeom prst="rect">
            <a:avLst/>
          </a:prstGeom>
          <a:noFill/>
        </p:spPr>
      </p:pic>
      <p:sp>
        <p:nvSpPr>
          <p:cNvPr id="59" name="TextBox 58"/>
          <p:cNvSpPr txBox="1"/>
          <p:nvPr/>
        </p:nvSpPr>
        <p:spPr>
          <a:xfrm>
            <a:off x="7559774" y="2984295"/>
            <a:ext cx="293341" cy="369332"/>
          </a:xfrm>
          <a:prstGeom prst="rect">
            <a:avLst/>
          </a:prstGeom>
          <a:noFill/>
        </p:spPr>
        <p:txBody>
          <a:bodyPr wrap="square" rtlCol="0">
            <a:spAutoFit/>
          </a:bodyPr>
          <a:lstStyle/>
          <a:p>
            <a:r>
              <a:rPr lang="en-US" altLang="ko-KR" dirty="0" smtClean="0"/>
              <a:t>B</a:t>
            </a:r>
            <a:endParaRPr lang="ko-KR" altLang="en-US" dirty="0"/>
          </a:p>
        </p:txBody>
      </p:sp>
      <p:sp>
        <p:nvSpPr>
          <p:cNvPr id="60" name="TextBox 59"/>
          <p:cNvSpPr txBox="1"/>
          <p:nvPr/>
        </p:nvSpPr>
        <p:spPr>
          <a:xfrm>
            <a:off x="6876256" y="2545159"/>
            <a:ext cx="1386918" cy="307777"/>
          </a:xfrm>
          <a:prstGeom prst="rect">
            <a:avLst/>
          </a:prstGeom>
          <a:noFill/>
        </p:spPr>
        <p:txBody>
          <a:bodyPr wrap="none" rtlCol="0">
            <a:spAutoFit/>
          </a:bodyPr>
          <a:lstStyle/>
          <a:p>
            <a:r>
              <a:rPr lang="en-US" altLang="ko-KR" sz="1400" dirty="0" smtClean="0">
                <a:solidFill>
                  <a:srgbClr val="00B050"/>
                </a:solidFill>
              </a:rPr>
              <a:t>Group member</a:t>
            </a:r>
            <a:endParaRPr lang="ko-KR" altLang="en-US" sz="1400" dirty="0">
              <a:solidFill>
                <a:srgbClr val="00B050"/>
              </a:solidFill>
            </a:endParaRPr>
          </a:p>
        </p:txBody>
      </p:sp>
      <mc:AlternateContent xmlns:mc="http://schemas.openxmlformats.org/markup-compatibility/2006" xmlns:a14="http://schemas.microsoft.com/office/drawing/2010/main">
        <mc:Choice Requires="a14">
          <p:sp>
            <p:nvSpPr>
              <p:cNvPr id="68" name="TextBox 67"/>
              <p:cNvSpPr txBox="1"/>
              <p:nvPr/>
            </p:nvSpPr>
            <p:spPr>
              <a:xfrm>
                <a:off x="104896" y="5154123"/>
                <a:ext cx="2279165"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e>
                      </m:d>
                      <m:r>
                        <a:rPr lang="en-US" altLang="ko-KR" sz="1600" b="0" i="1" smtClean="0">
                          <a:latin typeface="Cambria Math"/>
                        </a:rPr>
                        <m:t>→</m:t>
                      </m:r>
                      <m:sSub>
                        <m:sSubPr>
                          <m:ctrlPr>
                            <a:rPr lang="en-US" altLang="ko-KR" sz="1600" i="1">
                              <a:latin typeface="Cambria Math" panose="02040503050406030204" pitchFamily="18" charset="0"/>
                            </a:rPr>
                          </m:ctrlPr>
                        </m:sSubPr>
                        <m:e>
                          <m:r>
                            <a:rPr lang="en-US" altLang="ko-KR" sz="1600" i="1">
                              <a:latin typeface="Cambria Math"/>
                            </a:rPr>
                            <m:t>𝐴𝑈𝑇𝐻</m:t>
                          </m:r>
                          <m:r>
                            <a:rPr lang="en-US" altLang="ko-KR" sz="1600" i="1">
                              <a:latin typeface="Cambria Math"/>
                            </a:rPr>
                            <m:t>_</m:t>
                          </m:r>
                          <m:r>
                            <a:rPr lang="en-US" altLang="ko-KR" sz="1600" i="1">
                              <a:latin typeface="Cambria Math"/>
                            </a:rPr>
                            <m:t>𝐾𝐸𝑌</m:t>
                          </m:r>
                        </m:e>
                        <m:sub>
                          <m:r>
                            <a:rPr lang="en-US" altLang="ko-KR" sz="1600" i="1">
                              <a:latin typeface="Cambria Math"/>
                            </a:rPr>
                            <m:t>𝐴</m:t>
                          </m:r>
                          <m:r>
                            <a:rPr lang="en-US" altLang="ko-KR" sz="1600" b="0" i="1" smtClean="0">
                              <a:latin typeface="Cambria Math" panose="02040503050406030204" pitchFamily="18" charset="0"/>
                            </a:rPr>
                            <m:t>𝐵</m:t>
                          </m:r>
                        </m:sub>
                      </m:sSub>
                    </m:oMath>
                  </m:oMathPara>
                </a14:m>
                <a:endParaRPr lang="ko-KR" altLang="en-US"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04896" y="5154123"/>
                <a:ext cx="2279165" cy="579133"/>
              </a:xfrm>
              <a:prstGeom prst="rect">
                <a:avLst/>
              </a:prstGeom>
              <a:blipFill rotWithShape="0">
                <a:blip r:embed="rId17"/>
                <a:stretch>
                  <a:fillRect/>
                </a:stretch>
              </a:blipFill>
              <a:ln>
                <a:solidFill>
                  <a:schemeClr val="accent1"/>
                </a:solidFill>
              </a:ln>
            </p:spPr>
            <p:txBody>
              <a:bodyPr/>
              <a:lstStyle/>
              <a:p>
                <a:r>
                  <a:rPr lang="ko-KR" altLang="en-US">
                    <a:noFill/>
                  </a:rPr>
                  <a:t> </a:t>
                </a:r>
              </a:p>
            </p:txBody>
          </p:sp>
        </mc:Fallback>
      </mc:AlternateContent>
    </p:spTree>
    <p:extLst>
      <p:ext uri="{BB962C8B-B14F-4D97-AF65-F5344CB8AC3E}">
        <p14:creationId xmlns:p14="http://schemas.microsoft.com/office/powerpoint/2010/main" val="183521638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i="1" dirty="0" smtClean="0">
                    <a:solidFill>
                      <a:srgbClr val="0066FF"/>
                    </a:solidFill>
                  </a:rPr>
                  <a:t>Device-to-(devices in a specific group) connection (cont.)</a:t>
                </a:r>
                <a:endParaRPr lang="en-US" altLang="ko-KR" i="1" dirty="0">
                  <a:solidFill>
                    <a:srgbClr val="0066FF"/>
                  </a:solidFill>
                </a:endParaRPr>
              </a:p>
              <a:p>
                <a:pPr marL="457200" lvl="1" indent="0">
                  <a:buNone/>
                </a:pPr>
                <a:endParaRPr lang="en-US" altLang="ko-KR" dirty="0" smtClean="0"/>
              </a:p>
              <a:p>
                <a:r>
                  <a:rPr lang="en-US" altLang="ko-KR" dirty="0" smtClean="0"/>
                  <a:t>Function and parameter</a:t>
                </a:r>
              </a:p>
              <a:p>
                <a:pPr lvl="1"/>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𝐺</m:t>
                        </m:r>
                      </m:sub>
                    </m:sSub>
                  </m:oMath>
                </a14:m>
                <a:r>
                  <a:rPr lang="en-US" altLang="ko-KR" dirty="0"/>
                  <a:t>: A information of group G</a:t>
                </a:r>
              </a:p>
              <a:p>
                <a:pPr lvl="1"/>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𝐴𝐵</m:t>
                        </m:r>
                      </m:sub>
                    </m:sSub>
                  </m:oMath>
                </a14:m>
                <a:r>
                  <a:rPr lang="en-US" altLang="ko-KR" dirty="0"/>
                  <a:t>: A information of device A and B in common</a:t>
                </a:r>
              </a:p>
              <a:p>
                <a:pPr lvl="1"/>
                <a14:m>
                  <m:oMath xmlns:m="http://schemas.openxmlformats.org/officeDocument/2006/math">
                    <m:r>
                      <a:rPr lang="en-US" altLang="ko-KR" i="1">
                        <a:latin typeface="Cambria Math" panose="02040503050406030204" pitchFamily="18" charset="0"/>
                      </a:rPr>
                      <m:t>𝑅</m:t>
                    </m:r>
                    <m:sSub>
                      <m:sSubPr>
                        <m:ctrlPr>
                          <a:rPr lang="en-US"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𝑖𝑛𝑖𝑡</m:t>
                        </m:r>
                      </m:sub>
                    </m:sSub>
                  </m:oMath>
                </a14:m>
                <a:r>
                  <a:rPr lang="en-US" altLang="ko-KR" dirty="0"/>
                  <a:t>: A 128-bit random </a:t>
                </a:r>
                <a:r>
                  <a:rPr lang="en-US" altLang="ko-KR" dirty="0" smtClean="0"/>
                  <a:t>number</a:t>
                </a:r>
              </a:p>
              <a:p>
                <a:pPr lvl="1"/>
                <a14:m>
                  <m:oMath xmlns:m="http://schemas.openxmlformats.org/officeDocument/2006/math">
                    <m:r>
                      <a:rPr lang="en-US" altLang="ko-KR" i="1">
                        <a:latin typeface="Cambria Math" panose="02040503050406030204" pitchFamily="18" charset="0"/>
                      </a:rPr>
                      <m:t>𝑆𝑒𝑞</m:t>
                    </m:r>
                    <m:r>
                      <a:rPr lang="en-US" altLang="ko-KR" i="1">
                        <a:latin typeface="Cambria Math" panose="02040503050406030204" pitchFamily="18" charset="0"/>
                      </a:rPr>
                      <m:t>_</m:t>
                    </m:r>
                    <m:r>
                      <a:rPr lang="en-US" altLang="ko-KR" i="1">
                        <a:latin typeface="Cambria Math" panose="02040503050406030204" pitchFamily="18" charset="0"/>
                      </a:rPr>
                      <m:t>𝑁𝑢𝑚</m:t>
                    </m:r>
                  </m:oMath>
                </a14:m>
                <a:r>
                  <a:rPr lang="en-US" altLang="ko-KR" dirty="0"/>
                  <a:t>: A </a:t>
                </a:r>
                <a:r>
                  <a:rPr lang="en-US" altLang="ko-KR" dirty="0" smtClean="0"/>
                  <a:t>sequence </a:t>
                </a:r>
                <a:r>
                  <a:rPr lang="en-US" altLang="ko-KR" dirty="0"/>
                  <a:t>number </a:t>
                </a:r>
                <a:endParaRPr lang="en-US" altLang="ko-KR" dirty="0" smtClean="0"/>
              </a:p>
              <a:p>
                <a:pPr lvl="1"/>
                <a14:m>
                  <m:oMath xmlns:m="http://schemas.openxmlformats.org/officeDocument/2006/math">
                    <m:r>
                      <a:rPr lang="en-US" altLang="ko-KR" i="1">
                        <a:latin typeface="Cambria Math" panose="02040503050406030204" pitchFamily="18" charset="0"/>
                      </a:rPr>
                      <m:t>𝑇</m:t>
                    </m:r>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𝐴𝐵</m:t>
                        </m:r>
                      </m:sub>
                    </m:sSub>
                  </m:oMath>
                </a14:m>
                <a:r>
                  <a:rPr lang="en-US" altLang="ko-KR" dirty="0"/>
                  <a:t>: A temporary key </a:t>
                </a:r>
                <a:r>
                  <a:rPr lang="en-US" altLang="ko-KR" dirty="0" smtClean="0"/>
                  <a:t>shared  </a:t>
                </a:r>
                <a:r>
                  <a:rPr lang="en-US" altLang="ko-KR" dirty="0"/>
                  <a:t>by </a:t>
                </a:r>
                <a:r>
                  <a:rPr lang="en-US" altLang="ko-KR" dirty="0" smtClean="0"/>
                  <a:t>device </a:t>
                </a:r>
                <a:r>
                  <a:rPr lang="en-US" altLang="ko-KR" dirty="0"/>
                  <a:t>A and B</a:t>
                </a:r>
              </a:p>
              <a:p>
                <a:pPr lvl="1"/>
                <a14:m>
                  <m:oMath xmlns:m="http://schemas.openxmlformats.org/officeDocument/2006/math">
                    <m:r>
                      <a:rPr lang="en-US" altLang="ko-KR" i="1">
                        <a:latin typeface="Cambria Math"/>
                      </a:rPr>
                      <m:t>𝑀𝐼𝐶</m:t>
                    </m:r>
                  </m:oMath>
                </a14:m>
                <a:r>
                  <a:rPr lang="en-US" altLang="ko-KR" dirty="0"/>
                  <a:t>: Message integrity </a:t>
                </a:r>
                <a:r>
                  <a:rPr lang="en-US" altLang="ko-KR" dirty="0" smtClean="0"/>
                  <a:t>code</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940"/>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65</a:t>
            </a:fld>
            <a:endParaRPr lang="en-US" altLang="ko-KR"/>
          </a:p>
        </p:txBody>
      </p:sp>
    </p:spTree>
    <p:extLst>
      <p:ext uri="{BB962C8B-B14F-4D97-AF65-F5344CB8AC3E}">
        <p14:creationId xmlns:p14="http://schemas.microsoft.com/office/powerpoint/2010/main" val="916388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smtClean="0">
                <a:ea typeface="宋体" pitchFamily="2" charset="-122"/>
              </a:rPr>
              <a:t>Infrastructure Architecture</a:t>
            </a:r>
          </a:p>
        </p:txBody>
      </p:sp>
      <p:sp>
        <p:nvSpPr>
          <p:cNvPr id="10243" name="Content Placeholder 2"/>
          <p:cNvSpPr>
            <a:spLocks noGrp="1"/>
          </p:cNvSpPr>
          <p:nvPr>
            <p:ph idx="1"/>
          </p:nvPr>
        </p:nvSpPr>
        <p:spPr>
          <a:xfrm>
            <a:off x="685800" y="1340710"/>
            <a:ext cx="7772400" cy="4353340"/>
          </a:xfrm>
        </p:spPr>
        <p:txBody>
          <a:bodyPr/>
          <a:lstStyle/>
          <a:p>
            <a:pPr marL="352425" indent="-352425">
              <a:buFont typeface="Wingdings" pitchFamily="2" charset="2"/>
              <a:buChar char="l"/>
            </a:pPr>
            <a:r>
              <a:rPr lang="en-US" altLang="zh-CN" sz="2000" dirty="0">
                <a:latin typeface="+mj-lt"/>
                <a:ea typeface="宋体" pitchFamily="2" charset="-122"/>
              </a:rPr>
              <a:t>AAA (authentication, authorization, accountability) server</a:t>
            </a:r>
          </a:p>
          <a:p>
            <a:pPr marL="352425" indent="-352425">
              <a:buFont typeface="Wingdings" pitchFamily="2" charset="2"/>
              <a:buChar char="l"/>
            </a:pPr>
            <a:r>
              <a:rPr lang="en-US" altLang="zh-CN" sz="2000" dirty="0" smtClean="0">
                <a:latin typeface="+mj-lt"/>
                <a:ea typeface="宋体" pitchFamily="2" charset="-122"/>
              </a:rPr>
              <a:t>(Dynamic) Coordinator</a:t>
            </a:r>
          </a:p>
          <a:p>
            <a:pPr marL="752475" lvl="1" indent="-352425">
              <a:buFont typeface="Wingdings" pitchFamily="2" charset="2"/>
              <a:buChar char="l"/>
            </a:pPr>
            <a:r>
              <a:rPr lang="en-US" altLang="zh-CN" sz="1800" dirty="0" smtClean="0">
                <a:latin typeface="+mj-lt"/>
                <a:ea typeface="宋体" pitchFamily="2" charset="-122"/>
              </a:rPr>
              <a:t>Intermittent connection to the AAA server</a:t>
            </a:r>
          </a:p>
          <a:p>
            <a:pPr marL="352425" indent="-352425">
              <a:buFont typeface="Wingdings" pitchFamily="2" charset="2"/>
              <a:buChar char="l"/>
            </a:pPr>
            <a:r>
              <a:rPr lang="en-US" altLang="zh-CN" sz="2000" dirty="0" smtClean="0">
                <a:latin typeface="+mj-lt"/>
                <a:ea typeface="宋体" pitchFamily="2" charset="-122"/>
              </a:rPr>
              <a:t>Using master key (symmetric) issued by the AAA server, or certificate issued by the AAA server</a:t>
            </a:r>
          </a:p>
          <a:p>
            <a:pPr marL="752475" lvl="1" indent="-352425">
              <a:buFont typeface="Wingdings" pitchFamily="2" charset="2"/>
              <a:buChar char="l"/>
            </a:pPr>
            <a:r>
              <a:rPr lang="en-US" altLang="zh-CN" sz="2000" dirty="0" err="1" smtClean="0">
                <a:latin typeface="+mj-lt"/>
                <a:ea typeface="宋体" pitchFamily="2" charset="-122"/>
              </a:rPr>
              <a:t>Cf</a:t>
            </a:r>
            <a:r>
              <a:rPr lang="en-US" altLang="zh-CN" sz="2000" dirty="0" smtClean="0">
                <a:latin typeface="+mj-lt"/>
                <a:ea typeface="宋体" pitchFamily="2" charset="-122"/>
              </a:rPr>
              <a:t>) IEEE 802.1x, Kerberos protocol</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467430" y="3501010"/>
            <a:ext cx="468065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89949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97964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9974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067930" y="4149100"/>
            <a:ext cx="587796" cy="576080"/>
          </a:xfrm>
          <a:prstGeom prst="rect">
            <a:avLst/>
          </a:prstGeom>
          <a:noFill/>
        </p:spPr>
      </p:pic>
      <p:cxnSp>
        <p:nvCxnSpPr>
          <p:cNvPr id="19" name="직선 화살표 연결선 18"/>
          <p:cNvCxnSpPr>
            <a:stCxn id="10" idx="3"/>
          </p:cNvCxnSpPr>
          <p:nvPr/>
        </p:nvCxnSpPr>
        <p:spPr bwMode="auto">
          <a:xfrm flipV="1">
            <a:off x="1487286" y="4581160"/>
            <a:ext cx="2580644"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2627730" y="4725180"/>
            <a:ext cx="1512210" cy="8641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a:endCxn id="13" idx="1"/>
          </p:cNvCxnSpPr>
          <p:nvPr/>
        </p:nvCxnSpPr>
        <p:spPr bwMode="auto">
          <a:xfrm>
            <a:off x="3275820" y="4221110"/>
            <a:ext cx="792110" cy="216030"/>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6" name="Picture 36" descr="D:\图标库\编辑的元素\蜂窝和天线.jpg"/>
          <p:cNvPicPr>
            <a:picLocks noChangeAspect="1" noChangeArrowheads="1"/>
          </p:cNvPicPr>
          <p:nvPr/>
        </p:nvPicPr>
        <p:blipFill>
          <a:blip r:embed="rId4" cstate="print"/>
          <a:srcRect/>
          <a:stretch>
            <a:fillRect/>
          </a:stretch>
        </p:blipFill>
        <p:spPr bwMode="auto">
          <a:xfrm>
            <a:off x="5436120" y="4005080"/>
            <a:ext cx="1297745" cy="1137714"/>
          </a:xfrm>
          <a:prstGeom prst="rect">
            <a:avLst/>
          </a:prstGeom>
          <a:noFill/>
          <a:ln w="9525">
            <a:noFill/>
            <a:miter lim="800000"/>
            <a:headEnd/>
            <a:tailEnd/>
          </a:ln>
        </p:spPr>
      </p:pic>
      <p:pic>
        <p:nvPicPr>
          <p:cNvPr id="18" name="Picture 1" descr="C:\Users\CMCCZJH\Desktop\MC900434845.PNG"/>
          <p:cNvPicPr>
            <a:picLocks noChangeAspect="1" noChangeArrowheads="1"/>
          </p:cNvPicPr>
          <p:nvPr/>
        </p:nvPicPr>
        <p:blipFill>
          <a:blip r:embed="rId5" cstate="print"/>
          <a:srcRect/>
          <a:stretch>
            <a:fillRect/>
          </a:stretch>
        </p:blipFill>
        <p:spPr bwMode="auto">
          <a:xfrm>
            <a:off x="7884460" y="4149100"/>
            <a:ext cx="893528" cy="875718"/>
          </a:xfrm>
          <a:prstGeom prst="rect">
            <a:avLst/>
          </a:prstGeom>
          <a:noFill/>
        </p:spPr>
      </p:pic>
      <p:sp>
        <p:nvSpPr>
          <p:cNvPr id="20" name="闪电形 31"/>
          <p:cNvSpPr/>
          <p:nvPr/>
        </p:nvSpPr>
        <p:spPr bwMode="auto">
          <a:xfrm rot="6358407">
            <a:off x="4896458" y="4174300"/>
            <a:ext cx="287211" cy="741709"/>
          </a:xfrm>
          <a:prstGeom prst="lightningBolt">
            <a:avLst/>
          </a:prstGeom>
          <a:solidFill>
            <a:srgbClr val="FFFF00"/>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smtClean="0">
              <a:ln>
                <a:noFill/>
              </a:ln>
              <a:solidFill>
                <a:schemeClr val="tx1"/>
              </a:solidFill>
              <a:effectLst/>
              <a:latin typeface="+mj-lt"/>
            </a:endParaRPr>
          </a:p>
        </p:txBody>
      </p:sp>
      <p:sp>
        <p:nvSpPr>
          <p:cNvPr id="22" name="TextBox 21"/>
          <p:cNvSpPr txBox="1"/>
          <p:nvPr/>
        </p:nvSpPr>
        <p:spPr>
          <a:xfrm>
            <a:off x="4355970" y="4149100"/>
            <a:ext cx="1469490" cy="338554"/>
          </a:xfrm>
          <a:prstGeom prst="rect">
            <a:avLst/>
          </a:prstGeom>
          <a:noFill/>
        </p:spPr>
        <p:txBody>
          <a:bodyPr wrap="square" rtlCol="0">
            <a:spAutoFit/>
          </a:bodyPr>
          <a:lstStyle/>
          <a:p>
            <a:pPr algn="ctr"/>
            <a:r>
              <a:rPr lang="en-US" altLang="zh-CN" sz="1600" b="1" dirty="0" smtClean="0">
                <a:solidFill>
                  <a:schemeClr val="accent6"/>
                </a:solidFill>
                <a:latin typeface="+mj-lt"/>
              </a:rPr>
              <a:t>2G/3G/LTE</a:t>
            </a:r>
            <a:endParaRPr lang="zh-CN" altLang="en-US" sz="1600" b="1" dirty="0">
              <a:solidFill>
                <a:schemeClr val="accent6"/>
              </a:solidFill>
              <a:latin typeface="+mj-lt"/>
            </a:endParaRPr>
          </a:p>
        </p:txBody>
      </p:sp>
      <p:cxnSp>
        <p:nvCxnSpPr>
          <p:cNvPr id="26" name="직선 화살표 연결선 25"/>
          <p:cNvCxnSpPr/>
          <p:nvPr/>
        </p:nvCxnSpPr>
        <p:spPr bwMode="auto">
          <a:xfrm>
            <a:off x="6876320" y="458116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8" name="TextBox 27"/>
          <p:cNvSpPr txBox="1"/>
          <p:nvPr/>
        </p:nvSpPr>
        <p:spPr>
          <a:xfrm>
            <a:off x="7812450" y="3861060"/>
            <a:ext cx="1294009" cy="369332"/>
          </a:xfrm>
          <a:prstGeom prst="rect">
            <a:avLst/>
          </a:prstGeom>
          <a:noFill/>
        </p:spPr>
        <p:txBody>
          <a:bodyPr wrap="none" rtlCol="0">
            <a:spAutoFit/>
          </a:bodyPr>
          <a:lstStyle/>
          <a:p>
            <a:r>
              <a:rPr lang="en-US" altLang="ko-KR" dirty="0" smtClean="0">
                <a:latin typeface="+mj-lt"/>
              </a:rPr>
              <a:t>AAA server</a:t>
            </a:r>
            <a:endParaRPr lang="ko-KR" altLang="en-US" dirty="0">
              <a:latin typeface="+mj-lt"/>
            </a:endParaRPr>
          </a:p>
        </p:txBody>
      </p:sp>
      <p:pic>
        <p:nvPicPr>
          <p:cNvPr id="29" name="Picture 1" descr="C:\Users\CMCCZJH\Desktop\MC900434845.PNG"/>
          <p:cNvPicPr>
            <a:picLocks noChangeAspect="1" noChangeArrowheads="1"/>
          </p:cNvPicPr>
          <p:nvPr/>
        </p:nvPicPr>
        <p:blipFill>
          <a:blip r:embed="rId5" cstate="print"/>
          <a:srcRect/>
          <a:stretch>
            <a:fillRect/>
          </a:stretch>
        </p:blipFill>
        <p:spPr bwMode="auto">
          <a:xfrm>
            <a:off x="5292100" y="5301260"/>
            <a:ext cx="893528" cy="875718"/>
          </a:xfrm>
          <a:prstGeom prst="rect">
            <a:avLst/>
          </a:prstGeom>
          <a:noFill/>
        </p:spPr>
      </p:pic>
      <p:cxnSp>
        <p:nvCxnSpPr>
          <p:cNvPr id="30" name="직선 화살표 연결선 29"/>
          <p:cNvCxnSpPr/>
          <p:nvPr/>
        </p:nvCxnSpPr>
        <p:spPr bwMode="auto">
          <a:xfrm flipH="1" flipV="1">
            <a:off x="4499990" y="4797190"/>
            <a:ext cx="720100" cy="93613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3" name="TextBox 32"/>
          <p:cNvSpPr txBox="1"/>
          <p:nvPr/>
        </p:nvSpPr>
        <p:spPr>
          <a:xfrm>
            <a:off x="4139940" y="6165380"/>
            <a:ext cx="4147289" cy="369332"/>
          </a:xfrm>
          <a:prstGeom prst="rect">
            <a:avLst/>
          </a:prstGeom>
          <a:noFill/>
        </p:spPr>
        <p:txBody>
          <a:bodyPr wrap="none" rtlCol="0">
            <a:spAutoFit/>
          </a:bodyPr>
          <a:lstStyle/>
          <a:p>
            <a:r>
              <a:rPr lang="en-US" altLang="ko-KR" dirty="0" smtClean="0">
                <a:latin typeface="+mj-lt"/>
              </a:rPr>
              <a:t>Server for some services (e.g., advertising)</a:t>
            </a:r>
            <a:endParaRPr lang="ko-KR" altLang="en-US" dirty="0">
              <a:latin typeface="+mj-lt"/>
            </a:endParaRPr>
          </a:p>
        </p:txBody>
      </p:sp>
      <p:cxnSp>
        <p:nvCxnSpPr>
          <p:cNvPr id="35" name="직선 화살표 연결선 34"/>
          <p:cNvCxnSpPr/>
          <p:nvPr/>
        </p:nvCxnSpPr>
        <p:spPr bwMode="auto">
          <a:xfrm>
            <a:off x="6804310" y="537327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6" name="TextBox 35"/>
          <p:cNvSpPr txBox="1"/>
          <p:nvPr/>
        </p:nvSpPr>
        <p:spPr>
          <a:xfrm>
            <a:off x="7740440" y="5157240"/>
            <a:ext cx="1300356" cy="646331"/>
          </a:xfrm>
          <a:prstGeom prst="rect">
            <a:avLst/>
          </a:prstGeom>
          <a:noFill/>
        </p:spPr>
        <p:txBody>
          <a:bodyPr wrap="none" rtlCol="0">
            <a:spAutoFit/>
          </a:bodyPr>
          <a:lstStyle/>
          <a:p>
            <a:r>
              <a:rPr lang="en-US" altLang="ko-KR" sz="1200" dirty="0" smtClean="0">
                <a:latin typeface="+mj-lt"/>
              </a:rPr>
              <a:t>Authentication  &amp;</a:t>
            </a:r>
          </a:p>
          <a:p>
            <a:r>
              <a:rPr lang="en-US" altLang="ko-KR" sz="1200" dirty="0" smtClean="0">
                <a:latin typeface="+mj-lt"/>
              </a:rPr>
              <a:t>communication</a:t>
            </a:r>
          </a:p>
          <a:p>
            <a:r>
              <a:rPr lang="en-US" altLang="ko-KR" sz="1200" dirty="0" smtClean="0">
                <a:latin typeface="+mj-lt"/>
              </a:rPr>
              <a:t>flow</a:t>
            </a:r>
            <a:endParaRPr lang="ko-KR" altLang="en-US" sz="1200" dirty="0">
              <a:latin typeface="+mj-lt"/>
            </a:endParaRPr>
          </a:p>
        </p:txBody>
      </p:sp>
      <p:cxnSp>
        <p:nvCxnSpPr>
          <p:cNvPr id="37" name="직선 화살표 연결선 36"/>
          <p:cNvCxnSpPr/>
          <p:nvPr/>
        </p:nvCxnSpPr>
        <p:spPr bwMode="auto">
          <a:xfrm>
            <a:off x="6804310" y="5978955"/>
            <a:ext cx="864120" cy="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8" name="TextBox 37"/>
          <p:cNvSpPr txBox="1"/>
          <p:nvPr/>
        </p:nvSpPr>
        <p:spPr>
          <a:xfrm>
            <a:off x="7740440" y="5733320"/>
            <a:ext cx="1218603" cy="461665"/>
          </a:xfrm>
          <a:prstGeom prst="rect">
            <a:avLst/>
          </a:prstGeom>
          <a:noFill/>
        </p:spPr>
        <p:txBody>
          <a:bodyPr wrap="none" rtlCol="0">
            <a:spAutoFit/>
          </a:bodyPr>
          <a:lstStyle/>
          <a:p>
            <a:r>
              <a:rPr lang="en-US" altLang="ko-KR" sz="1200" dirty="0" smtClean="0">
                <a:latin typeface="+mj-lt"/>
              </a:rPr>
              <a:t>Communication </a:t>
            </a:r>
          </a:p>
          <a:p>
            <a:r>
              <a:rPr lang="en-US" altLang="ko-KR" sz="1200" dirty="0" smtClean="0">
                <a:latin typeface="+mj-lt"/>
              </a:rPr>
              <a:t>flow</a:t>
            </a:r>
            <a:endParaRPr lang="ko-KR" altLang="en-US" sz="1200" dirty="0">
              <a:latin typeface="+mj-lt"/>
            </a:endParaRPr>
          </a:p>
        </p:txBody>
      </p:sp>
      <p:cxnSp>
        <p:nvCxnSpPr>
          <p:cNvPr id="39" name="직선 화살표 연결선 38"/>
          <p:cNvCxnSpPr/>
          <p:nvPr/>
        </p:nvCxnSpPr>
        <p:spPr bwMode="auto">
          <a:xfrm flipH="1" flipV="1">
            <a:off x="2627730" y="5733320"/>
            <a:ext cx="2520350" cy="14402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1" name="직선 화살표 연결선 40"/>
          <p:cNvCxnSpPr/>
          <p:nvPr/>
        </p:nvCxnSpPr>
        <p:spPr bwMode="auto">
          <a:xfrm flipH="1" flipV="1">
            <a:off x="1619590" y="4869200"/>
            <a:ext cx="3600500" cy="93613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7" name="직선 화살표 연결선 46"/>
          <p:cNvCxnSpPr/>
          <p:nvPr/>
        </p:nvCxnSpPr>
        <p:spPr bwMode="auto">
          <a:xfrm flipH="1" flipV="1">
            <a:off x="3203810" y="4509150"/>
            <a:ext cx="1944270" cy="122417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49" name="TextBox 48"/>
          <p:cNvSpPr txBox="1"/>
          <p:nvPr/>
        </p:nvSpPr>
        <p:spPr>
          <a:xfrm>
            <a:off x="3891631" y="3861060"/>
            <a:ext cx="1178528" cy="338554"/>
          </a:xfrm>
          <a:prstGeom prst="rect">
            <a:avLst/>
          </a:prstGeom>
          <a:noFill/>
        </p:spPr>
        <p:txBody>
          <a:bodyPr wrap="none" rtlCol="0">
            <a:spAutoFit/>
          </a:bodyPr>
          <a:lstStyle/>
          <a:p>
            <a:r>
              <a:rPr lang="en-US" altLang="ko-KR" sz="1600" b="1" i="1" dirty="0" smtClean="0">
                <a:solidFill>
                  <a:schemeClr val="accent2"/>
                </a:solidFill>
                <a:latin typeface="+mj-lt"/>
              </a:rPr>
              <a:t>coordinator</a:t>
            </a:r>
            <a:endParaRPr lang="ko-KR" altLang="en-US" sz="1600" b="1" i="1" dirty="0">
              <a:solidFill>
                <a:schemeClr val="accent2"/>
              </a:solidFill>
              <a:latin typeface="+mj-lt"/>
            </a:endParaRPr>
          </a:p>
        </p:txBody>
      </p:sp>
      <p:sp>
        <p:nvSpPr>
          <p:cNvPr id="50" name="모서리가 둥근 직사각형 49"/>
          <p:cNvSpPr/>
          <p:nvPr/>
        </p:nvSpPr>
        <p:spPr bwMode="auto">
          <a:xfrm>
            <a:off x="6732300" y="5157240"/>
            <a:ext cx="2304320" cy="1008140"/>
          </a:xfrm>
          <a:prstGeom prst="round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mj-lt"/>
            </a:endParaRPr>
          </a:p>
        </p:txBody>
      </p:sp>
      <p:sp>
        <p:nvSpPr>
          <p:cNvPr id="34"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66</a:t>
            </a:fld>
            <a:endParaRPr lang="en-US" altLang="ko-KR"/>
          </a:p>
        </p:txBody>
      </p:sp>
    </p:spTree>
    <p:extLst>
      <p:ext uri="{BB962C8B-B14F-4D97-AF65-F5344CB8AC3E}">
        <p14:creationId xmlns:p14="http://schemas.microsoft.com/office/powerpoint/2010/main" val="582684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t>Thank </a:t>
            </a:r>
            <a:r>
              <a:rPr lang="en-US" altLang="ko-KR" dirty="0" smtClean="0"/>
              <a:t>you</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67</a:t>
            </a:fld>
            <a:endParaRPr lang="en-US" altLang="ko-KR"/>
          </a:p>
        </p:txBody>
      </p:sp>
    </p:spTree>
    <p:extLst>
      <p:ext uri="{BB962C8B-B14F-4D97-AF65-F5344CB8AC3E}">
        <p14:creationId xmlns:p14="http://schemas.microsoft.com/office/powerpoint/2010/main" val="1218861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a:t>
            </a:r>
            <a:r>
              <a:rPr lang="en-US" altLang="ko-KR" dirty="0" smtClean="0">
                <a:ea typeface="굴림" charset="-127"/>
              </a:rPr>
              <a:t>2/3)</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1800" dirty="0">
                    <a:ea typeface="굴림" charset="-127"/>
                  </a:rPr>
                  <a:t>If </a:t>
                </a:r>
                <a:r>
                  <a:rPr lang="en-US" altLang="ko-KR" sz="1800" dirty="0" smtClean="0">
                    <a:ea typeface="굴림" charset="-127"/>
                  </a:rPr>
                  <a:t>a PD </a:t>
                </a:r>
                <a:r>
                  <a:rPr lang="en-US" altLang="ko-KR" sz="1800" dirty="0">
                    <a:ea typeface="굴림" charset="-127"/>
                  </a:rPr>
                  <a:t>receive the ACF, </a:t>
                </a:r>
              </a:p>
              <a:p>
                <a:pPr lvl="1" algn="just"/>
                <a:r>
                  <a:rPr lang="en-US" altLang="ko-KR" sz="1800" dirty="0" smtClean="0">
                    <a:ea typeface="굴림" charset="-127"/>
                  </a:rPr>
                  <a:t>It stores </a:t>
                </a:r>
                <a:r>
                  <a:rPr lang="en-US" altLang="ko-KR" sz="1800" dirty="0">
                    <a:ea typeface="굴림" charset="-127"/>
                  </a:rPr>
                  <a:t>the ACF in order to forward it to other PDs, </a:t>
                </a:r>
              </a:p>
              <a:p>
                <a:pPr lvl="1" algn="just"/>
                <a:r>
                  <a:rPr lang="en-US" altLang="ko-KR" sz="1800" dirty="0" smtClean="0">
                    <a:ea typeface="굴림" charset="-127"/>
                  </a:rPr>
                  <a:t>It saves </a:t>
                </a:r>
                <a:r>
                  <a:rPr lang="en-US" altLang="ko-KR" sz="1800" dirty="0">
                    <a:ea typeface="굴림" charset="-127"/>
                  </a:rPr>
                  <a:t>backward path in the routing table during </a:t>
                </a:r>
                <a:r>
                  <a:rPr lang="en-US" altLang="ko-KR" sz="1800" dirty="0" smtClean="0">
                    <a:ea typeface="굴림" charset="-127"/>
                  </a:rPr>
                  <a:t>expiration timer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where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is calculated by </a:t>
                </a:r>
                <a:r>
                  <a:rPr lang="en-US" altLang="ko-KR" sz="1800" dirty="0" smtClean="0">
                    <a:ea typeface="굴림" charset="-127"/>
                  </a:rPr>
                  <a:t>one-hop RTTand K if it is </a:t>
                </a:r>
                <a:r>
                  <a:rPr lang="en-US" altLang="ko-KR" sz="1800" dirty="0">
                    <a:ea typeface="굴림" charset="-127"/>
                  </a:rPr>
                  <a:t>relay-enabled.</a:t>
                </a:r>
              </a:p>
              <a:p>
                <a:pPr lvl="2" algn="just"/>
                <a:r>
                  <a:rPr lang="en-US" altLang="ko-KR" sz="1600" dirty="0">
                    <a:ea typeface="굴림" charset="-127"/>
                  </a:rPr>
                  <a:t>Backward path: originator of the ACF, one-hop PD sending the ACF, Device Group ID &amp; Application type ID &amp; Application-specific ID &amp; Application-specific group ID.</a:t>
                </a:r>
              </a:p>
              <a:p>
                <a:pPr lvl="1" algn="just"/>
                <a:r>
                  <a:rPr lang="en-US" altLang="ko-KR" sz="1800" dirty="0" smtClean="0">
                    <a:ea typeface="굴림" charset="-127"/>
                  </a:rPr>
                  <a:t>It compares </a:t>
                </a:r>
                <a:r>
                  <a:rPr lang="en-US" altLang="ko-KR" sz="1800" dirty="0">
                    <a:ea typeface="굴림" charset="-127"/>
                  </a:rPr>
                  <a:t>the receiving frame’s Device Group ID &amp; Application type ID &amp; Application-specific ID &amp; Application-specific group ID with </a:t>
                </a:r>
                <a:r>
                  <a:rPr lang="en-US" altLang="ko-KR" sz="1800" dirty="0" smtClean="0">
                    <a:ea typeface="굴림" charset="-127"/>
                  </a:rPr>
                  <a:t>its </a:t>
                </a:r>
                <a:r>
                  <a:rPr lang="en-US" altLang="ko-KR" sz="1800" dirty="0">
                    <a:ea typeface="굴림" charset="-127"/>
                  </a:rPr>
                  <a:t>own.</a:t>
                </a:r>
              </a:p>
              <a:p>
                <a:pPr lvl="2" algn="just"/>
                <a:r>
                  <a:rPr lang="en-US" altLang="ko-KR" sz="1600" dirty="0">
                    <a:ea typeface="굴림" charset="-127"/>
                  </a:rPr>
                  <a:t>If they </a:t>
                </a:r>
                <a:r>
                  <a:rPr lang="en-US" altLang="ko-KR" sz="1600" dirty="0" smtClean="0">
                    <a:ea typeface="굴림" charset="-127"/>
                  </a:rPr>
                  <a:t>all are same, it replies an ARCF (Advertisement Reply Command Frame) to the PD sending the ACF (Reply of the ARCF depends upon the MGNF explained in the  following slide).</a:t>
                </a:r>
                <a:endParaRPr lang="en-US" altLang="ko-KR" sz="1600" dirty="0">
                  <a:ea typeface="굴림" charset="-127"/>
                </a:endParaRPr>
              </a:p>
              <a:p>
                <a:pPr lvl="2" algn="just"/>
                <a:r>
                  <a:rPr lang="en-US" altLang="ko-KR" sz="1600" dirty="0">
                    <a:ea typeface="굴림" charset="-127"/>
                  </a:rPr>
                  <a:t>If any of them is not same</a:t>
                </a:r>
                <a:r>
                  <a:rPr lang="en-US" altLang="ko-KR" sz="1600" dirty="0" smtClean="0">
                    <a:ea typeface="굴림" charset="-127"/>
                  </a:rPr>
                  <a:t>, it decrements the TTL of the ACF and forwards the ACF.</a:t>
                </a:r>
                <a:endParaRPr lang="en-US" altLang="ko-KR" sz="1600" dirty="0">
                  <a:ea typeface="굴림" charset="-127"/>
                </a:endParaRPr>
              </a:p>
              <a:p>
                <a:pPr lvl="1" algn="just"/>
                <a:endParaRPr lang="en-US" altLang="ko-KR" sz="1800" dirty="0">
                  <a:ea typeface="굴림" charset="-127"/>
                </a:endParaRPr>
              </a:p>
              <a:p>
                <a:endParaRPr lang="ko-KR" altLang="en-US" sz="28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549" t="-671" r="-627" b="-187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a:t>
            </a:fld>
            <a:endParaRPr lang="en-US" altLang="ko-KR"/>
          </a:p>
        </p:txBody>
      </p:sp>
    </p:spTree>
    <p:extLst>
      <p:ext uri="{BB962C8B-B14F-4D97-AF65-F5344CB8AC3E}">
        <p14:creationId xmlns:p14="http://schemas.microsoft.com/office/powerpoint/2010/main" val="228675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a:t>
            </a:r>
            <a:r>
              <a:rPr lang="en-US" altLang="ko-KR" dirty="0" smtClean="0">
                <a:ea typeface="굴림" charset="-127"/>
              </a:rPr>
              <a:t>3/3) </a:t>
            </a:r>
            <a:endParaRPr lang="ko-KR" altLang="en-US" dirty="0"/>
          </a:p>
        </p:txBody>
      </p:sp>
      <p:sp>
        <p:nvSpPr>
          <p:cNvPr id="3" name="내용 개체 틀 2"/>
          <p:cNvSpPr>
            <a:spLocks noGrp="1"/>
          </p:cNvSpPr>
          <p:nvPr>
            <p:ph idx="1"/>
          </p:nvPr>
        </p:nvSpPr>
        <p:spPr/>
        <p:txBody>
          <a:bodyPr/>
          <a:lstStyle/>
          <a:p>
            <a:pPr algn="just"/>
            <a:r>
              <a:rPr lang="en-US" altLang="ko-KR" sz="1800" dirty="0" smtClean="0">
                <a:ea typeface="굴림" charset="-127"/>
              </a:rPr>
              <a:t>In order to limit the duplicate ARCF, PDs replying the ARCF multicast a </a:t>
            </a:r>
            <a:r>
              <a:rPr lang="en-US" altLang="ko-KR" sz="1800" dirty="0">
                <a:ea typeface="굴림" charset="-127"/>
              </a:rPr>
              <a:t>Multicast Group Notification Frame (MGNF</a:t>
            </a:r>
            <a:r>
              <a:rPr lang="en-US" altLang="ko-KR" sz="1800" dirty="0" smtClean="0">
                <a:ea typeface="굴림" charset="-127"/>
              </a:rPr>
              <a:t>) after </a:t>
            </a:r>
            <a:r>
              <a:rPr lang="en-US" altLang="ko-KR" sz="1800" dirty="0">
                <a:ea typeface="굴림" charset="-127"/>
              </a:rPr>
              <a:t>random </a:t>
            </a:r>
            <a:r>
              <a:rPr lang="en-US" altLang="ko-KR" sz="1800" dirty="0" smtClean="0">
                <a:ea typeface="굴림" charset="-127"/>
              </a:rPr>
              <a:t>time. </a:t>
            </a:r>
            <a:r>
              <a:rPr lang="en-US" altLang="ko-KR" sz="1800" dirty="0">
                <a:ea typeface="굴림" charset="-127"/>
              </a:rPr>
              <a:t>(MGNF is explained detail </a:t>
            </a:r>
            <a:r>
              <a:rPr lang="en-US" altLang="ko-KR" sz="1800" dirty="0" smtClean="0">
                <a:ea typeface="굴림" charset="-127"/>
              </a:rPr>
              <a:t>in later section) </a:t>
            </a:r>
            <a:endParaRPr lang="en-US" altLang="ko-KR" sz="1800" dirty="0">
              <a:ea typeface="굴림" charset="-127"/>
            </a:endParaRPr>
          </a:p>
          <a:p>
            <a:pPr algn="just"/>
            <a:r>
              <a:rPr lang="en-US" altLang="ko-KR" sz="1800" dirty="0" smtClean="0">
                <a:ea typeface="굴림" charset="-127"/>
              </a:rPr>
              <a:t>Then, the PD multicasting the MGNF replies source PD with an </a:t>
            </a:r>
            <a:r>
              <a:rPr lang="en-US" altLang="ko-KR" sz="1800" dirty="0">
                <a:ea typeface="굴림" charset="-127"/>
              </a:rPr>
              <a:t>ARCF </a:t>
            </a:r>
            <a:r>
              <a:rPr lang="en-US" altLang="ko-KR" sz="1800" dirty="0" smtClean="0">
                <a:ea typeface="굴림" charset="-127"/>
              </a:rPr>
              <a:t>by using backward path.</a:t>
            </a:r>
          </a:p>
          <a:p>
            <a:pPr algn="just"/>
            <a:r>
              <a:rPr lang="en-US" altLang="ko-KR" sz="1800" dirty="0" smtClean="0">
                <a:ea typeface="굴림" charset="-127"/>
              </a:rPr>
              <a:t>A PD receiving both ACF and MGNF does not reply an ARCF.</a:t>
            </a:r>
          </a:p>
          <a:p>
            <a:pPr algn="just"/>
            <a:r>
              <a:rPr lang="en-US" altLang="ko-KR" sz="1800" dirty="0" smtClean="0">
                <a:ea typeface="굴림" charset="-127"/>
              </a:rPr>
              <a:t>A PD receiving </a:t>
            </a:r>
            <a:r>
              <a:rPr lang="en-US" altLang="ko-KR" sz="1800" dirty="0">
                <a:ea typeface="굴림" charset="-127"/>
              </a:rPr>
              <a:t>the ARCF </a:t>
            </a:r>
            <a:r>
              <a:rPr lang="en-US" altLang="ko-KR" sz="1800" dirty="0" smtClean="0">
                <a:ea typeface="굴림" charset="-127"/>
              </a:rPr>
              <a:t>whose destination is not itself saves </a:t>
            </a:r>
            <a:r>
              <a:rPr lang="en-US" altLang="ko-KR" sz="1800" dirty="0">
                <a:ea typeface="굴림" charset="-127"/>
              </a:rPr>
              <a:t>the route </a:t>
            </a:r>
            <a:r>
              <a:rPr lang="en-US" altLang="ko-KR" sz="1800" dirty="0" smtClean="0">
                <a:ea typeface="굴림" charset="-127"/>
              </a:rPr>
              <a:t>information of</a:t>
            </a:r>
          </a:p>
          <a:p>
            <a:pPr marL="685800" lvl="3" indent="-342900" algn="just"/>
            <a:r>
              <a:rPr lang="en-US" altLang="ko-KR" sz="1600" dirty="0">
                <a:ea typeface="굴림" charset="-127"/>
              </a:rPr>
              <a:t>ID of the source PD sending the ARCF, ID </a:t>
            </a:r>
            <a:r>
              <a:rPr lang="en-US" altLang="ko-KR" sz="1600" dirty="0" smtClean="0">
                <a:ea typeface="굴림" charset="-127"/>
              </a:rPr>
              <a:t>of the one-hop </a:t>
            </a:r>
            <a:r>
              <a:rPr lang="en-US" altLang="ko-KR" sz="1600" dirty="0">
                <a:ea typeface="굴림" charset="-127"/>
              </a:rPr>
              <a:t>PD sending the </a:t>
            </a:r>
            <a:r>
              <a:rPr lang="en-US" altLang="ko-KR" sz="1600" dirty="0" smtClean="0">
                <a:ea typeface="굴림" charset="-127"/>
              </a:rPr>
              <a:t>ARCF</a:t>
            </a:r>
            <a:r>
              <a:rPr lang="en-US" altLang="ko-KR" sz="1600" dirty="0">
                <a:ea typeface="굴림" charset="-127"/>
              </a:rPr>
              <a:t>, Device Group </a:t>
            </a:r>
            <a:r>
              <a:rPr lang="en-US" altLang="ko-KR" sz="1600" dirty="0" smtClean="0">
                <a:ea typeface="굴림" charset="-127"/>
              </a:rPr>
              <a:t>ID, Application </a:t>
            </a:r>
            <a:r>
              <a:rPr lang="en-US" altLang="ko-KR" sz="1600" dirty="0">
                <a:ea typeface="굴림" charset="-127"/>
              </a:rPr>
              <a:t>type </a:t>
            </a:r>
            <a:r>
              <a:rPr lang="en-US" altLang="ko-KR" sz="1600" dirty="0" smtClean="0">
                <a:ea typeface="굴림" charset="-127"/>
              </a:rPr>
              <a:t>ID, Application-specific ID, Application-specific </a:t>
            </a:r>
            <a:r>
              <a:rPr lang="en-US" altLang="ko-KR" sz="1600" dirty="0">
                <a:ea typeface="굴림" charset="-127"/>
              </a:rPr>
              <a:t>group ID</a:t>
            </a:r>
            <a:r>
              <a:rPr lang="en-US" altLang="ko-KR" sz="1600" dirty="0" smtClean="0">
                <a:ea typeface="굴림" charset="-127"/>
              </a:rPr>
              <a:t>.</a:t>
            </a:r>
          </a:p>
          <a:p>
            <a:pPr marL="685800" lvl="3" indent="-342900" algn="just"/>
            <a:r>
              <a:rPr lang="en-US" altLang="ko-KR" sz="1600" dirty="0" smtClean="0">
                <a:ea typeface="굴림" charset="-127"/>
              </a:rPr>
              <a:t>Then, this PD is referred to as “FORWARDING PD.”</a:t>
            </a:r>
            <a:endParaRPr lang="en-US" altLang="ko-KR" sz="1800" dirty="0" smtClean="0">
              <a:ea typeface="굴림" charset="-127"/>
            </a:endParaRPr>
          </a:p>
          <a:p>
            <a:pPr algn="just"/>
            <a:r>
              <a:rPr lang="en-US" altLang="ko-KR" sz="1800" dirty="0">
                <a:ea typeface="굴림" charset="-127"/>
              </a:rPr>
              <a:t>A PD receiving the ARCF whose destination is </a:t>
            </a:r>
            <a:r>
              <a:rPr lang="en-US" altLang="ko-KR" sz="1800" dirty="0" smtClean="0">
                <a:ea typeface="굴림" charset="-127"/>
              </a:rPr>
              <a:t>itself </a:t>
            </a:r>
            <a:r>
              <a:rPr lang="en-US" altLang="ko-KR" sz="1800" dirty="0">
                <a:ea typeface="굴림" charset="-127"/>
              </a:rPr>
              <a:t>saves the route </a:t>
            </a:r>
            <a:r>
              <a:rPr lang="en-US" altLang="ko-KR" sz="1800" dirty="0" smtClean="0">
                <a:ea typeface="굴림" charset="-127"/>
              </a:rPr>
              <a:t>information same as FORWARDING PD.</a:t>
            </a:r>
          </a:p>
          <a:p>
            <a:pPr lvl="1" algn="just"/>
            <a:r>
              <a:rPr lang="en-US" altLang="ko-KR" sz="1600" dirty="0" smtClean="0">
                <a:ea typeface="굴림" charset="-127"/>
              </a:rPr>
              <a:t>Then</a:t>
            </a:r>
            <a:r>
              <a:rPr lang="en-US" altLang="ko-KR" sz="1600" dirty="0">
                <a:ea typeface="굴림" charset="-127"/>
              </a:rPr>
              <a:t>, this PD is referred to as </a:t>
            </a:r>
            <a:r>
              <a:rPr lang="en-US" altLang="ko-KR" sz="1600" dirty="0" smtClean="0">
                <a:ea typeface="굴림" charset="-127"/>
              </a:rPr>
              <a:t>“JOINED MULTICAST GROUP MEMBER.”</a:t>
            </a:r>
            <a:endParaRPr lang="en-US" altLang="ko-KR" sz="1800" dirty="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a:t>
            </a:fld>
            <a:endParaRPr lang="en-US" altLang="ko-KR"/>
          </a:p>
        </p:txBody>
      </p:sp>
    </p:spTree>
    <p:extLst>
      <p:ext uri="{BB962C8B-B14F-4D97-AF65-F5344CB8AC3E}">
        <p14:creationId xmlns:p14="http://schemas.microsoft.com/office/powerpoint/2010/main" val="34994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Join 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cxnSp>
        <p:nvCxnSpPr>
          <p:cNvPr id="21" name="직선 화살표 연결선 20"/>
          <p:cNvCxnSpPr/>
          <p:nvPr/>
        </p:nvCxnSpPr>
        <p:spPr bwMode="auto">
          <a:xfrm>
            <a:off x="4572000" y="2636912"/>
            <a:ext cx="3200538"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48274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sp>
        <p:nvSpPr>
          <p:cNvPr id="23" name="TextBox 22"/>
          <p:cNvSpPr txBox="1"/>
          <p:nvPr/>
        </p:nvSpPr>
        <p:spPr>
          <a:xfrm>
            <a:off x="469385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4" name="직선 화살표 연결선 23"/>
          <p:cNvCxnSpPr/>
          <p:nvPr/>
        </p:nvCxnSpPr>
        <p:spPr bwMode="auto">
          <a:xfrm>
            <a:off x="4572000" y="3621582"/>
            <a:ext cx="3221682"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8" y="4581128"/>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26" name="직선 화살표 연결선 25"/>
          <p:cNvCxnSpPr/>
          <p:nvPr/>
        </p:nvCxnSpPr>
        <p:spPr bwMode="auto">
          <a:xfrm>
            <a:off x="1350318" y="5517232"/>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25221" y="425796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sp>
        <p:nvSpPr>
          <p:cNvPr id="29" name="TextBox 28"/>
          <p:cNvSpPr txBox="1"/>
          <p:nvPr/>
        </p:nvSpPr>
        <p:spPr>
          <a:xfrm>
            <a:off x="5083381" y="3298417"/>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30" name="TextBox 29"/>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cxnSp>
        <p:nvCxnSpPr>
          <p:cNvPr id="27" name="직선 연결선 26"/>
          <p:cNvCxnSpPr>
            <a:stCxn id="17" idx="6"/>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1942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41320</TotalTime>
  <Words>4997</Words>
  <Application>Microsoft Office PowerPoint</Application>
  <PresentationFormat>화면 슬라이드 쇼(4:3)</PresentationFormat>
  <Paragraphs>982</Paragraphs>
  <Slides>67</Slides>
  <Notes>38</Notes>
  <HiddenSlides>0</HiddenSlides>
  <MMClips>0</MMClips>
  <ScaleCrop>false</ScaleCrop>
  <HeadingPairs>
    <vt:vector size="8" baseType="variant">
      <vt:variant>
        <vt:lpstr>사용한 글꼴</vt:lpstr>
      </vt:variant>
      <vt:variant>
        <vt:i4>8</vt:i4>
      </vt:variant>
      <vt:variant>
        <vt:lpstr>테마</vt:lpstr>
      </vt:variant>
      <vt:variant>
        <vt:i4>1</vt:i4>
      </vt:variant>
      <vt:variant>
        <vt:lpstr>포함된 OLE 서버</vt:lpstr>
      </vt:variant>
      <vt:variant>
        <vt:i4>1</vt:i4>
      </vt:variant>
      <vt:variant>
        <vt:lpstr>슬라이드 제목</vt:lpstr>
      </vt:variant>
      <vt:variant>
        <vt:i4>67</vt:i4>
      </vt:variant>
    </vt:vector>
  </HeadingPairs>
  <TitlesOfParts>
    <vt:vector size="77" baseType="lpstr">
      <vt:lpstr>ＭＳ Ｐゴシック</vt:lpstr>
      <vt:lpstr>宋体</vt:lpstr>
      <vt:lpstr>굴림</vt:lpstr>
      <vt:lpstr>맑은 고딕</vt:lpstr>
      <vt:lpstr>Arial</vt:lpstr>
      <vt:lpstr>Cambria Math</vt:lpstr>
      <vt:lpstr>Times New Roman</vt:lpstr>
      <vt:lpstr>Wingdings</vt:lpstr>
      <vt:lpstr>IEEE-P802_15</vt:lpstr>
      <vt:lpstr>수식</vt:lpstr>
      <vt:lpstr>PowerPoint 프레젠테이션</vt:lpstr>
      <vt:lpstr>Technical Proposal for IEEE 802.15.8</vt:lpstr>
      <vt:lpstr>Contributions of the Proposal on TGD</vt:lpstr>
      <vt:lpstr>PowerPoint 프레젠테이션</vt:lpstr>
      <vt:lpstr>Multicast Group Management</vt:lpstr>
      <vt:lpstr>Finding/Joining Multicast Group (1/3)</vt:lpstr>
      <vt:lpstr>Finding/Joining Multicast Group (2/3)</vt:lpstr>
      <vt:lpstr>Finding/Joining Multicast Group (3/3) </vt:lpstr>
      <vt:lpstr>Flow Chart - Join Scenario</vt:lpstr>
      <vt:lpstr>Device Group ID Creation (1/2)</vt:lpstr>
      <vt:lpstr>Device Group ID Creation (2/2)</vt:lpstr>
      <vt:lpstr>Multicast Group Notification Frame (MGNF) (1/6)</vt:lpstr>
      <vt:lpstr>Multicast Group Notification Frame (2/6)</vt:lpstr>
      <vt:lpstr>Multicast Group Notification Frame (3/6)</vt:lpstr>
      <vt:lpstr>Multicast Group Notification Frame (4/6)</vt:lpstr>
      <vt:lpstr>Multicast Group Notification Frame (5/6)</vt:lpstr>
      <vt:lpstr>Multicast Group Notification Frame (6/6)</vt:lpstr>
      <vt:lpstr>Classification of MGNF types</vt:lpstr>
      <vt:lpstr>How to reduce MGNF traffic</vt:lpstr>
      <vt:lpstr>Creation and Management of Routing Table (1/3)</vt:lpstr>
      <vt:lpstr>Creation and Management of Routing Table (2/3)</vt:lpstr>
      <vt:lpstr>Creation and Management of Routing Table (3/3)</vt:lpstr>
      <vt:lpstr>Reducing # of Routing Entries </vt:lpstr>
      <vt:lpstr>Leaving Multicast Group</vt:lpstr>
      <vt:lpstr>Flow Chart - Leave Scenario</vt:lpstr>
      <vt:lpstr>Mobility Support for Multicast (1/4)</vt:lpstr>
      <vt:lpstr>Mobility Support for Multicast (2/4)</vt:lpstr>
      <vt:lpstr>Mobility Support for Multicast (3/4)</vt:lpstr>
      <vt:lpstr>Mobility Support for Multicast (4/4)</vt:lpstr>
      <vt:lpstr>Flow Chart - Local Repair</vt:lpstr>
      <vt:lpstr>PowerPoint 프레젠테이션</vt:lpstr>
      <vt:lpstr>Multicast Data Transmission(1/2)</vt:lpstr>
      <vt:lpstr>Multicast Data Transmission(2/2)</vt:lpstr>
      <vt:lpstr>Unicast Data Transmission</vt:lpstr>
      <vt:lpstr>Prevention Loopback Problem (1/3)</vt:lpstr>
      <vt:lpstr>Prevention Loopback Problem (2/3)</vt:lpstr>
      <vt:lpstr>Prevention Loopback Problem (3/3)</vt:lpstr>
      <vt:lpstr>PowerPoint 프레젠테이션</vt:lpstr>
      <vt:lpstr>Selective Group ACK technique for reliable multicast (1/2)</vt:lpstr>
      <vt:lpstr>Selective Group ACK technique for reliable multicast (2/2)</vt:lpstr>
      <vt:lpstr>Pre-ACK (1/2)</vt:lpstr>
      <vt:lpstr>Pre-ACK (2/2)</vt:lpstr>
      <vt:lpstr>PowerPoint 프레젠테이션</vt:lpstr>
      <vt:lpstr>Authentication</vt:lpstr>
      <vt:lpstr>Authorization</vt:lpstr>
      <vt:lpstr>Authorization</vt:lpstr>
      <vt:lpstr>Security Modes</vt:lpstr>
      <vt:lpstr>Security Modes</vt:lpstr>
      <vt:lpstr>Security Modes</vt:lpstr>
      <vt:lpstr>Security Modes</vt:lpstr>
      <vt:lpstr>Security Parameters</vt:lpstr>
      <vt:lpstr>Flow Chart for Authentication</vt:lpstr>
      <vt:lpstr>Flow Chart for Authorization</vt:lpstr>
      <vt:lpstr>Authentication / Authorization Architecture</vt:lpstr>
      <vt:lpstr>Infrastructureless Architecture</vt:lpstr>
      <vt:lpstr>Key Derivation</vt:lpstr>
      <vt:lpstr>PIN Establishment Issue</vt:lpstr>
      <vt:lpstr>PIN Establishment Issue</vt:lpstr>
      <vt:lpstr>PIN Establishment Issue</vt:lpstr>
      <vt:lpstr>Authentication without Infrastructure 1</vt:lpstr>
      <vt:lpstr>PowerPoint 프레젠테이션</vt:lpstr>
      <vt:lpstr>Authentication without Infrastructure 1</vt:lpstr>
      <vt:lpstr>Authentication without Infrastructure 2</vt:lpstr>
      <vt:lpstr>PowerPoint 프레젠테이션</vt:lpstr>
      <vt:lpstr>Authentication without Infrastructure 2</vt:lpstr>
      <vt:lpstr>Infrastructure Architecture</vt:lpstr>
      <vt:lpstr>Thank you</vt:lpstr>
    </vt:vector>
  </TitlesOfParts>
  <Company>Chung-Ang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Multi-hop Multicast/Unicast/Peer Discovery Protocols and Security Mechanism for IEEE 802.15.8</dc:title>
  <dc:subject>Proposal of Multi-hop Multicast/Unicast/Peer Discovery Protocols and Security Mechanism for IEEE 802.15.8</dc:subject>
  <dc:creator>Jeongseok Yu</dc:creator>
  <dc:description>Proposal of Multi-hop Multicast/Unicast/Peer Discovery Protocols and Security Mechanism for IEEE 802.15.8</dc:description>
  <cp:lastModifiedBy>uclab</cp:lastModifiedBy>
  <cp:revision>222</cp:revision>
  <cp:lastPrinted>1998-02-10T13:28:06Z</cp:lastPrinted>
  <dcterms:created xsi:type="dcterms:W3CDTF">2007-11-11T16:49:01Z</dcterms:created>
  <dcterms:modified xsi:type="dcterms:W3CDTF">2014-03-18T01:58:09Z</dcterms:modified>
</cp:coreProperties>
</file>