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40" r:id="rId2"/>
    <p:sldId id="286" r:id="rId3"/>
    <p:sldId id="390" r:id="rId4"/>
    <p:sldId id="385" r:id="rId5"/>
    <p:sldId id="386" r:id="rId6"/>
    <p:sldId id="387" r:id="rId7"/>
    <p:sldId id="389" r:id="rId8"/>
    <p:sldId id="39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76F22-149A-42A3-B6AC-153CB2D24214}" type="datetimeFigureOut">
              <a:rPr lang="en-US" smtClean="0"/>
              <a:pPr/>
              <a:t>3/17/2014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2A531D-AD0B-4A6B-B77E-051F7CDDA7A4}" type="slidenum">
              <a:rPr lang="en-US" smtClean="0"/>
              <a:pPr/>
              <a:t>‹#›</a:t>
            </a:fld>
            <a:endParaRPr lang="en-US"/>
          </a:p>
        </p:txBody>
      </p:sp>
    </p:spTree>
    <p:extLst>
      <p:ext uri="{BB962C8B-B14F-4D97-AF65-F5344CB8AC3E}">
        <p14:creationId xmlns:p14="http://schemas.microsoft.com/office/powerpoint/2010/main" xmlns="" val="124816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8"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March 2014</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9" name="TextBox 8"/>
          <p:cNvSpPr txBox="1"/>
          <p:nvPr userDrawn="1"/>
        </p:nvSpPr>
        <p:spPr>
          <a:xfrm>
            <a:off x="5867400" y="304800"/>
            <a:ext cx="2842445"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IEEE802.15-14-0173-00-0010</a:t>
            </a:r>
            <a:endParaRPr lang="en-US" sz="1400" b="1" dirty="0">
              <a:latin typeface="Times New Roman" pitchFamily="18" charset="0"/>
              <a:cs typeface="Times New Roman" pitchFamily="18" charset="0"/>
            </a:endParaRPr>
          </a:p>
        </p:txBody>
      </p:sp>
      <p:sp>
        <p:nvSpPr>
          <p:cNvPr id="12"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4" name="Rectangle 5"/>
          <p:cNvSpPr txBox="1">
            <a:spLocks noChangeArrowheads="1"/>
          </p:cNvSpPr>
          <p:nvPr userDrawn="1"/>
        </p:nvSpPr>
        <p:spPr>
          <a:xfrm>
            <a:off x="5562600" y="6445250"/>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Jaehwan Kim (ETRI)</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304800" y="762000"/>
            <a:ext cx="8686800" cy="5724644"/>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r>
              <a:rPr lang="en-US" altLang="ko-KR" sz="1600" b="1" dirty="0">
                <a:ea typeface="굴림" pitchFamily="50" charset="-127"/>
              </a:rPr>
              <a:t>Submission Title:</a:t>
            </a:r>
            <a:r>
              <a:rPr lang="en-US" altLang="ko-KR" sz="1600" dirty="0">
                <a:ea typeface="굴림" pitchFamily="50" charset="-127"/>
              </a:rPr>
              <a:t> </a:t>
            </a:r>
            <a:r>
              <a:rPr lang="en-US" altLang="ko-KR" b="1" dirty="0" smtClean="0">
                <a:ea typeface="굴림" pitchFamily="50" charset="-127"/>
              </a:rPr>
              <a:t>Comparison of use cases and their requirements in 15-14-0105-01 and in Sections 5 and 6 of </a:t>
            </a:r>
            <a:r>
              <a:rPr lang="en-US" altLang="ko-KR" b="1" dirty="0" smtClean="0">
                <a:ea typeface="굴림" pitchFamily="50" charset="-127"/>
              </a:rPr>
              <a:t>15-13-0753-05</a:t>
            </a:r>
            <a:endParaRPr lang="en-US" altLang="ko-KR" sz="1600" dirty="0">
              <a:ea typeface="굴림" pitchFamily="50" charset="-127"/>
            </a:endParaRPr>
          </a:p>
          <a:p>
            <a:pPr eaLnBrk="0" hangingPunct="0">
              <a:defRPr/>
            </a:pPr>
            <a:endParaRPr lang="en-US" altLang="ko-KR" sz="1600" b="1" dirty="0" smtClean="0">
              <a:ea typeface="굴림" pitchFamily="50" charset="-127"/>
            </a:endParaRPr>
          </a:p>
          <a:p>
            <a:pPr eaLnBrk="0" hangingPunct="0">
              <a:defRPr/>
            </a:pPr>
            <a:r>
              <a:rPr lang="en-US" altLang="ko-KR" sz="1600" b="1" dirty="0" smtClean="0">
                <a:ea typeface="굴림" pitchFamily="50" charset="-127"/>
              </a:rPr>
              <a:t>Date </a:t>
            </a:r>
            <a:r>
              <a:rPr lang="en-US" altLang="ko-KR" sz="1600" b="1" dirty="0">
                <a:ea typeface="굴림" pitchFamily="50" charset="-127"/>
              </a:rPr>
              <a:t>Submitted:</a:t>
            </a:r>
            <a:r>
              <a:rPr lang="en-US" altLang="ko-KR" sz="1600" dirty="0">
                <a:ea typeface="굴림" pitchFamily="50" charset="-127"/>
              </a:rPr>
              <a:t> </a:t>
            </a:r>
            <a:r>
              <a:rPr lang="en-US" altLang="ko-KR" sz="1600" dirty="0" smtClean="0">
                <a:ea typeface="굴림" pitchFamily="50" charset="-127"/>
              </a:rPr>
              <a:t>March 17, 2014</a:t>
            </a:r>
            <a:r>
              <a:rPr lang="en-US" altLang="ko-KR" sz="1600" dirty="0">
                <a:ea typeface="굴림" pitchFamily="50" charset="-127"/>
              </a:rPr>
              <a:t>	</a:t>
            </a:r>
          </a:p>
          <a:p>
            <a:pPr eaLnBrk="0" hangingPunct="0">
              <a:defRPr/>
            </a:pPr>
            <a:r>
              <a:rPr lang="en-US" altLang="ko-KR" sz="1600" b="1" dirty="0">
                <a:ea typeface="굴림" pitchFamily="50" charset="-127"/>
              </a:rPr>
              <a:t>Source</a:t>
            </a:r>
            <a:r>
              <a:rPr lang="en-US" altLang="ko-KR" sz="1600" b="1" dirty="0" smtClean="0">
                <a:ea typeface="굴림" pitchFamily="50" charset="-127"/>
              </a:rPr>
              <a:t>: </a:t>
            </a:r>
            <a:r>
              <a:rPr lang="en-US" altLang="ko-KR" sz="1600" dirty="0" err="1" smtClean="0">
                <a:ea typeface="굴림" pitchFamily="50" charset="-127"/>
              </a:rPr>
              <a:t>Jaehwan</a:t>
            </a:r>
            <a:r>
              <a:rPr lang="en-US" altLang="ko-KR" sz="1600" dirty="0" smtClean="0">
                <a:ea typeface="굴림" pitchFamily="50" charset="-127"/>
              </a:rPr>
              <a:t> Kim (ETRI), </a:t>
            </a:r>
            <a:r>
              <a:rPr lang="en-US" altLang="ko-KR" sz="1600" dirty="0" err="1" smtClean="0">
                <a:ea typeface="굴림" pitchFamily="50" charset="-127"/>
              </a:rPr>
              <a:t>Sangjae</a:t>
            </a:r>
            <a:r>
              <a:rPr lang="en-US" altLang="ko-KR" sz="1600" dirty="0" smtClean="0">
                <a:ea typeface="굴림" pitchFamily="50" charset="-127"/>
              </a:rPr>
              <a:t> Lee (ETRI), </a:t>
            </a:r>
            <a:r>
              <a:rPr lang="en-US" altLang="ko-KR" sz="1600" dirty="0" err="1" smtClean="0">
                <a:ea typeface="굴림" pitchFamily="50" charset="-127"/>
              </a:rPr>
              <a:t>Sangsung</a:t>
            </a:r>
            <a:r>
              <a:rPr lang="en-US" altLang="ko-KR" sz="1600" dirty="0" smtClean="0">
                <a:ea typeface="굴림" pitchFamily="50" charset="-127"/>
              </a:rPr>
              <a:t> Choi (ETRI), </a:t>
            </a:r>
            <a:r>
              <a:rPr lang="en-US" altLang="ko-KR" sz="1600" dirty="0" err="1" smtClean="0">
                <a:ea typeface="굴림" pitchFamily="50" charset="-127"/>
              </a:rPr>
              <a:t>Soo</a:t>
            </a:r>
            <a:r>
              <a:rPr lang="en-US" altLang="ko-KR" sz="1600" dirty="0" smtClean="0">
                <a:ea typeface="굴림" pitchFamily="50" charset="-127"/>
              </a:rPr>
              <a:t>-Young Chang (SYCA), and </a:t>
            </a:r>
            <a:r>
              <a:rPr lang="en-US" altLang="ko-KR" sz="1600" dirty="0" err="1" smtClean="0">
                <a:ea typeface="굴림" pitchFamily="50" charset="-127"/>
              </a:rPr>
              <a:t>Kyuyong</a:t>
            </a:r>
            <a:r>
              <a:rPr lang="en-US" altLang="ko-KR" sz="1600" dirty="0" smtClean="0">
                <a:ea typeface="굴림" pitchFamily="50" charset="-127"/>
              </a:rPr>
              <a:t> Lee (A2UICT)		Voice</a:t>
            </a:r>
            <a:r>
              <a:rPr lang="en-US" altLang="ko-KR" sz="1600" dirty="0">
                <a:ea typeface="굴림" pitchFamily="50" charset="-127"/>
              </a:rPr>
              <a:t>: </a:t>
            </a:r>
            <a:r>
              <a:rPr lang="en-US" altLang="ko-KR" sz="1600" dirty="0" smtClean="0">
                <a:ea typeface="굴림" pitchFamily="50" charset="-127"/>
              </a:rPr>
              <a:t>+82 42 860 5338, E-</a:t>
            </a:r>
            <a:r>
              <a:rPr lang="en-US" altLang="ko-KR" sz="1600" dirty="0" err="1" smtClean="0">
                <a:ea typeface="굴림" pitchFamily="50" charset="-127"/>
              </a:rPr>
              <a:t>maill</a:t>
            </a:r>
            <a:r>
              <a:rPr lang="en-US" altLang="ko-KR" sz="1600" dirty="0">
                <a:ea typeface="굴림" pitchFamily="50" charset="-127"/>
              </a:rPr>
              <a:t>: </a:t>
            </a:r>
            <a:r>
              <a:rPr lang="en-US" altLang="ko-KR" sz="1600" dirty="0" smtClean="0">
                <a:ea typeface="굴림" pitchFamily="50" charset="-127"/>
              </a:rPr>
              <a:t>kimj@etri.re.kr</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a:t>
            </a:r>
            <a:r>
              <a:rPr lang="en-US" altLang="ko-KR" sz="1600" dirty="0" smtClean="0">
                <a:ea typeface="굴림" pitchFamily="50" charset="-127"/>
              </a:rPr>
              <a:t>802.15 TG10 TGD]</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b="1" dirty="0" smtClean="0">
                <a:ea typeface="굴림" pitchFamily="50" charset="-127"/>
              </a:rPr>
              <a:t>:</a:t>
            </a:r>
            <a:r>
              <a:rPr lang="en-US" altLang="ko-KR" sz="1600" dirty="0">
                <a:ea typeface="굴림" pitchFamily="50" charset="-127"/>
              </a:rPr>
              <a:t> </a:t>
            </a:r>
            <a:r>
              <a:rPr lang="en-US" altLang="ko-KR" sz="1600" dirty="0" smtClean="0">
                <a:ea typeface="굴림" pitchFamily="50" charset="-127"/>
              </a:rPr>
              <a:t>In 15-14-0753-05, use cases are described in Sections 5 and 6. The TG10 group decided to include description of all use cases to Section 5 and their requirements to Section 6. This document was prepared to check all use cases which are described in 15-14-0105-01 are included in Sections 5 and 6.</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b="1" dirty="0" smtClean="0">
                <a:ea typeface="굴림" pitchFamily="50" charset="-127"/>
              </a:rPr>
              <a:t>: </a:t>
            </a:r>
            <a:r>
              <a:rPr lang="en-US" altLang="ko-KR" sz="1600" dirty="0" smtClean="0">
                <a:ea typeface="굴림" pitchFamily="50" charset="-127"/>
              </a:rPr>
              <a:t>To prepare the evaluation methodology for TG10.</a:t>
            </a:r>
            <a:endParaRPr lang="en-US" altLang="ko-KR" sz="1600" dirty="0">
              <a:solidFill>
                <a:srgbClr val="FF0000"/>
              </a:solidFill>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ko-KR" sz="1600" dirty="0" smtClean="0">
                <a:ea typeface="굴림" pitchFamily="50" charset="-127"/>
              </a:rPr>
              <a:t>.</a:t>
            </a: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Applications in doc. 15-14-0105-01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371600"/>
            <a:ext cx="8229600" cy="4525963"/>
          </a:xfrm>
          <a:noFill/>
        </p:spPr>
        <p:txBody>
          <a:bodyPr>
            <a:noAutofit/>
          </a:bodyPr>
          <a:lstStyle/>
          <a:p>
            <a:pPr lvl="0"/>
            <a:r>
              <a:rPr lang="en-US" sz="1800" dirty="0" smtClean="0"/>
              <a:t>Smart Metering (HAN and NAN)		</a:t>
            </a:r>
            <a:r>
              <a:rPr lang="en-US" sz="1800" b="1" dirty="0" smtClean="0">
                <a:solidFill>
                  <a:srgbClr val="FF0000"/>
                </a:solidFill>
              </a:rPr>
              <a:t>included in 5.1 in </a:t>
            </a:r>
            <a:r>
              <a:rPr lang="en-US" sz="1800" b="1" dirty="0" smtClean="0">
                <a:solidFill>
                  <a:srgbClr val="FF0000"/>
                </a:solidFill>
              </a:rPr>
              <a:t>15-13-0753-05</a:t>
            </a:r>
            <a:endParaRPr lang="en-US" sz="1800" b="1" dirty="0" smtClean="0">
              <a:solidFill>
                <a:srgbClr val="FF0000"/>
              </a:solidFill>
            </a:endParaRPr>
          </a:p>
          <a:p>
            <a:pPr lvl="1"/>
            <a:r>
              <a:rPr lang="en-US" sz="1400" dirty="0" smtClean="0"/>
              <a:t>Advanced metering infrastructure (AMI):</a:t>
            </a:r>
            <a:endParaRPr lang="en-US" altLang="ko-KR" sz="1400" dirty="0" smtClean="0"/>
          </a:p>
          <a:p>
            <a:pPr lvl="0"/>
            <a:endParaRPr lang="en-US" sz="1800" dirty="0" smtClean="0"/>
          </a:p>
          <a:p>
            <a:pPr lvl="0"/>
            <a:r>
              <a:rPr lang="en-US" sz="1800" dirty="0" smtClean="0"/>
              <a:t>Smart City (Street Lighting/Parking/Meters) 	</a:t>
            </a:r>
            <a:r>
              <a:rPr lang="en-US" sz="1800" b="1" dirty="0" smtClean="0">
                <a:solidFill>
                  <a:srgbClr val="FF0000"/>
                </a:solidFill>
              </a:rPr>
              <a:t>included in 5.2 in </a:t>
            </a:r>
            <a:r>
              <a:rPr lang="en-US" sz="1800" b="1" dirty="0" smtClean="0">
                <a:solidFill>
                  <a:srgbClr val="FF0000"/>
                </a:solidFill>
              </a:rPr>
              <a:t>15-13-0753-05</a:t>
            </a:r>
            <a:endParaRPr lang="en-US" sz="1800" dirty="0" smtClean="0"/>
          </a:p>
        </p:txBody>
      </p:sp>
      <p:sp>
        <p:nvSpPr>
          <p:cNvPr id="4" name="TextBox 3"/>
          <p:cNvSpPr txBox="1"/>
          <p:nvPr/>
        </p:nvSpPr>
        <p:spPr>
          <a:xfrm>
            <a:off x="990600" y="4343400"/>
            <a:ext cx="7277762" cy="369332"/>
          </a:xfrm>
          <a:prstGeom prst="rect">
            <a:avLst/>
          </a:prstGeom>
          <a:solidFill>
            <a:srgbClr val="FFFF00"/>
          </a:solidFill>
        </p:spPr>
        <p:txBody>
          <a:bodyPr wrap="none" rtlCol="0">
            <a:spAutoFit/>
          </a:bodyPr>
          <a:lstStyle/>
          <a:p>
            <a:r>
              <a:rPr lang="en-US" b="1" dirty="0" smtClean="0">
                <a:solidFill>
                  <a:srgbClr val="0070C0"/>
                </a:solidFill>
              </a:rPr>
              <a:t>All applications listed in 15-24-0105-01 are also included in 15-14-0753-05.</a:t>
            </a:r>
            <a:endParaRPr lang="en-US" b="1" dirty="0">
              <a:solidFill>
                <a:srgbClr val="0070C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Requirements in doc. 15-14-0105-01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371600"/>
            <a:ext cx="8229600" cy="4525963"/>
          </a:xfrm>
          <a:noFill/>
        </p:spPr>
        <p:txBody>
          <a:bodyPr>
            <a:noAutofit/>
          </a:bodyPr>
          <a:lstStyle/>
          <a:p>
            <a:pPr lvl="0"/>
            <a:r>
              <a:rPr lang="en-US" altLang="ko-KR" sz="1800" dirty="0"/>
              <a:t>(Dynamic) Address network changes on the order of a minute time frame  </a:t>
            </a:r>
            <a:endParaRPr lang="en-US" altLang="ko-KR" sz="1800" dirty="0" smtClean="0"/>
          </a:p>
          <a:p>
            <a:pPr lvl="0"/>
            <a:r>
              <a:rPr lang="en-US" altLang="ko-KR" sz="1800" dirty="0" smtClean="0"/>
              <a:t>Minimizes </a:t>
            </a:r>
            <a:r>
              <a:rPr lang="en-US" altLang="ko-KR" sz="1800" dirty="0"/>
              <a:t>impact to route </a:t>
            </a:r>
            <a:r>
              <a:rPr lang="en-US" altLang="ko-KR" sz="1800" dirty="0" smtClean="0"/>
              <a:t>handling</a:t>
            </a:r>
          </a:p>
          <a:p>
            <a:pPr lvl="0"/>
            <a:r>
              <a:rPr lang="en-US" altLang="ko-KR" sz="1800" dirty="0" smtClean="0"/>
              <a:t>Route </a:t>
            </a:r>
            <a:r>
              <a:rPr lang="en-US" altLang="ko-KR" sz="1800" dirty="0"/>
              <a:t>establishment and </a:t>
            </a:r>
            <a:r>
              <a:rPr lang="en-US" altLang="ko-KR" sz="1800" dirty="0" smtClean="0"/>
              <a:t>continuity</a:t>
            </a:r>
            <a:endParaRPr lang="ko-KR" altLang="ko-KR" sz="1800" dirty="0"/>
          </a:p>
          <a:p>
            <a:pPr lvl="1"/>
            <a:r>
              <a:rPr lang="en-US" altLang="ko-KR" sz="1800" dirty="0"/>
              <a:t>Effective frame forwarding</a:t>
            </a:r>
            <a:endParaRPr lang="ko-KR" altLang="ko-KR" sz="1800" dirty="0"/>
          </a:p>
          <a:p>
            <a:pPr lvl="2"/>
            <a:r>
              <a:rPr lang="en-US" altLang="ko-KR" sz="1800" dirty="0"/>
              <a:t>Priority vs. sphere of relevance (right size fit for the priority level</a:t>
            </a:r>
            <a:r>
              <a:rPr lang="en-US" altLang="ko-KR" sz="1800" dirty="0" smtClean="0"/>
              <a:t>)</a:t>
            </a:r>
            <a:endParaRPr lang="ko-KR" altLang="ko-KR" sz="1800" dirty="0"/>
          </a:p>
          <a:p>
            <a:pPr lvl="1"/>
            <a:r>
              <a:rPr lang="en-US" altLang="ko-KR" sz="1800" dirty="0"/>
              <a:t>Impact of maintaining security (don’t break it)</a:t>
            </a:r>
            <a:endParaRPr lang="ko-KR" altLang="ko-KR" sz="1800" dirty="0"/>
          </a:p>
          <a:p>
            <a:pPr lvl="2"/>
            <a:r>
              <a:rPr lang="en-US" altLang="ko-KR" sz="1800" dirty="0"/>
              <a:t>Impacts on provisioning, joining</a:t>
            </a:r>
            <a:endParaRPr lang="ko-KR" altLang="ko-KR" sz="1800" dirty="0"/>
          </a:p>
          <a:p>
            <a:pPr lvl="0"/>
            <a:r>
              <a:rPr lang="en-US" altLang="ko-KR" sz="1800" dirty="0" smtClean="0"/>
              <a:t>Dynamic </a:t>
            </a:r>
            <a:r>
              <a:rPr lang="en-US" altLang="ko-KR" sz="1800" dirty="0"/>
              <a:t>route </a:t>
            </a:r>
            <a:r>
              <a:rPr lang="en-US" altLang="ko-KR" sz="1800" dirty="0" smtClean="0"/>
              <a:t>reconfiguration</a:t>
            </a:r>
            <a:endParaRPr lang="ko-KR" altLang="ko-KR" sz="1800" dirty="0"/>
          </a:p>
          <a:p>
            <a:pPr lvl="1"/>
            <a:r>
              <a:rPr lang="en-US" altLang="ko-KR" sz="1800" dirty="0"/>
              <a:t>Discovery and addition of new </a:t>
            </a:r>
            <a:r>
              <a:rPr lang="en-US" altLang="ko-KR" sz="1800" dirty="0" smtClean="0"/>
              <a:t>nodes</a:t>
            </a:r>
            <a:endParaRPr lang="ko-KR" altLang="ko-KR" sz="1800" dirty="0"/>
          </a:p>
          <a:p>
            <a:pPr lvl="1"/>
            <a:r>
              <a:rPr lang="en-US" altLang="ko-KR" sz="1800" dirty="0"/>
              <a:t>Breaking of established </a:t>
            </a:r>
            <a:r>
              <a:rPr lang="en-US" altLang="ko-KR" sz="1800" dirty="0" smtClean="0"/>
              <a:t>routes</a:t>
            </a:r>
            <a:endParaRPr lang="ko-KR" altLang="ko-KR" sz="1800" dirty="0"/>
          </a:p>
          <a:p>
            <a:pPr lvl="1"/>
            <a:r>
              <a:rPr lang="en-US" altLang="ko-KR" sz="1800" dirty="0"/>
              <a:t>Loss and recurrence of routes	</a:t>
            </a:r>
            <a:endParaRPr lang="ko-KR" altLang="ko-KR" sz="1800" dirty="0"/>
          </a:p>
          <a:p>
            <a:pPr lvl="1"/>
            <a:r>
              <a:rPr lang="en-US" altLang="ko-KR" sz="1800" dirty="0"/>
              <a:t>Pruning of routes</a:t>
            </a:r>
            <a:endParaRPr lang="ko-KR" altLang="ko-KR" sz="1800" dirty="0"/>
          </a:p>
          <a:p>
            <a:pPr lvl="1"/>
            <a:r>
              <a:rPr lang="en-US" altLang="ko-KR" sz="1800" dirty="0"/>
              <a:t>Restart of </a:t>
            </a:r>
            <a:r>
              <a:rPr lang="en-US" altLang="ko-KR" sz="1800" dirty="0" smtClean="0"/>
              <a:t>network</a:t>
            </a:r>
            <a:endParaRPr lang="ko-KR" altLang="ko-KR" sz="18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Requirements in </a:t>
            </a:r>
            <a:r>
              <a:rPr lang="en-US" altLang="ko-KR" sz="3200" b="1" i="1" dirty="0">
                <a:solidFill>
                  <a:srgbClr val="00B0F0"/>
                </a:solidFill>
                <a:cs typeface="Times New Roman" pitchFamily="18" charset="0"/>
              </a:rPr>
              <a:t>doc. </a:t>
            </a:r>
            <a:r>
              <a:rPr lang="en-US" sz="3200" b="1" i="1" dirty="0" smtClean="0">
                <a:solidFill>
                  <a:srgbClr val="00B0F0"/>
                </a:solidFill>
                <a:cs typeface="Times New Roman" pitchFamily="18" charset="0"/>
              </a:rPr>
              <a:t>15-14-0</a:t>
            </a:r>
            <a:r>
              <a:rPr lang="en-US" altLang="ko-KR" sz="3200" b="1" i="1" dirty="0" smtClean="0">
                <a:solidFill>
                  <a:srgbClr val="00B0F0"/>
                </a:solidFill>
                <a:cs typeface="Times New Roman" pitchFamily="18" charset="0"/>
              </a:rPr>
              <a:t>105-01 (cont’d)</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Autofit/>
          </a:bodyPr>
          <a:lstStyle/>
          <a:p>
            <a:pPr lvl="0"/>
            <a:r>
              <a:rPr lang="en-US" altLang="ko-KR" sz="1800" dirty="0"/>
              <a:t>Route determination metrics and real time gathering of link status (Policy &amp; Metrics)</a:t>
            </a:r>
            <a:endParaRPr lang="ko-KR" altLang="ko-KR" sz="1800" dirty="0"/>
          </a:p>
          <a:p>
            <a:pPr lvl="1"/>
            <a:r>
              <a:rPr lang="en-US" altLang="ko-KR" sz="1800" dirty="0" smtClean="0"/>
              <a:t>Intra</a:t>
            </a:r>
            <a:endParaRPr lang="ko-KR" altLang="ko-KR" sz="1800" dirty="0"/>
          </a:p>
          <a:p>
            <a:pPr lvl="2"/>
            <a:r>
              <a:rPr lang="en-US" altLang="ko-KR" sz="1800" dirty="0"/>
              <a:t>Quality of individual hop</a:t>
            </a:r>
            <a:endParaRPr lang="ko-KR" altLang="ko-KR" sz="1800" dirty="0"/>
          </a:p>
          <a:p>
            <a:pPr lvl="2"/>
            <a:r>
              <a:rPr lang="en-US" altLang="ko-KR" sz="1800" dirty="0"/>
              <a:t>Quality of end-to-end route</a:t>
            </a:r>
            <a:endParaRPr lang="ko-KR" altLang="ko-KR" sz="1800" dirty="0"/>
          </a:p>
          <a:p>
            <a:pPr lvl="3"/>
            <a:r>
              <a:rPr lang="en-US" altLang="ko-KR" sz="1800" dirty="0"/>
              <a:t>Reduction of end-to-end retransmissions</a:t>
            </a:r>
            <a:endParaRPr lang="ko-KR" altLang="ko-KR" sz="1800" dirty="0"/>
          </a:p>
          <a:p>
            <a:pPr lvl="2"/>
            <a:r>
              <a:rPr lang="en-US" altLang="ko-KR" sz="1800" dirty="0"/>
              <a:t>Latency</a:t>
            </a:r>
            <a:endParaRPr lang="ko-KR" altLang="ko-KR" sz="1800" dirty="0"/>
          </a:p>
          <a:p>
            <a:pPr lvl="2"/>
            <a:r>
              <a:rPr lang="en-US" altLang="ko-KR" sz="1800" dirty="0"/>
              <a:t>Data rate/multi-hop end-to-end route time</a:t>
            </a:r>
            <a:endParaRPr lang="ko-KR" altLang="ko-KR" sz="1800" dirty="0"/>
          </a:p>
          <a:p>
            <a:pPr lvl="2"/>
            <a:r>
              <a:rPr lang="en-US" altLang="ko-KR" sz="1800" dirty="0"/>
              <a:t>Resources (constraints)</a:t>
            </a:r>
            <a:endParaRPr lang="ko-KR" altLang="ko-KR" sz="1800" dirty="0"/>
          </a:p>
          <a:p>
            <a:pPr lvl="1"/>
            <a:r>
              <a:rPr lang="en-US" altLang="ko-KR" sz="1800" dirty="0"/>
              <a:t>Inter workings</a:t>
            </a:r>
            <a:endParaRPr lang="ko-KR" altLang="ko-KR" sz="1800" dirty="0"/>
          </a:p>
          <a:p>
            <a:pPr lvl="2"/>
            <a:r>
              <a:rPr lang="en-US" altLang="ko-KR" sz="1800" dirty="0"/>
              <a:t>Reported to system management</a:t>
            </a:r>
            <a:endParaRPr lang="ko-KR" altLang="ko-KR" sz="1800" dirty="0"/>
          </a:p>
          <a:p>
            <a:pPr lvl="3"/>
            <a:r>
              <a:rPr lang="en-US" altLang="ko-KR" sz="1800" dirty="0"/>
              <a:t>Persistent/consistent issues</a:t>
            </a:r>
            <a:endParaRPr lang="ko-KR" altLang="ko-KR" sz="1800" dirty="0"/>
          </a:p>
          <a:p>
            <a:pPr lvl="3"/>
            <a:r>
              <a:rPr lang="en-US" altLang="ko-KR" sz="1800" dirty="0"/>
              <a:t>Node outage (failure detection)</a:t>
            </a:r>
            <a:endParaRPr lang="ko-KR" altLang="ko-KR" sz="1800" dirty="0"/>
          </a:p>
          <a:p>
            <a:pPr lvl="2"/>
            <a:r>
              <a:rPr lang="en-US" altLang="ko-KR" sz="1800" dirty="0"/>
              <a:t>Respond to system management </a:t>
            </a:r>
            <a:r>
              <a:rPr lang="en-US" altLang="ko-KR" sz="1800" dirty="0" smtClean="0"/>
              <a:t>feedback</a:t>
            </a:r>
            <a:endParaRPr lang="ko-KR" altLang="ko-KR" sz="1800" dirty="0"/>
          </a:p>
        </p:txBody>
      </p:sp>
    </p:spTree>
    <p:extLst>
      <p:ext uri="{BB962C8B-B14F-4D97-AF65-F5344CB8AC3E}">
        <p14:creationId xmlns:p14="http://schemas.microsoft.com/office/powerpoint/2010/main" xmlns="" val="3287872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Requirements in </a:t>
            </a:r>
            <a:r>
              <a:rPr lang="en-US" altLang="ko-KR" sz="3200" b="1" i="1" dirty="0" smtClean="0">
                <a:solidFill>
                  <a:srgbClr val="00B0F0"/>
                </a:solidFill>
                <a:cs typeface="Times New Roman" pitchFamily="18" charset="0"/>
              </a:rPr>
              <a:t>doc. </a:t>
            </a:r>
            <a:r>
              <a:rPr lang="en-US" sz="3200" b="1" i="1" dirty="0" smtClean="0">
                <a:solidFill>
                  <a:srgbClr val="00B0F0"/>
                </a:solidFill>
                <a:cs typeface="Times New Roman" pitchFamily="18" charset="0"/>
              </a:rPr>
              <a:t>15-14-0</a:t>
            </a:r>
            <a:r>
              <a:rPr lang="en-US" altLang="ko-KR" sz="3200" b="1" i="1" dirty="0" smtClean="0">
                <a:solidFill>
                  <a:srgbClr val="00B0F0"/>
                </a:solidFill>
                <a:cs typeface="Times New Roman" pitchFamily="18" charset="0"/>
              </a:rPr>
              <a:t>105-01 (cont’d)</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265237"/>
            <a:ext cx="8229600" cy="4525963"/>
          </a:xfrm>
          <a:noFill/>
        </p:spPr>
        <p:txBody>
          <a:bodyPr>
            <a:noAutofit/>
          </a:bodyPr>
          <a:lstStyle/>
          <a:p>
            <a:pPr lvl="0"/>
            <a:r>
              <a:rPr lang="en-US" altLang="ko-KR" sz="1800" dirty="0" smtClean="0"/>
              <a:t>Support </a:t>
            </a:r>
            <a:r>
              <a:rPr lang="en-US" altLang="ko-KR" sz="1800" dirty="0"/>
              <a:t>scalability   </a:t>
            </a:r>
            <a:endParaRPr lang="ko-KR" altLang="ko-KR" sz="1800" dirty="0" smtClean="0"/>
          </a:p>
          <a:p>
            <a:pPr lvl="1"/>
            <a:r>
              <a:rPr lang="en-US" altLang="ko-KR" sz="1800" dirty="0" smtClean="0"/>
              <a:t>Node density, network size etc.</a:t>
            </a:r>
            <a:endParaRPr lang="ko-KR" altLang="ko-KR" sz="1800" dirty="0" smtClean="0"/>
          </a:p>
          <a:p>
            <a:pPr lvl="1"/>
            <a:r>
              <a:rPr lang="en-US" altLang="ko-KR" sz="1800" dirty="0" smtClean="0"/>
              <a:t>Hardware </a:t>
            </a:r>
            <a:r>
              <a:rPr lang="en-US" altLang="ko-KR" sz="1800" dirty="0"/>
              <a:t>resource requirements</a:t>
            </a:r>
            <a:endParaRPr lang="ko-KR" altLang="ko-KR" sz="1800" dirty="0"/>
          </a:p>
          <a:p>
            <a:pPr lvl="1"/>
            <a:r>
              <a:rPr lang="en-US" altLang="ko-KR" sz="1800" dirty="0"/>
              <a:t>Behavior at restarts</a:t>
            </a:r>
            <a:endParaRPr lang="ko-KR" altLang="ko-KR" sz="1800" dirty="0"/>
          </a:p>
          <a:p>
            <a:pPr lvl="1"/>
            <a:r>
              <a:rPr lang="en-US" altLang="ko-KR" sz="1800" dirty="0"/>
              <a:t>Secondary, tertiary route considerations</a:t>
            </a:r>
            <a:endParaRPr lang="ko-KR" altLang="ko-KR" sz="1800" dirty="0"/>
          </a:p>
          <a:p>
            <a:pPr lvl="1"/>
            <a:r>
              <a:rPr lang="en-US" altLang="ko-KR" sz="1800" dirty="0"/>
              <a:t>Scalability of # takeout points - bridges to connecting networks (take out points)</a:t>
            </a:r>
            <a:endParaRPr lang="ko-KR" altLang="ko-KR" sz="1800" dirty="0"/>
          </a:p>
          <a:p>
            <a:r>
              <a:rPr lang="en-US" altLang="ko-KR" sz="1800" dirty="0"/>
              <a:t> </a:t>
            </a:r>
            <a:r>
              <a:rPr lang="en-US" altLang="ko-KR" sz="1800" dirty="0" smtClean="0"/>
              <a:t>Management </a:t>
            </a:r>
            <a:r>
              <a:rPr lang="en-US" altLang="ko-KR" sz="1800" dirty="0"/>
              <a:t>of flooding, </a:t>
            </a:r>
            <a:r>
              <a:rPr lang="en-US" altLang="ko-KR" sz="1800" dirty="0" smtClean="0"/>
              <a:t>multicasts</a:t>
            </a:r>
            <a:endParaRPr lang="ko-KR" altLang="ko-KR" sz="1800" dirty="0"/>
          </a:p>
          <a:p>
            <a:pPr lvl="1"/>
            <a:r>
              <a:rPr lang="en-US" altLang="ko-KR" sz="1800" dirty="0"/>
              <a:t>Support of broadcast</a:t>
            </a:r>
            <a:endParaRPr lang="ko-KR" altLang="ko-KR" sz="1800" dirty="0"/>
          </a:p>
          <a:p>
            <a:pPr lvl="1"/>
            <a:r>
              <a:rPr lang="en-US" altLang="ko-KR" sz="1800" dirty="0"/>
              <a:t>Support of (efficient) multicast</a:t>
            </a:r>
            <a:endParaRPr lang="ko-KR" altLang="ko-KR" sz="1800" dirty="0"/>
          </a:p>
          <a:p>
            <a:r>
              <a:rPr lang="en-US" altLang="ko-KR" sz="1800" dirty="0"/>
              <a:t> </a:t>
            </a:r>
            <a:r>
              <a:rPr lang="en-US" altLang="ko-KR" sz="1800" dirty="0" smtClean="0"/>
              <a:t>Allowing </a:t>
            </a:r>
            <a:r>
              <a:rPr lang="en-US" altLang="ko-KR" sz="1800" dirty="0"/>
              <a:t>for single hop appearance at the networking </a:t>
            </a:r>
            <a:r>
              <a:rPr lang="en-US" altLang="ko-KR" sz="1800" dirty="0" smtClean="0"/>
              <a:t>layer</a:t>
            </a:r>
            <a:r>
              <a:rPr lang="en-US" altLang="ko-KR" sz="1800" dirty="0"/>
              <a:t/>
            </a:r>
            <a:br>
              <a:rPr lang="en-US" altLang="ko-KR" sz="1800" dirty="0"/>
            </a:br>
            <a:r>
              <a:rPr lang="en-US" altLang="ko-KR" sz="1800" dirty="0"/>
              <a:t>(not breaking standard L3 mechanisms)</a:t>
            </a:r>
            <a:endParaRPr lang="ko-KR" altLang="ko-KR" sz="1800" dirty="0"/>
          </a:p>
          <a:p>
            <a:r>
              <a:rPr lang="en-US" altLang="ko-KR" sz="1800" dirty="0"/>
              <a:t> </a:t>
            </a:r>
            <a:r>
              <a:rPr lang="en-US" altLang="ko-KR" sz="1800" dirty="0" smtClean="0"/>
              <a:t>Multiple </a:t>
            </a:r>
            <a:r>
              <a:rPr lang="en-US" altLang="ko-KR" sz="1800" dirty="0"/>
              <a:t>route approaches within a network, possibilities include</a:t>
            </a:r>
            <a:r>
              <a:rPr lang="en-US" altLang="ko-KR" sz="1800" dirty="0" smtClean="0"/>
              <a:t>:</a:t>
            </a:r>
            <a:endParaRPr lang="ko-KR" altLang="ko-KR" sz="1800" dirty="0"/>
          </a:p>
          <a:p>
            <a:pPr lvl="1"/>
            <a:r>
              <a:rPr lang="en-US" altLang="ko-KR" sz="1800" dirty="0"/>
              <a:t>Concentric based</a:t>
            </a:r>
            <a:endParaRPr lang="ko-KR" altLang="ko-KR" sz="1800" dirty="0"/>
          </a:p>
          <a:p>
            <a:pPr lvl="1"/>
            <a:r>
              <a:rPr lang="en-US" altLang="ko-KR" sz="1800" dirty="0"/>
              <a:t>Linear (highway based)</a:t>
            </a:r>
            <a:endParaRPr lang="ko-KR" altLang="ko-KR" sz="1800" dirty="0"/>
          </a:p>
          <a:p>
            <a:pPr lvl="1"/>
            <a:r>
              <a:rPr lang="en-US" altLang="ko-KR" sz="1800" dirty="0"/>
              <a:t>Function /behavior/ priority based</a:t>
            </a:r>
            <a:endParaRPr lang="ko-KR" altLang="ko-KR" sz="1800" dirty="0"/>
          </a:p>
        </p:txBody>
      </p:sp>
    </p:spTree>
    <p:extLst>
      <p:ext uri="{BB962C8B-B14F-4D97-AF65-F5344CB8AC3E}">
        <p14:creationId xmlns:p14="http://schemas.microsoft.com/office/powerpoint/2010/main" xmlns="" val="1044210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Subsections in </a:t>
            </a:r>
            <a:r>
              <a:rPr lang="en-US" sz="3200" b="1" i="1" dirty="0" smtClean="0">
                <a:solidFill>
                  <a:srgbClr val="00B0F0"/>
                </a:solidFill>
                <a:cs typeface="Times New Roman" pitchFamily="18" charset="0"/>
              </a:rPr>
              <a:t>15-13-0753-05 </a:t>
            </a:r>
            <a:r>
              <a:rPr lang="en-US" sz="3200" b="1" i="1" dirty="0" smtClean="0">
                <a:solidFill>
                  <a:srgbClr val="00B0F0"/>
                </a:solidFill>
                <a:cs typeface="Times New Roman" pitchFamily="18" charset="0"/>
              </a:rPr>
              <a:t>for requirements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265237"/>
            <a:ext cx="8229600" cy="4525963"/>
          </a:xfrm>
          <a:noFill/>
        </p:spPr>
        <p:txBody>
          <a:bodyPr>
            <a:noAutofit/>
          </a:bodyPr>
          <a:lstStyle/>
          <a:p>
            <a:pPr lvl="0"/>
            <a:r>
              <a:rPr lang="en-US" altLang="ko-KR" sz="1800" dirty="0"/>
              <a:t>Dynamic) Address network changes on the order of a minute time frame  </a:t>
            </a:r>
          </a:p>
          <a:p>
            <a:pPr lvl="1"/>
            <a:r>
              <a:rPr lang="en-US" altLang="ko-KR" sz="1600" dirty="0"/>
              <a:t>6.12. Routing Metrics</a:t>
            </a:r>
          </a:p>
          <a:p>
            <a:pPr lvl="1"/>
            <a:r>
              <a:rPr lang="en-US" altLang="ko-KR" sz="1600" dirty="0"/>
              <a:t>6.13. Discovery and Association with a L2R Network</a:t>
            </a:r>
          </a:p>
          <a:p>
            <a:pPr lvl="1"/>
            <a:r>
              <a:rPr lang="en-US" altLang="ko-KR" sz="1600" dirty="0"/>
              <a:t>6.14. Frequency Agility</a:t>
            </a:r>
            <a:endParaRPr lang="ko-KR" altLang="ko-KR" sz="1600" dirty="0"/>
          </a:p>
          <a:p>
            <a:pPr lvl="0"/>
            <a:r>
              <a:rPr lang="en-US" altLang="ko-KR" sz="1800" dirty="0"/>
              <a:t>Minimizes impact to route </a:t>
            </a:r>
            <a:r>
              <a:rPr lang="en-US" altLang="ko-KR" sz="1800" dirty="0" smtClean="0"/>
              <a:t>handling</a:t>
            </a:r>
          </a:p>
          <a:p>
            <a:pPr lvl="1"/>
            <a:r>
              <a:rPr lang="en-US" altLang="ko-KR" sz="1600" dirty="0" smtClean="0"/>
              <a:t>7.4. Control Traffic Overhead</a:t>
            </a:r>
            <a:endParaRPr lang="ko-KR" altLang="ko-KR" sz="1600" dirty="0"/>
          </a:p>
          <a:p>
            <a:pPr lvl="0"/>
            <a:r>
              <a:rPr lang="en-US" altLang="ko-KR" sz="1800" dirty="0"/>
              <a:t>Route establishment and continuity  </a:t>
            </a:r>
          </a:p>
          <a:p>
            <a:pPr lvl="1"/>
            <a:r>
              <a:rPr lang="en-US" altLang="ko-KR" sz="1600" dirty="0"/>
              <a:t>4.1.2</a:t>
            </a:r>
            <a:r>
              <a:rPr lang="en-US" altLang="ko-KR" sz="1600" dirty="0" smtClean="0"/>
              <a:t>. Purpose of PAR</a:t>
            </a:r>
            <a:endParaRPr lang="ko-KR" altLang="ko-KR" sz="1600" dirty="0"/>
          </a:p>
          <a:p>
            <a:r>
              <a:rPr lang="en-US" altLang="ko-KR" sz="1800" dirty="0" smtClean="0"/>
              <a:t>Priority </a:t>
            </a:r>
            <a:r>
              <a:rPr lang="en-US" altLang="ko-KR" sz="1800" dirty="0"/>
              <a:t>vs. sphere of relevance (right size fit for the priority level)   </a:t>
            </a:r>
            <a:endParaRPr lang="en-US" altLang="ko-KR" sz="1800" dirty="0" smtClean="0"/>
          </a:p>
          <a:p>
            <a:pPr lvl="1"/>
            <a:r>
              <a:rPr lang="en-US" altLang="ko-KR" sz="1600" dirty="0" smtClean="0"/>
              <a:t>6.11. Mesh Security</a:t>
            </a:r>
            <a:endParaRPr lang="ko-KR" altLang="ko-KR" sz="1600" dirty="0"/>
          </a:p>
          <a:p>
            <a:r>
              <a:rPr lang="en-US" altLang="ko-KR" sz="1800" dirty="0" smtClean="0"/>
              <a:t>Impacts </a:t>
            </a:r>
            <a:r>
              <a:rPr lang="en-US" altLang="ko-KR" sz="1800" dirty="0"/>
              <a:t>on provisioning, </a:t>
            </a:r>
            <a:r>
              <a:rPr lang="en-US" altLang="ko-KR" sz="1800" dirty="0" smtClean="0"/>
              <a:t>joining</a:t>
            </a:r>
          </a:p>
          <a:p>
            <a:pPr lvl="1"/>
            <a:r>
              <a:rPr lang="en-US" altLang="ko-KR" sz="1600" dirty="0" smtClean="0"/>
              <a:t>6.1. Mesh Topology Discovery</a:t>
            </a:r>
            <a:endParaRPr lang="ko-KR" altLang="ko-KR" sz="1600" dirty="0"/>
          </a:p>
        </p:txBody>
      </p:sp>
    </p:spTree>
    <p:extLst>
      <p:ext uri="{BB962C8B-B14F-4D97-AF65-F5344CB8AC3E}">
        <p14:creationId xmlns:p14="http://schemas.microsoft.com/office/powerpoint/2010/main" xmlns="" val="860636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2800"/>
              </a:lnSpc>
            </a:pPr>
            <a:r>
              <a:rPr lang="en-US" sz="3200" b="1" i="1" dirty="0" smtClean="0">
                <a:solidFill>
                  <a:srgbClr val="00B0F0"/>
                </a:solidFill>
                <a:cs typeface="Times New Roman" pitchFamily="18" charset="0"/>
              </a:rPr>
              <a:t>Subsections in </a:t>
            </a:r>
            <a:r>
              <a:rPr lang="en-US" sz="3200" b="1" i="1" dirty="0" smtClean="0">
                <a:solidFill>
                  <a:srgbClr val="00B0F0"/>
                </a:solidFill>
                <a:cs typeface="Times New Roman" pitchFamily="18" charset="0"/>
              </a:rPr>
              <a:t>15-13-0753-05 </a:t>
            </a:r>
            <a:r>
              <a:rPr lang="en-US" sz="3200" b="1" i="1" dirty="0" smtClean="0">
                <a:solidFill>
                  <a:srgbClr val="00B0F0"/>
                </a:solidFill>
                <a:cs typeface="Times New Roman" pitchFamily="18" charset="0"/>
              </a:rPr>
              <a:t>for requirements (cont’d)</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265237"/>
            <a:ext cx="8229600" cy="4525963"/>
          </a:xfrm>
          <a:noFill/>
        </p:spPr>
        <p:txBody>
          <a:bodyPr>
            <a:noAutofit/>
          </a:bodyPr>
          <a:lstStyle/>
          <a:p>
            <a:pPr lvl="0"/>
            <a:r>
              <a:rPr lang="en-US" altLang="ko-KR" sz="1800" dirty="0"/>
              <a:t>Dynamic route reconfiguration   </a:t>
            </a:r>
          </a:p>
          <a:p>
            <a:pPr lvl="1"/>
            <a:r>
              <a:rPr lang="en-US" altLang="ko-KR" sz="1600" dirty="0"/>
              <a:t>4.1.2. Purpose of PAR</a:t>
            </a:r>
            <a:endParaRPr lang="ko-KR" altLang="ko-KR" sz="1600" dirty="0"/>
          </a:p>
          <a:p>
            <a:pPr lvl="0"/>
            <a:r>
              <a:rPr lang="en-US" altLang="ko-KR" sz="1800" dirty="0"/>
              <a:t>Route determination metrics and real time gathering of link status (Policy &amp; Metrics) </a:t>
            </a:r>
          </a:p>
          <a:p>
            <a:pPr lvl="1"/>
            <a:r>
              <a:rPr lang="en-US" altLang="ko-KR" sz="1600" dirty="0" smtClean="0"/>
              <a:t>6.18. Quality of Service</a:t>
            </a:r>
          </a:p>
          <a:p>
            <a:pPr lvl="1"/>
            <a:r>
              <a:rPr lang="en-US" altLang="ko-KR" sz="1600" dirty="0" smtClean="0"/>
              <a:t>7.5. Route Acquisition Time</a:t>
            </a:r>
          </a:p>
          <a:p>
            <a:r>
              <a:rPr lang="en-US" altLang="ko-KR" sz="1800" dirty="0"/>
              <a:t>Support scalability  </a:t>
            </a:r>
          </a:p>
          <a:p>
            <a:pPr lvl="1"/>
            <a:r>
              <a:rPr lang="en-US" altLang="ko-KR" sz="1600" dirty="0" smtClean="0"/>
              <a:t>6.7. Memory Usage</a:t>
            </a:r>
          </a:p>
          <a:p>
            <a:pPr lvl="1"/>
            <a:r>
              <a:rPr lang="en-US" altLang="ko-KR" sz="1600" dirty="0" smtClean="0"/>
              <a:t>6.8. Mesh Network Size</a:t>
            </a:r>
          </a:p>
          <a:p>
            <a:pPr lvl="1"/>
            <a:r>
              <a:rPr lang="en-US" altLang="ko-KR" sz="1600" dirty="0" smtClean="0"/>
              <a:t>7.7. Scalability to Network Size</a:t>
            </a:r>
            <a:endParaRPr lang="ko-KR" altLang="ko-KR" sz="1600" dirty="0"/>
          </a:p>
          <a:p>
            <a:r>
              <a:rPr lang="en-US" altLang="ko-KR" sz="1800" dirty="0"/>
              <a:t>Management of flooding, multicasts  </a:t>
            </a:r>
          </a:p>
          <a:p>
            <a:pPr lvl="1"/>
            <a:r>
              <a:rPr lang="en-US" altLang="ko-KR" sz="1600" dirty="0" smtClean="0"/>
              <a:t>6.4. Mesh Broadcast Data Delivery</a:t>
            </a:r>
            <a:endParaRPr lang="ko-KR" altLang="ko-KR" sz="1600" dirty="0"/>
          </a:p>
          <a:p>
            <a:pPr lvl="0"/>
            <a:r>
              <a:rPr lang="en-US" altLang="ko-KR" sz="1800" dirty="0"/>
              <a:t>Allowing for single hop appearance at the networking layer </a:t>
            </a:r>
          </a:p>
          <a:p>
            <a:pPr lvl="1"/>
            <a:r>
              <a:rPr lang="en-US" altLang="ko-KR" sz="1600" dirty="0"/>
              <a:t>4.1.2. Purpose of PAR</a:t>
            </a:r>
            <a:endParaRPr lang="ko-KR" altLang="ko-KR" sz="1600" dirty="0"/>
          </a:p>
          <a:p>
            <a:r>
              <a:rPr lang="en-US" altLang="ko-KR" sz="1800" dirty="0" smtClean="0"/>
              <a:t>Multiple </a:t>
            </a:r>
            <a:r>
              <a:rPr lang="en-US" altLang="ko-KR" sz="1800" dirty="0"/>
              <a:t>route approaches within a network, possibilities include:  </a:t>
            </a:r>
          </a:p>
          <a:p>
            <a:pPr lvl="1"/>
            <a:r>
              <a:rPr lang="en-US" altLang="ko-KR" sz="1600" dirty="0" smtClean="0"/>
              <a:t>6.3. Extensible Mesh Routing Architecture</a:t>
            </a:r>
            <a:endParaRPr lang="ko-KR" altLang="ko-KR" sz="1600" dirty="0"/>
          </a:p>
          <a:p>
            <a:pPr lvl="1"/>
            <a:endParaRPr lang="ko-KR" altLang="ko-KR" sz="1800" dirty="0"/>
          </a:p>
        </p:txBody>
      </p:sp>
    </p:spTree>
    <p:extLst>
      <p:ext uri="{BB962C8B-B14F-4D97-AF65-F5344CB8AC3E}">
        <p14:creationId xmlns:p14="http://schemas.microsoft.com/office/powerpoint/2010/main" xmlns="" val="419860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Conclusion</a:t>
            </a:r>
            <a:endParaRPr lang="en-US" sz="3200" b="1" i="1" dirty="0">
              <a:solidFill>
                <a:srgbClr val="00B0F0"/>
              </a:solidFill>
              <a:cs typeface="Times New Roman" pitchFamily="18" charset="0"/>
            </a:endParaRPr>
          </a:p>
        </p:txBody>
      </p:sp>
      <p:sp>
        <p:nvSpPr>
          <p:cNvPr id="5" name="Content Placeholder 4"/>
          <p:cNvSpPr txBox="1">
            <a:spLocks noGrp="1"/>
          </p:cNvSpPr>
          <p:nvPr>
            <p:ph idx="1"/>
          </p:nvPr>
        </p:nvSpPr>
        <p:spPr>
          <a:xfrm>
            <a:off x="457201" y="1265238"/>
            <a:ext cx="8382000" cy="2492990"/>
          </a:xfrm>
          <a:prstGeom prst="rect">
            <a:avLst/>
          </a:prstGeom>
          <a:noFill/>
        </p:spPr>
        <p:txBody>
          <a:bodyPr wrap="square" rtlCol="0">
            <a:spAutoFit/>
          </a:bodyPr>
          <a:lstStyle/>
          <a:p>
            <a:r>
              <a:rPr lang="en-US" sz="2000" dirty="0" smtClean="0"/>
              <a:t>The goal of this document is to check whether all applications and related requirements listed in 15-14-0105-01 are included in </a:t>
            </a:r>
            <a:r>
              <a:rPr lang="en-US" sz="2000" dirty="0" smtClean="0"/>
              <a:t>15-13-0753-05</a:t>
            </a:r>
            <a:r>
              <a:rPr lang="en-US" sz="2000" dirty="0" smtClean="0"/>
              <a:t>.</a:t>
            </a:r>
          </a:p>
          <a:p>
            <a:endParaRPr lang="en-US" sz="2000" b="1" dirty="0" smtClean="0">
              <a:solidFill>
                <a:srgbClr val="0070C0"/>
              </a:solidFill>
            </a:endParaRPr>
          </a:p>
          <a:p>
            <a:r>
              <a:rPr lang="en-US" sz="2000" b="1" dirty="0" smtClean="0">
                <a:solidFill>
                  <a:srgbClr val="0070C0"/>
                </a:solidFill>
              </a:rPr>
              <a:t>All applications listed in </a:t>
            </a:r>
            <a:r>
              <a:rPr lang="en-US" sz="2000" b="1" dirty="0" smtClean="0">
                <a:solidFill>
                  <a:srgbClr val="0070C0"/>
                </a:solidFill>
              </a:rPr>
              <a:t>15-14-0105-01 </a:t>
            </a:r>
            <a:r>
              <a:rPr lang="en-US" sz="2000" b="1" dirty="0" smtClean="0">
                <a:solidFill>
                  <a:srgbClr val="0070C0"/>
                </a:solidFill>
              </a:rPr>
              <a:t>are also included in </a:t>
            </a:r>
            <a:r>
              <a:rPr lang="en-US" sz="2000" b="1" dirty="0" smtClean="0">
                <a:solidFill>
                  <a:srgbClr val="0070C0"/>
                </a:solidFill>
              </a:rPr>
              <a:t>15-13-0753-05</a:t>
            </a:r>
            <a:r>
              <a:rPr lang="en-US" sz="2000" b="1" dirty="0" smtClean="0">
                <a:solidFill>
                  <a:srgbClr val="0070C0"/>
                </a:solidFill>
              </a:rPr>
              <a:t>.</a:t>
            </a:r>
          </a:p>
          <a:p>
            <a:r>
              <a:rPr lang="en-US" sz="2000" b="1" dirty="0" smtClean="0">
                <a:solidFill>
                  <a:srgbClr val="0070C0"/>
                </a:solidFill>
              </a:rPr>
              <a:t>All requirements listed in </a:t>
            </a:r>
            <a:r>
              <a:rPr lang="en-US" sz="2000" b="1" dirty="0" smtClean="0">
                <a:solidFill>
                  <a:srgbClr val="0070C0"/>
                </a:solidFill>
              </a:rPr>
              <a:t>15-14-0105-01 </a:t>
            </a:r>
            <a:r>
              <a:rPr lang="en-US" sz="2000" b="1" dirty="0" smtClean="0">
                <a:solidFill>
                  <a:srgbClr val="0070C0"/>
                </a:solidFill>
              </a:rPr>
              <a:t>are also included in </a:t>
            </a:r>
            <a:r>
              <a:rPr lang="en-US" sz="2000" b="1" dirty="0" smtClean="0">
                <a:solidFill>
                  <a:srgbClr val="0070C0"/>
                </a:solidFill>
              </a:rPr>
              <a:t>15-13-0753-05</a:t>
            </a:r>
            <a:r>
              <a:rPr lang="en-US" sz="2000" b="1" dirty="0" smtClean="0">
                <a:solidFill>
                  <a:srgbClr val="0070C0"/>
                </a:solidFill>
              </a:rPr>
              <a:t>.</a:t>
            </a:r>
          </a:p>
          <a:p>
            <a:endParaRPr lang="en-US" sz="2000" b="1" dirty="0">
              <a:solidFill>
                <a:srgbClr val="0070C0"/>
              </a:solidFill>
            </a:endParaRPr>
          </a:p>
        </p:txBody>
      </p:sp>
    </p:spTree>
    <p:extLst>
      <p:ext uri="{BB962C8B-B14F-4D97-AF65-F5344CB8AC3E}">
        <p14:creationId xmlns:p14="http://schemas.microsoft.com/office/powerpoint/2010/main" xmlns="" val="4198603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26035</TotalTime>
  <Words>491</Words>
  <Application>Microsoft Office PowerPoint</Application>
  <PresentationFormat>On-screen Show (4:3)</PresentationFormat>
  <Paragraphs>98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Applications in doc. 15-14-0105-01</vt:lpstr>
      <vt:lpstr>Requirements in doc. 15-14-0105-01</vt:lpstr>
      <vt:lpstr>Requirements in doc. 15-14-0105-01 (cont’d)</vt:lpstr>
      <vt:lpstr>Requirements in doc. 15-14-0105-01 (cont’d)</vt:lpstr>
      <vt:lpstr>Subsections in 15-13-0753-05 for requirements</vt:lpstr>
      <vt:lpstr>Subsections in 15-13-0753-05 for requirements (cont’d)</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Filtering for TG4m OFDM</dc:title>
  <dc:creator>Soo-Young Chang</dc:creator>
  <cp:lastModifiedBy>Soo-Young Chang</cp:lastModifiedBy>
  <cp:revision>386</cp:revision>
  <dcterms:created xsi:type="dcterms:W3CDTF">2012-10-17T02:01:24Z</dcterms:created>
  <dcterms:modified xsi:type="dcterms:W3CDTF">2014-03-18T01:35:00Z</dcterms:modified>
</cp:coreProperties>
</file>