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9" r:id="rId2"/>
    <p:sldId id="297" r:id="rId3"/>
    <p:sldId id="298" r:id="rId4"/>
    <p:sldId id="301" r:id="rId5"/>
    <p:sldId id="299" r:id="rId6"/>
    <p:sldId id="302" r:id="rId7"/>
    <p:sldId id="303" r:id="rId8"/>
    <p:sldId id="304" r:id="rId9"/>
    <p:sldId id="280" r:id="rId10"/>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FFFF33"/>
    <a:srgbClr val="CC0000"/>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705" autoAdjust="0"/>
  </p:normalViewPr>
  <p:slideViewPr>
    <p:cSldViewPr>
      <p:cViewPr>
        <p:scale>
          <a:sx n="80" d="100"/>
          <a:sy n="80" d="100"/>
        </p:scale>
        <p:origin x="-16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6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6" y="-40361"/>
            <a:ext cx="2722563"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3075" name="Rectangle 3"/>
          <p:cNvSpPr>
            <a:spLocks noGrp="1" noChangeArrowheads="1"/>
          </p:cNvSpPr>
          <p:nvPr>
            <p:ph type="dt" sz="quarter" idx="1"/>
          </p:nvPr>
        </p:nvSpPr>
        <p:spPr bwMode="auto">
          <a:xfrm>
            <a:off x="703263" y="175081"/>
            <a:ext cx="233521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3/17/2014</a:t>
            </a:fld>
            <a:r>
              <a:rPr lang="en-US"/>
              <a:t>&lt;month year&gt;</a:t>
            </a:r>
          </a:p>
        </p:txBody>
      </p:sp>
      <p:sp>
        <p:nvSpPr>
          <p:cNvPr id="3076" name="Rectangle 4"/>
          <p:cNvSpPr>
            <a:spLocks noGrp="1" noChangeArrowheads="1"/>
          </p:cNvSpPr>
          <p:nvPr>
            <p:ph type="ftr" sz="quarter" idx="2"/>
          </p:nvPr>
        </p:nvSpPr>
        <p:spPr bwMode="auto">
          <a:xfrm>
            <a:off x="4206876" y="8997950"/>
            <a:ext cx="218122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727326" y="8997950"/>
            <a:ext cx="14001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701676" y="387350"/>
            <a:ext cx="560705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701675" y="8997950"/>
            <a:ext cx="719138" cy="184666"/>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701676" y="8986838"/>
            <a:ext cx="57626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 xmlns:p14="http://schemas.microsoft.com/office/powerpoint/2010/main" val="1911858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9737"/>
            <a:ext cx="2844800"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2051" name="Rectangle 3"/>
          <p:cNvSpPr>
            <a:spLocks noGrp="1" noChangeArrowheads="1"/>
          </p:cNvSpPr>
          <p:nvPr>
            <p:ph type="dt" idx="1"/>
          </p:nvPr>
        </p:nvSpPr>
        <p:spPr bwMode="auto">
          <a:xfrm>
            <a:off x="661988" y="95707"/>
            <a:ext cx="276542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3/17/2014</a:t>
            </a:fld>
            <a:r>
              <a:rPr lang="en-US"/>
              <a:t>&lt;month year&gt;</a:t>
            </a:r>
          </a:p>
        </p:txBody>
      </p:sp>
      <p:sp>
        <p:nvSpPr>
          <p:cNvPr id="23556"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451" y="4416426"/>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6" y="9001125"/>
            <a:ext cx="253682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65451" y="9001125"/>
            <a:ext cx="81121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31839" y="9001125"/>
            <a:ext cx="719137" cy="184666"/>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54051" y="296863"/>
            <a:ext cx="57023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 xmlns:p14="http://schemas.microsoft.com/office/powerpoint/2010/main" val="326045837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September 2009doc.: IEEE 802.15-12-0278-00-wng0</a:t>
            </a:r>
            <a:endParaRPr lang="en-US" dirty="0"/>
          </a:p>
        </p:txBody>
      </p:sp>
      <p:sp>
        <p:nvSpPr>
          <p:cNvPr id="9" name="Rectangle 3"/>
          <p:cNvSpPr>
            <a:spLocks noGrp="1" noChangeArrowheads="1"/>
          </p:cNvSpPr>
          <p:nvPr>
            <p:ph type="dt" idx="1"/>
          </p:nvPr>
        </p:nvSpPr>
        <p:spPr>
          <a:ln/>
        </p:spPr>
        <p:txBody>
          <a:bodyPr/>
          <a:lstStyle/>
          <a:p>
            <a:fld id="{DDEB5ECF-DBF0-4B00-A34B-6D739605B8EB}" type="datetime1">
              <a:rPr lang="en-US"/>
              <a:pPr/>
              <a:t>3/17/2014</a:t>
            </a:fld>
            <a:r>
              <a:rPr lang="en-US"/>
              <a:t>&lt;month year&gt;</a:t>
            </a:r>
          </a:p>
        </p:txBody>
      </p:sp>
      <p:sp>
        <p:nvSpPr>
          <p:cNvPr id="24578" name="Slide Image Placeholder 1"/>
          <p:cNvSpPr>
            <a:spLocks noGrp="1" noRot="1" noChangeAspect="1" noTextEdit="1"/>
          </p:cNvSpPr>
          <p:nvPr>
            <p:ph type="sldImg"/>
          </p:nvPr>
        </p:nvSpPr>
        <p:spPr>
          <a:xfrm>
            <a:off x="1189038" y="703263"/>
            <a:ext cx="4632325" cy="3473450"/>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505200" y="95707"/>
            <a:ext cx="2844800"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61988" y="95707"/>
            <a:ext cx="2765425"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nn-NO" smtClean="0"/>
              <a:t>Yeong Min Jang, Kookmin University</a:t>
            </a:r>
            <a:endParaRPr lang="en-US"/>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
        <p:nvSpPr>
          <p:cNvPr id="14"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ltLang="ko-KR" smtClean="0"/>
              <a:t>May 2012</a:t>
            </a:r>
            <a:endParaRPr lang="en-US"/>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75869" cy="307777"/>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ltLang="ko-KR" smtClean="0"/>
              <a:t>May 2012</a:t>
            </a:r>
            <a:endParaRPr lang="en-US"/>
          </a:p>
        </p:txBody>
      </p:sp>
      <p:sp>
        <p:nvSpPr>
          <p:cNvPr id="11" name="Rectangle 10"/>
          <p:cNvSpPr>
            <a:spLocks noGrp="1" noChangeArrowheads="1"/>
          </p:cNvSpPr>
          <p:nvPr>
            <p:ph type="ftr" sz="quarter" idx="11"/>
          </p:nvPr>
        </p:nvSpPr>
        <p:spPr/>
        <p:txBody>
          <a:bodyPr/>
          <a:lstStyle>
            <a:lvl1pPr>
              <a:defRPr/>
            </a:lvl1pPr>
          </a:lstStyle>
          <a:p>
            <a:r>
              <a:rPr lang="nn-NO" smtClean="0"/>
              <a:t>Yeong Min Jang, Kookmin University</a:t>
            </a:r>
            <a:endParaRPr lang="en-US"/>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ko-KR" smtClean="0"/>
              <a:t>May 2012</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486400" y="304800"/>
            <a:ext cx="3071675" cy="307777"/>
          </a:xfrm>
          <a:prstGeom prst="rect">
            <a:avLst/>
          </a:prstGeom>
          <a:solidFill>
            <a:schemeClr val="bg1"/>
          </a:solidFill>
        </p:spPr>
        <p:txBody>
          <a:bodyPr wrap="none">
            <a:spAutoFit/>
          </a:bodyPr>
          <a:lstStyle/>
          <a:p>
            <a:r>
              <a:rPr lang="en-US" sz="1400" b="1" dirty="0">
                <a:solidFill>
                  <a:schemeClr val="tx1"/>
                </a:solidFill>
              </a:rPr>
              <a:t>doc. : IEEE </a:t>
            </a:r>
            <a:r>
              <a:rPr lang="en-US" sz="1400" b="1" dirty="0" smtClean="0">
                <a:solidFill>
                  <a:schemeClr val="tx1"/>
                </a:solidFill>
              </a:rPr>
              <a:t>802.</a:t>
            </a:r>
            <a:r>
              <a:rPr lang="en-US" altLang="ko-KR" sz="1400" b="1" dirty="0" smtClean="0">
                <a:solidFill>
                  <a:schemeClr val="tx1"/>
                </a:solidFill>
                <a:effectLst/>
              </a:rPr>
              <a:t> 15-12-0164-00-wng0 </a:t>
            </a:r>
            <a:endParaRPr lang="en-US" sz="14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t>Slide </a:t>
            </a:r>
            <a:fld id="{168A0E28-C750-41B9-A69D-2C32EC8D3106}" type="slidenum">
              <a:rPr lang="en-US"/>
              <a:pPr>
                <a:defRPr/>
              </a:pPr>
              <a:t>1</a:t>
            </a:fld>
            <a:endParaRPr lang="en-US" dirty="0"/>
          </a:p>
        </p:txBody>
      </p:sp>
      <p:sp>
        <p:nvSpPr>
          <p:cNvPr id="27651" name="Rectangle 3"/>
          <p:cNvSpPr>
            <a:spLocks noChangeArrowheads="1"/>
          </p:cNvSpPr>
          <p:nvPr/>
        </p:nvSpPr>
        <p:spPr bwMode="auto">
          <a:xfrm>
            <a:off x="152400" y="609600"/>
            <a:ext cx="8763000" cy="4770537"/>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solidFill>
                  <a:schemeClr val="tx2"/>
                </a:solidFill>
              </a:rPr>
              <a:t>Submission Title:</a:t>
            </a:r>
            <a:r>
              <a:rPr lang="en-US" sz="1600" dirty="0">
                <a:solidFill>
                  <a:schemeClr val="tx2"/>
                </a:solidFill>
              </a:rPr>
              <a:t> </a:t>
            </a:r>
            <a:r>
              <a:rPr lang="en-US" sz="1600" dirty="0" smtClean="0">
                <a:solidFill>
                  <a:schemeClr val="tx2"/>
                </a:solidFill>
              </a:rPr>
              <a:t>[Application of digital signal processing in high speed OCC system]</a:t>
            </a:r>
            <a:r>
              <a:rPr lang="en-US" sz="1600" dirty="0">
                <a:solidFill>
                  <a:schemeClr val="tx2"/>
                </a:solidFill>
              </a:rPr>
              <a:t>	</a:t>
            </a:r>
          </a:p>
          <a:p>
            <a:pPr marL="739775" indent="-739775" eaLnBrk="0" hangingPunct="0"/>
            <a:r>
              <a:rPr lang="en-US" sz="1600" b="1" dirty="0">
                <a:solidFill>
                  <a:schemeClr val="tx2"/>
                </a:solidFill>
              </a:rPr>
              <a:t>Date Submitted</a:t>
            </a:r>
            <a:r>
              <a:rPr lang="en-US" sz="1600" b="1" dirty="0"/>
              <a:t>: </a:t>
            </a:r>
            <a:r>
              <a:rPr lang="en-US" sz="1600" dirty="0" smtClean="0"/>
              <a:t>[March, 2014]</a:t>
            </a:r>
            <a:r>
              <a:rPr lang="en-US" sz="1600" dirty="0">
                <a:solidFill>
                  <a:schemeClr val="tx2"/>
                </a:solidFill>
              </a:rPr>
              <a:t>	</a:t>
            </a:r>
          </a:p>
          <a:p>
            <a:pPr marL="739775" indent="-739775" eaLnBrk="0" hangingPunct="0"/>
            <a:r>
              <a:rPr lang="en-US" sz="1600" b="1" dirty="0">
                <a:solidFill>
                  <a:schemeClr val="tx2"/>
                </a:solidFill>
              </a:rPr>
              <a:t>Source:</a:t>
            </a:r>
            <a:r>
              <a:rPr lang="en-US" sz="1600" dirty="0">
                <a:solidFill>
                  <a:schemeClr val="tx2"/>
                </a:solidFill>
              </a:rPr>
              <a:t> </a:t>
            </a:r>
            <a:r>
              <a:rPr lang="en-US" sz="1600" dirty="0" smtClean="0"/>
              <a:t>[Nan Chi</a:t>
            </a:r>
            <a:r>
              <a:rPr lang="en-US" altLang="ko-KR" sz="1600" dirty="0" smtClean="0"/>
              <a:t>]           </a:t>
            </a:r>
            <a:endParaRPr lang="en-US" altLang="ko-KR" sz="1600" dirty="0"/>
          </a:p>
          <a:p>
            <a:pPr marL="739775" indent="-739775" eaLnBrk="0" hangingPunct="0"/>
            <a:r>
              <a:rPr lang="en-US" altLang="ko-KR" sz="1600" dirty="0"/>
              <a:t>              </a:t>
            </a:r>
            <a:r>
              <a:rPr lang="en-US" altLang="ko-KR" sz="1600" dirty="0" smtClean="0"/>
              <a:t>[</a:t>
            </a:r>
            <a:r>
              <a:rPr lang="en-US" altLang="ko-KR" sz="1600" dirty="0" err="1" smtClean="0"/>
              <a:t>Fudan</a:t>
            </a:r>
            <a:r>
              <a:rPr lang="en-US" altLang="ko-KR" sz="1600" dirty="0" smtClean="0"/>
              <a:t> University]                                  </a:t>
            </a:r>
            <a:endParaRPr lang="en-US" altLang="ko-KR" sz="1600" dirty="0"/>
          </a:p>
          <a:p>
            <a:pPr marL="739775" indent="-739775" eaLnBrk="0" hangingPunct="0"/>
            <a:r>
              <a:rPr lang="en-US" altLang="ko-KR" sz="1600" dirty="0"/>
              <a:t>Address </a:t>
            </a:r>
            <a:r>
              <a:rPr lang="en-US" altLang="ko-KR" sz="1600" dirty="0" smtClean="0"/>
              <a:t>[Shanghai, China]</a:t>
            </a:r>
            <a:endParaRPr lang="en-US" altLang="ko-KR" sz="1600" dirty="0"/>
          </a:p>
          <a:p>
            <a:pPr marL="739775" indent="-739775" eaLnBrk="0" hangingPunct="0"/>
            <a:r>
              <a:rPr lang="en-US" altLang="ko-KR" sz="1600" dirty="0"/>
              <a:t>Voice</a:t>
            </a:r>
            <a:r>
              <a:rPr lang="en-US" altLang="ko-KR" sz="1600" dirty="0" smtClean="0"/>
              <a:t>:[86-021-65642983], </a:t>
            </a:r>
            <a:r>
              <a:rPr lang="en-US" altLang="ko-KR" sz="1600" dirty="0"/>
              <a:t>FAX: </a:t>
            </a:r>
            <a:r>
              <a:rPr lang="en-US" altLang="ko-KR" sz="1600" dirty="0" smtClean="0"/>
              <a:t>[86-021-65642983], </a:t>
            </a:r>
            <a:r>
              <a:rPr lang="en-US" altLang="ko-KR" sz="1600" dirty="0"/>
              <a:t>E-Mail</a:t>
            </a:r>
            <a:r>
              <a:rPr lang="en-US" altLang="ko-KR" sz="1600" dirty="0" smtClean="0"/>
              <a:t>:[</a:t>
            </a:r>
            <a:r>
              <a:rPr lang="en-US" altLang="zh-CN" sz="1600" i="1" dirty="0" smtClean="0">
                <a:cs typeface="Times New Roman" pitchFamily="18" charset="0"/>
              </a:rPr>
              <a:t>nanchi@fudan.edu.cn</a:t>
            </a:r>
            <a:r>
              <a:rPr lang="en-US" altLang="ko-KR" sz="1600" dirty="0" smtClean="0"/>
              <a:t>]</a:t>
            </a:r>
            <a:r>
              <a:rPr lang="en-US" altLang="ko-KR" sz="1600" dirty="0"/>
              <a:t>	</a:t>
            </a:r>
          </a:p>
          <a:p>
            <a:pPr marL="739775" indent="-739775" eaLnBrk="0" hangingPunct="0">
              <a:spcBef>
                <a:spcPts val="600"/>
              </a:spcBef>
              <a:spcAft>
                <a:spcPts val="600"/>
              </a:spcAft>
            </a:pPr>
            <a:r>
              <a:rPr lang="en-US" sz="1600" b="1" dirty="0" smtClean="0">
                <a:solidFill>
                  <a:schemeClr val="tx2"/>
                </a:solidFill>
              </a:rPr>
              <a:t>Re</a:t>
            </a:r>
            <a:r>
              <a:rPr lang="en-US" sz="1600" b="1" dirty="0">
                <a:solidFill>
                  <a:schemeClr val="tx2"/>
                </a:solidFill>
              </a:rPr>
              <a:t>:</a:t>
            </a:r>
            <a:r>
              <a:rPr lang="en-US" sz="1600" dirty="0">
                <a:solidFill>
                  <a:schemeClr val="tx2"/>
                </a:solidFill>
              </a:rPr>
              <a:t> []</a:t>
            </a:r>
          </a:p>
          <a:p>
            <a:pPr marL="739775" indent="-739775" eaLnBrk="0" hangingPunct="0">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r>
              <a:rPr lang="en-US" altLang="zh-CN" sz="1600" dirty="0" smtClean="0">
                <a:solidFill>
                  <a:schemeClr val="tx2"/>
                </a:solidFill>
              </a:rPr>
              <a:t>Application of digital signal processing in high speed OCC system</a:t>
            </a:r>
            <a:r>
              <a:rPr lang="en-US" sz="1600" dirty="0" smtClean="0">
                <a:solidFill>
                  <a:schemeClr val="tx2"/>
                </a:solidFill>
              </a:rPr>
              <a:t>]</a:t>
            </a:r>
          </a:p>
          <a:p>
            <a:pPr marL="739775" indent="-739775" eaLnBrk="0" hangingPunct="0">
              <a:spcBef>
                <a:spcPts val="600"/>
              </a:spcBef>
              <a:spcAft>
                <a:spcPts val="600"/>
              </a:spcAft>
            </a:pPr>
            <a:r>
              <a:rPr lang="en-US" sz="1600" b="1" dirty="0" smtClean="0">
                <a:solidFill>
                  <a:schemeClr val="tx2"/>
                </a:solidFill>
              </a:rPr>
              <a:t>Purpose</a:t>
            </a:r>
            <a:r>
              <a:rPr lang="en-US" sz="1600" b="1" dirty="0">
                <a:solidFill>
                  <a:schemeClr val="tx2"/>
                </a:solidFill>
              </a:rPr>
              <a:t>:</a:t>
            </a:r>
            <a:r>
              <a:rPr lang="en-US" sz="1600" dirty="0">
                <a:solidFill>
                  <a:schemeClr val="tx2"/>
                </a:solidFill>
              </a:rPr>
              <a:t>	</a:t>
            </a:r>
            <a:r>
              <a:rPr lang="en-US" sz="1600" dirty="0" smtClean="0">
                <a:solidFill>
                  <a:schemeClr val="tx2"/>
                </a:solidFill>
              </a:rPr>
              <a:t>[</a:t>
            </a:r>
            <a:r>
              <a:rPr lang="en-US" altLang="ko-KR" sz="1600" dirty="0"/>
              <a:t>Contribution to IEEE </a:t>
            </a:r>
            <a:r>
              <a:rPr lang="en-US" altLang="ko-KR" sz="1600" dirty="0" smtClean="0"/>
              <a:t>802.15.SG7a OCC</a:t>
            </a:r>
            <a:r>
              <a:rPr lang="en-US" sz="1600" dirty="0" smtClean="0">
                <a:solidFill>
                  <a:schemeClr val="tx2"/>
                </a:solidFill>
              </a:rPr>
              <a:t>]</a:t>
            </a:r>
            <a:endParaRPr lang="en-US" sz="1600" dirty="0">
              <a:solidFill>
                <a:schemeClr val="tx2"/>
              </a:solidFill>
            </a:endParaRPr>
          </a:p>
          <a:p>
            <a:pPr marL="739775" indent="-739775"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solidFill>
                  <a:schemeClr val="tx2"/>
                </a:solidFill>
              </a:rPr>
              <a:t>Release:</a:t>
            </a:r>
            <a:r>
              <a:rPr lang="en-US" sz="1600" dirty="0">
                <a:solidFill>
                  <a:schemeClr val="tx2"/>
                </a:solidFill>
              </a:rPr>
              <a:t>	</a:t>
            </a:r>
            <a:r>
              <a:rPr lang="en-US" sz="1600" dirty="0" smtClean="0">
                <a:solidFill>
                  <a:schemeClr val="tx2"/>
                </a:solidFill>
              </a:rPr>
              <a:t> The </a:t>
            </a:r>
            <a:r>
              <a:rPr lang="en-US" sz="1600" dirty="0">
                <a:solidFill>
                  <a:schemeClr val="tx2"/>
                </a:solidFill>
              </a:rPr>
              <a:t>contributor acknowledges and accepts that this contribution becomes the property of IEEE and may be made publicly available by P802.15.	</a:t>
            </a:r>
          </a:p>
        </p:txBody>
      </p:sp>
      <p:sp>
        <p:nvSpPr>
          <p:cNvPr id="5" name="바닥글 개체 틀 4"/>
          <p:cNvSpPr>
            <a:spLocks noGrp="1"/>
          </p:cNvSpPr>
          <p:nvPr>
            <p:ph type="ftr" sz="quarter" idx="11"/>
          </p:nvPr>
        </p:nvSpPr>
        <p:spPr/>
        <p:txBody>
          <a:bodyPr/>
          <a:lstStyle/>
          <a:p>
            <a:r>
              <a:rPr lang="en-US" dirty="0" smtClean="0"/>
              <a:t>Nan Chi, Fu Dan University</a:t>
            </a:r>
            <a:endParaRPr lang="en-US" dirty="0"/>
          </a:p>
        </p:txBody>
      </p:sp>
      <p:sp>
        <p:nvSpPr>
          <p:cNvPr id="11" name="직사각형 10"/>
          <p:cNvSpPr/>
          <p:nvPr/>
        </p:nvSpPr>
        <p:spPr bwMode="auto">
          <a:xfrm>
            <a:off x="5486400" y="319570"/>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43912" y="309565"/>
            <a:ext cx="2362200" cy="18573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8" name="TextBox 7"/>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2</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38100" y="685800"/>
            <a:ext cx="89535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sz="3200" b="1" dirty="0" smtClean="0"/>
              <a:t>Background &amp; Research Motivation</a:t>
            </a:r>
            <a:endParaRPr lang="en-US" sz="3200" b="1" dirty="0"/>
          </a:p>
        </p:txBody>
      </p:sp>
      <p:sp>
        <p:nvSpPr>
          <p:cNvPr id="15"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3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pic>
        <p:nvPicPr>
          <p:cNvPr id="3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371600"/>
            <a:ext cx="3391493" cy="3139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995936" y="1435469"/>
            <a:ext cx="769960" cy="553998"/>
          </a:xfrm>
          <a:prstGeom prst="rect">
            <a:avLst/>
          </a:prstGeom>
          <a:noFill/>
        </p:spPr>
        <p:txBody>
          <a:bodyPr wrap="square" rtlCol="0">
            <a:spAutoFit/>
          </a:bodyPr>
          <a:lstStyle/>
          <a:p>
            <a:pPr fontAlgn="base">
              <a:spcBef>
                <a:spcPct val="30000"/>
              </a:spcBef>
              <a:spcAft>
                <a:spcPct val="0"/>
              </a:spcAft>
            </a:pPr>
            <a:r>
              <a:rPr lang="en-US" altLang="zh-CN" sz="2000" b="1" dirty="0" smtClean="0">
                <a:solidFill>
                  <a:srgbClr val="000000"/>
                </a:solidFill>
                <a:latin typeface="Times New Roman" pitchFamily="18" charset="0"/>
              </a:rPr>
              <a:t>VLC</a:t>
            </a:r>
            <a:endParaRPr lang="zh-CN" altLang="en-US" sz="2400" b="1" dirty="0">
              <a:solidFill>
                <a:srgbClr val="000000"/>
              </a:solidFill>
              <a:latin typeface="Times New Roman" pitchFamily="18" charset="0"/>
            </a:endParaRPr>
          </a:p>
        </p:txBody>
      </p:sp>
      <p:sp>
        <p:nvSpPr>
          <p:cNvPr id="37" name="TextBox 36"/>
          <p:cNvSpPr txBox="1"/>
          <p:nvPr/>
        </p:nvSpPr>
        <p:spPr>
          <a:xfrm>
            <a:off x="3889814" y="2051968"/>
            <a:ext cx="835155" cy="707886"/>
          </a:xfrm>
          <a:prstGeom prst="rect">
            <a:avLst/>
          </a:prstGeom>
          <a:noFill/>
        </p:spPr>
        <p:txBody>
          <a:bodyPr wrap="square" rtlCol="0">
            <a:spAutoFit/>
          </a:bodyPr>
          <a:lstStyle/>
          <a:p>
            <a:pPr fontAlgn="base">
              <a:lnSpc>
                <a:spcPct val="100000"/>
              </a:lnSpc>
              <a:spcBef>
                <a:spcPct val="30000"/>
              </a:spcBef>
              <a:spcAft>
                <a:spcPct val="0"/>
              </a:spcAft>
            </a:pPr>
            <a:r>
              <a:rPr lang="en-US" altLang="zh-CN" sz="2000" b="1" dirty="0" smtClean="0">
                <a:solidFill>
                  <a:srgbClr val="000000"/>
                </a:solidFill>
                <a:latin typeface="Times New Roman" pitchFamily="18" charset="0"/>
              </a:rPr>
              <a:t>Light Wave</a:t>
            </a:r>
            <a:endParaRPr lang="zh-CN" altLang="en-US" sz="2000" b="1" dirty="0">
              <a:solidFill>
                <a:srgbClr val="000000"/>
              </a:solidFill>
              <a:latin typeface="Times New Roman" pitchFamily="18" charset="0"/>
            </a:endParaRPr>
          </a:p>
        </p:txBody>
      </p:sp>
      <p:sp>
        <p:nvSpPr>
          <p:cNvPr id="38" name="TextBox 37"/>
          <p:cNvSpPr txBox="1"/>
          <p:nvPr/>
        </p:nvSpPr>
        <p:spPr>
          <a:xfrm>
            <a:off x="3851920" y="3936370"/>
            <a:ext cx="835155" cy="707886"/>
          </a:xfrm>
          <a:prstGeom prst="rect">
            <a:avLst/>
          </a:prstGeom>
          <a:noFill/>
        </p:spPr>
        <p:txBody>
          <a:bodyPr wrap="square" rtlCol="0">
            <a:spAutoFit/>
          </a:bodyPr>
          <a:lstStyle/>
          <a:p>
            <a:pPr fontAlgn="base">
              <a:lnSpc>
                <a:spcPct val="100000"/>
              </a:lnSpc>
              <a:spcBef>
                <a:spcPct val="30000"/>
              </a:spcBef>
              <a:spcAft>
                <a:spcPct val="0"/>
              </a:spcAft>
            </a:pPr>
            <a:r>
              <a:rPr lang="en-US" altLang="zh-CN" sz="2000" b="1" dirty="0" smtClean="0">
                <a:solidFill>
                  <a:srgbClr val="000000"/>
                </a:solidFill>
                <a:latin typeface="Times New Roman" pitchFamily="18" charset="0"/>
              </a:rPr>
              <a:t>Radio Wave</a:t>
            </a:r>
            <a:endParaRPr lang="zh-CN" altLang="en-US" sz="2000" b="1" dirty="0">
              <a:solidFill>
                <a:srgbClr val="000000"/>
              </a:solidFill>
              <a:latin typeface="Times New Roman" pitchFamily="18" charset="0"/>
            </a:endParaRPr>
          </a:p>
        </p:txBody>
      </p:sp>
      <p:pic>
        <p:nvPicPr>
          <p:cNvPr id="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69621" y="1619920"/>
            <a:ext cx="3347279" cy="1955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4788024" y="3708152"/>
            <a:ext cx="4016709" cy="1015663"/>
          </a:xfrm>
          <a:prstGeom prst="rect">
            <a:avLst/>
          </a:prstGeom>
          <a:noFill/>
          <a:ln>
            <a:solidFill>
              <a:schemeClr val="bg1"/>
            </a:solidFill>
          </a:ln>
        </p:spPr>
        <p:txBody>
          <a:bodyPr wrap="square" rtlCol="0">
            <a:spAutoFit/>
          </a:bodyPr>
          <a:lstStyle/>
          <a:p>
            <a:r>
              <a:rPr lang="en-US" altLang="zh-CN" sz="2000" b="1" dirty="0" smtClean="0">
                <a:solidFill>
                  <a:srgbClr val="000000"/>
                </a:solidFill>
                <a:latin typeface="Times New Roman" pitchFamily="18" charset="0"/>
              </a:rPr>
              <a:t>  LED </a:t>
            </a:r>
            <a:r>
              <a:rPr lang="en-US" altLang="zh-CN" sz="2000" b="1" dirty="0">
                <a:solidFill>
                  <a:srgbClr val="000000"/>
                </a:solidFill>
                <a:latin typeface="Times New Roman" pitchFamily="18" charset="0"/>
              </a:rPr>
              <a:t>lighting in the global marketing</a:t>
            </a:r>
            <a:endParaRPr lang="zh-CN" altLang="en-US" sz="2000" b="1" dirty="0">
              <a:solidFill>
                <a:srgbClr val="000000"/>
              </a:solidFill>
              <a:latin typeface="Times New Roman" pitchFamily="18" charset="0"/>
            </a:endParaRPr>
          </a:p>
        </p:txBody>
      </p:sp>
      <p:sp>
        <p:nvSpPr>
          <p:cNvPr id="41" name="矩形 40"/>
          <p:cNvSpPr/>
          <p:nvPr/>
        </p:nvSpPr>
        <p:spPr>
          <a:xfrm>
            <a:off x="990600" y="4572000"/>
            <a:ext cx="7086600" cy="1754326"/>
          </a:xfrm>
          <a:prstGeom prst="rect">
            <a:avLst/>
          </a:prstGeom>
        </p:spPr>
        <p:txBody>
          <a:bodyPr wrap="square">
            <a:spAutoFit/>
          </a:bodyPr>
          <a:lstStyle/>
          <a:p>
            <a:pPr marL="285750" indent="-285750">
              <a:lnSpc>
                <a:spcPct val="100000"/>
              </a:lnSpc>
              <a:spcBef>
                <a:spcPts val="0"/>
              </a:spcBef>
              <a:buFont typeface="Wingdings" pitchFamily="2" charset="2"/>
              <a:buChar char="p"/>
            </a:pPr>
            <a:r>
              <a:rPr lang="en-US" altLang="zh-CN" sz="1800" dirty="0" smtClean="0">
                <a:ea typeface="微软雅黑" pitchFamily="34" charset="-122"/>
              </a:rPr>
              <a:t>Visible light communication utilizing available and unregulated spectrum</a:t>
            </a:r>
          </a:p>
          <a:p>
            <a:pPr marL="285750" indent="-285750">
              <a:spcBef>
                <a:spcPts val="0"/>
              </a:spcBef>
              <a:buFont typeface="Wingdings" pitchFamily="2" charset="2"/>
              <a:buChar char="p"/>
            </a:pPr>
            <a:r>
              <a:rPr lang="en-US" altLang="zh-CN" sz="1800" dirty="0" smtClean="0">
                <a:ea typeface="微软雅黑" pitchFamily="34" charset="-122"/>
              </a:rPr>
              <a:t>Wireless information transmission via light, simultaneously supporting illumination and communication</a:t>
            </a:r>
          </a:p>
          <a:p>
            <a:pPr marL="285750" indent="-285750">
              <a:spcBef>
                <a:spcPts val="0"/>
              </a:spcBef>
              <a:buFont typeface="Wingdings" pitchFamily="2" charset="2"/>
              <a:buChar char="p"/>
            </a:pPr>
            <a:r>
              <a:rPr lang="en-US" altLang="zh-CN" sz="1800" dirty="0" smtClean="0">
                <a:ea typeface="微软雅黑" pitchFamily="34" charset="-122"/>
              </a:rPr>
              <a:t>electromagnetic interference free</a:t>
            </a:r>
          </a:p>
          <a:p>
            <a:pPr marL="285750" indent="-285750">
              <a:spcBef>
                <a:spcPts val="0"/>
              </a:spcBef>
              <a:buFont typeface="Wingdings" pitchFamily="2" charset="2"/>
              <a:buChar char="p"/>
            </a:pPr>
            <a:r>
              <a:rPr lang="en-US" altLang="zh-CN" sz="1800" dirty="0" smtClean="0">
                <a:ea typeface="微软雅黑" pitchFamily="34" charset="-122"/>
              </a:rPr>
              <a:t>Complementary to radio for wireless access</a:t>
            </a:r>
            <a:endParaRPr lang="zh-CN" altLang="en-US" sz="1800" dirty="0">
              <a:ea typeface="微软雅黑" pitchFamily="34" charset="-122"/>
            </a:endParaRPr>
          </a:p>
        </p:txBody>
      </p:sp>
      <p:sp>
        <p:nvSpPr>
          <p:cNvPr id="17" name="TextBox 16"/>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3032158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3</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graphicFrame>
        <p:nvGraphicFramePr>
          <p:cNvPr id="21" name="内容占位符 3"/>
          <p:cNvGraphicFramePr>
            <a:graphicFrameLocks noGrp="1"/>
          </p:cNvGraphicFramePr>
          <p:nvPr>
            <p:ph idx="1"/>
            <p:extLst>
              <p:ext uri="{D42A27DB-BD31-4B8C-83A1-F6EECF244321}">
                <p14:modId xmlns="" xmlns:p14="http://schemas.microsoft.com/office/powerpoint/2010/main" val="1982805262"/>
              </p:ext>
            </p:extLst>
          </p:nvPr>
        </p:nvGraphicFramePr>
        <p:xfrm>
          <a:off x="1066800" y="2133600"/>
          <a:ext cx="7010400" cy="2682240"/>
        </p:xfrm>
        <a:graphic>
          <a:graphicData uri="http://schemas.openxmlformats.org/drawingml/2006/table">
            <a:tbl>
              <a:tblPr firstRow="1" firstCol="1" bandRow="1">
                <a:tableStyleId>{5C22544A-7EE6-4342-B048-85BDC9FD1C3A}</a:tableStyleId>
              </a:tblPr>
              <a:tblGrid>
                <a:gridCol w="1365662"/>
                <a:gridCol w="698005"/>
                <a:gridCol w="728353"/>
                <a:gridCol w="606961"/>
                <a:gridCol w="606961"/>
                <a:gridCol w="576613"/>
                <a:gridCol w="606961"/>
                <a:gridCol w="606961"/>
                <a:gridCol w="576613"/>
                <a:gridCol w="637310"/>
              </a:tblGrid>
              <a:tr h="429491">
                <a:tc>
                  <a:txBody>
                    <a:bodyPr/>
                    <a:lstStyle/>
                    <a:p>
                      <a:pPr algn="ctr">
                        <a:spcAft>
                          <a:spcPts val="0"/>
                        </a:spcAft>
                      </a:pPr>
                      <a:r>
                        <a:rPr lang="en-US" sz="1600" kern="100" dirty="0">
                          <a:effectLst/>
                        </a:rPr>
                        <a:t> </a:t>
                      </a:r>
                      <a:endParaRPr lang="zh-CN" sz="2000" kern="100" dirty="0">
                        <a:effectLst/>
                        <a:latin typeface="Calibri"/>
                        <a:ea typeface="宋体"/>
                        <a:cs typeface="Times New Roman"/>
                      </a:endParaRPr>
                    </a:p>
                  </a:txBody>
                  <a:tcPr marL="68580" marR="68580" marT="0" marB="0"/>
                </a:tc>
                <a:tc gridSpan="3">
                  <a:txBody>
                    <a:bodyPr/>
                    <a:lstStyle/>
                    <a:p>
                      <a:pPr algn="ctr">
                        <a:spcAft>
                          <a:spcPts val="0"/>
                        </a:spcAft>
                      </a:pPr>
                      <a:r>
                        <a:rPr lang="en-US" sz="1600" kern="100">
                          <a:effectLst/>
                        </a:rPr>
                        <a:t>White channel</a:t>
                      </a:r>
                      <a:endParaRPr lang="zh-CN" sz="2000" kern="100">
                        <a:effectLst/>
                        <a:latin typeface="Calibri"/>
                        <a:ea typeface="宋体"/>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1600" kern="100" dirty="0">
                          <a:effectLst/>
                        </a:rPr>
                        <a:t>White channel </a:t>
                      </a:r>
                      <a:endParaRPr lang="en-US" sz="1600" kern="100" dirty="0" smtClean="0">
                        <a:effectLst/>
                      </a:endParaRPr>
                    </a:p>
                    <a:p>
                      <a:pPr algn="ctr">
                        <a:spcAft>
                          <a:spcPts val="0"/>
                        </a:spcAft>
                      </a:pPr>
                      <a:r>
                        <a:rPr lang="en-US" sz="1600" kern="100" dirty="0" smtClean="0">
                          <a:effectLst/>
                        </a:rPr>
                        <a:t>+ </a:t>
                      </a:r>
                      <a:r>
                        <a:rPr lang="en-US" sz="1600" kern="100" dirty="0">
                          <a:effectLst/>
                        </a:rPr>
                        <a:t>equalization</a:t>
                      </a:r>
                      <a:endParaRPr lang="zh-CN" sz="2000" kern="100" dirty="0">
                        <a:effectLst/>
                        <a:latin typeface="Calibri"/>
                        <a:ea typeface="宋体"/>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1600" kern="100" dirty="0">
                          <a:effectLst/>
                        </a:rPr>
                        <a:t>Blue channel</a:t>
                      </a:r>
                      <a:endParaRPr lang="zh-CN" sz="2000" kern="100" dirty="0">
                        <a:effectLst/>
                        <a:latin typeface="Calibri"/>
                        <a:ea typeface="宋体"/>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r>
              <a:tr h="429491">
                <a:tc>
                  <a:txBody>
                    <a:bodyPr/>
                    <a:lstStyle/>
                    <a:p>
                      <a:pPr algn="ctr">
                        <a:spcAft>
                          <a:spcPts val="0"/>
                        </a:spcAft>
                      </a:pPr>
                      <a:r>
                        <a:rPr lang="en-US" altLang="zh-CN" sz="1600" kern="100" dirty="0" smtClean="0">
                          <a:effectLst/>
                        </a:rPr>
                        <a:t>Number of Channels</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4</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16</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36</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a:effectLst/>
                        </a:rPr>
                        <a:t>4</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16</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36</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4</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16</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a:effectLst/>
                        </a:rPr>
                        <a:t>36</a:t>
                      </a:r>
                      <a:endParaRPr lang="zh-CN" sz="2000" kern="100">
                        <a:effectLst/>
                        <a:latin typeface="Calibri"/>
                        <a:ea typeface="宋体"/>
                        <a:cs typeface="Times New Roman"/>
                      </a:endParaRPr>
                    </a:p>
                  </a:txBody>
                  <a:tcPr marL="68580" marR="68580" marT="0" marB="0"/>
                </a:tc>
              </a:tr>
              <a:tr h="429491">
                <a:tc>
                  <a:txBody>
                    <a:bodyPr/>
                    <a:lstStyle/>
                    <a:p>
                      <a:pPr algn="ctr">
                        <a:spcAft>
                          <a:spcPts val="0"/>
                        </a:spcAft>
                      </a:pPr>
                      <a:r>
                        <a:rPr lang="en-US" altLang="zh-CN" sz="1600" kern="100" dirty="0" smtClean="0">
                          <a:effectLst/>
                        </a:rPr>
                        <a:t>Bit rate</a:t>
                      </a:r>
                      <a:r>
                        <a:rPr lang="en-US" sz="1600" kern="100" dirty="0" smtClean="0">
                          <a:effectLst/>
                        </a:rPr>
                        <a:t>(Mbit/s</a:t>
                      </a:r>
                      <a:r>
                        <a:rPr lang="en-US" sz="1600" kern="100" dirty="0">
                          <a:effectLst/>
                        </a:rPr>
                        <a:t>)</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a:effectLst/>
                        </a:rPr>
                        <a:t>48</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192</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432</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120</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480</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1080</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160</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640</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1440</a:t>
                      </a:r>
                      <a:endParaRPr lang="zh-CN" sz="2000" kern="100" dirty="0">
                        <a:effectLst/>
                        <a:latin typeface="Calibri"/>
                        <a:ea typeface="宋体"/>
                        <a:cs typeface="Times New Roman"/>
                      </a:endParaRPr>
                    </a:p>
                  </a:txBody>
                  <a:tcPr marL="68580" marR="68580" marT="0" marB="0"/>
                </a:tc>
              </a:tr>
              <a:tr h="429491">
                <a:tc>
                  <a:txBody>
                    <a:bodyPr/>
                    <a:lstStyle/>
                    <a:p>
                      <a:pPr algn="ctr">
                        <a:spcAft>
                          <a:spcPts val="0"/>
                        </a:spcAft>
                      </a:pPr>
                      <a:r>
                        <a:rPr lang="en-US" altLang="zh-CN" sz="1600" kern="100" dirty="0" smtClean="0">
                          <a:effectLst/>
                        </a:rPr>
                        <a:t>Diameter of Lens </a:t>
                      </a:r>
                      <a:r>
                        <a:rPr lang="en-US" sz="1600" kern="100" dirty="0" smtClean="0">
                          <a:effectLst/>
                        </a:rPr>
                        <a:t>(cm</a:t>
                      </a:r>
                      <a:r>
                        <a:rPr lang="en-US" sz="1600" kern="100" dirty="0">
                          <a:effectLst/>
                        </a:rPr>
                        <a:t>)</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a:effectLst/>
                        </a:rPr>
                        <a:t>0.2</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0.44</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a:effectLst/>
                        </a:rPr>
                        <a:t>0.71</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0.44</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dirty="0">
                          <a:effectLst/>
                        </a:rPr>
                        <a:t>0.8</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a:effectLst/>
                        </a:rPr>
                        <a:t>1.38</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1.6</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3.6</a:t>
                      </a:r>
                      <a:endParaRPr lang="zh-CN" sz="2000" kern="100">
                        <a:effectLst/>
                        <a:latin typeface="Calibri"/>
                        <a:ea typeface="宋体"/>
                        <a:cs typeface="Times New Roman"/>
                      </a:endParaRPr>
                    </a:p>
                  </a:txBody>
                  <a:tcPr marL="68580" marR="68580" marT="0" marB="0"/>
                </a:tc>
                <a:tc>
                  <a:txBody>
                    <a:bodyPr/>
                    <a:lstStyle/>
                    <a:p>
                      <a:pPr algn="ctr">
                        <a:spcAft>
                          <a:spcPts val="0"/>
                        </a:spcAft>
                      </a:pPr>
                      <a:r>
                        <a:rPr lang="en-US" sz="1600" kern="100">
                          <a:effectLst/>
                        </a:rPr>
                        <a:t>7.14</a:t>
                      </a:r>
                      <a:endParaRPr lang="zh-CN" sz="2000" kern="100">
                        <a:effectLst/>
                        <a:latin typeface="Calibri"/>
                        <a:ea typeface="宋体"/>
                        <a:cs typeface="Times New Roman"/>
                      </a:endParaRPr>
                    </a:p>
                  </a:txBody>
                  <a:tcPr marL="68580" marR="68580" marT="0" marB="0"/>
                </a:tc>
              </a:tr>
              <a:tr h="644236">
                <a:tc>
                  <a:txBody>
                    <a:bodyPr/>
                    <a:lstStyle/>
                    <a:p>
                      <a:pPr algn="ctr">
                        <a:spcAft>
                          <a:spcPts val="0"/>
                        </a:spcAft>
                      </a:pPr>
                      <a:r>
                        <a:rPr lang="en-US" altLang="zh-CN" sz="1600" kern="100" dirty="0" smtClean="0">
                          <a:effectLst/>
                        </a:rPr>
                        <a:t>Size</a:t>
                      </a:r>
                      <a:r>
                        <a:rPr lang="en-US" altLang="zh-CN" sz="1600" kern="100" baseline="0" dirty="0" smtClean="0">
                          <a:effectLst/>
                        </a:rPr>
                        <a:t> of</a:t>
                      </a:r>
                      <a:r>
                        <a:rPr lang="en-US" altLang="zh-CN" sz="1600" kern="100" dirty="0" smtClean="0">
                          <a:effectLst/>
                        </a:rPr>
                        <a:t> Detector</a:t>
                      </a:r>
                      <a:endParaRPr lang="zh-CN" sz="2000" kern="100" dirty="0">
                        <a:effectLst/>
                      </a:endParaRPr>
                    </a:p>
                    <a:p>
                      <a:pPr algn="ctr">
                        <a:spcAft>
                          <a:spcPts val="0"/>
                        </a:spcAft>
                      </a:pPr>
                      <a:r>
                        <a:rPr lang="en-US" sz="1600" kern="100" dirty="0" smtClean="0">
                          <a:effectLst/>
                        </a:rPr>
                        <a:t>(</a:t>
                      </a:r>
                      <a:r>
                        <a:rPr lang="en-US" sz="1600" kern="100" dirty="0">
                          <a:effectLst/>
                        </a:rPr>
                        <a:t>cm)</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0.74</a:t>
                      </a:r>
                    </a:p>
                    <a:p>
                      <a:pPr algn="ctr">
                        <a:spcAft>
                          <a:spcPts val="0"/>
                        </a:spcAft>
                      </a:pPr>
                      <a:r>
                        <a:rPr lang="en-US" sz="1600" kern="100" dirty="0" smtClean="0">
                          <a:effectLst/>
                        </a:rPr>
                        <a:t>x0.74</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1.68</a:t>
                      </a:r>
                    </a:p>
                    <a:p>
                      <a:pPr algn="ctr">
                        <a:spcAft>
                          <a:spcPts val="0"/>
                        </a:spcAft>
                      </a:pPr>
                      <a:r>
                        <a:rPr lang="en-US" sz="1600" kern="100" dirty="0" smtClean="0">
                          <a:effectLst/>
                        </a:rPr>
                        <a:t>x1.68</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3.05</a:t>
                      </a:r>
                    </a:p>
                    <a:p>
                      <a:pPr algn="ctr">
                        <a:spcAft>
                          <a:spcPts val="0"/>
                        </a:spcAft>
                      </a:pPr>
                      <a:r>
                        <a:rPr lang="en-US" sz="1600" kern="100" dirty="0" smtClean="0">
                          <a:effectLst/>
                        </a:rPr>
                        <a:t>x3.05</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1.65</a:t>
                      </a:r>
                    </a:p>
                    <a:p>
                      <a:pPr algn="ctr">
                        <a:spcAft>
                          <a:spcPts val="0"/>
                        </a:spcAft>
                      </a:pPr>
                      <a:r>
                        <a:rPr lang="en-US" sz="1600" kern="100" dirty="0" smtClean="0">
                          <a:effectLst/>
                        </a:rPr>
                        <a:t>x1.65</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3.08</a:t>
                      </a:r>
                    </a:p>
                    <a:p>
                      <a:pPr algn="ctr">
                        <a:spcAft>
                          <a:spcPts val="0"/>
                        </a:spcAft>
                      </a:pPr>
                      <a:r>
                        <a:rPr lang="en-US" sz="1600" kern="100" dirty="0" smtClean="0">
                          <a:effectLst/>
                        </a:rPr>
                        <a:t>x3.08</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5.91</a:t>
                      </a:r>
                    </a:p>
                    <a:p>
                      <a:pPr algn="ctr">
                        <a:spcAft>
                          <a:spcPts val="0"/>
                        </a:spcAft>
                      </a:pPr>
                      <a:r>
                        <a:rPr lang="en-US" sz="1600" kern="100" dirty="0" smtClean="0">
                          <a:effectLst/>
                        </a:rPr>
                        <a:t>x5.91</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6.0</a:t>
                      </a:r>
                    </a:p>
                    <a:p>
                      <a:pPr algn="ctr">
                        <a:spcAft>
                          <a:spcPts val="0"/>
                        </a:spcAft>
                      </a:pPr>
                      <a:r>
                        <a:rPr lang="en-US" sz="1600" kern="100" dirty="0" smtClean="0">
                          <a:effectLst/>
                        </a:rPr>
                        <a:t>x6.0</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13.7</a:t>
                      </a:r>
                    </a:p>
                    <a:p>
                      <a:pPr algn="ctr">
                        <a:spcAft>
                          <a:spcPts val="0"/>
                        </a:spcAft>
                      </a:pPr>
                      <a:r>
                        <a:rPr lang="en-US" sz="1600" kern="100" dirty="0" smtClean="0">
                          <a:effectLst/>
                        </a:rPr>
                        <a:t>x13.7</a:t>
                      </a:r>
                      <a:endParaRPr lang="zh-CN" sz="2000" kern="100" dirty="0">
                        <a:effectLst/>
                        <a:latin typeface="Calibri"/>
                        <a:ea typeface="宋体"/>
                        <a:cs typeface="Times New Roman"/>
                      </a:endParaRPr>
                    </a:p>
                  </a:txBody>
                  <a:tcPr marL="68580" marR="68580" marT="0" marB="0"/>
                </a:tc>
                <a:tc>
                  <a:txBody>
                    <a:bodyPr/>
                    <a:lstStyle/>
                    <a:p>
                      <a:pPr algn="ctr">
                        <a:spcAft>
                          <a:spcPts val="0"/>
                        </a:spcAft>
                      </a:pPr>
                      <a:r>
                        <a:rPr lang="en-US" sz="1600" kern="100" dirty="0" smtClean="0">
                          <a:effectLst/>
                        </a:rPr>
                        <a:t>31.4</a:t>
                      </a:r>
                    </a:p>
                    <a:p>
                      <a:pPr algn="ctr">
                        <a:spcAft>
                          <a:spcPts val="0"/>
                        </a:spcAft>
                      </a:pPr>
                      <a:r>
                        <a:rPr lang="en-US" sz="1600" kern="100" dirty="0" smtClean="0">
                          <a:effectLst/>
                        </a:rPr>
                        <a:t>x31.4</a:t>
                      </a:r>
                      <a:endParaRPr lang="zh-CN" sz="2000" kern="100" dirty="0">
                        <a:effectLst/>
                        <a:latin typeface="Calibri"/>
                        <a:ea typeface="宋体"/>
                        <a:cs typeface="Times New Roman"/>
                      </a:endParaRPr>
                    </a:p>
                  </a:txBody>
                  <a:tcPr marL="68580" marR="68580" marT="0" marB="0"/>
                </a:tc>
              </a:tr>
            </a:tbl>
          </a:graphicData>
        </a:graphic>
      </p:graphicFrame>
      <p:sp>
        <p:nvSpPr>
          <p:cNvPr id="22" name="TextBox 21"/>
          <p:cNvSpPr txBox="1"/>
          <p:nvPr/>
        </p:nvSpPr>
        <p:spPr>
          <a:xfrm>
            <a:off x="838200" y="1066800"/>
            <a:ext cx="5940660" cy="707886"/>
          </a:xfrm>
          <a:prstGeom prst="rect">
            <a:avLst/>
          </a:prstGeom>
          <a:noFill/>
        </p:spPr>
        <p:txBody>
          <a:bodyPr wrap="square" rtlCol="0">
            <a:spAutoFit/>
          </a:bodyPr>
          <a:lstStyle/>
          <a:p>
            <a:pPr>
              <a:lnSpc>
                <a:spcPct val="100000"/>
              </a:lnSpc>
            </a:pPr>
            <a:r>
              <a:rPr lang="en-US" altLang="zh-CN" sz="2000" dirty="0">
                <a:latin typeface="微软雅黑" pitchFamily="34" charset="-122"/>
                <a:ea typeface="微软雅黑" pitchFamily="34" charset="-122"/>
              </a:rPr>
              <a:t>Simulation Results</a:t>
            </a:r>
          </a:p>
          <a:p>
            <a:pPr>
              <a:lnSpc>
                <a:spcPct val="100000"/>
              </a:lnSpc>
            </a:pPr>
            <a:r>
              <a:rPr lang="en-US" altLang="zh-CN" sz="1600" b="0" dirty="0" smtClean="0"/>
              <a:t>——</a:t>
            </a:r>
            <a:r>
              <a:rPr lang="en-US" altLang="zh-CN" sz="2000" dirty="0">
                <a:latin typeface="微软雅黑" pitchFamily="34" charset="-122"/>
                <a:ea typeface="微软雅黑" pitchFamily="34" charset="-122"/>
              </a:rPr>
              <a:t>adopting MIMO </a:t>
            </a:r>
            <a:r>
              <a:rPr lang="en-US" altLang="zh-CN" sz="2000" dirty="0" smtClean="0">
                <a:latin typeface="微软雅黑" pitchFamily="34" charset="-122"/>
                <a:ea typeface="微软雅黑" pitchFamily="34" charset="-122"/>
              </a:rPr>
              <a:t>techniques</a:t>
            </a:r>
            <a:endParaRPr lang="zh-CN" altLang="en-US" sz="1600" b="0" dirty="0"/>
          </a:p>
        </p:txBody>
      </p:sp>
      <p:sp>
        <p:nvSpPr>
          <p:cNvPr id="2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11" name="TextBox 10"/>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186625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685800" y="1371600"/>
            <a:ext cx="7946408" cy="4267200"/>
          </a:xfrm>
        </p:spPr>
        <p:txBody>
          <a:bodyPr/>
          <a:lstStyle/>
          <a:p>
            <a:pPr marL="0" indent="0" algn="just">
              <a:lnSpc>
                <a:spcPct val="170000"/>
              </a:lnSpc>
              <a:buNone/>
            </a:pPr>
            <a:r>
              <a:rPr lang="en-US" sz="2400" dirty="0" smtClean="0"/>
              <a:t> </a:t>
            </a:r>
          </a:p>
          <a:p>
            <a:pPr marL="0" indent="0" algn="just">
              <a:lnSpc>
                <a:spcPct val="170000"/>
              </a:lnSpc>
              <a:buNone/>
            </a:pPr>
            <a:endParaRPr lang="en-US" sz="2400" dirty="0" smtClean="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4</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533400" y="685800"/>
            <a:ext cx="77724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lvl="2"/>
            <a:r>
              <a:rPr lang="en-US" sz="3200" b="1" dirty="0" smtClean="0"/>
              <a:t>Schematic of VLC System</a:t>
            </a:r>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8"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pic>
        <p:nvPicPr>
          <p:cNvPr id="21" name="Picture 4" descr="terahertz radiation diagra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63888" y="3236913"/>
            <a:ext cx="433387" cy="1220787"/>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AutoShape 5"/>
          <p:cNvSpPr>
            <a:spLocks noChangeArrowheads="1"/>
          </p:cNvSpPr>
          <p:nvPr/>
        </p:nvSpPr>
        <p:spPr bwMode="auto">
          <a:xfrm rot="16200000">
            <a:off x="2995613" y="3548063"/>
            <a:ext cx="239712" cy="3857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alpha val="57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Oval 6"/>
          <p:cNvSpPr>
            <a:spLocks noChangeArrowheads="1"/>
          </p:cNvSpPr>
          <p:nvPr/>
        </p:nvSpPr>
        <p:spPr bwMode="auto">
          <a:xfrm rot="16200000">
            <a:off x="3244056" y="3715544"/>
            <a:ext cx="122238" cy="50800"/>
          </a:xfrm>
          <a:prstGeom prst="ellipse">
            <a:avLst/>
          </a:prstGeom>
          <a:solidFill>
            <a:srgbClr val="FFFF00">
              <a:alpha val="64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7"/>
          <p:cNvSpPr>
            <a:spLocks noChangeShapeType="1"/>
          </p:cNvSpPr>
          <p:nvPr/>
        </p:nvSpPr>
        <p:spPr bwMode="auto">
          <a:xfrm rot="16200000" flipV="1">
            <a:off x="3301207" y="3761581"/>
            <a:ext cx="39688" cy="1587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8"/>
          <p:cNvSpPr>
            <a:spLocks noChangeShapeType="1"/>
          </p:cNvSpPr>
          <p:nvPr/>
        </p:nvSpPr>
        <p:spPr bwMode="auto">
          <a:xfrm rot="16200000">
            <a:off x="3313906" y="3734595"/>
            <a:ext cx="15875" cy="17462"/>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9"/>
          <p:cNvSpPr>
            <a:spLocks noChangeShapeType="1"/>
          </p:cNvSpPr>
          <p:nvPr/>
        </p:nvSpPr>
        <p:spPr bwMode="auto">
          <a:xfrm rot="16200000">
            <a:off x="3278188" y="3725863"/>
            <a:ext cx="19050" cy="19050"/>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0"/>
          <p:cNvSpPr>
            <a:spLocks noChangeShapeType="1"/>
          </p:cNvSpPr>
          <p:nvPr/>
        </p:nvSpPr>
        <p:spPr bwMode="auto">
          <a:xfrm rot="16200000" flipV="1">
            <a:off x="3271044" y="3701257"/>
            <a:ext cx="38100" cy="11112"/>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1"/>
          <p:cNvSpPr>
            <a:spLocks noChangeShapeType="1"/>
          </p:cNvSpPr>
          <p:nvPr/>
        </p:nvSpPr>
        <p:spPr bwMode="auto">
          <a:xfrm rot="16200000">
            <a:off x="3196432" y="3599656"/>
            <a:ext cx="177800" cy="158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2"/>
          <p:cNvSpPr>
            <a:spLocks noChangeShapeType="1"/>
          </p:cNvSpPr>
          <p:nvPr/>
        </p:nvSpPr>
        <p:spPr bwMode="auto">
          <a:xfrm rot="16200000" flipH="1">
            <a:off x="3083719" y="3937794"/>
            <a:ext cx="395287" cy="317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3"/>
          <p:cNvSpPr>
            <a:spLocks noChangeShapeType="1"/>
          </p:cNvSpPr>
          <p:nvPr/>
        </p:nvSpPr>
        <p:spPr bwMode="auto">
          <a:xfrm rot="16200000">
            <a:off x="3103563" y="4017963"/>
            <a:ext cx="452437" cy="158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4"/>
          <p:cNvSpPr>
            <a:spLocks noChangeShapeType="1"/>
          </p:cNvSpPr>
          <p:nvPr/>
        </p:nvSpPr>
        <p:spPr bwMode="auto">
          <a:xfrm rot="16200000">
            <a:off x="3244056" y="3645694"/>
            <a:ext cx="174625" cy="158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Rectangle 15"/>
          <p:cNvSpPr>
            <a:spLocks noChangeArrowheads="1"/>
          </p:cNvSpPr>
          <p:nvPr/>
        </p:nvSpPr>
        <p:spPr bwMode="auto">
          <a:xfrm rot="16200000">
            <a:off x="3284537" y="4083051"/>
            <a:ext cx="455613" cy="125412"/>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3" name="Rectangle 16"/>
          <p:cNvSpPr>
            <a:spLocks noChangeArrowheads="1"/>
          </p:cNvSpPr>
          <p:nvPr/>
        </p:nvSpPr>
        <p:spPr bwMode="auto">
          <a:xfrm rot="14567795">
            <a:off x="3467894" y="3880644"/>
            <a:ext cx="57150" cy="33338"/>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4" name="Arc 17"/>
          <p:cNvSpPr>
            <a:spLocks/>
          </p:cNvSpPr>
          <p:nvPr/>
        </p:nvSpPr>
        <p:spPr bwMode="auto">
          <a:xfrm rot="16200000" flipV="1">
            <a:off x="3323431" y="3667919"/>
            <a:ext cx="385763" cy="161925"/>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B682D"/>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Arc 18"/>
          <p:cNvSpPr>
            <a:spLocks/>
          </p:cNvSpPr>
          <p:nvPr/>
        </p:nvSpPr>
        <p:spPr bwMode="auto">
          <a:xfrm rot="16200000" flipV="1">
            <a:off x="3293269" y="3639344"/>
            <a:ext cx="517525" cy="223837"/>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CC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Arc 19"/>
          <p:cNvSpPr>
            <a:spLocks/>
          </p:cNvSpPr>
          <p:nvPr/>
        </p:nvSpPr>
        <p:spPr bwMode="auto">
          <a:xfrm rot="16200000" flipV="1">
            <a:off x="3249613" y="3598862"/>
            <a:ext cx="674688" cy="296863"/>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Rectangle 20"/>
          <p:cNvSpPr>
            <a:spLocks noChangeArrowheads="1"/>
          </p:cNvSpPr>
          <p:nvPr/>
        </p:nvSpPr>
        <p:spPr bwMode="auto">
          <a:xfrm rot="16200000">
            <a:off x="3195638" y="3236913"/>
            <a:ext cx="152400" cy="171450"/>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38" name="Rectangle 21"/>
          <p:cNvSpPr>
            <a:spLocks noChangeArrowheads="1"/>
          </p:cNvSpPr>
          <p:nvPr/>
        </p:nvSpPr>
        <p:spPr bwMode="auto">
          <a:xfrm rot="18494420">
            <a:off x="3304382" y="3380581"/>
            <a:ext cx="63500" cy="109537"/>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9" name="Rectangle 22"/>
          <p:cNvSpPr>
            <a:spLocks noChangeArrowheads="1"/>
          </p:cNvSpPr>
          <p:nvPr/>
        </p:nvSpPr>
        <p:spPr bwMode="auto">
          <a:xfrm rot="18609038">
            <a:off x="3281363" y="3443288"/>
            <a:ext cx="20637" cy="26987"/>
          </a:xfrm>
          <a:prstGeom prst="rect">
            <a:avLst/>
          </a:prstGeom>
          <a:solidFill>
            <a:srgbClr val="D9D9D9"/>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40" name="Oval 43"/>
          <p:cNvSpPr>
            <a:spLocks noChangeArrowheads="1"/>
          </p:cNvSpPr>
          <p:nvPr/>
        </p:nvSpPr>
        <p:spPr bwMode="auto">
          <a:xfrm>
            <a:off x="3962400" y="3546475"/>
            <a:ext cx="88900" cy="449263"/>
          </a:xfrm>
          <a:prstGeom prst="ellipse">
            <a:avLst/>
          </a:prstGeom>
          <a:solidFill>
            <a:srgbClr val="66CCFF"/>
          </a:solidFill>
          <a:ln w="12700" algn="ctr">
            <a:solidFill>
              <a:srgbClr val="5A0468"/>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41" name="AutoShape 44"/>
          <p:cNvSpPr>
            <a:spLocks noChangeArrowheads="1"/>
          </p:cNvSpPr>
          <p:nvPr/>
        </p:nvSpPr>
        <p:spPr bwMode="auto">
          <a:xfrm>
            <a:off x="4251325" y="3576638"/>
            <a:ext cx="1233488" cy="388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alpha val="58000"/>
            </a:srgbClr>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42" name="AutoShape 46"/>
          <p:cNvSpPr>
            <a:spLocks noChangeArrowheads="1"/>
          </p:cNvSpPr>
          <p:nvPr/>
        </p:nvSpPr>
        <p:spPr bwMode="auto">
          <a:xfrm rot="5400000" flipH="1">
            <a:off x="2651918" y="3615532"/>
            <a:ext cx="239713" cy="254000"/>
          </a:xfrm>
          <a:custGeom>
            <a:avLst/>
            <a:gdLst>
              <a:gd name="G0" fmla="+- 9441 0 0"/>
              <a:gd name="G1" fmla="+- 21600 0 9441"/>
              <a:gd name="G2" fmla="*/ 9441 1 2"/>
              <a:gd name="G3" fmla="+- 21600 0 G2"/>
              <a:gd name="G4" fmla="+/ 9441 21600 2"/>
              <a:gd name="G5" fmla="+/ G1 0 2"/>
              <a:gd name="G6" fmla="*/ 21600 21600 9441"/>
              <a:gd name="G7" fmla="*/ G6 1 2"/>
              <a:gd name="G8" fmla="+- 21600 0 G7"/>
              <a:gd name="G9" fmla="*/ 21600 1 2"/>
              <a:gd name="G10" fmla="+- 9441 0 G9"/>
              <a:gd name="G11" fmla="?: G10 G8 0"/>
              <a:gd name="G12" fmla="?: G10 G7 21600"/>
              <a:gd name="T0" fmla="*/ 16879 w 21600"/>
              <a:gd name="T1" fmla="*/ 10800 h 21600"/>
              <a:gd name="T2" fmla="*/ 10800 w 21600"/>
              <a:gd name="T3" fmla="*/ 21600 h 21600"/>
              <a:gd name="T4" fmla="*/ 4721 w 21600"/>
              <a:gd name="T5" fmla="*/ 10800 h 21600"/>
              <a:gd name="T6" fmla="*/ 10800 w 21600"/>
              <a:gd name="T7" fmla="*/ 0 h 21600"/>
              <a:gd name="T8" fmla="*/ 6521 w 21600"/>
              <a:gd name="T9" fmla="*/ 6521 h 21600"/>
              <a:gd name="T10" fmla="*/ 15079 w 21600"/>
              <a:gd name="T11" fmla="*/ 15079 h 21600"/>
            </a:gdLst>
            <a:ahLst/>
            <a:cxnLst>
              <a:cxn ang="0">
                <a:pos x="T0" y="T1"/>
              </a:cxn>
              <a:cxn ang="0">
                <a:pos x="T2" y="T3"/>
              </a:cxn>
              <a:cxn ang="0">
                <a:pos x="T4" y="T5"/>
              </a:cxn>
              <a:cxn ang="0">
                <a:pos x="T6" y="T7"/>
              </a:cxn>
            </a:cxnLst>
            <a:rect l="T8" t="T9" r="T10" b="T11"/>
            <a:pathLst>
              <a:path w="21600" h="21600">
                <a:moveTo>
                  <a:pt x="0" y="0"/>
                </a:moveTo>
                <a:lnTo>
                  <a:pt x="9441" y="21600"/>
                </a:lnTo>
                <a:lnTo>
                  <a:pt x="12159" y="21600"/>
                </a:lnTo>
                <a:lnTo>
                  <a:pt x="21600" y="0"/>
                </a:lnTo>
                <a:close/>
              </a:path>
            </a:pathLst>
          </a:custGeom>
          <a:solidFill>
            <a:srgbClr val="FF3300">
              <a:alpha val="57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Oval 47"/>
          <p:cNvSpPr>
            <a:spLocks noChangeArrowheads="1"/>
          </p:cNvSpPr>
          <p:nvPr/>
        </p:nvSpPr>
        <p:spPr bwMode="auto">
          <a:xfrm>
            <a:off x="2867025" y="3586163"/>
            <a:ext cx="85725" cy="300037"/>
          </a:xfrm>
          <a:prstGeom prst="ellipse">
            <a:avLst/>
          </a:prstGeom>
          <a:solidFill>
            <a:srgbClr val="66CCFF"/>
          </a:solidFill>
          <a:ln w="12700" algn="ctr">
            <a:solidFill>
              <a:srgbClr val="777777"/>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44" name="Line 48"/>
          <p:cNvSpPr>
            <a:spLocks noChangeShapeType="1"/>
          </p:cNvSpPr>
          <p:nvPr/>
        </p:nvSpPr>
        <p:spPr bwMode="auto">
          <a:xfrm flipH="1" flipV="1">
            <a:off x="1536700" y="3740150"/>
            <a:ext cx="1104900" cy="1588"/>
          </a:xfrm>
          <a:prstGeom prst="line">
            <a:avLst/>
          </a:prstGeom>
          <a:noFill/>
          <a:ln w="38100">
            <a:solidFill>
              <a:srgbClr val="66CC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5" name="Rectangle 49"/>
          <p:cNvSpPr>
            <a:spLocks noChangeArrowheads="1"/>
          </p:cNvSpPr>
          <p:nvPr/>
        </p:nvSpPr>
        <p:spPr bwMode="auto">
          <a:xfrm>
            <a:off x="1068388" y="3549650"/>
            <a:ext cx="468312" cy="355600"/>
          </a:xfrm>
          <a:prstGeom prst="rect">
            <a:avLst/>
          </a:prstGeom>
          <a:solidFill>
            <a:schemeClr val="bg2"/>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46" name="Text Box 52"/>
          <p:cNvSpPr txBox="1">
            <a:spLocks noChangeArrowheads="1"/>
          </p:cNvSpPr>
          <p:nvPr/>
        </p:nvSpPr>
        <p:spPr bwMode="auto">
          <a:xfrm>
            <a:off x="3707904" y="1969170"/>
            <a:ext cx="199660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00000"/>
              </a:lnSpc>
              <a:spcBef>
                <a:spcPct val="50000"/>
              </a:spcBef>
            </a:pPr>
            <a:r>
              <a:rPr lang="en-US" altLang="zh-CN" sz="2000" b="1" dirty="0">
                <a:latin typeface="Times New Roman" pitchFamily="18" charset="0"/>
                <a:ea typeface="仿宋_GB2312" pitchFamily="49" charset="-122"/>
                <a:cs typeface="Times New Roman" pitchFamily="18" charset="0"/>
              </a:rPr>
              <a:t>Visible light transmission</a:t>
            </a:r>
            <a:endParaRPr lang="zh-CN" altLang="en-US" sz="2000" b="1" dirty="0">
              <a:latin typeface="Times New Roman" pitchFamily="18" charset="0"/>
              <a:ea typeface="仿宋_GB2312" pitchFamily="49" charset="-122"/>
              <a:cs typeface="Times New Roman" pitchFamily="18" charset="0"/>
            </a:endParaRPr>
          </a:p>
        </p:txBody>
      </p:sp>
      <p:sp>
        <p:nvSpPr>
          <p:cNvPr id="47" name="Text Box 53"/>
          <p:cNvSpPr txBox="1">
            <a:spLocks noChangeArrowheads="1"/>
          </p:cNvSpPr>
          <p:nvPr/>
        </p:nvSpPr>
        <p:spPr bwMode="auto">
          <a:xfrm>
            <a:off x="3090044" y="4345434"/>
            <a:ext cx="977900" cy="344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b="1" dirty="0">
                <a:latin typeface="Times New Roman" pitchFamily="18" charset="0"/>
                <a:ea typeface="仿宋_GB2312" pitchFamily="49" charset="-122"/>
                <a:cs typeface="Times New Roman" pitchFamily="18" charset="0"/>
              </a:rPr>
              <a:t>LED</a:t>
            </a:r>
            <a:endParaRPr lang="zh-CN" altLang="en-US" b="1" dirty="0">
              <a:latin typeface="Times New Roman" pitchFamily="18" charset="0"/>
              <a:ea typeface="仿宋_GB2312" pitchFamily="49" charset="-122"/>
              <a:cs typeface="Times New Roman" pitchFamily="18" charset="0"/>
            </a:endParaRPr>
          </a:p>
        </p:txBody>
      </p:sp>
      <p:sp>
        <p:nvSpPr>
          <p:cNvPr id="48" name="AutoShape 54"/>
          <p:cNvSpPr>
            <a:spLocks noChangeArrowheads="1"/>
          </p:cNvSpPr>
          <p:nvPr/>
        </p:nvSpPr>
        <p:spPr bwMode="auto">
          <a:xfrm rot="5400000">
            <a:off x="1653381" y="3617119"/>
            <a:ext cx="263525" cy="185738"/>
          </a:xfrm>
          <a:prstGeom prst="triangle">
            <a:avLst>
              <a:gd name="adj" fmla="val 50000"/>
            </a:avLst>
          </a:prstGeom>
          <a:solidFill>
            <a:schemeClr val="accent2"/>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49" name="Oval 64"/>
          <p:cNvSpPr>
            <a:spLocks noChangeArrowheads="1"/>
          </p:cNvSpPr>
          <p:nvPr/>
        </p:nvSpPr>
        <p:spPr bwMode="auto">
          <a:xfrm>
            <a:off x="715963" y="3622675"/>
            <a:ext cx="88900" cy="207963"/>
          </a:xfrm>
          <a:prstGeom prst="ellipse">
            <a:avLst/>
          </a:prstGeom>
          <a:solidFill>
            <a:srgbClr val="66CCFF"/>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50" name="Line 65"/>
          <p:cNvSpPr>
            <a:spLocks noChangeShapeType="1"/>
          </p:cNvSpPr>
          <p:nvPr/>
        </p:nvSpPr>
        <p:spPr bwMode="auto">
          <a:xfrm flipH="1">
            <a:off x="808038" y="3722688"/>
            <a:ext cx="254000" cy="3175"/>
          </a:xfrm>
          <a:prstGeom prst="line">
            <a:avLst/>
          </a:prstGeom>
          <a:noFill/>
          <a:ln w="38100">
            <a:solidFill>
              <a:srgbClr val="66CCFF"/>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1" name="Line 66"/>
          <p:cNvSpPr>
            <a:spLocks noChangeShapeType="1"/>
          </p:cNvSpPr>
          <p:nvPr/>
        </p:nvSpPr>
        <p:spPr bwMode="auto">
          <a:xfrm>
            <a:off x="1317625" y="3911600"/>
            <a:ext cx="0" cy="723900"/>
          </a:xfrm>
          <a:prstGeom prst="line">
            <a:avLst/>
          </a:prstGeom>
          <a:noFill/>
          <a:ln w="38100">
            <a:solidFill>
              <a:srgbClr val="66CCFF"/>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2" name="Text Box 67"/>
          <p:cNvSpPr txBox="1">
            <a:spLocks noChangeArrowheads="1"/>
          </p:cNvSpPr>
          <p:nvPr/>
        </p:nvSpPr>
        <p:spPr bwMode="auto">
          <a:xfrm>
            <a:off x="899592" y="3913386"/>
            <a:ext cx="2333301"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ts val="0"/>
              </a:spcBef>
            </a:pPr>
            <a:r>
              <a:rPr lang="en-US" altLang="zh-CN" sz="2000" b="1" dirty="0" smtClean="0">
                <a:latin typeface="Times New Roman" pitchFamily="18" charset="0"/>
                <a:ea typeface="仿宋_GB2312" pitchFamily="49" charset="-122"/>
                <a:cs typeface="Times New Roman" pitchFamily="18" charset="0"/>
              </a:rPr>
              <a:t>coding </a:t>
            </a:r>
          </a:p>
          <a:p>
            <a:pPr algn="ctr">
              <a:lnSpc>
                <a:spcPct val="100000"/>
              </a:lnSpc>
              <a:spcBef>
                <a:spcPts val="0"/>
              </a:spcBef>
            </a:pPr>
            <a:r>
              <a:rPr lang="en-US" altLang="zh-CN" sz="2000" b="1" dirty="0" smtClean="0">
                <a:latin typeface="Times New Roman" pitchFamily="18" charset="0"/>
                <a:ea typeface="仿宋_GB2312" pitchFamily="49" charset="-122"/>
                <a:cs typeface="Times New Roman" pitchFamily="18" charset="0"/>
              </a:rPr>
              <a:t>modulation</a:t>
            </a:r>
          </a:p>
          <a:p>
            <a:pPr algn="ctr">
              <a:lnSpc>
                <a:spcPct val="100000"/>
              </a:lnSpc>
              <a:spcBef>
                <a:spcPts val="0"/>
              </a:spcBef>
            </a:pPr>
            <a:r>
              <a:rPr lang="en-US" altLang="zh-CN" sz="2000" b="1" dirty="0" smtClean="0">
                <a:latin typeface="Times New Roman" pitchFamily="18" charset="0"/>
                <a:ea typeface="仿宋_GB2312" pitchFamily="49" charset="-122"/>
                <a:cs typeface="Times New Roman" pitchFamily="18" charset="0"/>
              </a:rPr>
              <a:t>Pre-equalization</a:t>
            </a:r>
            <a:endParaRPr lang="zh-CN" altLang="en-US" sz="2000" b="1" dirty="0">
              <a:latin typeface="Times New Roman" pitchFamily="18" charset="0"/>
              <a:ea typeface="仿宋_GB2312" pitchFamily="49" charset="-122"/>
              <a:cs typeface="Times New Roman" pitchFamily="18" charset="0"/>
            </a:endParaRPr>
          </a:p>
        </p:txBody>
      </p:sp>
      <p:pic>
        <p:nvPicPr>
          <p:cNvPr id="53" name="Picture 68" descr="Bird &amp; Markelz"/>
          <p:cNvPicPr>
            <a:picLocks noChangeAspect="1" noChangeArrowheads="1"/>
          </p:cNvPicPr>
          <p:nvPr/>
        </p:nvPicPr>
        <p:blipFill>
          <a:blip r:embed="rId3" cstate="print">
            <a:extLst>
              <a:ext uri="{28A0092B-C50C-407E-A947-70E740481C1C}">
                <a14:useLocalDpi xmlns="" xmlns:a14="http://schemas.microsoft.com/office/drawing/2010/main" val="0"/>
              </a:ext>
            </a:extLst>
          </a:blip>
          <a:srcRect t="32877" r="29123"/>
          <a:stretch>
            <a:fillRect/>
          </a:stretch>
        </p:blipFill>
        <p:spPr bwMode="auto">
          <a:xfrm rot="-4980486">
            <a:off x="5681663" y="3514725"/>
            <a:ext cx="1158875" cy="498475"/>
          </a:xfrm>
          <a:prstGeom prst="rect">
            <a:avLst/>
          </a:prstGeom>
          <a:noFill/>
          <a:extLst>
            <a:ext uri="{909E8E84-426E-40DD-AFC4-6F175D3DCCD1}">
              <a14:hiddenFill xmlns="" xmlns:a14="http://schemas.microsoft.com/office/drawing/2010/main">
                <a:solidFill>
                  <a:srgbClr val="FFFFFF"/>
                </a:solidFill>
              </a14:hiddenFill>
            </a:ext>
          </a:extLst>
        </p:spPr>
      </p:pic>
      <p:sp>
        <p:nvSpPr>
          <p:cNvPr id="54" name="Rectangle 69"/>
          <p:cNvSpPr>
            <a:spLocks noChangeArrowheads="1"/>
          </p:cNvSpPr>
          <p:nvPr/>
        </p:nvSpPr>
        <p:spPr bwMode="auto">
          <a:xfrm rot="-4980486">
            <a:off x="6077744" y="3134519"/>
            <a:ext cx="130175" cy="182563"/>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55" name="Rectangle 70"/>
          <p:cNvSpPr>
            <a:spLocks noChangeArrowheads="1"/>
          </p:cNvSpPr>
          <p:nvPr/>
        </p:nvSpPr>
        <p:spPr bwMode="auto">
          <a:xfrm>
            <a:off x="6011863" y="4071938"/>
            <a:ext cx="42862" cy="107950"/>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56" name="Rectangle 71"/>
          <p:cNvSpPr>
            <a:spLocks noChangeArrowheads="1"/>
          </p:cNvSpPr>
          <p:nvPr/>
        </p:nvSpPr>
        <p:spPr bwMode="auto">
          <a:xfrm rot="-287532">
            <a:off x="6029325" y="3876675"/>
            <a:ext cx="46038" cy="285750"/>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57" name="Rectangle 72"/>
          <p:cNvSpPr>
            <a:spLocks noChangeArrowheads="1"/>
          </p:cNvSpPr>
          <p:nvPr/>
        </p:nvSpPr>
        <p:spPr bwMode="auto">
          <a:xfrm rot="486712">
            <a:off x="5989638" y="3751263"/>
            <a:ext cx="46037" cy="463550"/>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58" name="Rectangle 73"/>
          <p:cNvSpPr>
            <a:spLocks noChangeArrowheads="1"/>
          </p:cNvSpPr>
          <p:nvPr/>
        </p:nvSpPr>
        <p:spPr bwMode="auto">
          <a:xfrm rot="3248257">
            <a:off x="6114256" y="3937794"/>
            <a:ext cx="60325" cy="109538"/>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59" name="Rectangle 74"/>
          <p:cNvSpPr>
            <a:spLocks noChangeArrowheads="1"/>
          </p:cNvSpPr>
          <p:nvPr/>
        </p:nvSpPr>
        <p:spPr bwMode="auto">
          <a:xfrm rot="3248257">
            <a:off x="6099176" y="3735387"/>
            <a:ext cx="61912" cy="106363"/>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60" name="Rectangle 75"/>
          <p:cNvSpPr>
            <a:spLocks noChangeArrowheads="1"/>
          </p:cNvSpPr>
          <p:nvPr/>
        </p:nvSpPr>
        <p:spPr bwMode="auto">
          <a:xfrm rot="3704354">
            <a:off x="6084887" y="3630613"/>
            <a:ext cx="60325" cy="88900"/>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61" name="Rectangle 76"/>
          <p:cNvSpPr>
            <a:spLocks noChangeArrowheads="1"/>
          </p:cNvSpPr>
          <p:nvPr/>
        </p:nvSpPr>
        <p:spPr bwMode="auto">
          <a:xfrm rot="-829101">
            <a:off x="6032500" y="3803650"/>
            <a:ext cx="41275" cy="128588"/>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62" name="Rectangle 77"/>
          <p:cNvSpPr>
            <a:spLocks noChangeArrowheads="1"/>
          </p:cNvSpPr>
          <p:nvPr/>
        </p:nvSpPr>
        <p:spPr bwMode="auto">
          <a:xfrm rot="-1509792">
            <a:off x="6153150" y="3597275"/>
            <a:ext cx="39688" cy="57150"/>
          </a:xfrm>
          <a:prstGeom prst="rect">
            <a:avLst/>
          </a:prstGeom>
          <a:solidFill>
            <a:srgbClr val="A79F09"/>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63" name="Line 78"/>
          <p:cNvSpPr>
            <a:spLocks noChangeShapeType="1"/>
          </p:cNvSpPr>
          <p:nvPr/>
        </p:nvSpPr>
        <p:spPr bwMode="auto">
          <a:xfrm>
            <a:off x="6142038" y="3605213"/>
            <a:ext cx="23812" cy="66675"/>
          </a:xfrm>
          <a:prstGeom prst="line">
            <a:avLst/>
          </a:prstGeom>
          <a:noFill/>
          <a:ln w="6350">
            <a:solidFill>
              <a:srgbClr val="C8BF0A"/>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4" name="Rectangle 79"/>
          <p:cNvSpPr>
            <a:spLocks noChangeArrowheads="1"/>
          </p:cNvSpPr>
          <p:nvPr/>
        </p:nvSpPr>
        <p:spPr bwMode="auto">
          <a:xfrm rot="-2537553">
            <a:off x="6035675" y="3900488"/>
            <a:ext cx="41275" cy="47625"/>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65" name="Rectangle 80"/>
          <p:cNvSpPr>
            <a:spLocks noChangeArrowheads="1"/>
          </p:cNvSpPr>
          <p:nvPr/>
        </p:nvSpPr>
        <p:spPr bwMode="auto">
          <a:xfrm rot="-860380">
            <a:off x="6078538" y="3802063"/>
            <a:ext cx="42862" cy="47625"/>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66" name="AutoShape 81"/>
          <p:cNvSpPr>
            <a:spLocks noChangeArrowheads="1"/>
          </p:cNvSpPr>
          <p:nvPr/>
        </p:nvSpPr>
        <p:spPr bwMode="auto">
          <a:xfrm rot="16200000">
            <a:off x="5407025" y="3489325"/>
            <a:ext cx="1100138" cy="534988"/>
          </a:xfrm>
          <a:custGeom>
            <a:avLst/>
            <a:gdLst>
              <a:gd name="G0" fmla="+- 8771 0 0"/>
              <a:gd name="G1" fmla="+- 21600 0 8771"/>
              <a:gd name="G2" fmla="*/ 8771 1 2"/>
              <a:gd name="G3" fmla="+- 21600 0 G2"/>
              <a:gd name="G4" fmla="+/ 8771 21600 2"/>
              <a:gd name="G5" fmla="+/ G1 0 2"/>
              <a:gd name="G6" fmla="*/ 21600 21600 8771"/>
              <a:gd name="G7" fmla="*/ G6 1 2"/>
              <a:gd name="G8" fmla="+- 21600 0 G7"/>
              <a:gd name="G9" fmla="*/ 21600 1 2"/>
              <a:gd name="G10" fmla="+- 8771 0 G9"/>
              <a:gd name="G11" fmla="?: G10 G8 0"/>
              <a:gd name="G12" fmla="?: G10 G7 21600"/>
              <a:gd name="T0" fmla="*/ 17214 w 21600"/>
              <a:gd name="T1" fmla="*/ 10800 h 21600"/>
              <a:gd name="T2" fmla="*/ 10800 w 21600"/>
              <a:gd name="T3" fmla="*/ 21600 h 21600"/>
              <a:gd name="T4" fmla="*/ 4386 w 21600"/>
              <a:gd name="T5" fmla="*/ 10800 h 21600"/>
              <a:gd name="T6" fmla="*/ 10800 w 21600"/>
              <a:gd name="T7" fmla="*/ 0 h 21600"/>
              <a:gd name="T8" fmla="*/ 6186 w 21600"/>
              <a:gd name="T9" fmla="*/ 6186 h 21600"/>
              <a:gd name="T10" fmla="*/ 15414 w 21600"/>
              <a:gd name="T11" fmla="*/ 15414 h 21600"/>
            </a:gdLst>
            <a:ahLst/>
            <a:cxnLst>
              <a:cxn ang="0">
                <a:pos x="T0" y="T1"/>
              </a:cxn>
              <a:cxn ang="0">
                <a:pos x="T2" y="T3"/>
              </a:cxn>
              <a:cxn ang="0">
                <a:pos x="T4" y="T5"/>
              </a:cxn>
              <a:cxn ang="0">
                <a:pos x="T6" y="T7"/>
              </a:cxn>
            </a:cxnLst>
            <a:rect l="T8" t="T9" r="T10" b="T11"/>
            <a:pathLst>
              <a:path w="21600" h="21600">
                <a:moveTo>
                  <a:pt x="0" y="0"/>
                </a:moveTo>
                <a:lnTo>
                  <a:pt x="8771" y="21600"/>
                </a:lnTo>
                <a:lnTo>
                  <a:pt x="12829" y="21600"/>
                </a:lnTo>
                <a:lnTo>
                  <a:pt x="21600" y="0"/>
                </a:lnTo>
                <a:close/>
              </a:path>
            </a:pathLst>
          </a:custGeom>
          <a:solidFill>
            <a:srgbClr val="FF3300">
              <a:alpha val="57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Oval 82"/>
          <p:cNvSpPr>
            <a:spLocks noChangeArrowheads="1"/>
          </p:cNvSpPr>
          <p:nvPr/>
        </p:nvSpPr>
        <p:spPr bwMode="auto">
          <a:xfrm rot="16200000">
            <a:off x="6118226" y="3727450"/>
            <a:ext cx="209550" cy="53975"/>
          </a:xfrm>
          <a:prstGeom prst="ellipse">
            <a:avLst/>
          </a:prstGeom>
          <a:solidFill>
            <a:srgbClr val="FFFF00">
              <a:alpha val="86000"/>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Oval 83"/>
          <p:cNvSpPr>
            <a:spLocks noChangeArrowheads="1"/>
          </p:cNvSpPr>
          <p:nvPr/>
        </p:nvSpPr>
        <p:spPr bwMode="auto">
          <a:xfrm>
            <a:off x="5562600" y="3194050"/>
            <a:ext cx="228600" cy="1135063"/>
          </a:xfrm>
          <a:prstGeom prst="ellipse">
            <a:avLst/>
          </a:prstGeom>
          <a:solidFill>
            <a:srgbClr val="66CCFF"/>
          </a:solidFill>
          <a:ln w="12700" algn="ctr">
            <a:solidFill>
              <a:srgbClr val="5A0468"/>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69" name="Text Box 84"/>
          <p:cNvSpPr txBox="1">
            <a:spLocks noChangeArrowheads="1"/>
          </p:cNvSpPr>
          <p:nvPr/>
        </p:nvSpPr>
        <p:spPr bwMode="auto">
          <a:xfrm>
            <a:off x="5286920" y="4288948"/>
            <a:ext cx="1157288" cy="344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b="1" dirty="0">
                <a:latin typeface="Times New Roman" pitchFamily="18" charset="0"/>
                <a:ea typeface="仿宋_GB2312" pitchFamily="49" charset="-122"/>
                <a:cs typeface="Times New Roman" pitchFamily="18" charset="0"/>
              </a:rPr>
              <a:t>O to E</a:t>
            </a:r>
          </a:p>
        </p:txBody>
      </p:sp>
      <p:sp>
        <p:nvSpPr>
          <p:cNvPr id="70" name="Rectangle 85"/>
          <p:cNvSpPr>
            <a:spLocks noChangeArrowheads="1"/>
          </p:cNvSpPr>
          <p:nvPr/>
        </p:nvSpPr>
        <p:spPr bwMode="auto">
          <a:xfrm>
            <a:off x="6804025" y="3352800"/>
            <a:ext cx="925513" cy="731838"/>
          </a:xfrm>
          <a:prstGeom prst="rect">
            <a:avLst/>
          </a:prstGeom>
          <a:solidFill>
            <a:schemeClr val="bg2"/>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71" name="AutoShape 86"/>
          <p:cNvSpPr>
            <a:spLocks noChangeArrowheads="1"/>
          </p:cNvSpPr>
          <p:nvPr/>
        </p:nvSpPr>
        <p:spPr bwMode="auto">
          <a:xfrm rot="5400000">
            <a:off x="7208044" y="3410744"/>
            <a:ext cx="120650" cy="84138"/>
          </a:xfrm>
          <a:prstGeom prst="triangle">
            <a:avLst>
              <a:gd name="adj" fmla="val 50000"/>
            </a:avLst>
          </a:prstGeom>
          <a:solidFill>
            <a:schemeClr val="tx2"/>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72" name="Oval 87"/>
          <p:cNvSpPr>
            <a:spLocks noChangeArrowheads="1"/>
          </p:cNvSpPr>
          <p:nvPr/>
        </p:nvSpPr>
        <p:spPr bwMode="auto">
          <a:xfrm>
            <a:off x="7065963" y="3390900"/>
            <a:ext cx="120650" cy="123825"/>
          </a:xfrm>
          <a:prstGeom prst="ellipse">
            <a:avLst/>
          </a:prstGeom>
          <a:noFill/>
          <a:ln w="19050" algn="ctr">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73" name="Line 88"/>
          <p:cNvSpPr>
            <a:spLocks noChangeShapeType="1"/>
          </p:cNvSpPr>
          <p:nvPr/>
        </p:nvSpPr>
        <p:spPr bwMode="auto">
          <a:xfrm flipV="1">
            <a:off x="7089775" y="3416300"/>
            <a:ext cx="73025" cy="74613"/>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4" name="Line 89"/>
          <p:cNvSpPr>
            <a:spLocks noChangeShapeType="1"/>
          </p:cNvSpPr>
          <p:nvPr/>
        </p:nvSpPr>
        <p:spPr bwMode="auto">
          <a:xfrm>
            <a:off x="7089775" y="3414713"/>
            <a:ext cx="73025" cy="7461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5" name="AutoShape 90"/>
          <p:cNvSpPr>
            <a:spLocks noChangeArrowheads="1"/>
          </p:cNvSpPr>
          <p:nvPr/>
        </p:nvSpPr>
        <p:spPr bwMode="auto">
          <a:xfrm rot="5400000">
            <a:off x="6926263" y="3413125"/>
            <a:ext cx="119062" cy="84138"/>
          </a:xfrm>
          <a:prstGeom prst="triangle">
            <a:avLst>
              <a:gd name="adj" fmla="val 50000"/>
            </a:avLst>
          </a:prstGeom>
          <a:solidFill>
            <a:schemeClr val="tx2"/>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76" name="Line 91"/>
          <p:cNvSpPr>
            <a:spLocks noChangeShapeType="1"/>
          </p:cNvSpPr>
          <p:nvPr/>
        </p:nvSpPr>
        <p:spPr bwMode="auto">
          <a:xfrm flipV="1">
            <a:off x="7188200" y="3454400"/>
            <a:ext cx="25558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7" name="Line 92"/>
          <p:cNvSpPr>
            <a:spLocks noChangeShapeType="1"/>
          </p:cNvSpPr>
          <p:nvPr/>
        </p:nvSpPr>
        <p:spPr bwMode="auto">
          <a:xfrm flipV="1">
            <a:off x="6889750" y="3454400"/>
            <a:ext cx="1714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8" name="Line 93"/>
          <p:cNvSpPr>
            <a:spLocks noChangeShapeType="1"/>
          </p:cNvSpPr>
          <p:nvPr/>
        </p:nvSpPr>
        <p:spPr bwMode="auto">
          <a:xfrm>
            <a:off x="6889750" y="3451225"/>
            <a:ext cx="0" cy="541338"/>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9" name="Line 94"/>
          <p:cNvSpPr>
            <a:spLocks noChangeShapeType="1"/>
          </p:cNvSpPr>
          <p:nvPr/>
        </p:nvSpPr>
        <p:spPr bwMode="auto">
          <a:xfrm flipV="1">
            <a:off x="6446838" y="3732213"/>
            <a:ext cx="4445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0" name="AutoShape 95"/>
          <p:cNvSpPr>
            <a:spLocks noChangeArrowheads="1"/>
          </p:cNvSpPr>
          <p:nvPr/>
        </p:nvSpPr>
        <p:spPr bwMode="auto">
          <a:xfrm rot="16200000" flipV="1">
            <a:off x="7215188" y="3951288"/>
            <a:ext cx="120650" cy="82550"/>
          </a:xfrm>
          <a:prstGeom prst="triangle">
            <a:avLst>
              <a:gd name="adj" fmla="val 50000"/>
            </a:avLst>
          </a:prstGeom>
          <a:solidFill>
            <a:schemeClr val="tx2"/>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1" name="Oval 96"/>
          <p:cNvSpPr>
            <a:spLocks noChangeArrowheads="1"/>
          </p:cNvSpPr>
          <p:nvPr/>
        </p:nvSpPr>
        <p:spPr bwMode="auto">
          <a:xfrm flipV="1">
            <a:off x="7072313" y="3930650"/>
            <a:ext cx="120650" cy="123825"/>
          </a:xfrm>
          <a:prstGeom prst="ellipse">
            <a:avLst/>
          </a:prstGeom>
          <a:noFill/>
          <a:ln w="19050" algn="ctr">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2" name="Line 97"/>
          <p:cNvSpPr>
            <a:spLocks noChangeShapeType="1"/>
          </p:cNvSpPr>
          <p:nvPr/>
        </p:nvSpPr>
        <p:spPr bwMode="auto">
          <a:xfrm>
            <a:off x="7096125" y="3954463"/>
            <a:ext cx="73025" cy="7461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3" name="Line 98"/>
          <p:cNvSpPr>
            <a:spLocks noChangeShapeType="1"/>
          </p:cNvSpPr>
          <p:nvPr/>
        </p:nvSpPr>
        <p:spPr bwMode="auto">
          <a:xfrm flipV="1">
            <a:off x="7085013" y="3956050"/>
            <a:ext cx="84137" cy="77788"/>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4" name="AutoShape 99"/>
          <p:cNvSpPr>
            <a:spLocks noChangeArrowheads="1"/>
          </p:cNvSpPr>
          <p:nvPr/>
        </p:nvSpPr>
        <p:spPr bwMode="auto">
          <a:xfrm rot="16200000" flipV="1">
            <a:off x="6934200" y="3948113"/>
            <a:ext cx="119063" cy="84137"/>
          </a:xfrm>
          <a:prstGeom prst="triangle">
            <a:avLst>
              <a:gd name="adj" fmla="val 50000"/>
            </a:avLst>
          </a:prstGeom>
          <a:solidFill>
            <a:schemeClr val="tx2"/>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5" name="Line 100"/>
          <p:cNvSpPr>
            <a:spLocks noChangeShapeType="1"/>
          </p:cNvSpPr>
          <p:nvPr/>
        </p:nvSpPr>
        <p:spPr bwMode="auto">
          <a:xfrm flipV="1">
            <a:off x="7194550" y="3987800"/>
            <a:ext cx="249238" cy="3175"/>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6" name="Line 101"/>
          <p:cNvSpPr>
            <a:spLocks noChangeShapeType="1"/>
          </p:cNvSpPr>
          <p:nvPr/>
        </p:nvSpPr>
        <p:spPr bwMode="auto">
          <a:xfrm>
            <a:off x="6896100" y="3990975"/>
            <a:ext cx="1714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7" name="Oval 102"/>
          <p:cNvSpPr>
            <a:spLocks noChangeArrowheads="1"/>
          </p:cNvSpPr>
          <p:nvPr/>
        </p:nvSpPr>
        <p:spPr bwMode="auto">
          <a:xfrm>
            <a:off x="7065963" y="3573463"/>
            <a:ext cx="120650" cy="123825"/>
          </a:xfrm>
          <a:prstGeom prst="ellipse">
            <a:avLst/>
          </a:prstGeom>
          <a:noFill/>
          <a:ln w="19050" algn="ctr">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8" name="Line 103"/>
          <p:cNvSpPr>
            <a:spLocks noChangeShapeType="1"/>
          </p:cNvSpPr>
          <p:nvPr/>
        </p:nvSpPr>
        <p:spPr bwMode="auto">
          <a:xfrm>
            <a:off x="7126288" y="3517900"/>
            <a:ext cx="1587" cy="4921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 name="Line 104"/>
          <p:cNvSpPr>
            <a:spLocks noChangeShapeType="1"/>
          </p:cNvSpPr>
          <p:nvPr/>
        </p:nvSpPr>
        <p:spPr bwMode="auto">
          <a:xfrm>
            <a:off x="7124700" y="3705225"/>
            <a:ext cx="1588" cy="4921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90" name="Freeform 105"/>
          <p:cNvSpPr>
            <a:spLocks/>
          </p:cNvSpPr>
          <p:nvPr/>
        </p:nvSpPr>
        <p:spPr bwMode="auto">
          <a:xfrm>
            <a:off x="7083425" y="3605213"/>
            <a:ext cx="85725" cy="539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nvGrpSpPr>
          <p:cNvPr id="91" name="Group 106"/>
          <p:cNvGrpSpPr>
            <a:grpSpLocks/>
          </p:cNvGrpSpPr>
          <p:nvPr/>
        </p:nvGrpSpPr>
        <p:grpSpPr bwMode="auto">
          <a:xfrm rot="-5400000">
            <a:off x="8468519" y="4121944"/>
            <a:ext cx="468312" cy="247650"/>
            <a:chOff x="1311" y="2001"/>
            <a:chExt cx="295" cy="106"/>
          </a:xfrm>
        </p:grpSpPr>
        <p:sp>
          <p:nvSpPr>
            <p:cNvPr id="92" name="Rectangle 107"/>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3" name="Rectangle 108"/>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5" name="Rectangle 109"/>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6" name="Rectangle 110"/>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7" name="Rectangle 111"/>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98" name="Rectangle 112"/>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99" name="Rectangle 113"/>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00" name="Rectangle 114"/>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01" name="Line 115"/>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2" name="Line 116"/>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103" name="Text Box 117"/>
          <p:cNvSpPr txBox="1">
            <a:spLocks noChangeArrowheads="1"/>
          </p:cNvSpPr>
          <p:nvPr/>
        </p:nvSpPr>
        <p:spPr bwMode="auto">
          <a:xfrm>
            <a:off x="2699792" y="2905274"/>
            <a:ext cx="1232669" cy="502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65000"/>
              </a:lnSpc>
              <a:spcBef>
                <a:spcPct val="50000"/>
              </a:spcBef>
            </a:pPr>
            <a:r>
              <a:rPr lang="en-US" altLang="zh-CN" sz="2000" b="1" dirty="0" err="1">
                <a:latin typeface="Times New Roman" pitchFamily="18" charset="0"/>
                <a:ea typeface="仿宋_GB2312" pitchFamily="49" charset="-122"/>
                <a:cs typeface="Times New Roman" pitchFamily="18" charset="0"/>
              </a:rPr>
              <a:t>Tx</a:t>
            </a:r>
            <a:r>
              <a:rPr lang="en-US" altLang="zh-CN" sz="1100" dirty="0">
                <a:latin typeface="Verdana" pitchFamily="34" charset="0"/>
                <a:cs typeface="Arial" pitchFamily="34" charset="0"/>
              </a:rPr>
              <a:t> </a:t>
            </a:r>
            <a:r>
              <a:rPr lang="en-US" altLang="zh-CN" sz="2000" b="1" dirty="0">
                <a:latin typeface="Times New Roman" pitchFamily="18" charset="0"/>
                <a:ea typeface="仿宋_GB2312" pitchFamily="49" charset="-122"/>
                <a:cs typeface="Times New Roman" pitchFamily="18" charset="0"/>
              </a:rPr>
              <a:t>Module</a:t>
            </a:r>
          </a:p>
        </p:txBody>
      </p:sp>
      <p:sp>
        <p:nvSpPr>
          <p:cNvPr id="104" name="Text Box 119"/>
          <p:cNvSpPr txBox="1">
            <a:spLocks noChangeArrowheads="1"/>
          </p:cNvSpPr>
          <p:nvPr/>
        </p:nvSpPr>
        <p:spPr bwMode="auto">
          <a:xfrm>
            <a:off x="467544" y="2533889"/>
            <a:ext cx="2178050" cy="299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2000" b="1" dirty="0">
                <a:latin typeface="Times New Roman" pitchFamily="18" charset="0"/>
                <a:ea typeface="仿宋_GB2312" pitchFamily="49" charset="-122"/>
                <a:cs typeface="Times New Roman" pitchFamily="18" charset="0"/>
              </a:rPr>
              <a:t>LED</a:t>
            </a:r>
            <a:r>
              <a:rPr lang="en-US" altLang="zh-CN" sz="2000" dirty="0" smtClean="0">
                <a:latin typeface="黑体" pitchFamily="2" charset="-122"/>
                <a:ea typeface="黑体" pitchFamily="2" charset="-122"/>
                <a:cs typeface="Arial" pitchFamily="34" charset="0"/>
              </a:rPr>
              <a:t> </a:t>
            </a:r>
            <a:r>
              <a:rPr lang="en-US" altLang="zh-CN" sz="2000" b="1" dirty="0">
                <a:latin typeface="Times New Roman" pitchFamily="18" charset="0"/>
                <a:ea typeface="仿宋_GB2312" pitchFamily="49" charset="-122"/>
                <a:cs typeface="Times New Roman" pitchFamily="18" charset="0"/>
              </a:rPr>
              <a:t>Modulation</a:t>
            </a:r>
            <a:endParaRPr lang="zh-CN" altLang="en-US" sz="2000" b="1" dirty="0">
              <a:latin typeface="Times New Roman" pitchFamily="18" charset="0"/>
              <a:ea typeface="仿宋_GB2312" pitchFamily="49" charset="-122"/>
              <a:cs typeface="Times New Roman" pitchFamily="18" charset="0"/>
            </a:endParaRPr>
          </a:p>
        </p:txBody>
      </p:sp>
      <p:sp>
        <p:nvSpPr>
          <p:cNvPr id="105" name="Line 120"/>
          <p:cNvSpPr>
            <a:spLocks noChangeShapeType="1"/>
          </p:cNvSpPr>
          <p:nvPr/>
        </p:nvSpPr>
        <p:spPr bwMode="auto">
          <a:xfrm>
            <a:off x="3300413" y="1955800"/>
            <a:ext cx="0" cy="935038"/>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6" name="Line 121"/>
          <p:cNvSpPr>
            <a:spLocks noChangeShapeType="1"/>
          </p:cNvSpPr>
          <p:nvPr/>
        </p:nvSpPr>
        <p:spPr bwMode="auto">
          <a:xfrm>
            <a:off x="6175375" y="1905000"/>
            <a:ext cx="0" cy="935038"/>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7" name="Text Box 122"/>
          <p:cNvSpPr txBox="1">
            <a:spLocks noChangeArrowheads="1"/>
          </p:cNvSpPr>
          <p:nvPr/>
        </p:nvSpPr>
        <p:spPr bwMode="auto">
          <a:xfrm>
            <a:off x="7035800" y="2401218"/>
            <a:ext cx="1283493" cy="2723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65000"/>
              </a:lnSpc>
              <a:spcBef>
                <a:spcPct val="50000"/>
              </a:spcBef>
            </a:pPr>
            <a:r>
              <a:rPr lang="en-US" altLang="zh-CN" sz="1800" b="1" dirty="0" smtClean="0">
                <a:latin typeface="Times New Roman" pitchFamily="18" charset="0"/>
                <a:ea typeface="仿宋_GB2312" pitchFamily="49" charset="-122"/>
                <a:cs typeface="Times New Roman" pitchFamily="18" charset="0"/>
              </a:rPr>
              <a:t>Rx Module</a:t>
            </a:r>
            <a:endParaRPr lang="zh-CN" altLang="en-US" sz="1800" dirty="0">
              <a:latin typeface="黑体" pitchFamily="2" charset="-122"/>
              <a:ea typeface="黑体" pitchFamily="2" charset="-122"/>
              <a:cs typeface="Arial" pitchFamily="34" charset="0"/>
            </a:endParaRPr>
          </a:p>
        </p:txBody>
      </p:sp>
      <p:sp>
        <p:nvSpPr>
          <p:cNvPr id="108" name="Freeform 123"/>
          <p:cNvSpPr>
            <a:spLocks/>
          </p:cNvSpPr>
          <p:nvPr/>
        </p:nvSpPr>
        <p:spPr bwMode="auto">
          <a:xfrm>
            <a:off x="6548438" y="3605213"/>
            <a:ext cx="211137"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9" name="Rectangle 124"/>
          <p:cNvSpPr>
            <a:spLocks noChangeArrowheads="1"/>
          </p:cNvSpPr>
          <p:nvPr/>
        </p:nvSpPr>
        <p:spPr bwMode="auto">
          <a:xfrm rot="262439">
            <a:off x="6157913" y="3919538"/>
            <a:ext cx="44450" cy="100012"/>
          </a:xfrm>
          <a:prstGeom prst="rect">
            <a:avLst/>
          </a:prstGeom>
          <a:solidFill>
            <a:schemeClr val="bg1"/>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10" name="Rectangle 125"/>
          <p:cNvSpPr>
            <a:spLocks noChangeArrowheads="1"/>
          </p:cNvSpPr>
          <p:nvPr/>
        </p:nvSpPr>
        <p:spPr bwMode="auto">
          <a:xfrm>
            <a:off x="7069138" y="3754438"/>
            <a:ext cx="112712" cy="107950"/>
          </a:xfrm>
          <a:prstGeom prst="rect">
            <a:avLst/>
          </a:prstGeom>
          <a:noFill/>
          <a:ln w="19050"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11" name="Line 126"/>
          <p:cNvSpPr>
            <a:spLocks noChangeShapeType="1"/>
          </p:cNvSpPr>
          <p:nvPr/>
        </p:nvSpPr>
        <p:spPr bwMode="auto">
          <a:xfrm>
            <a:off x="7127875" y="3871913"/>
            <a:ext cx="1588" cy="4921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2" name="Rectangle 127"/>
          <p:cNvSpPr>
            <a:spLocks noChangeArrowheads="1"/>
          </p:cNvSpPr>
          <p:nvPr/>
        </p:nvSpPr>
        <p:spPr bwMode="auto">
          <a:xfrm>
            <a:off x="7440613" y="3892550"/>
            <a:ext cx="287337" cy="187325"/>
          </a:xfrm>
          <a:prstGeom prst="rect">
            <a:avLst/>
          </a:prstGeom>
          <a:solidFill>
            <a:srgbClr val="C0C0C0"/>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13" name="Rectangle 128"/>
          <p:cNvSpPr>
            <a:spLocks noChangeArrowheads="1"/>
          </p:cNvSpPr>
          <p:nvPr/>
        </p:nvSpPr>
        <p:spPr bwMode="auto">
          <a:xfrm>
            <a:off x="7435850" y="3362325"/>
            <a:ext cx="287338" cy="187325"/>
          </a:xfrm>
          <a:prstGeom prst="rect">
            <a:avLst/>
          </a:prstGeom>
          <a:solidFill>
            <a:srgbClr val="C0C0C0"/>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14" name="Text Box 129"/>
          <p:cNvSpPr txBox="1">
            <a:spLocks noChangeArrowheads="1"/>
          </p:cNvSpPr>
          <p:nvPr/>
        </p:nvSpPr>
        <p:spPr bwMode="auto">
          <a:xfrm>
            <a:off x="7323138" y="3367088"/>
            <a:ext cx="492125" cy="211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1200">
                <a:latin typeface="Verdana" pitchFamily="34" charset="0"/>
                <a:cs typeface="Arial" pitchFamily="34" charset="0"/>
              </a:rPr>
              <a:t>AD</a:t>
            </a:r>
          </a:p>
        </p:txBody>
      </p:sp>
      <p:sp>
        <p:nvSpPr>
          <p:cNvPr id="115" name="Text Box 130"/>
          <p:cNvSpPr txBox="1">
            <a:spLocks noChangeArrowheads="1"/>
          </p:cNvSpPr>
          <p:nvPr/>
        </p:nvSpPr>
        <p:spPr bwMode="auto">
          <a:xfrm>
            <a:off x="7334250" y="3889375"/>
            <a:ext cx="492125" cy="211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1200">
                <a:latin typeface="Verdana" pitchFamily="34" charset="0"/>
                <a:cs typeface="Arial" pitchFamily="34" charset="0"/>
              </a:rPr>
              <a:t>AD</a:t>
            </a:r>
          </a:p>
        </p:txBody>
      </p:sp>
      <p:sp>
        <p:nvSpPr>
          <p:cNvPr id="116" name="Line 131"/>
          <p:cNvSpPr>
            <a:spLocks noChangeShapeType="1"/>
          </p:cNvSpPr>
          <p:nvPr/>
        </p:nvSpPr>
        <p:spPr bwMode="auto">
          <a:xfrm>
            <a:off x="7726363" y="3455988"/>
            <a:ext cx="177800"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7" name="Rectangle 132"/>
          <p:cNvSpPr>
            <a:spLocks noChangeArrowheads="1"/>
          </p:cNvSpPr>
          <p:nvPr/>
        </p:nvSpPr>
        <p:spPr bwMode="auto">
          <a:xfrm>
            <a:off x="7899400" y="3348038"/>
            <a:ext cx="287338" cy="750887"/>
          </a:xfrm>
          <a:prstGeom prst="rect">
            <a:avLst/>
          </a:prstGeom>
          <a:solidFill>
            <a:srgbClr val="C0C0C0"/>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18" name="Line 133"/>
          <p:cNvSpPr>
            <a:spLocks noChangeShapeType="1"/>
          </p:cNvSpPr>
          <p:nvPr/>
        </p:nvSpPr>
        <p:spPr bwMode="auto">
          <a:xfrm>
            <a:off x="7732713" y="3997325"/>
            <a:ext cx="177800"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9" name="Rectangle 134"/>
          <p:cNvSpPr>
            <a:spLocks noChangeArrowheads="1"/>
          </p:cNvSpPr>
          <p:nvPr/>
        </p:nvSpPr>
        <p:spPr bwMode="auto">
          <a:xfrm>
            <a:off x="8296275" y="3595688"/>
            <a:ext cx="287338" cy="312737"/>
          </a:xfrm>
          <a:prstGeom prst="rect">
            <a:avLst/>
          </a:prstGeom>
          <a:solidFill>
            <a:srgbClr val="C0C0C0"/>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0" name="Rectangle 135"/>
          <p:cNvSpPr>
            <a:spLocks noChangeArrowheads="1"/>
          </p:cNvSpPr>
          <p:nvPr/>
        </p:nvSpPr>
        <p:spPr bwMode="auto">
          <a:xfrm>
            <a:off x="8669338" y="3595688"/>
            <a:ext cx="287337" cy="312737"/>
          </a:xfrm>
          <a:prstGeom prst="rect">
            <a:avLst/>
          </a:prstGeom>
          <a:solidFill>
            <a:srgbClr val="C0C0C0"/>
          </a:solidFill>
          <a:ln w="127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1" name="Line 136"/>
          <p:cNvSpPr>
            <a:spLocks noChangeShapeType="1"/>
          </p:cNvSpPr>
          <p:nvPr/>
        </p:nvSpPr>
        <p:spPr bwMode="auto">
          <a:xfrm rot="5400000">
            <a:off x="8454231" y="4283869"/>
            <a:ext cx="744538" cy="0"/>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22" name="Text Box 137"/>
          <p:cNvSpPr txBox="1">
            <a:spLocks noChangeArrowheads="1"/>
          </p:cNvSpPr>
          <p:nvPr/>
        </p:nvSpPr>
        <p:spPr bwMode="auto">
          <a:xfrm>
            <a:off x="8042275" y="3121025"/>
            <a:ext cx="1039813"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Demodulator</a:t>
            </a:r>
          </a:p>
        </p:txBody>
      </p:sp>
      <p:sp>
        <p:nvSpPr>
          <p:cNvPr id="123" name="Line 138"/>
          <p:cNvSpPr>
            <a:spLocks noChangeShapeType="1"/>
          </p:cNvSpPr>
          <p:nvPr/>
        </p:nvSpPr>
        <p:spPr bwMode="auto">
          <a:xfrm>
            <a:off x="8177213" y="3756025"/>
            <a:ext cx="120650" cy="1588"/>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24" name="Line 139"/>
          <p:cNvSpPr>
            <a:spLocks noChangeShapeType="1"/>
          </p:cNvSpPr>
          <p:nvPr/>
        </p:nvSpPr>
        <p:spPr bwMode="auto">
          <a:xfrm>
            <a:off x="8578850" y="3760788"/>
            <a:ext cx="93663" cy="1587"/>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25" name="Text Box 140"/>
          <p:cNvSpPr txBox="1">
            <a:spLocks noChangeArrowheads="1"/>
          </p:cNvSpPr>
          <p:nvPr/>
        </p:nvSpPr>
        <p:spPr bwMode="auto">
          <a:xfrm>
            <a:off x="8274050" y="3321050"/>
            <a:ext cx="1039813"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Decoder</a:t>
            </a:r>
          </a:p>
        </p:txBody>
      </p:sp>
      <p:sp>
        <p:nvSpPr>
          <p:cNvPr id="126" name="Line 141"/>
          <p:cNvSpPr>
            <a:spLocks noChangeShapeType="1"/>
          </p:cNvSpPr>
          <p:nvPr/>
        </p:nvSpPr>
        <p:spPr bwMode="auto">
          <a:xfrm>
            <a:off x="8728075" y="3455988"/>
            <a:ext cx="74613" cy="128587"/>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27" name="Line 142"/>
          <p:cNvSpPr>
            <a:spLocks noChangeShapeType="1"/>
          </p:cNvSpPr>
          <p:nvPr/>
        </p:nvSpPr>
        <p:spPr bwMode="auto">
          <a:xfrm>
            <a:off x="8323263" y="3252788"/>
            <a:ext cx="158750" cy="32067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28" name="Text Box 144"/>
          <p:cNvSpPr txBox="1">
            <a:spLocks noChangeArrowheads="1"/>
          </p:cNvSpPr>
          <p:nvPr/>
        </p:nvSpPr>
        <p:spPr bwMode="auto">
          <a:xfrm>
            <a:off x="7545388" y="4117975"/>
            <a:ext cx="1039812"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Baseband</a:t>
            </a:r>
          </a:p>
        </p:txBody>
      </p:sp>
      <p:sp>
        <p:nvSpPr>
          <p:cNvPr id="129" name="Text Box 145"/>
          <p:cNvSpPr txBox="1">
            <a:spLocks noChangeArrowheads="1"/>
          </p:cNvSpPr>
          <p:nvPr/>
        </p:nvSpPr>
        <p:spPr bwMode="auto">
          <a:xfrm>
            <a:off x="6615113" y="4076700"/>
            <a:ext cx="1039812"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Q</a:t>
            </a:r>
          </a:p>
        </p:txBody>
      </p:sp>
      <p:sp>
        <p:nvSpPr>
          <p:cNvPr id="130" name="Text Box 146"/>
          <p:cNvSpPr txBox="1">
            <a:spLocks noChangeArrowheads="1"/>
          </p:cNvSpPr>
          <p:nvPr/>
        </p:nvSpPr>
        <p:spPr bwMode="auto">
          <a:xfrm>
            <a:off x="6602413" y="3198813"/>
            <a:ext cx="1039812"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I</a:t>
            </a:r>
          </a:p>
        </p:txBody>
      </p:sp>
      <p:grpSp>
        <p:nvGrpSpPr>
          <p:cNvPr id="131" name="Group 147"/>
          <p:cNvGrpSpPr>
            <a:grpSpLocks/>
          </p:cNvGrpSpPr>
          <p:nvPr/>
        </p:nvGrpSpPr>
        <p:grpSpPr bwMode="auto">
          <a:xfrm>
            <a:off x="465931" y="3338513"/>
            <a:ext cx="468313" cy="247650"/>
            <a:chOff x="1311" y="2001"/>
            <a:chExt cx="295" cy="106"/>
          </a:xfrm>
        </p:grpSpPr>
        <p:sp>
          <p:nvSpPr>
            <p:cNvPr id="132" name="Rectangle 148"/>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3" name="Rectangle 149"/>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4" name="Rectangle 150"/>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5" name="Rectangle 151"/>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6" name="Rectangle 152"/>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37" name="Rectangle 153"/>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38" name="Rectangle 154"/>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39" name="Rectangle 155"/>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 xmlns:a14="http://schemas.microsoft.com/office/drawing/2010/main" w="2857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40" name="Line 156"/>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1" name="Line 157"/>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142" name="Group 158"/>
          <p:cNvGrpSpPr>
            <a:grpSpLocks/>
          </p:cNvGrpSpPr>
          <p:nvPr/>
        </p:nvGrpSpPr>
        <p:grpSpPr bwMode="auto">
          <a:xfrm>
            <a:off x="1763713" y="2760663"/>
            <a:ext cx="690562" cy="346075"/>
            <a:chOff x="1270" y="3283"/>
            <a:chExt cx="437" cy="218"/>
          </a:xfrm>
        </p:grpSpPr>
        <p:sp>
          <p:nvSpPr>
            <p:cNvPr id="143" name="Line 159"/>
            <p:cNvSpPr>
              <a:spLocks noChangeShapeType="1"/>
            </p:cNvSpPr>
            <p:nvPr/>
          </p:nvSpPr>
          <p:spPr bwMode="auto">
            <a:xfrm>
              <a:off x="1295" y="3399"/>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4" name="Line 160"/>
            <p:cNvSpPr>
              <a:spLocks noChangeShapeType="1"/>
            </p:cNvSpPr>
            <p:nvPr/>
          </p:nvSpPr>
          <p:spPr bwMode="auto">
            <a:xfrm>
              <a:off x="1294" y="3493"/>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5" name="Line 161"/>
            <p:cNvSpPr>
              <a:spLocks noChangeShapeType="1"/>
            </p:cNvSpPr>
            <p:nvPr/>
          </p:nvSpPr>
          <p:spPr bwMode="auto">
            <a:xfrm>
              <a:off x="1318" y="3285"/>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6" name="Line 162"/>
            <p:cNvSpPr>
              <a:spLocks noChangeShapeType="1"/>
            </p:cNvSpPr>
            <p:nvPr/>
          </p:nvSpPr>
          <p:spPr bwMode="auto">
            <a:xfrm>
              <a:off x="1343" y="3491"/>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7" name="Line 163"/>
            <p:cNvSpPr>
              <a:spLocks noChangeShapeType="1"/>
            </p:cNvSpPr>
            <p:nvPr/>
          </p:nvSpPr>
          <p:spPr bwMode="auto">
            <a:xfrm>
              <a:off x="1367" y="3283"/>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8" name="Line 164"/>
            <p:cNvSpPr>
              <a:spLocks noChangeShapeType="1"/>
            </p:cNvSpPr>
            <p:nvPr/>
          </p:nvSpPr>
          <p:spPr bwMode="auto">
            <a:xfrm>
              <a:off x="1270" y="3400"/>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9" name="Line 165"/>
            <p:cNvSpPr>
              <a:spLocks noChangeShapeType="1"/>
            </p:cNvSpPr>
            <p:nvPr/>
          </p:nvSpPr>
          <p:spPr bwMode="auto">
            <a:xfrm>
              <a:off x="1271" y="3400"/>
              <a:ext cx="24"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0" name="Line 166"/>
            <p:cNvSpPr>
              <a:spLocks noChangeShapeType="1"/>
            </p:cNvSpPr>
            <p:nvPr/>
          </p:nvSpPr>
          <p:spPr bwMode="auto">
            <a:xfrm>
              <a:off x="1271" y="3399"/>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1" name="Line 167"/>
            <p:cNvSpPr>
              <a:spLocks noChangeShapeType="1"/>
            </p:cNvSpPr>
            <p:nvPr/>
          </p:nvSpPr>
          <p:spPr bwMode="auto">
            <a:xfrm>
              <a:off x="1391" y="3492"/>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2" name="Line 168"/>
            <p:cNvSpPr>
              <a:spLocks noChangeShapeType="1"/>
            </p:cNvSpPr>
            <p:nvPr/>
          </p:nvSpPr>
          <p:spPr bwMode="auto">
            <a:xfrm>
              <a:off x="1440" y="3403"/>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3" name="Line 169"/>
            <p:cNvSpPr>
              <a:spLocks noChangeShapeType="1"/>
            </p:cNvSpPr>
            <p:nvPr/>
          </p:nvSpPr>
          <p:spPr bwMode="auto">
            <a:xfrm>
              <a:off x="1439" y="3497"/>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4" name="Line 170"/>
            <p:cNvSpPr>
              <a:spLocks noChangeShapeType="1"/>
            </p:cNvSpPr>
            <p:nvPr/>
          </p:nvSpPr>
          <p:spPr bwMode="auto">
            <a:xfrm>
              <a:off x="1488" y="3495"/>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5" name="Line 171"/>
            <p:cNvSpPr>
              <a:spLocks noChangeShapeType="1"/>
            </p:cNvSpPr>
            <p:nvPr/>
          </p:nvSpPr>
          <p:spPr bwMode="auto">
            <a:xfrm>
              <a:off x="1415" y="3404"/>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7" name="Line 172"/>
            <p:cNvSpPr>
              <a:spLocks noChangeShapeType="1"/>
            </p:cNvSpPr>
            <p:nvPr/>
          </p:nvSpPr>
          <p:spPr bwMode="auto">
            <a:xfrm>
              <a:off x="1416" y="3404"/>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8" name="Line 173"/>
            <p:cNvSpPr>
              <a:spLocks noChangeShapeType="1"/>
            </p:cNvSpPr>
            <p:nvPr/>
          </p:nvSpPr>
          <p:spPr bwMode="auto">
            <a:xfrm>
              <a:off x="1416" y="3403"/>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9" name="Line 174"/>
            <p:cNvSpPr>
              <a:spLocks noChangeShapeType="1"/>
            </p:cNvSpPr>
            <p:nvPr/>
          </p:nvSpPr>
          <p:spPr bwMode="auto">
            <a:xfrm>
              <a:off x="1537" y="3496"/>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0" name="Line 175"/>
            <p:cNvSpPr>
              <a:spLocks noChangeShapeType="1"/>
            </p:cNvSpPr>
            <p:nvPr/>
          </p:nvSpPr>
          <p:spPr bwMode="auto">
            <a:xfrm>
              <a:off x="1586" y="3406"/>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1" name="Line 176"/>
            <p:cNvSpPr>
              <a:spLocks noChangeShapeType="1"/>
            </p:cNvSpPr>
            <p:nvPr/>
          </p:nvSpPr>
          <p:spPr bwMode="auto">
            <a:xfrm>
              <a:off x="1610" y="3407"/>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2" name="Line 177"/>
            <p:cNvSpPr>
              <a:spLocks noChangeShapeType="1"/>
            </p:cNvSpPr>
            <p:nvPr/>
          </p:nvSpPr>
          <p:spPr bwMode="auto">
            <a:xfrm>
              <a:off x="1634" y="3407"/>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3" name="Line 178"/>
            <p:cNvSpPr>
              <a:spLocks noChangeShapeType="1"/>
            </p:cNvSpPr>
            <p:nvPr/>
          </p:nvSpPr>
          <p:spPr bwMode="auto">
            <a:xfrm>
              <a:off x="1585" y="3500"/>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4" name="Line 179"/>
            <p:cNvSpPr>
              <a:spLocks noChangeShapeType="1"/>
            </p:cNvSpPr>
            <p:nvPr/>
          </p:nvSpPr>
          <p:spPr bwMode="auto">
            <a:xfrm>
              <a:off x="1634" y="3498"/>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5" name="Line 180"/>
            <p:cNvSpPr>
              <a:spLocks noChangeShapeType="1"/>
            </p:cNvSpPr>
            <p:nvPr/>
          </p:nvSpPr>
          <p:spPr bwMode="auto">
            <a:xfrm>
              <a:off x="1658" y="3407"/>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6" name="Line 181"/>
            <p:cNvSpPr>
              <a:spLocks noChangeShapeType="1"/>
            </p:cNvSpPr>
            <p:nvPr/>
          </p:nvSpPr>
          <p:spPr bwMode="auto">
            <a:xfrm>
              <a:off x="1682" y="3407"/>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7" name="Line 182"/>
            <p:cNvSpPr>
              <a:spLocks noChangeShapeType="1"/>
            </p:cNvSpPr>
            <p:nvPr/>
          </p:nvSpPr>
          <p:spPr bwMode="auto">
            <a:xfrm>
              <a:off x="1561" y="3407"/>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8" name="Line 183"/>
            <p:cNvSpPr>
              <a:spLocks noChangeShapeType="1"/>
            </p:cNvSpPr>
            <p:nvPr/>
          </p:nvSpPr>
          <p:spPr bwMode="auto">
            <a:xfrm>
              <a:off x="1562" y="3407"/>
              <a:ext cx="24"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9" name="Line 184"/>
            <p:cNvSpPr>
              <a:spLocks noChangeShapeType="1"/>
            </p:cNvSpPr>
            <p:nvPr/>
          </p:nvSpPr>
          <p:spPr bwMode="auto">
            <a:xfrm>
              <a:off x="1562" y="3406"/>
              <a:ext cx="0" cy="94"/>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0" name="Line 185"/>
            <p:cNvSpPr>
              <a:spLocks noChangeShapeType="1"/>
            </p:cNvSpPr>
            <p:nvPr/>
          </p:nvSpPr>
          <p:spPr bwMode="auto">
            <a:xfrm>
              <a:off x="1682" y="3499"/>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1" name="Line 186"/>
            <p:cNvSpPr>
              <a:spLocks noChangeShapeType="1"/>
            </p:cNvSpPr>
            <p:nvPr/>
          </p:nvSpPr>
          <p:spPr bwMode="auto">
            <a:xfrm>
              <a:off x="1464" y="3286"/>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2" name="Line 187"/>
            <p:cNvSpPr>
              <a:spLocks noChangeShapeType="1"/>
            </p:cNvSpPr>
            <p:nvPr/>
          </p:nvSpPr>
          <p:spPr bwMode="auto">
            <a:xfrm>
              <a:off x="1319" y="3283"/>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3" name="Line 188"/>
            <p:cNvSpPr>
              <a:spLocks noChangeShapeType="1"/>
            </p:cNvSpPr>
            <p:nvPr/>
          </p:nvSpPr>
          <p:spPr bwMode="auto">
            <a:xfrm>
              <a:off x="1343" y="3283"/>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4" name="Line 189"/>
            <p:cNvSpPr>
              <a:spLocks noChangeShapeType="1"/>
            </p:cNvSpPr>
            <p:nvPr/>
          </p:nvSpPr>
          <p:spPr bwMode="auto">
            <a:xfrm>
              <a:off x="1367" y="3283"/>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5" name="Line 190"/>
            <p:cNvSpPr>
              <a:spLocks noChangeShapeType="1"/>
            </p:cNvSpPr>
            <p:nvPr/>
          </p:nvSpPr>
          <p:spPr bwMode="auto">
            <a:xfrm>
              <a:off x="1391" y="3283"/>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6" name="Line 191"/>
            <p:cNvSpPr>
              <a:spLocks noChangeShapeType="1"/>
            </p:cNvSpPr>
            <p:nvPr/>
          </p:nvSpPr>
          <p:spPr bwMode="auto">
            <a:xfrm>
              <a:off x="1465" y="3285"/>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7" name="Line 192"/>
            <p:cNvSpPr>
              <a:spLocks noChangeShapeType="1"/>
            </p:cNvSpPr>
            <p:nvPr/>
          </p:nvSpPr>
          <p:spPr bwMode="auto">
            <a:xfrm>
              <a:off x="1489" y="3285"/>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8" name="Line 193"/>
            <p:cNvSpPr>
              <a:spLocks noChangeShapeType="1"/>
            </p:cNvSpPr>
            <p:nvPr/>
          </p:nvSpPr>
          <p:spPr bwMode="auto">
            <a:xfrm>
              <a:off x="1513" y="3285"/>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79" name="Line 194"/>
            <p:cNvSpPr>
              <a:spLocks noChangeShapeType="1"/>
            </p:cNvSpPr>
            <p:nvPr/>
          </p:nvSpPr>
          <p:spPr bwMode="auto">
            <a:xfrm>
              <a:off x="1537" y="3285"/>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0" name="Line 195"/>
            <p:cNvSpPr>
              <a:spLocks noChangeShapeType="1"/>
            </p:cNvSpPr>
            <p:nvPr/>
          </p:nvSpPr>
          <p:spPr bwMode="auto">
            <a:xfrm>
              <a:off x="1513" y="3284"/>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1" name="Line 196"/>
            <p:cNvSpPr>
              <a:spLocks noChangeShapeType="1"/>
            </p:cNvSpPr>
            <p:nvPr/>
          </p:nvSpPr>
          <p:spPr bwMode="auto">
            <a:xfrm>
              <a:off x="1609" y="3290"/>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2" name="Line 197"/>
            <p:cNvSpPr>
              <a:spLocks noChangeShapeType="1"/>
            </p:cNvSpPr>
            <p:nvPr/>
          </p:nvSpPr>
          <p:spPr bwMode="auto">
            <a:xfrm>
              <a:off x="1610" y="3289"/>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3" name="Line 198"/>
            <p:cNvSpPr>
              <a:spLocks noChangeShapeType="1"/>
            </p:cNvSpPr>
            <p:nvPr/>
          </p:nvSpPr>
          <p:spPr bwMode="auto">
            <a:xfrm>
              <a:off x="1634" y="3289"/>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4" name="Line 199"/>
            <p:cNvSpPr>
              <a:spLocks noChangeShapeType="1"/>
            </p:cNvSpPr>
            <p:nvPr/>
          </p:nvSpPr>
          <p:spPr bwMode="auto">
            <a:xfrm>
              <a:off x="1658" y="3289"/>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5" name="Line 200"/>
            <p:cNvSpPr>
              <a:spLocks noChangeShapeType="1"/>
            </p:cNvSpPr>
            <p:nvPr/>
          </p:nvSpPr>
          <p:spPr bwMode="auto">
            <a:xfrm>
              <a:off x="1682" y="3289"/>
              <a:ext cx="0" cy="20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6" name="Line 201"/>
            <p:cNvSpPr>
              <a:spLocks noChangeShapeType="1"/>
            </p:cNvSpPr>
            <p:nvPr/>
          </p:nvSpPr>
          <p:spPr bwMode="auto">
            <a:xfrm>
              <a:off x="1658" y="3288"/>
              <a:ext cx="25"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187" name="Freeform 202"/>
          <p:cNvSpPr>
            <a:spLocks/>
          </p:cNvSpPr>
          <p:nvPr/>
        </p:nvSpPr>
        <p:spPr bwMode="auto">
          <a:xfrm>
            <a:off x="4740275" y="3727450"/>
            <a:ext cx="211138"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FFFF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88" name="Text Box 204"/>
          <p:cNvSpPr txBox="1">
            <a:spLocks noChangeArrowheads="1"/>
          </p:cNvSpPr>
          <p:nvPr/>
        </p:nvSpPr>
        <p:spPr bwMode="auto">
          <a:xfrm>
            <a:off x="6826250" y="3740150"/>
            <a:ext cx="1039813"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pPr>
            <a:r>
              <a:rPr lang="en-US" altLang="zh-CN" sz="800">
                <a:latin typeface="Verdana" pitchFamily="34" charset="0"/>
                <a:cs typeface="Arial" pitchFamily="34" charset="0"/>
              </a:rPr>
              <a:t>Phase</a:t>
            </a:r>
          </a:p>
        </p:txBody>
      </p:sp>
      <p:sp>
        <p:nvSpPr>
          <p:cNvPr id="189" name="Text Box 206"/>
          <p:cNvSpPr txBox="1">
            <a:spLocks noChangeArrowheads="1"/>
          </p:cNvSpPr>
          <p:nvPr/>
        </p:nvSpPr>
        <p:spPr bwMode="auto">
          <a:xfrm>
            <a:off x="6804025" y="4273426"/>
            <a:ext cx="1758156" cy="46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65000"/>
              </a:lnSpc>
              <a:spcBef>
                <a:spcPct val="50000"/>
              </a:spcBef>
            </a:pPr>
            <a:r>
              <a:rPr lang="en-US" altLang="zh-CN" sz="1800" b="1" dirty="0" smtClean="0">
                <a:latin typeface="Times New Roman" pitchFamily="18" charset="0"/>
                <a:ea typeface="仿宋_GB2312" pitchFamily="49" charset="-122"/>
                <a:cs typeface="Times New Roman" pitchFamily="18" charset="0"/>
              </a:rPr>
              <a:t>Signal processing</a:t>
            </a:r>
            <a:endParaRPr lang="zh-CN" altLang="en-US" sz="1800" b="1" dirty="0">
              <a:latin typeface="Times New Roman" pitchFamily="18" charset="0"/>
              <a:ea typeface="仿宋_GB2312" pitchFamily="49" charset="-122"/>
              <a:cs typeface="Times New Roman" pitchFamily="18" charset="0"/>
            </a:endParaRPr>
          </a:p>
        </p:txBody>
      </p:sp>
      <p:sp>
        <p:nvSpPr>
          <p:cNvPr id="190" name="TextBox 18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1866251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5</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Title 1"/>
          <p:cNvSpPr>
            <a:spLocks noGrp="1"/>
          </p:cNvSpPr>
          <p:nvPr>
            <p:ph type="title"/>
          </p:nvPr>
        </p:nvSpPr>
        <p:spPr>
          <a:xfrm>
            <a:off x="152400" y="685800"/>
            <a:ext cx="8686800" cy="533400"/>
          </a:xfrm>
        </p:spPr>
        <p:txBody>
          <a:bodyPr/>
          <a:lstStyle/>
          <a:p>
            <a:r>
              <a:rPr lang="en-US" sz="2800" b="1" dirty="0" smtClean="0"/>
              <a:t>32-order FIR Filter for different modulation formats</a:t>
            </a:r>
            <a:endParaRPr lang="en-US" sz="2800" b="1" dirty="0"/>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grpSp>
        <p:nvGrpSpPr>
          <p:cNvPr id="19" name="组合 18"/>
          <p:cNvGrpSpPr/>
          <p:nvPr/>
        </p:nvGrpSpPr>
        <p:grpSpPr>
          <a:xfrm>
            <a:off x="762000" y="1371600"/>
            <a:ext cx="7632402" cy="4671171"/>
            <a:chOff x="107950" y="989013"/>
            <a:chExt cx="9151938" cy="5713122"/>
          </a:xfrm>
        </p:grpSpPr>
        <p:pic>
          <p:nvPicPr>
            <p:cNvPr id="2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50" y="1011238"/>
              <a:ext cx="3263900" cy="2417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675" y="989013"/>
              <a:ext cx="3284538" cy="2462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21375" y="1011238"/>
              <a:ext cx="3222625" cy="2417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950" y="3716338"/>
              <a:ext cx="3322638" cy="2493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60688" y="3716338"/>
              <a:ext cx="3367087" cy="2525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21375" y="3705225"/>
              <a:ext cx="3338513" cy="2505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TextBox 11"/>
            <p:cNvSpPr txBox="1">
              <a:spLocks noChangeArrowheads="1"/>
            </p:cNvSpPr>
            <p:nvPr/>
          </p:nvSpPr>
          <p:spPr bwMode="auto">
            <a:xfrm>
              <a:off x="1033463" y="3244850"/>
              <a:ext cx="1511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QPSK</a:t>
              </a:r>
              <a:endParaRPr lang="zh-CN" altLang="en-US"/>
            </a:p>
          </p:txBody>
        </p:sp>
        <p:sp>
          <p:nvSpPr>
            <p:cNvPr id="27" name="TextBox 12"/>
            <p:cNvSpPr txBox="1">
              <a:spLocks noChangeArrowheads="1"/>
            </p:cNvSpPr>
            <p:nvPr/>
          </p:nvSpPr>
          <p:spPr bwMode="auto">
            <a:xfrm>
              <a:off x="3917950" y="3235325"/>
              <a:ext cx="15128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8QAM</a:t>
              </a:r>
              <a:endParaRPr lang="zh-CN" altLang="en-US"/>
            </a:p>
          </p:txBody>
        </p:sp>
        <p:sp>
          <p:nvSpPr>
            <p:cNvPr id="28" name="TextBox 13"/>
            <p:cNvSpPr txBox="1">
              <a:spLocks noChangeArrowheads="1"/>
            </p:cNvSpPr>
            <p:nvPr/>
          </p:nvSpPr>
          <p:spPr bwMode="auto">
            <a:xfrm>
              <a:off x="6948488" y="3211513"/>
              <a:ext cx="1511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16QAM</a:t>
              </a:r>
              <a:endParaRPr lang="zh-CN" altLang="en-US"/>
            </a:p>
          </p:txBody>
        </p:sp>
        <p:sp>
          <p:nvSpPr>
            <p:cNvPr id="29" name="TextBox 14"/>
            <p:cNvSpPr txBox="1">
              <a:spLocks noChangeArrowheads="1"/>
            </p:cNvSpPr>
            <p:nvPr/>
          </p:nvSpPr>
          <p:spPr bwMode="auto">
            <a:xfrm>
              <a:off x="1033463" y="6024563"/>
              <a:ext cx="1511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a:t>64QAM</a:t>
              </a:r>
              <a:endParaRPr lang="zh-CN" altLang="en-US"/>
            </a:p>
          </p:txBody>
        </p:sp>
        <p:sp>
          <p:nvSpPr>
            <p:cNvPr id="30" name="TextBox 15"/>
            <p:cNvSpPr txBox="1">
              <a:spLocks noChangeArrowheads="1"/>
            </p:cNvSpPr>
            <p:nvPr/>
          </p:nvSpPr>
          <p:spPr bwMode="auto">
            <a:xfrm>
              <a:off x="3917950" y="6024562"/>
              <a:ext cx="1888175" cy="677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dirty="0"/>
                <a:t>128QAM</a:t>
              </a:r>
              <a:endParaRPr lang="zh-CN" altLang="en-US" dirty="0"/>
            </a:p>
          </p:txBody>
        </p:sp>
        <p:sp>
          <p:nvSpPr>
            <p:cNvPr id="31" name="TextBox 16"/>
            <p:cNvSpPr txBox="1">
              <a:spLocks noChangeArrowheads="1"/>
            </p:cNvSpPr>
            <p:nvPr/>
          </p:nvSpPr>
          <p:spPr bwMode="auto">
            <a:xfrm>
              <a:off x="6948488" y="5997575"/>
              <a:ext cx="1879679" cy="677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altLang="zh-CN" dirty="0"/>
                <a:t>512QAM</a:t>
              </a:r>
              <a:endParaRPr lang="zh-CN" altLang="en-US" dirty="0"/>
            </a:p>
          </p:txBody>
        </p:sp>
      </p:grpSp>
      <p:sp>
        <p:nvSpPr>
          <p:cNvPr id="32" name="TextBox 31"/>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262335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6</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Title 1"/>
          <p:cNvSpPr>
            <a:spLocks noGrp="1"/>
          </p:cNvSpPr>
          <p:nvPr>
            <p:ph type="title"/>
          </p:nvPr>
        </p:nvSpPr>
        <p:spPr>
          <a:xfrm>
            <a:off x="152400" y="685800"/>
            <a:ext cx="8686800" cy="533400"/>
          </a:xfrm>
        </p:spPr>
        <p:txBody>
          <a:bodyPr/>
          <a:lstStyle/>
          <a:p>
            <a:r>
              <a:rPr lang="en-US" sz="2800" b="1" dirty="0" smtClean="0"/>
              <a:t>Channel equalization</a:t>
            </a:r>
            <a:endParaRPr lang="en-US" sz="2800" b="1" dirty="0"/>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32" name="矩形 31"/>
          <p:cNvSpPr/>
          <p:nvPr/>
        </p:nvSpPr>
        <p:spPr>
          <a:xfrm>
            <a:off x="713128" y="3486734"/>
            <a:ext cx="6411200" cy="1144929"/>
          </a:xfrm>
          <a:prstGeom prst="rect">
            <a:avLst/>
          </a:prstGeom>
        </p:spPr>
        <p:txBody>
          <a:bodyPr wrap="square">
            <a:spAutoFit/>
          </a:bodyPr>
          <a:lstStyle/>
          <a:p>
            <a:pPr marL="342900" indent="-342900">
              <a:lnSpc>
                <a:spcPct val="110000"/>
              </a:lnSpc>
              <a:spcBef>
                <a:spcPct val="25000"/>
              </a:spcBef>
              <a:buFont typeface="Wingdings" pitchFamily="2" charset="2"/>
              <a:buChar char="p"/>
            </a:pPr>
            <a:r>
              <a:rPr lang="en-US" altLang="zh-CN" sz="1800" b="1" dirty="0">
                <a:solidFill>
                  <a:srgbClr val="0E1571"/>
                </a:solidFill>
                <a:latin typeface="微软雅黑" pitchFamily="34" charset="-122"/>
                <a:ea typeface="微软雅黑" pitchFamily="34" charset="-122"/>
              </a:rPr>
              <a:t>Pre-equalization</a:t>
            </a:r>
          </a:p>
          <a:p>
            <a:pPr marL="285750" lvl="1" indent="285750">
              <a:lnSpc>
                <a:spcPct val="110000"/>
              </a:lnSpc>
              <a:spcBef>
                <a:spcPct val="25000"/>
              </a:spcBef>
              <a:buFont typeface="Wingdings" pitchFamily="2" charset="2"/>
              <a:buChar char="ü"/>
            </a:pPr>
            <a:r>
              <a:rPr lang="en-US" altLang="zh-CN" sz="1800" dirty="0">
                <a:solidFill>
                  <a:srgbClr val="0E1571"/>
                </a:solidFill>
                <a:latin typeface="微软雅黑" pitchFamily="34" charset="-122"/>
                <a:ea typeface="微软雅黑" pitchFamily="34" charset="-122"/>
              </a:rPr>
              <a:t>Obtain the channel knowledge(H</a:t>
            </a:r>
            <a:r>
              <a:rPr lang="en-US" altLang="zh-CN" sz="1800" dirty="0" smtClean="0">
                <a:solidFill>
                  <a:srgbClr val="0E1571"/>
                </a:solidFill>
                <a:latin typeface="微软雅黑" pitchFamily="34" charset="-122"/>
                <a:ea typeface="微软雅黑" pitchFamily="34" charset="-122"/>
              </a:rPr>
              <a:t>) at the RF domain </a:t>
            </a:r>
            <a:endParaRPr lang="en-US" altLang="zh-CN" sz="1800" dirty="0">
              <a:solidFill>
                <a:srgbClr val="0E1571"/>
              </a:solidFill>
              <a:latin typeface="微软雅黑" pitchFamily="34" charset="-122"/>
              <a:ea typeface="微软雅黑" pitchFamily="34" charset="-122"/>
            </a:endParaRPr>
          </a:p>
          <a:p>
            <a:pPr marL="285750" lvl="1" indent="285750">
              <a:lnSpc>
                <a:spcPct val="110000"/>
              </a:lnSpc>
              <a:spcBef>
                <a:spcPct val="25000"/>
              </a:spcBef>
              <a:buFont typeface="Wingdings" pitchFamily="2" charset="2"/>
              <a:buChar char="ü"/>
            </a:pPr>
            <a:r>
              <a:rPr lang="en-US" altLang="zh-CN" sz="1800" dirty="0">
                <a:solidFill>
                  <a:srgbClr val="0E1571"/>
                </a:solidFill>
                <a:latin typeface="微软雅黑" pitchFamily="34" charset="-122"/>
                <a:ea typeface="微软雅黑" pitchFamily="34" charset="-122"/>
              </a:rPr>
              <a:t>Make pre-equalization </a:t>
            </a:r>
            <a:r>
              <a:rPr lang="en-US" altLang="zh-CN" sz="1800" dirty="0" err="1" smtClean="0">
                <a:solidFill>
                  <a:srgbClr val="0E1571"/>
                </a:solidFill>
                <a:latin typeface="微软雅黑" pitchFamily="34" charset="-122"/>
                <a:ea typeface="微软雅黑" pitchFamily="34" charset="-122"/>
              </a:rPr>
              <a:t>Tx</a:t>
            </a:r>
            <a:r>
              <a:rPr lang="en-US" altLang="zh-CN" sz="1800" dirty="0" smtClean="0">
                <a:solidFill>
                  <a:srgbClr val="0E1571"/>
                </a:solidFill>
                <a:latin typeface="微软雅黑" pitchFamily="34" charset="-122"/>
                <a:ea typeface="微软雅黑" pitchFamily="34" charset="-122"/>
              </a:rPr>
              <a:t>*1/H at the baseband </a:t>
            </a:r>
            <a:endParaRPr lang="en-US" altLang="zh-CN" sz="1800" dirty="0">
              <a:solidFill>
                <a:srgbClr val="0E1571"/>
              </a:solidFill>
              <a:latin typeface="微软雅黑" pitchFamily="34" charset="-122"/>
              <a:ea typeface="微软雅黑" pitchFamily="34" charset="-122"/>
            </a:endParaRPr>
          </a:p>
        </p:txBody>
      </p:sp>
      <p:sp>
        <p:nvSpPr>
          <p:cNvPr id="33" name="矩形 32"/>
          <p:cNvSpPr/>
          <p:nvPr/>
        </p:nvSpPr>
        <p:spPr>
          <a:xfrm>
            <a:off x="790826" y="4874871"/>
            <a:ext cx="6981574" cy="1144929"/>
          </a:xfrm>
          <a:prstGeom prst="rect">
            <a:avLst/>
          </a:prstGeom>
        </p:spPr>
        <p:txBody>
          <a:bodyPr wrap="square">
            <a:spAutoFit/>
          </a:bodyPr>
          <a:lstStyle/>
          <a:p>
            <a:pPr marL="342900" indent="-342900">
              <a:lnSpc>
                <a:spcPct val="110000"/>
              </a:lnSpc>
              <a:spcBef>
                <a:spcPct val="25000"/>
              </a:spcBef>
              <a:buFont typeface="Wingdings" pitchFamily="2" charset="2"/>
              <a:buChar char="p"/>
            </a:pPr>
            <a:r>
              <a:rPr lang="en-US" altLang="zh-CN" sz="1800" b="1" dirty="0" smtClean="0">
                <a:solidFill>
                  <a:srgbClr val="0E1571"/>
                </a:solidFill>
                <a:latin typeface="微软雅黑" pitchFamily="34" charset="-122"/>
                <a:ea typeface="微软雅黑" pitchFamily="34" charset="-122"/>
              </a:rPr>
              <a:t>Post-equalization</a:t>
            </a:r>
            <a:endParaRPr lang="en-US" altLang="zh-CN" sz="1800" b="1" dirty="0" smtClean="0">
              <a:solidFill>
                <a:srgbClr val="FF0000"/>
              </a:solidFill>
              <a:latin typeface="微软雅黑" pitchFamily="34" charset="-122"/>
              <a:ea typeface="微软雅黑" pitchFamily="34" charset="-122"/>
            </a:endParaRPr>
          </a:p>
          <a:p>
            <a:pPr marL="285750" indent="285750">
              <a:lnSpc>
                <a:spcPct val="110000"/>
              </a:lnSpc>
              <a:spcBef>
                <a:spcPct val="25000"/>
              </a:spcBef>
              <a:buFont typeface="Wingdings" pitchFamily="2" charset="2"/>
              <a:buChar char="ü"/>
            </a:pPr>
            <a:r>
              <a:rPr lang="en-US" altLang="zh-CN" sz="1800" dirty="0" smtClean="0">
                <a:solidFill>
                  <a:srgbClr val="0E1571"/>
                </a:solidFill>
                <a:latin typeface="微软雅黑" pitchFamily="34" charset="-122"/>
                <a:ea typeface="微软雅黑" pitchFamily="34" charset="-122"/>
              </a:rPr>
              <a:t>Pilot-aided phase estimation</a:t>
            </a:r>
            <a:endParaRPr lang="en-US" altLang="zh-CN" sz="1800" dirty="0">
              <a:solidFill>
                <a:srgbClr val="0E1571"/>
              </a:solidFill>
              <a:latin typeface="微软雅黑" pitchFamily="34" charset="-122"/>
              <a:ea typeface="微软雅黑" pitchFamily="34" charset="-122"/>
            </a:endParaRPr>
          </a:p>
          <a:p>
            <a:pPr marL="285750" indent="285750">
              <a:lnSpc>
                <a:spcPct val="110000"/>
              </a:lnSpc>
              <a:spcBef>
                <a:spcPct val="25000"/>
              </a:spcBef>
              <a:buFont typeface="Wingdings" pitchFamily="2" charset="2"/>
              <a:buChar char="ü"/>
            </a:pPr>
            <a:r>
              <a:rPr lang="en-US" altLang="zh-CN" sz="1800" dirty="0">
                <a:solidFill>
                  <a:srgbClr val="0E1571"/>
                </a:solidFill>
                <a:latin typeface="微软雅黑" pitchFamily="34" charset="-122"/>
                <a:ea typeface="微软雅黑" pitchFamily="34" charset="-122"/>
              </a:rPr>
              <a:t> </a:t>
            </a:r>
            <a:r>
              <a:rPr lang="en-US" altLang="zh-CN" sz="1800" dirty="0" smtClean="0">
                <a:solidFill>
                  <a:srgbClr val="0E1571"/>
                </a:solidFill>
                <a:latin typeface="微软雅黑" pitchFamily="34" charset="-122"/>
                <a:ea typeface="微软雅黑" pitchFamily="34" charset="-122"/>
              </a:rPr>
              <a:t>LS estimator according to the pilot information</a:t>
            </a:r>
            <a:endParaRPr lang="en-US" altLang="zh-CN" sz="1800" b="1" dirty="0">
              <a:solidFill>
                <a:srgbClr val="0E1571"/>
              </a:solidFill>
              <a:latin typeface="微软雅黑" pitchFamily="34" charset="-122"/>
              <a:ea typeface="微软雅黑" pitchFamily="34" charset="-122"/>
            </a:endParaRPr>
          </a:p>
        </p:txBody>
      </p:sp>
      <p:pic>
        <p:nvPicPr>
          <p:cNvPr id="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92566" y="1529347"/>
            <a:ext cx="2808312" cy="2106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20858" y="1529347"/>
            <a:ext cx="2972967" cy="2061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144022" y="1276411"/>
            <a:ext cx="241284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ea typeface="仿宋_GB2312" pitchFamily="49" charset="-122"/>
                <a:cs typeface="Times New Roman" pitchFamily="18" charset="0"/>
              </a:rPr>
              <a:t>Original </a:t>
            </a:r>
            <a:r>
              <a:rPr lang="en-US" altLang="zh-CN" dirty="0">
                <a:latin typeface="Times New Roman" pitchFamily="18" charset="0"/>
                <a:ea typeface="仿宋_GB2312" pitchFamily="49" charset="-122"/>
                <a:cs typeface="Times New Roman" pitchFamily="18" charset="0"/>
              </a:rPr>
              <a:t>spectrum</a:t>
            </a:r>
            <a:endParaRPr lang="zh-CN" altLang="en-US" dirty="0">
              <a:latin typeface="Times New Roman" pitchFamily="18" charset="0"/>
              <a:ea typeface="仿宋_GB2312" pitchFamily="49" charset="-122"/>
              <a:cs typeface="Times New Roman" pitchFamily="18" charset="0"/>
            </a:endParaRPr>
          </a:p>
        </p:txBody>
      </p:sp>
      <p:sp>
        <p:nvSpPr>
          <p:cNvPr id="37" name="TextBox 36"/>
          <p:cNvSpPr txBox="1"/>
          <p:nvPr/>
        </p:nvSpPr>
        <p:spPr>
          <a:xfrm>
            <a:off x="4833712" y="1276411"/>
            <a:ext cx="253146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ea typeface="仿宋_GB2312" pitchFamily="49" charset="-122"/>
                <a:cs typeface="Times New Roman" pitchFamily="18" charset="0"/>
              </a:rPr>
              <a:t>Received spectrum</a:t>
            </a:r>
            <a:endParaRPr lang="zh-CN" altLang="en-US" dirty="0">
              <a:latin typeface="Times New Roman" pitchFamily="18" charset="0"/>
              <a:ea typeface="仿宋_GB2312" pitchFamily="49" charset="-122"/>
              <a:cs typeface="Times New Roman" pitchFamily="18" charset="0"/>
            </a:endParaRPr>
          </a:p>
        </p:txBody>
      </p:sp>
      <p:sp>
        <p:nvSpPr>
          <p:cNvPr id="18" name="TextBox 17"/>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262335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7</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43" name="TextBox 42"/>
          <p:cNvSpPr txBox="1"/>
          <p:nvPr/>
        </p:nvSpPr>
        <p:spPr>
          <a:xfrm>
            <a:off x="395536" y="4593902"/>
            <a:ext cx="8352928" cy="923330"/>
          </a:xfrm>
          <a:prstGeom prst="rect">
            <a:avLst/>
          </a:prstGeom>
          <a:solidFill>
            <a:schemeClr val="accent2">
              <a:lumMod val="40000"/>
              <a:lumOff val="60000"/>
            </a:schemeClr>
          </a:solidFill>
        </p:spPr>
        <p:txBody>
          <a:bodyPr wrap="square" rtlCol="0">
            <a:spAutoFit/>
          </a:bodyPr>
          <a:lstStyle/>
          <a:p>
            <a:pPr>
              <a:lnSpc>
                <a:spcPct val="100000"/>
              </a:lnSpc>
            </a:pPr>
            <a:r>
              <a:rPr lang="en-US" altLang="zh-CN" sz="1800" dirty="0" smtClean="0">
                <a:latin typeface="+mn-lt"/>
              </a:rPr>
              <a:t>Downlink: Green and Red, the BER is within the FEC limit at a distance of 66cm Uplink: P-LED, the BER performance almost remained the same at the bi-directional </a:t>
            </a:r>
            <a:r>
              <a:rPr lang="en-US" altLang="zh-CN" sz="1800" dirty="0" err="1" smtClean="0">
                <a:latin typeface="+mn-lt"/>
              </a:rPr>
              <a:t>envionrenment</a:t>
            </a:r>
            <a:r>
              <a:rPr lang="en-US" altLang="zh-CN" sz="1800" dirty="0" smtClean="0">
                <a:latin typeface="+mn-lt"/>
              </a:rPr>
              <a:t>.</a:t>
            </a:r>
            <a:endParaRPr lang="en-US" altLang="zh-CN" sz="1800" b="0" dirty="0" smtClean="0">
              <a:latin typeface="+mn-lt"/>
            </a:endParaRPr>
          </a:p>
        </p:txBody>
      </p:sp>
      <p:pic>
        <p:nvPicPr>
          <p:cNvPr id="44"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417" y="1196752"/>
            <a:ext cx="8810063" cy="3168352"/>
          </a:xfrm>
          <a:prstGeom prst="rect">
            <a:avLst/>
          </a:prstGeom>
          <a:noFill/>
          <a:extLst>
            <a:ext uri="{909E8E84-426E-40DD-AFC4-6F175D3DCCD1}">
              <a14:hiddenFill xmlns="" xmlns:a14="http://schemas.microsoft.com/office/drawing/2010/main">
                <a:solidFill>
                  <a:srgbClr val="FFFFFF"/>
                </a:solidFill>
              </a14:hiddenFill>
            </a:ext>
          </a:extLst>
        </p:spPr>
      </p:pic>
      <p:sp>
        <p:nvSpPr>
          <p:cNvPr id="45" name="矩形 44"/>
          <p:cNvSpPr/>
          <p:nvPr/>
        </p:nvSpPr>
        <p:spPr>
          <a:xfrm>
            <a:off x="1828800" y="685800"/>
            <a:ext cx="5867375" cy="461665"/>
          </a:xfrm>
          <a:prstGeom prst="rect">
            <a:avLst/>
          </a:prstGeom>
        </p:spPr>
        <p:txBody>
          <a:bodyPr wrap="none">
            <a:spAutoFit/>
          </a:bodyPr>
          <a:lstStyle/>
          <a:p>
            <a:r>
              <a:rPr lang="en-US" altLang="zh-CN" sz="2400" b="1" dirty="0" smtClean="0"/>
              <a:t>Bi-directional transmission based on WDM</a:t>
            </a:r>
            <a:endParaRPr lang="zh-CN" altLang="en-US" sz="2400" b="1" dirty="0"/>
          </a:p>
        </p:txBody>
      </p:sp>
      <p:sp>
        <p:nvSpPr>
          <p:cNvPr id="15" name="TextBox 14"/>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262335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8</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17" name="TextBox 4"/>
          <p:cNvSpPr txBox="1">
            <a:spLocks noChangeArrowheads="1"/>
          </p:cNvSpPr>
          <p:nvPr/>
        </p:nvSpPr>
        <p:spPr bwMode="auto">
          <a:xfrm>
            <a:off x="838200" y="4800600"/>
            <a:ext cx="792162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00000"/>
              </a:lnSpc>
              <a:spcBef>
                <a:spcPct val="0"/>
              </a:spcBef>
              <a:buClrTx/>
            </a:pPr>
            <a:r>
              <a:rPr lang="en-GB" altLang="zh-CN" sz="1400" b="1" dirty="0" smtClean="0">
                <a:solidFill>
                  <a:srgbClr val="000000"/>
                </a:solidFill>
              </a:rPr>
              <a:t>Uplink</a:t>
            </a:r>
            <a:r>
              <a:rPr lang="en-GB" altLang="zh-CN" sz="1400" b="1" dirty="0">
                <a:solidFill>
                  <a:srgbClr val="000000"/>
                </a:solidFill>
              </a:rPr>
              <a:t>: RGB LED (Blue)</a:t>
            </a:r>
          </a:p>
          <a:p>
            <a:pPr eaLnBrk="1" hangingPunct="1">
              <a:lnSpc>
                <a:spcPct val="100000"/>
              </a:lnSpc>
              <a:spcBef>
                <a:spcPct val="0"/>
              </a:spcBef>
              <a:buClrTx/>
            </a:pPr>
            <a:r>
              <a:rPr lang="en-GB" altLang="zh-CN" sz="1400" b="1" dirty="0">
                <a:solidFill>
                  <a:srgbClr val="000000"/>
                </a:solidFill>
              </a:rPr>
              <a:t>Downlink:  RGB LED (</a:t>
            </a:r>
            <a:r>
              <a:rPr lang="en-US" altLang="zh-CN" sz="1400" b="1" dirty="0">
                <a:solidFill>
                  <a:srgbClr val="000000"/>
                </a:solidFill>
              </a:rPr>
              <a:t>red green blue</a:t>
            </a:r>
            <a:r>
              <a:rPr lang="en-GB" altLang="zh-CN" sz="1400" b="1" dirty="0">
                <a:solidFill>
                  <a:srgbClr val="000000"/>
                </a:solidFill>
              </a:rPr>
              <a:t>)</a:t>
            </a:r>
          </a:p>
          <a:p>
            <a:pPr eaLnBrk="1" hangingPunct="1">
              <a:lnSpc>
                <a:spcPct val="100000"/>
              </a:lnSpc>
              <a:spcBef>
                <a:spcPct val="0"/>
              </a:spcBef>
              <a:buClrTx/>
            </a:pPr>
            <a:r>
              <a:rPr lang="en-GB" altLang="zh-CN" sz="1400" b="1" dirty="0">
                <a:solidFill>
                  <a:srgbClr val="000000"/>
                </a:solidFill>
              </a:rPr>
              <a:t>Data rate: 875-Mb/s downstream and 125-Mb/s upstream </a:t>
            </a:r>
            <a:r>
              <a:rPr lang="en-GB" altLang="zh-CN" sz="1400" b="1" dirty="0" smtClean="0">
                <a:solidFill>
                  <a:srgbClr val="000000"/>
                </a:solidFill>
              </a:rPr>
              <a:t>transmission</a:t>
            </a:r>
            <a:endParaRPr lang="zh-CN" altLang="en-US" sz="1400" b="1" dirty="0">
              <a:solidFill>
                <a:srgbClr val="000000"/>
              </a:solidFill>
            </a:endParaRPr>
          </a:p>
        </p:txBody>
      </p:sp>
      <p:pic>
        <p:nvPicPr>
          <p:cNvPr id="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1447800"/>
            <a:ext cx="4724400" cy="3155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矩形 18"/>
          <p:cNvSpPr/>
          <p:nvPr/>
        </p:nvSpPr>
        <p:spPr>
          <a:xfrm>
            <a:off x="914400" y="762000"/>
            <a:ext cx="7202677" cy="461665"/>
          </a:xfrm>
          <a:prstGeom prst="rect">
            <a:avLst/>
          </a:prstGeom>
        </p:spPr>
        <p:txBody>
          <a:bodyPr wrap="none">
            <a:spAutoFit/>
          </a:bodyPr>
          <a:lstStyle/>
          <a:p>
            <a:r>
              <a:rPr lang="en-US" altLang="zh-CN" sz="2400" b="1" dirty="0" smtClean="0"/>
              <a:t>Bi-directional transmission based on WDM and SCM</a:t>
            </a:r>
            <a:endParaRPr lang="zh-CN" altLang="en-US" sz="2400" b="1" dirty="0"/>
          </a:p>
        </p:txBody>
      </p:sp>
      <p:sp>
        <p:nvSpPr>
          <p:cNvPr id="15" name="TextBox 14"/>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2623357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838200"/>
            <a:ext cx="8077200" cy="609600"/>
          </a:xfrm>
        </p:spPr>
        <p:txBody>
          <a:bodyPr/>
          <a:lstStyle/>
          <a:p>
            <a:r>
              <a:rPr lang="en-US" sz="3200" b="1" dirty="0" smtClean="0"/>
              <a:t>Conclusions</a:t>
            </a:r>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9</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March 2014</a:t>
            </a:r>
            <a:endParaRPr lang="en-US" dirty="0"/>
          </a:p>
        </p:txBody>
      </p:sp>
      <p:sp>
        <p:nvSpPr>
          <p:cNvPr id="14" name="바닥글 개체 틀 4"/>
          <p:cNvSpPr>
            <a:spLocks noGrp="1"/>
          </p:cNvSpPr>
          <p:nvPr>
            <p:ph type="ftr" sz="quarter" idx="11"/>
          </p:nvPr>
        </p:nvSpPr>
        <p:spPr>
          <a:xfrm>
            <a:off x="5486400" y="6475413"/>
            <a:ext cx="3124200" cy="184150"/>
          </a:xfrm>
        </p:spPr>
        <p:txBody>
          <a:bodyPr/>
          <a:lstStyle/>
          <a:p>
            <a:r>
              <a:rPr lang="en-US" dirty="0" smtClean="0"/>
              <a:t>Nan Chi, Fu Dan University</a:t>
            </a:r>
            <a:endParaRPr lang="en-US" dirty="0"/>
          </a:p>
        </p:txBody>
      </p:sp>
      <p:sp>
        <p:nvSpPr>
          <p:cNvPr id="16" name="矩形 15"/>
          <p:cNvSpPr/>
          <p:nvPr/>
        </p:nvSpPr>
        <p:spPr>
          <a:xfrm>
            <a:off x="1143000" y="1981200"/>
            <a:ext cx="7439000" cy="2169825"/>
          </a:xfrm>
          <a:prstGeom prst="rect">
            <a:avLst/>
          </a:prstGeom>
        </p:spPr>
        <p:txBody>
          <a:bodyPr wrap="square">
            <a:spAutoFit/>
          </a:bodyPr>
          <a:lstStyle/>
          <a:p>
            <a:pPr marL="342900" indent="-342900">
              <a:lnSpc>
                <a:spcPct val="150000"/>
              </a:lnSpc>
              <a:buFont typeface="Wingdings" pitchFamily="2" charset="2"/>
              <a:buChar char="Ø"/>
            </a:pPr>
            <a:r>
              <a:rPr lang="en-US" altLang="zh-CN" sz="1800" dirty="0" smtClean="0">
                <a:latin typeface="+mn-lt"/>
              </a:rPr>
              <a:t>Blue phosphor LED maximum bitrate up to 225Mb/s</a:t>
            </a:r>
          </a:p>
          <a:p>
            <a:pPr marL="342900" indent="-342900">
              <a:lnSpc>
                <a:spcPct val="150000"/>
              </a:lnSpc>
              <a:buFont typeface="Wingdings" pitchFamily="2" charset="2"/>
              <a:buChar char="Ø"/>
            </a:pPr>
            <a:r>
              <a:rPr lang="en-US" altLang="zh-CN" sz="1800" dirty="0" smtClean="0">
                <a:latin typeface="+mn-lt"/>
              </a:rPr>
              <a:t>RGB LED maximum bitrate up to1Gb/s</a:t>
            </a:r>
          </a:p>
          <a:p>
            <a:pPr marL="342900" indent="-342900">
              <a:lnSpc>
                <a:spcPct val="150000"/>
              </a:lnSpc>
              <a:buFont typeface="Wingdings" pitchFamily="2" charset="2"/>
              <a:buChar char="Ø"/>
            </a:pPr>
            <a:r>
              <a:rPr lang="en-US" altLang="zh-CN" sz="1800" dirty="0" smtClean="0">
                <a:latin typeface="+mn-lt"/>
              </a:rPr>
              <a:t>Both pre-equalization and post equalization are applied</a:t>
            </a:r>
          </a:p>
          <a:p>
            <a:pPr marL="342900" indent="-342900">
              <a:lnSpc>
                <a:spcPct val="150000"/>
              </a:lnSpc>
              <a:buFont typeface="Wingdings" pitchFamily="2" charset="2"/>
              <a:buChar char="Ø"/>
            </a:pPr>
            <a:r>
              <a:rPr lang="en-US" altLang="zh-CN" sz="1800" dirty="0" smtClean="0">
                <a:latin typeface="+mn-lt"/>
              </a:rPr>
              <a:t>Challenge on nonlinearity at </a:t>
            </a:r>
            <a:r>
              <a:rPr lang="en-US" altLang="zh-CN" sz="1800" dirty="0" err="1" smtClean="0">
                <a:latin typeface="+mn-lt"/>
              </a:rPr>
              <a:t>Tx</a:t>
            </a:r>
            <a:r>
              <a:rPr lang="en-US" altLang="zh-CN" sz="1800" dirty="0" smtClean="0">
                <a:latin typeface="+mn-lt"/>
              </a:rPr>
              <a:t> and Rx to further increase the transmission speed</a:t>
            </a:r>
          </a:p>
        </p:txBody>
      </p:sp>
      <p:sp>
        <p:nvSpPr>
          <p:cNvPr id="11" name="TextBox 10"/>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802.15-14- 0166 -</a:t>
            </a:r>
            <a:r>
              <a:rPr lang="en-US" sz="1400" b="1" dirty="0" smtClean="0"/>
              <a:t>00-007a</a:t>
            </a:r>
            <a:endParaRPr lang="ko-KR" altLang="en-US" sz="1400" b="1" dirty="0">
              <a:latin typeface="+mj-lt"/>
            </a:endParaRPr>
          </a:p>
        </p:txBody>
      </p:sp>
    </p:spTree>
    <p:extLst>
      <p:ext uri="{BB962C8B-B14F-4D97-AF65-F5344CB8AC3E}">
        <p14:creationId xmlns="" xmlns:p14="http://schemas.microsoft.com/office/powerpoint/2010/main" val="298801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12916</TotalTime>
  <Words>511</Words>
  <Application>Microsoft Office PowerPoint</Application>
  <PresentationFormat>全屏显示(4:3)</PresentationFormat>
  <Paragraphs>168</Paragraphs>
  <Slides>9</Slides>
  <Notes>1</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VLC_Composition_090917</vt:lpstr>
      <vt:lpstr>幻灯片 1</vt:lpstr>
      <vt:lpstr>幻灯片 2</vt:lpstr>
      <vt:lpstr>幻灯片 3</vt:lpstr>
      <vt:lpstr>幻灯片 4</vt:lpstr>
      <vt:lpstr>32-order FIR Filter for different modulation formats</vt:lpstr>
      <vt:lpstr>Channel equalization</vt:lpstr>
      <vt:lpstr>幻灯片 7</vt:lpstr>
      <vt:lpstr>幻灯片 8</vt:lpstr>
      <vt:lpstr>Conclusions</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win</cp:lastModifiedBy>
  <cp:revision>967</cp:revision>
  <cp:lastPrinted>2013-09-15T00:13:49Z</cp:lastPrinted>
  <dcterms:created xsi:type="dcterms:W3CDTF">2009-09-18T11:31:33Z</dcterms:created>
  <dcterms:modified xsi:type="dcterms:W3CDTF">2014-03-17T08:23:30Z</dcterms:modified>
</cp:coreProperties>
</file>