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97" r:id="rId3"/>
    <p:sldId id="298" r:id="rId4"/>
    <p:sldId id="301" r:id="rId5"/>
    <p:sldId id="299" r:id="rId6"/>
    <p:sldId id="280" r:id="rId7"/>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FFFF33"/>
    <a:srgbClr val="CC0000"/>
    <a:srgbClr val="FFFF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705" autoAdjust="0"/>
  </p:normalViewPr>
  <p:slideViewPr>
    <p:cSldViewPr>
      <p:cViewPr>
        <p:scale>
          <a:sx n="80" d="100"/>
          <a:sy n="80" d="100"/>
        </p:scale>
        <p:origin x="-169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3/17/2014</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xmlns=""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3/17/2014</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xmlns=""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smtClean="0"/>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3/17/2014</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smtClean="0"/>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smtClean="0"/>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smtClean="0"/>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smtClean="0"/>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smtClean="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609600"/>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[Geometry </a:t>
            </a:r>
            <a:r>
              <a:rPr lang="en-US" sz="1600" dirty="0" smtClean="0"/>
              <a:t>Scenarios for OCC </a:t>
            </a:r>
            <a:r>
              <a:rPr lang="en-US" altLang="zh-CN" sz="1600" dirty="0" smtClean="0"/>
              <a:t>Application </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[March, 2014]</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[Yu </a:t>
            </a:r>
            <a:r>
              <a:rPr lang="en-US" sz="1600" dirty="0" err="1" smtClean="0"/>
              <a:t>Zeng</a:t>
            </a:r>
            <a:r>
              <a:rPr lang="en-US" altLang="ko-KR" sz="1600" dirty="0" smtClean="0"/>
              <a:t>]           </a:t>
            </a:r>
            <a:endParaRPr lang="en-US" altLang="ko-KR" sz="1600" dirty="0"/>
          </a:p>
          <a:p>
            <a:pPr marL="739775" indent="-739775" eaLnBrk="0" hangingPunct="0"/>
            <a:r>
              <a:rPr lang="en-US" altLang="ko-KR" sz="1600" dirty="0"/>
              <a:t>              </a:t>
            </a:r>
            <a:r>
              <a:rPr lang="en-US" altLang="ko-KR" sz="1600" dirty="0" smtClean="0"/>
              <a:t>[China Telecom]                                  </a:t>
            </a:r>
            <a:endParaRPr lang="en-US" altLang="ko-KR" sz="1600" dirty="0"/>
          </a:p>
          <a:p>
            <a:pPr marL="739775" indent="-739775" eaLnBrk="0" hangingPunct="0"/>
            <a:r>
              <a:rPr lang="en-US" altLang="ko-KR" sz="1600" dirty="0"/>
              <a:t>Address </a:t>
            </a:r>
            <a:r>
              <a:rPr lang="en-US" altLang="ko-KR" sz="1600" dirty="0" smtClean="0"/>
              <a:t>[Beijing 100035, China]</a:t>
            </a:r>
            <a:endParaRPr lang="en-US" altLang="ko-KR" sz="1600" dirty="0"/>
          </a:p>
          <a:p>
            <a:pPr marL="739775" indent="-739775" eaLnBrk="0" hangingPunct="0"/>
            <a:r>
              <a:rPr lang="en-US" altLang="ko-KR" sz="1600" dirty="0"/>
              <a:t>Voice</a:t>
            </a:r>
            <a:r>
              <a:rPr lang="en-US" altLang="ko-KR" sz="1600" dirty="0" smtClean="0"/>
              <a:t>:[86-10-58552979], </a:t>
            </a:r>
            <a:r>
              <a:rPr lang="en-US" altLang="ko-KR" sz="1600" dirty="0"/>
              <a:t>FAX: </a:t>
            </a:r>
            <a:r>
              <a:rPr lang="en-US" altLang="ko-KR" sz="1600" dirty="0" smtClean="0"/>
              <a:t>[86-10-58552979], </a:t>
            </a:r>
            <a:r>
              <a:rPr lang="en-US" altLang="ko-KR" sz="1600" dirty="0"/>
              <a:t>E-Mail</a:t>
            </a:r>
            <a:r>
              <a:rPr lang="en-US" altLang="ko-KR" sz="1600" dirty="0" smtClean="0"/>
              <a:t>:[zengyu@ctbri.com.cn]</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altLang="zh-CN" sz="1600" dirty="0" smtClean="0">
                <a:solidFill>
                  <a:schemeClr val="tx2"/>
                </a:solidFill>
              </a:rPr>
              <a:t>Geometry </a:t>
            </a:r>
            <a:r>
              <a:rPr lang="en-US" altLang="zh-CN" sz="1600" dirty="0" smtClean="0"/>
              <a:t>Scenarios for </a:t>
            </a:r>
            <a:r>
              <a:rPr lang="en-US" sz="1600" dirty="0" smtClean="0"/>
              <a:t>Optical </a:t>
            </a:r>
            <a:r>
              <a:rPr lang="en-US" sz="1600" dirty="0"/>
              <a:t>Camera </a:t>
            </a:r>
            <a:r>
              <a:rPr lang="en-US" sz="1600" dirty="0" smtClean="0"/>
              <a:t>Communication </a:t>
            </a:r>
            <a:r>
              <a:rPr lang="en-US" altLang="zh-CN" sz="1600" dirty="0" smtClean="0"/>
              <a:t>Application</a:t>
            </a:r>
            <a:r>
              <a:rPr lang="en-US" sz="1600" dirty="0" smtClean="0">
                <a:solidFill>
                  <a:schemeClr val="tx2"/>
                </a:solidFill>
              </a:rPr>
              <a:t>]</a:t>
            </a: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altLang="ko-KR" sz="1600" dirty="0"/>
              <a:t>Contribution to IEEE </a:t>
            </a:r>
            <a:r>
              <a:rPr lang="en-US" altLang="ko-KR" sz="1600" dirty="0" smtClean="0"/>
              <a:t>802.15.SG7a OCC</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5" name="바닥글 개체 틀 4"/>
          <p:cNvSpPr>
            <a:spLocks noGrp="1"/>
          </p:cNvSpPr>
          <p:nvPr>
            <p:ph type="ftr" sz="quarter" idx="11"/>
          </p:nvPr>
        </p:nvSpPr>
        <p:spPr/>
        <p:txBody>
          <a:bodyPr/>
          <a:lstStyle/>
          <a:p>
            <a:r>
              <a:rPr lang="en-US" dirty="0" smtClean="0"/>
              <a:t>Yu </a:t>
            </a:r>
            <a:r>
              <a:rPr lang="en-US" dirty="0" err="1" smtClean="0"/>
              <a:t>Zeng</a:t>
            </a:r>
            <a:r>
              <a:rPr lang="en-US" dirty="0" smtClean="0"/>
              <a:t>, China Telecom</a:t>
            </a:r>
            <a:endParaRPr lang="en-US" dirty="0"/>
          </a:p>
        </p:txBody>
      </p:sp>
      <p:sp>
        <p:nvSpPr>
          <p:cNvPr id="11" name="직사각형 10"/>
          <p:cNvSpPr/>
          <p:nvPr/>
        </p:nvSpPr>
        <p:spPr bwMode="auto">
          <a:xfrm>
            <a:off x="5486400" y="319570"/>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43912" y="309565"/>
            <a:ext cx="2362200" cy="18573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Date Placeholder 1"/>
          <p:cNvSpPr>
            <a:spLocks noGrp="1"/>
          </p:cNvSpPr>
          <p:nvPr>
            <p:ph type="dt" sz="half" idx="10"/>
          </p:nvPr>
        </p:nvSpPr>
        <p:spPr>
          <a:xfrm>
            <a:off x="685800" y="381456"/>
            <a:ext cx="1600200" cy="215444"/>
          </a:xfrm>
        </p:spPr>
        <p:txBody>
          <a:bodyPr/>
          <a:lstStyle/>
          <a:p>
            <a:r>
              <a:rPr lang="en-US" altLang="ko-KR" dirty="0" smtClean="0"/>
              <a:t>March 2014</a:t>
            </a:r>
            <a:endParaRPr lang="en-US" dirty="0"/>
          </a:p>
        </p:txBody>
      </p:sp>
      <p:sp>
        <p:nvSpPr>
          <p:cNvPr id="8" name="TextBox 7"/>
          <p:cNvSpPr txBox="1"/>
          <p:nvPr/>
        </p:nvSpPr>
        <p:spPr>
          <a:xfrm>
            <a:off x="5715000" y="296840"/>
            <a:ext cx="3048000" cy="307777"/>
          </a:xfrm>
          <a:prstGeom prst="rect">
            <a:avLst/>
          </a:prstGeom>
          <a:noFill/>
        </p:spPr>
        <p:txBody>
          <a:bodyPr wrap="square" rtlCol="0">
            <a:spAutoFit/>
          </a:bodyPr>
          <a:lstStyle/>
          <a:p>
            <a:r>
              <a:rPr lang="en-US" altLang="ko-KR" sz="1400" b="1" dirty="0" smtClean="0">
                <a:latin typeface="+mj-lt"/>
              </a:rPr>
              <a:t>doc.: </a:t>
            </a:r>
            <a:r>
              <a:rPr lang="en-US" sz="1400" b="1" dirty="0"/>
              <a:t>IEEE </a:t>
            </a:r>
            <a:r>
              <a:rPr lang="en-US" sz="1400" b="1" dirty="0" smtClean="0"/>
              <a:t>802.15-14-</a:t>
            </a:r>
            <a:r>
              <a:rPr lang="zh-CN" altLang="en-US" sz="1400" b="1" dirty="0" smtClean="0"/>
              <a:t> </a:t>
            </a:r>
            <a:r>
              <a:rPr lang="en-US" altLang="zh-CN" sz="1400" b="1" dirty="0" smtClean="0"/>
              <a:t>0164 </a:t>
            </a:r>
            <a:r>
              <a:rPr lang="en-US" sz="1400" b="1" dirty="0" smtClean="0"/>
              <a:t>-</a:t>
            </a:r>
            <a:r>
              <a:rPr lang="en-US" sz="1400" b="1" dirty="0" smtClean="0"/>
              <a:t>00-007a</a:t>
            </a:r>
            <a:endParaRPr lang="ko-KR" altLang="en-US" sz="1400" b="1"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685800" y="1524000"/>
            <a:ext cx="7946408" cy="4267200"/>
          </a:xfrm>
        </p:spPr>
        <p:txBody>
          <a:bodyPr/>
          <a:lstStyle/>
          <a:p>
            <a:pPr marL="0" indent="0" algn="just">
              <a:lnSpc>
                <a:spcPct val="170000"/>
              </a:lnSpc>
              <a:buNone/>
            </a:pPr>
            <a:r>
              <a:rPr lang="en-US" sz="2400" dirty="0" smtClean="0"/>
              <a:t> </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4" name="Title 1"/>
          <p:cNvSpPr txBox="1">
            <a:spLocks/>
          </p:cNvSpPr>
          <p:nvPr/>
        </p:nvSpPr>
        <p:spPr>
          <a:xfrm>
            <a:off x="38100" y="685800"/>
            <a:ext cx="8953500" cy="7620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3200" b="1" dirty="0" smtClean="0"/>
              <a:t>Geometry Scenarios for OCC Application</a:t>
            </a:r>
            <a:endParaRPr lang="en-US" sz="3200" b="1" dirty="0"/>
          </a:p>
        </p:txBody>
      </p:sp>
      <p:sp>
        <p:nvSpPr>
          <p:cNvPr id="156" name="Content Placeholder 2"/>
          <p:cNvSpPr txBox="1">
            <a:spLocks/>
          </p:cNvSpPr>
          <p:nvPr/>
        </p:nvSpPr>
        <p:spPr>
          <a:xfrm>
            <a:off x="762000" y="1447800"/>
            <a:ext cx="7696200" cy="4572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14000"/>
              </a:lnSpc>
              <a:spcBef>
                <a:spcPts val="0"/>
              </a:spcBef>
              <a:buFont typeface="Wingdings" pitchFamily="2" charset="2"/>
              <a:buChar char="v"/>
            </a:pPr>
            <a:r>
              <a:rPr lang="en-US" sz="2400" b="1" dirty="0" smtClean="0"/>
              <a:t>Geometry Scenarios for  OCC Applications</a:t>
            </a:r>
            <a:endParaRPr lang="en-US" sz="2400" b="1" dirty="0"/>
          </a:p>
          <a:p>
            <a:pPr lvl="2" algn="just">
              <a:lnSpc>
                <a:spcPct val="114000"/>
              </a:lnSpc>
              <a:spcBef>
                <a:spcPts val="0"/>
              </a:spcBef>
              <a:buFont typeface="Wingdings" pitchFamily="2" charset="2"/>
              <a:buChar char="v"/>
            </a:pPr>
            <a:r>
              <a:rPr lang="en-US" sz="2800" dirty="0" smtClean="0"/>
              <a:t>Indoor Office environment (small size)</a:t>
            </a:r>
          </a:p>
          <a:p>
            <a:pPr lvl="2" algn="just">
              <a:lnSpc>
                <a:spcPct val="114000"/>
              </a:lnSpc>
              <a:spcBef>
                <a:spcPts val="0"/>
              </a:spcBef>
              <a:buFont typeface="Wingdings" pitchFamily="2" charset="2"/>
              <a:buChar char="v"/>
            </a:pPr>
            <a:r>
              <a:rPr lang="en-US" sz="2800" dirty="0" smtClean="0"/>
              <a:t>Indoor Hall environment </a:t>
            </a:r>
            <a:r>
              <a:rPr lang="en-US" altLang="zh-CN" sz="2800" dirty="0" smtClean="0"/>
              <a:t>(medium size)</a:t>
            </a:r>
            <a:endParaRPr lang="en-US" sz="2800" dirty="0" smtClean="0"/>
          </a:p>
          <a:p>
            <a:pPr lvl="1" algn="just">
              <a:lnSpc>
                <a:spcPct val="114000"/>
              </a:lnSpc>
              <a:spcBef>
                <a:spcPts val="0"/>
              </a:spcBef>
              <a:buFont typeface="Wingdings" pitchFamily="2" charset="2"/>
              <a:buChar char="v"/>
            </a:pPr>
            <a:endParaRPr lang="en-US" sz="2000" dirty="0" smtClean="0"/>
          </a:p>
        </p:txBody>
      </p:sp>
      <p:sp>
        <p:nvSpPr>
          <p:cNvPr id="13" name="바닥글 개체 틀 4"/>
          <p:cNvSpPr>
            <a:spLocks noGrp="1"/>
          </p:cNvSpPr>
          <p:nvPr>
            <p:ph type="ftr" sz="quarter" idx="11"/>
          </p:nvPr>
        </p:nvSpPr>
        <p:spPr>
          <a:xfrm>
            <a:off x="5486400" y="6475413"/>
            <a:ext cx="3124200" cy="184150"/>
          </a:xfrm>
        </p:spPr>
        <p:txBody>
          <a:bodyPr/>
          <a:lstStyle/>
          <a:p>
            <a:r>
              <a:rPr lang="en-US" dirty="0" smtClean="0"/>
              <a:t>Yu </a:t>
            </a:r>
            <a:r>
              <a:rPr lang="en-US" dirty="0" err="1" smtClean="0"/>
              <a:t>Zeng</a:t>
            </a:r>
            <a:r>
              <a:rPr lang="en-US" dirty="0" smtClean="0"/>
              <a:t>, China Telecom</a:t>
            </a:r>
            <a:endParaRPr lang="en-US" dirty="0"/>
          </a:p>
        </p:txBody>
      </p:sp>
      <p:sp>
        <p:nvSpPr>
          <p:cNvPr id="15" name="Date Placeholder 1"/>
          <p:cNvSpPr>
            <a:spLocks noGrp="1"/>
          </p:cNvSpPr>
          <p:nvPr>
            <p:ph type="dt" sz="half" idx="10"/>
          </p:nvPr>
        </p:nvSpPr>
        <p:spPr>
          <a:xfrm>
            <a:off x="685800" y="381456"/>
            <a:ext cx="1600200" cy="215444"/>
          </a:xfrm>
        </p:spPr>
        <p:txBody>
          <a:bodyPr/>
          <a:lstStyle/>
          <a:p>
            <a:r>
              <a:rPr lang="en-US" altLang="ko-KR" dirty="0" smtClean="0"/>
              <a:t>March 2014</a:t>
            </a:r>
            <a:endParaRPr lang="en-US" dirty="0"/>
          </a:p>
        </p:txBody>
      </p:sp>
      <p:sp>
        <p:nvSpPr>
          <p:cNvPr id="14" name="TextBox 13"/>
          <p:cNvSpPr txBox="1"/>
          <p:nvPr/>
        </p:nvSpPr>
        <p:spPr>
          <a:xfrm>
            <a:off x="5715000" y="296840"/>
            <a:ext cx="3048000" cy="307777"/>
          </a:xfrm>
          <a:prstGeom prst="rect">
            <a:avLst/>
          </a:prstGeom>
          <a:noFill/>
        </p:spPr>
        <p:txBody>
          <a:bodyPr wrap="square" rtlCol="0">
            <a:spAutoFit/>
          </a:bodyPr>
          <a:lstStyle/>
          <a:p>
            <a:r>
              <a:rPr lang="en-US" altLang="ko-KR" sz="1400" b="1" dirty="0" smtClean="0">
                <a:latin typeface="+mj-lt"/>
              </a:rPr>
              <a:t>doc.: </a:t>
            </a:r>
            <a:r>
              <a:rPr lang="en-US" sz="1400" b="1" dirty="0"/>
              <a:t>IEEE </a:t>
            </a:r>
            <a:r>
              <a:rPr lang="en-US" sz="1400" b="1" dirty="0" smtClean="0"/>
              <a:t>802.15-14-</a:t>
            </a:r>
            <a:r>
              <a:rPr lang="zh-CN" altLang="en-US" sz="1400" b="1" dirty="0" smtClean="0"/>
              <a:t> </a:t>
            </a:r>
            <a:r>
              <a:rPr lang="en-US" altLang="zh-CN" sz="1400" b="1" dirty="0" smtClean="0"/>
              <a:t>0164 </a:t>
            </a:r>
            <a:r>
              <a:rPr lang="en-US" sz="1400" b="1" dirty="0" smtClean="0"/>
              <a:t>-</a:t>
            </a:r>
            <a:r>
              <a:rPr lang="en-US" sz="1400" b="1" dirty="0" smtClean="0"/>
              <a:t>00-007a</a:t>
            </a:r>
            <a:endParaRPr lang="ko-KR" altLang="en-US" sz="1400" b="1" dirty="0">
              <a:latin typeface="+mj-lt"/>
            </a:endParaRPr>
          </a:p>
        </p:txBody>
      </p:sp>
    </p:spTree>
    <p:extLst>
      <p:ext uri="{BB962C8B-B14F-4D97-AF65-F5344CB8AC3E}">
        <p14:creationId xmlns:p14="http://schemas.microsoft.com/office/powerpoint/2010/main" xmlns="" val="3032158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685800" y="1371600"/>
            <a:ext cx="7946408" cy="4267200"/>
          </a:xfrm>
        </p:spPr>
        <p:txBody>
          <a:bodyPr/>
          <a:lstStyle/>
          <a:p>
            <a:pPr marL="0" indent="0" algn="just">
              <a:lnSpc>
                <a:spcPct val="170000"/>
              </a:lnSpc>
              <a:buNone/>
            </a:pPr>
            <a:r>
              <a:rPr lang="en-US" sz="2400" dirty="0" smtClean="0"/>
              <a:t> </a:t>
            </a:r>
          </a:p>
          <a:p>
            <a:pPr marL="0" indent="0" algn="just">
              <a:lnSpc>
                <a:spcPct val="170000"/>
              </a:lnSpc>
              <a:buNone/>
            </a:pPr>
            <a:endParaRPr lang="en-US" sz="2400" dirty="0" smtClean="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3</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4" name="Title 1"/>
          <p:cNvSpPr txBox="1">
            <a:spLocks/>
          </p:cNvSpPr>
          <p:nvPr/>
        </p:nvSpPr>
        <p:spPr>
          <a:xfrm>
            <a:off x="533400" y="685800"/>
            <a:ext cx="7772400" cy="7620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marL="0" lvl="2"/>
            <a:r>
              <a:rPr lang="en-US" sz="3200" b="1" dirty="0" smtClean="0"/>
              <a:t>Indoor - Office environment (small size)</a:t>
            </a:r>
          </a:p>
          <a:p>
            <a:pPr marL="0" lvl="2"/>
            <a:endParaRPr lang="en-US" sz="3200" b="1" dirty="0" smtClean="0"/>
          </a:p>
        </p:txBody>
      </p:sp>
      <p:sp>
        <p:nvSpPr>
          <p:cNvPr id="156" name="Content Placeholder 2"/>
          <p:cNvSpPr txBox="1">
            <a:spLocks/>
          </p:cNvSpPr>
          <p:nvPr/>
        </p:nvSpPr>
        <p:spPr>
          <a:xfrm>
            <a:off x="457200" y="1143000"/>
            <a:ext cx="7696200" cy="4572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14000"/>
              </a:lnSpc>
              <a:spcBef>
                <a:spcPts val="0"/>
              </a:spcBef>
              <a:buFont typeface="Wingdings" pitchFamily="2" charset="2"/>
              <a:buChar char="v"/>
            </a:pPr>
            <a:r>
              <a:rPr lang="en-US" sz="2000" b="1" dirty="0" smtClean="0"/>
              <a:t>Office environment (small size)</a:t>
            </a:r>
          </a:p>
          <a:p>
            <a:pPr algn="just">
              <a:lnSpc>
                <a:spcPct val="114000"/>
              </a:lnSpc>
              <a:spcBef>
                <a:spcPts val="0"/>
              </a:spcBef>
              <a:buFont typeface="Wingdings" pitchFamily="2" charset="2"/>
              <a:buChar char="v"/>
            </a:pPr>
            <a:r>
              <a:rPr lang="en-US" sz="2000" b="1" dirty="0" smtClean="0"/>
              <a:t>Room geometry (5m x 3m x 2m)</a:t>
            </a:r>
          </a:p>
          <a:p>
            <a:pPr algn="just">
              <a:lnSpc>
                <a:spcPct val="114000"/>
              </a:lnSpc>
              <a:spcBef>
                <a:spcPts val="0"/>
              </a:spcBef>
              <a:buFont typeface="Wingdings" pitchFamily="2" charset="2"/>
              <a:buChar char="v"/>
            </a:pPr>
            <a:r>
              <a:rPr lang="en-US" sz="2000" b="1" dirty="0" smtClean="0"/>
              <a:t>Length x width x height</a:t>
            </a:r>
          </a:p>
          <a:p>
            <a:pPr algn="just">
              <a:lnSpc>
                <a:spcPct val="114000"/>
              </a:lnSpc>
              <a:spcBef>
                <a:spcPts val="0"/>
              </a:spcBef>
              <a:buFont typeface="Wingdings" pitchFamily="2" charset="2"/>
              <a:buChar char="v"/>
            </a:pPr>
            <a:r>
              <a:rPr lang="en-US" altLang="zh-CN" sz="2000" b="1" dirty="0" smtClean="0"/>
              <a:t>Transmitter location [3 0.8 2]</a:t>
            </a:r>
          </a:p>
          <a:p>
            <a:pPr algn="just">
              <a:lnSpc>
                <a:spcPct val="114000"/>
              </a:lnSpc>
              <a:spcBef>
                <a:spcPts val="0"/>
              </a:spcBef>
              <a:buFont typeface="Wingdings" pitchFamily="2" charset="2"/>
              <a:buChar char="v"/>
            </a:pPr>
            <a:r>
              <a:rPr lang="en-US" altLang="zh-CN" sz="2000" b="1" dirty="0" smtClean="0"/>
              <a:t>Receiver location [2 2 0.8]</a:t>
            </a:r>
          </a:p>
          <a:p>
            <a:pPr algn="just">
              <a:lnSpc>
                <a:spcPct val="114000"/>
              </a:lnSpc>
              <a:spcBef>
                <a:spcPts val="0"/>
              </a:spcBef>
              <a:buFont typeface="Wingdings" pitchFamily="2" charset="2"/>
              <a:buChar char="v"/>
            </a:pPr>
            <a:r>
              <a:rPr lang="en-US" altLang="zh-CN" sz="2000" b="1" dirty="0" smtClean="0"/>
              <a:t>Simulation for up to 3 bounces</a:t>
            </a:r>
          </a:p>
          <a:p>
            <a:pPr algn="just">
              <a:lnSpc>
                <a:spcPct val="114000"/>
              </a:lnSpc>
              <a:spcBef>
                <a:spcPts val="0"/>
              </a:spcBef>
              <a:buFont typeface="Wingdings" pitchFamily="2" charset="2"/>
              <a:buChar char="v"/>
            </a:pPr>
            <a:r>
              <a:rPr lang="en-US" altLang="zh-CN" sz="2000" b="1" dirty="0" smtClean="0"/>
              <a:t>Line of Sight </a:t>
            </a:r>
            <a:r>
              <a:rPr lang="en-US" altLang="zh-CN" sz="2000" b="1" dirty="0" err="1" smtClean="0"/>
              <a:t>vs</a:t>
            </a:r>
            <a:r>
              <a:rPr lang="en-US" altLang="zh-CN" sz="2000" b="1" dirty="0" smtClean="0"/>
              <a:t> Diffuse</a:t>
            </a:r>
          </a:p>
          <a:p>
            <a:pPr algn="just">
              <a:lnSpc>
                <a:spcPct val="114000"/>
              </a:lnSpc>
              <a:spcBef>
                <a:spcPts val="0"/>
              </a:spcBef>
              <a:buFont typeface="Wingdings" pitchFamily="2" charset="2"/>
              <a:buChar char="v"/>
            </a:pPr>
            <a:endParaRPr lang="en-US" sz="2000" b="1" dirty="0" smtClean="0"/>
          </a:p>
          <a:p>
            <a:pPr algn="just">
              <a:lnSpc>
                <a:spcPct val="114000"/>
              </a:lnSpc>
              <a:spcBef>
                <a:spcPts val="0"/>
              </a:spcBef>
              <a:buFont typeface="Wingdings" pitchFamily="2" charset="2"/>
              <a:buChar char="v"/>
            </a:pPr>
            <a:endParaRPr lang="en-US" sz="2000" b="1" dirty="0" smtClean="0"/>
          </a:p>
          <a:p>
            <a:pPr algn="just">
              <a:lnSpc>
                <a:spcPct val="114000"/>
              </a:lnSpc>
              <a:spcBef>
                <a:spcPts val="0"/>
              </a:spcBef>
              <a:buFont typeface="Wingdings" pitchFamily="2" charset="2"/>
              <a:buChar char="v"/>
            </a:pPr>
            <a:endParaRPr lang="en-US" sz="2000" b="1" dirty="0" smtClean="0"/>
          </a:p>
        </p:txBody>
      </p:sp>
      <p:sp>
        <p:nvSpPr>
          <p:cNvPr id="13" name="바닥글 개체 틀 4"/>
          <p:cNvSpPr>
            <a:spLocks noGrp="1"/>
          </p:cNvSpPr>
          <p:nvPr>
            <p:ph type="ftr" sz="quarter" idx="11"/>
          </p:nvPr>
        </p:nvSpPr>
        <p:spPr>
          <a:xfrm>
            <a:off x="5486400" y="6475413"/>
            <a:ext cx="3124200" cy="184150"/>
          </a:xfrm>
        </p:spPr>
        <p:txBody>
          <a:bodyPr/>
          <a:lstStyle/>
          <a:p>
            <a:r>
              <a:rPr lang="en-US" dirty="0" smtClean="0"/>
              <a:t>Yu </a:t>
            </a:r>
            <a:r>
              <a:rPr lang="en-US" dirty="0" err="1" smtClean="0"/>
              <a:t>Zeng</a:t>
            </a:r>
            <a:r>
              <a:rPr lang="en-US" dirty="0" smtClean="0"/>
              <a:t>, China Telecom</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5715000" y="1219200"/>
            <a:ext cx="3048000" cy="22860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1066800" y="3810000"/>
            <a:ext cx="3251200" cy="2438400"/>
          </a:xfrm>
          <a:prstGeom prst="rect">
            <a:avLst/>
          </a:prstGeom>
          <a:noFill/>
          <a:ln w="9525">
            <a:noFill/>
            <a:miter lim="800000"/>
            <a:headEnd/>
            <a:tailEnd/>
          </a:ln>
          <a:effectLst/>
        </p:spPr>
      </p:pic>
      <p:sp>
        <p:nvSpPr>
          <p:cNvPr id="17" name="Date Placeholder 1"/>
          <p:cNvSpPr>
            <a:spLocks noGrp="1"/>
          </p:cNvSpPr>
          <p:nvPr>
            <p:ph type="dt" sz="half" idx="10"/>
          </p:nvPr>
        </p:nvSpPr>
        <p:spPr>
          <a:xfrm>
            <a:off x="685800" y="381456"/>
            <a:ext cx="1600200" cy="215444"/>
          </a:xfrm>
        </p:spPr>
        <p:txBody>
          <a:bodyPr/>
          <a:lstStyle/>
          <a:p>
            <a:r>
              <a:rPr lang="en-US" altLang="ko-KR" dirty="0" smtClean="0"/>
              <a:t>March 2014</a:t>
            </a:r>
            <a:endParaRPr lang="en-US" dirty="0"/>
          </a:p>
        </p:txBody>
      </p:sp>
      <p:pic>
        <p:nvPicPr>
          <p:cNvPr id="1028" name="Picture 4"/>
          <p:cNvPicPr>
            <a:picLocks noChangeAspect="1" noChangeArrowheads="1"/>
          </p:cNvPicPr>
          <p:nvPr/>
        </p:nvPicPr>
        <p:blipFill>
          <a:blip r:embed="rId4" cstate="print"/>
          <a:srcRect/>
          <a:stretch>
            <a:fillRect/>
          </a:stretch>
        </p:blipFill>
        <p:spPr bwMode="auto">
          <a:xfrm>
            <a:off x="4419600" y="3810000"/>
            <a:ext cx="3352800" cy="2514600"/>
          </a:xfrm>
          <a:prstGeom prst="rect">
            <a:avLst/>
          </a:prstGeom>
          <a:noFill/>
          <a:ln w="9525">
            <a:noFill/>
            <a:miter lim="800000"/>
            <a:headEnd/>
            <a:tailEnd/>
          </a:ln>
          <a:effectLst/>
        </p:spPr>
      </p:pic>
      <p:sp>
        <p:nvSpPr>
          <p:cNvPr id="19" name="TextBox 18"/>
          <p:cNvSpPr txBox="1"/>
          <p:nvPr/>
        </p:nvSpPr>
        <p:spPr>
          <a:xfrm>
            <a:off x="1828800" y="3657600"/>
            <a:ext cx="1981200" cy="307777"/>
          </a:xfrm>
          <a:prstGeom prst="rect">
            <a:avLst/>
          </a:prstGeom>
          <a:noFill/>
        </p:spPr>
        <p:txBody>
          <a:bodyPr wrap="square" rtlCol="0">
            <a:spAutoFit/>
          </a:bodyPr>
          <a:lstStyle/>
          <a:p>
            <a:pPr algn="ctr"/>
            <a:r>
              <a:rPr lang="en-US" altLang="zh-CN" sz="1400" b="1" dirty="0" smtClean="0"/>
              <a:t>Line of sight</a:t>
            </a:r>
            <a:endParaRPr lang="zh-CN" altLang="en-US" sz="1400" b="1" dirty="0"/>
          </a:p>
        </p:txBody>
      </p:sp>
      <p:sp>
        <p:nvSpPr>
          <p:cNvPr id="20" name="TextBox 19"/>
          <p:cNvSpPr txBox="1"/>
          <p:nvPr/>
        </p:nvSpPr>
        <p:spPr>
          <a:xfrm>
            <a:off x="5181600" y="3581400"/>
            <a:ext cx="1981200" cy="307777"/>
          </a:xfrm>
          <a:prstGeom prst="rect">
            <a:avLst/>
          </a:prstGeom>
          <a:noFill/>
        </p:spPr>
        <p:txBody>
          <a:bodyPr wrap="square" rtlCol="0">
            <a:spAutoFit/>
          </a:bodyPr>
          <a:lstStyle/>
          <a:p>
            <a:pPr algn="ctr"/>
            <a:r>
              <a:rPr lang="en-US" altLang="zh-CN" sz="1400" b="1" dirty="0" smtClean="0"/>
              <a:t>Diffuse</a:t>
            </a:r>
            <a:endParaRPr lang="zh-CN" altLang="en-US" sz="1400" b="1" dirty="0"/>
          </a:p>
        </p:txBody>
      </p:sp>
      <p:sp>
        <p:nvSpPr>
          <p:cNvPr id="18" name="TextBox 17"/>
          <p:cNvSpPr txBox="1"/>
          <p:nvPr/>
        </p:nvSpPr>
        <p:spPr>
          <a:xfrm>
            <a:off x="5715000" y="304800"/>
            <a:ext cx="3048000" cy="307777"/>
          </a:xfrm>
          <a:prstGeom prst="rect">
            <a:avLst/>
          </a:prstGeom>
          <a:noFill/>
        </p:spPr>
        <p:txBody>
          <a:bodyPr wrap="square" rtlCol="0">
            <a:spAutoFit/>
          </a:bodyPr>
          <a:lstStyle/>
          <a:p>
            <a:r>
              <a:rPr lang="en-US" altLang="ko-KR" sz="1400" b="1" dirty="0" smtClean="0">
                <a:latin typeface="+mj-lt"/>
              </a:rPr>
              <a:t>doc.: </a:t>
            </a:r>
            <a:r>
              <a:rPr lang="en-US" sz="1400" b="1" dirty="0"/>
              <a:t>IEEE </a:t>
            </a:r>
            <a:r>
              <a:rPr lang="en-US" sz="1400" b="1" dirty="0" smtClean="0"/>
              <a:t>802.15-14-</a:t>
            </a:r>
            <a:r>
              <a:rPr lang="zh-CN" altLang="en-US" sz="1400" b="1" dirty="0" smtClean="0"/>
              <a:t> </a:t>
            </a:r>
            <a:r>
              <a:rPr lang="en-US" altLang="zh-CN" sz="1400" b="1" dirty="0" smtClean="0"/>
              <a:t>0164 </a:t>
            </a:r>
            <a:r>
              <a:rPr lang="en-US" sz="1400" b="1" dirty="0" smtClean="0"/>
              <a:t>-</a:t>
            </a:r>
            <a:r>
              <a:rPr lang="en-US" sz="1400" b="1" dirty="0" smtClean="0"/>
              <a:t>00-007a</a:t>
            </a:r>
            <a:endParaRPr lang="ko-KR" altLang="en-US" sz="1400" b="1" dirty="0">
              <a:latin typeface="+mj-lt"/>
            </a:endParaRPr>
          </a:p>
        </p:txBody>
      </p:sp>
    </p:spTree>
    <p:extLst>
      <p:ext uri="{BB962C8B-B14F-4D97-AF65-F5344CB8AC3E}">
        <p14:creationId xmlns:p14="http://schemas.microsoft.com/office/powerpoint/2010/main" xmlns="" val="1866251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685800" y="1371600"/>
            <a:ext cx="7946408" cy="4267200"/>
          </a:xfrm>
        </p:spPr>
        <p:txBody>
          <a:bodyPr/>
          <a:lstStyle/>
          <a:p>
            <a:pPr marL="0" indent="0" algn="just">
              <a:lnSpc>
                <a:spcPct val="170000"/>
              </a:lnSpc>
              <a:buNone/>
            </a:pPr>
            <a:r>
              <a:rPr lang="en-US" sz="2400" dirty="0" smtClean="0"/>
              <a:t> </a:t>
            </a:r>
          </a:p>
          <a:p>
            <a:pPr marL="0" indent="0" algn="just">
              <a:lnSpc>
                <a:spcPct val="170000"/>
              </a:lnSpc>
              <a:buNone/>
            </a:pPr>
            <a:endParaRPr lang="en-US" sz="2400" dirty="0" smtClean="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4</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4" name="Title 1"/>
          <p:cNvSpPr txBox="1">
            <a:spLocks/>
          </p:cNvSpPr>
          <p:nvPr/>
        </p:nvSpPr>
        <p:spPr>
          <a:xfrm>
            <a:off x="533400" y="685800"/>
            <a:ext cx="7772400" cy="7620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marL="0" lvl="2"/>
            <a:r>
              <a:rPr lang="en-US" sz="3200" b="1" dirty="0" smtClean="0"/>
              <a:t>Indoor - Office environment (medium size)</a:t>
            </a:r>
          </a:p>
          <a:p>
            <a:pPr marL="0" lvl="2"/>
            <a:endParaRPr lang="en-US" sz="3200" b="1" dirty="0" smtClean="0"/>
          </a:p>
        </p:txBody>
      </p:sp>
      <p:sp>
        <p:nvSpPr>
          <p:cNvPr id="156" name="Content Placeholder 2"/>
          <p:cNvSpPr txBox="1">
            <a:spLocks/>
          </p:cNvSpPr>
          <p:nvPr/>
        </p:nvSpPr>
        <p:spPr>
          <a:xfrm>
            <a:off x="457200" y="1143000"/>
            <a:ext cx="7696200" cy="4572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14000"/>
              </a:lnSpc>
              <a:spcBef>
                <a:spcPts val="0"/>
              </a:spcBef>
              <a:buFont typeface="Wingdings" pitchFamily="2" charset="2"/>
              <a:buChar char="v"/>
            </a:pPr>
            <a:r>
              <a:rPr lang="en-US" sz="2000" b="1" dirty="0" smtClean="0"/>
              <a:t>Office environment (small size)</a:t>
            </a:r>
          </a:p>
          <a:p>
            <a:pPr algn="just">
              <a:lnSpc>
                <a:spcPct val="114000"/>
              </a:lnSpc>
              <a:spcBef>
                <a:spcPts val="0"/>
              </a:spcBef>
              <a:buFont typeface="Wingdings" pitchFamily="2" charset="2"/>
              <a:buChar char="v"/>
            </a:pPr>
            <a:r>
              <a:rPr lang="en-US" sz="2000" b="1" dirty="0" smtClean="0"/>
              <a:t>Room geometry (10m x 6m x 4m)</a:t>
            </a:r>
          </a:p>
          <a:p>
            <a:pPr algn="just">
              <a:lnSpc>
                <a:spcPct val="114000"/>
              </a:lnSpc>
              <a:spcBef>
                <a:spcPts val="0"/>
              </a:spcBef>
              <a:buFont typeface="Wingdings" pitchFamily="2" charset="2"/>
              <a:buChar char="v"/>
            </a:pPr>
            <a:r>
              <a:rPr lang="en-US" sz="2000" b="1" dirty="0" smtClean="0"/>
              <a:t>Length x width x height</a:t>
            </a:r>
          </a:p>
          <a:p>
            <a:pPr algn="just">
              <a:lnSpc>
                <a:spcPct val="114000"/>
              </a:lnSpc>
              <a:spcBef>
                <a:spcPts val="0"/>
              </a:spcBef>
              <a:buFont typeface="Wingdings" pitchFamily="2" charset="2"/>
              <a:buChar char="v"/>
            </a:pPr>
            <a:r>
              <a:rPr lang="en-US" altLang="zh-CN" sz="2000" b="1" dirty="0" smtClean="0"/>
              <a:t>Transmitter location [6 1.6 4]</a:t>
            </a:r>
          </a:p>
          <a:p>
            <a:pPr algn="just">
              <a:lnSpc>
                <a:spcPct val="114000"/>
              </a:lnSpc>
              <a:spcBef>
                <a:spcPts val="0"/>
              </a:spcBef>
              <a:buFont typeface="Wingdings" pitchFamily="2" charset="2"/>
              <a:buChar char="v"/>
            </a:pPr>
            <a:r>
              <a:rPr lang="en-US" altLang="zh-CN" sz="2000" b="1" dirty="0" smtClean="0"/>
              <a:t>Receiver location [4 4 1.6]</a:t>
            </a:r>
          </a:p>
          <a:p>
            <a:pPr algn="just">
              <a:lnSpc>
                <a:spcPct val="114000"/>
              </a:lnSpc>
              <a:spcBef>
                <a:spcPts val="0"/>
              </a:spcBef>
              <a:buFont typeface="Wingdings" pitchFamily="2" charset="2"/>
              <a:buChar char="v"/>
            </a:pPr>
            <a:r>
              <a:rPr lang="en-US" altLang="zh-CN" sz="2000" b="1" dirty="0" smtClean="0"/>
              <a:t>Simulation for up to 3 bounces</a:t>
            </a:r>
          </a:p>
          <a:p>
            <a:pPr algn="just">
              <a:lnSpc>
                <a:spcPct val="114000"/>
              </a:lnSpc>
              <a:spcBef>
                <a:spcPts val="0"/>
              </a:spcBef>
              <a:buFont typeface="Wingdings" pitchFamily="2" charset="2"/>
              <a:buChar char="v"/>
            </a:pPr>
            <a:r>
              <a:rPr lang="en-US" sz="2000" b="1" dirty="0" smtClean="0"/>
              <a:t>Line of Sight </a:t>
            </a:r>
            <a:r>
              <a:rPr lang="en-US" sz="2000" b="1" dirty="0" err="1" smtClean="0"/>
              <a:t>vs</a:t>
            </a:r>
            <a:r>
              <a:rPr lang="en-US" sz="2000" b="1" dirty="0" smtClean="0"/>
              <a:t> Diffuse</a:t>
            </a:r>
          </a:p>
          <a:p>
            <a:pPr algn="just">
              <a:lnSpc>
                <a:spcPct val="114000"/>
              </a:lnSpc>
              <a:spcBef>
                <a:spcPts val="0"/>
              </a:spcBef>
              <a:buFont typeface="Wingdings" pitchFamily="2" charset="2"/>
              <a:buChar char="v"/>
            </a:pPr>
            <a:endParaRPr lang="en-US" sz="2000" b="1" dirty="0" smtClean="0"/>
          </a:p>
          <a:p>
            <a:pPr algn="just">
              <a:lnSpc>
                <a:spcPct val="114000"/>
              </a:lnSpc>
              <a:spcBef>
                <a:spcPts val="0"/>
              </a:spcBef>
              <a:buFont typeface="Wingdings" pitchFamily="2" charset="2"/>
              <a:buChar char="v"/>
            </a:pPr>
            <a:endParaRPr lang="en-US" sz="2000" b="1" dirty="0" smtClean="0"/>
          </a:p>
          <a:p>
            <a:pPr algn="just">
              <a:lnSpc>
                <a:spcPct val="114000"/>
              </a:lnSpc>
              <a:spcBef>
                <a:spcPts val="0"/>
              </a:spcBef>
              <a:buFont typeface="Wingdings" pitchFamily="2" charset="2"/>
              <a:buChar char="v"/>
            </a:pPr>
            <a:endParaRPr lang="en-US" sz="2000" b="1" dirty="0" smtClean="0"/>
          </a:p>
        </p:txBody>
      </p:sp>
      <p:sp>
        <p:nvSpPr>
          <p:cNvPr id="13" name="바닥글 개체 틀 4"/>
          <p:cNvSpPr>
            <a:spLocks noGrp="1"/>
          </p:cNvSpPr>
          <p:nvPr>
            <p:ph type="ftr" sz="quarter" idx="11"/>
          </p:nvPr>
        </p:nvSpPr>
        <p:spPr>
          <a:xfrm>
            <a:off x="5486400" y="6475413"/>
            <a:ext cx="3124200" cy="184150"/>
          </a:xfrm>
        </p:spPr>
        <p:txBody>
          <a:bodyPr/>
          <a:lstStyle/>
          <a:p>
            <a:r>
              <a:rPr lang="en-US" dirty="0" smtClean="0"/>
              <a:t>Yu </a:t>
            </a:r>
            <a:r>
              <a:rPr lang="en-US" dirty="0" err="1" smtClean="0"/>
              <a:t>Zeng</a:t>
            </a:r>
            <a:r>
              <a:rPr lang="en-US" dirty="0" smtClean="0"/>
              <a:t>, China Telecom</a:t>
            </a:r>
            <a:endParaRPr lang="en-US" dirty="0"/>
          </a:p>
        </p:txBody>
      </p:sp>
      <p:sp>
        <p:nvSpPr>
          <p:cNvPr id="17" name="Date Placeholder 1"/>
          <p:cNvSpPr>
            <a:spLocks noGrp="1"/>
          </p:cNvSpPr>
          <p:nvPr>
            <p:ph type="dt" sz="half" idx="10"/>
          </p:nvPr>
        </p:nvSpPr>
        <p:spPr>
          <a:xfrm>
            <a:off x="685800" y="381456"/>
            <a:ext cx="1600200" cy="215444"/>
          </a:xfrm>
        </p:spPr>
        <p:txBody>
          <a:bodyPr/>
          <a:lstStyle/>
          <a:p>
            <a:r>
              <a:rPr lang="en-US" altLang="ko-KR" dirty="0" smtClean="0"/>
              <a:t>March 2014</a:t>
            </a:r>
            <a:endParaRPr lang="en-US" dirty="0"/>
          </a:p>
        </p:txBody>
      </p:sp>
      <p:sp>
        <p:nvSpPr>
          <p:cNvPr id="19" name="TextBox 18"/>
          <p:cNvSpPr txBox="1"/>
          <p:nvPr/>
        </p:nvSpPr>
        <p:spPr>
          <a:xfrm>
            <a:off x="1828800" y="3657600"/>
            <a:ext cx="1981200" cy="307777"/>
          </a:xfrm>
          <a:prstGeom prst="rect">
            <a:avLst/>
          </a:prstGeom>
          <a:noFill/>
        </p:spPr>
        <p:txBody>
          <a:bodyPr wrap="square" rtlCol="0">
            <a:spAutoFit/>
          </a:bodyPr>
          <a:lstStyle/>
          <a:p>
            <a:pPr algn="ctr"/>
            <a:r>
              <a:rPr lang="en-US" altLang="zh-CN" sz="1400" b="1" dirty="0" smtClean="0"/>
              <a:t>Line of sight</a:t>
            </a:r>
            <a:endParaRPr lang="zh-CN" altLang="en-US" sz="1400" b="1" dirty="0"/>
          </a:p>
        </p:txBody>
      </p:sp>
      <p:sp>
        <p:nvSpPr>
          <p:cNvPr id="20" name="TextBox 19"/>
          <p:cNvSpPr txBox="1"/>
          <p:nvPr/>
        </p:nvSpPr>
        <p:spPr>
          <a:xfrm>
            <a:off x="5181600" y="3581400"/>
            <a:ext cx="1981200" cy="307777"/>
          </a:xfrm>
          <a:prstGeom prst="rect">
            <a:avLst/>
          </a:prstGeom>
          <a:noFill/>
        </p:spPr>
        <p:txBody>
          <a:bodyPr wrap="square" rtlCol="0">
            <a:spAutoFit/>
          </a:bodyPr>
          <a:lstStyle/>
          <a:p>
            <a:pPr algn="ctr"/>
            <a:r>
              <a:rPr lang="en-US" altLang="zh-CN" sz="1400" b="1" dirty="0" smtClean="0"/>
              <a:t>Diffuse</a:t>
            </a:r>
            <a:endParaRPr lang="zh-CN" altLang="en-US" sz="1400" b="1" dirty="0"/>
          </a:p>
        </p:txBody>
      </p:sp>
      <p:pic>
        <p:nvPicPr>
          <p:cNvPr id="2050" name="Picture 2"/>
          <p:cNvPicPr>
            <a:picLocks noChangeAspect="1" noChangeArrowheads="1"/>
          </p:cNvPicPr>
          <p:nvPr/>
        </p:nvPicPr>
        <p:blipFill>
          <a:blip r:embed="rId2" cstate="print"/>
          <a:srcRect/>
          <a:stretch>
            <a:fillRect/>
          </a:stretch>
        </p:blipFill>
        <p:spPr bwMode="auto">
          <a:xfrm>
            <a:off x="5257800" y="1219200"/>
            <a:ext cx="3200400" cy="24003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cstate="print"/>
          <a:srcRect/>
          <a:stretch>
            <a:fillRect/>
          </a:stretch>
        </p:blipFill>
        <p:spPr bwMode="auto">
          <a:xfrm>
            <a:off x="4876800" y="3886200"/>
            <a:ext cx="3251200" cy="24384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cstate="print"/>
          <a:srcRect/>
          <a:stretch>
            <a:fillRect/>
          </a:stretch>
        </p:blipFill>
        <p:spPr bwMode="auto">
          <a:xfrm>
            <a:off x="990600" y="3886200"/>
            <a:ext cx="3352800" cy="2514600"/>
          </a:xfrm>
          <a:prstGeom prst="rect">
            <a:avLst/>
          </a:prstGeom>
          <a:noFill/>
          <a:ln w="9525">
            <a:noFill/>
            <a:miter lim="800000"/>
            <a:headEnd/>
            <a:tailEnd/>
          </a:ln>
          <a:effectLst/>
        </p:spPr>
      </p:pic>
      <p:sp>
        <p:nvSpPr>
          <p:cNvPr id="18" name="TextBox 17"/>
          <p:cNvSpPr txBox="1"/>
          <p:nvPr/>
        </p:nvSpPr>
        <p:spPr>
          <a:xfrm>
            <a:off x="5715000" y="296840"/>
            <a:ext cx="3048000" cy="307777"/>
          </a:xfrm>
          <a:prstGeom prst="rect">
            <a:avLst/>
          </a:prstGeom>
          <a:noFill/>
        </p:spPr>
        <p:txBody>
          <a:bodyPr wrap="square" rtlCol="0">
            <a:spAutoFit/>
          </a:bodyPr>
          <a:lstStyle/>
          <a:p>
            <a:r>
              <a:rPr lang="en-US" altLang="ko-KR" sz="1400" b="1" dirty="0" smtClean="0">
                <a:latin typeface="+mj-lt"/>
              </a:rPr>
              <a:t>doc.: </a:t>
            </a:r>
            <a:r>
              <a:rPr lang="en-US" sz="1400" b="1" dirty="0"/>
              <a:t>IEEE </a:t>
            </a:r>
            <a:r>
              <a:rPr lang="en-US" sz="1400" b="1" dirty="0" smtClean="0"/>
              <a:t>802.15-14-</a:t>
            </a:r>
            <a:r>
              <a:rPr lang="zh-CN" altLang="en-US" sz="1400" b="1" dirty="0" smtClean="0"/>
              <a:t> </a:t>
            </a:r>
            <a:r>
              <a:rPr lang="en-US" altLang="zh-CN" sz="1400" b="1" dirty="0" smtClean="0"/>
              <a:t>0164 </a:t>
            </a:r>
            <a:r>
              <a:rPr lang="en-US" sz="1400" b="1" dirty="0" smtClean="0"/>
              <a:t>-</a:t>
            </a:r>
            <a:r>
              <a:rPr lang="en-US" sz="1400" b="1" dirty="0" smtClean="0"/>
              <a:t>00-007a</a:t>
            </a:r>
            <a:endParaRPr lang="ko-KR" altLang="en-US" sz="1400" b="1" dirty="0">
              <a:latin typeface="+mj-lt"/>
            </a:endParaRPr>
          </a:p>
        </p:txBody>
      </p:sp>
    </p:spTree>
    <p:extLst>
      <p:ext uri="{BB962C8B-B14F-4D97-AF65-F5344CB8AC3E}">
        <p14:creationId xmlns:p14="http://schemas.microsoft.com/office/powerpoint/2010/main" xmlns="" val="1866251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5</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itle 1"/>
          <p:cNvSpPr>
            <a:spLocks noGrp="1"/>
          </p:cNvSpPr>
          <p:nvPr>
            <p:ph type="title"/>
          </p:nvPr>
        </p:nvSpPr>
        <p:spPr>
          <a:xfrm>
            <a:off x="685800" y="685800"/>
            <a:ext cx="7772400" cy="533400"/>
          </a:xfrm>
        </p:spPr>
        <p:txBody>
          <a:bodyPr/>
          <a:lstStyle/>
          <a:p>
            <a:r>
              <a:rPr lang="en-US" sz="2800" b="1" dirty="0" smtClean="0"/>
              <a:t>Comparison for geometry</a:t>
            </a:r>
            <a:endParaRPr lang="en-US" sz="2800" b="1" dirty="0"/>
          </a:p>
        </p:txBody>
      </p:sp>
      <p:sp>
        <p:nvSpPr>
          <p:cNvPr id="18" name="Content Placeholder 2"/>
          <p:cNvSpPr>
            <a:spLocks noGrp="1"/>
          </p:cNvSpPr>
          <p:nvPr>
            <p:ph idx="1"/>
          </p:nvPr>
        </p:nvSpPr>
        <p:spPr>
          <a:xfrm>
            <a:off x="609600" y="1752600"/>
            <a:ext cx="7924800" cy="2514600"/>
          </a:xfrm>
        </p:spPr>
        <p:txBody>
          <a:bodyPr/>
          <a:lstStyle/>
          <a:p>
            <a:pPr algn="just">
              <a:spcBef>
                <a:spcPts val="200"/>
              </a:spcBef>
              <a:spcAft>
                <a:spcPts val="200"/>
              </a:spcAft>
              <a:buFont typeface="Wingdings" pitchFamily="2" charset="2"/>
              <a:buChar char="v"/>
            </a:pPr>
            <a:r>
              <a:rPr lang="en-US" sz="2000" b="1" dirty="0" smtClean="0"/>
              <a:t>Line of Sight  (Bounce = 1)</a:t>
            </a:r>
          </a:p>
          <a:p>
            <a:pPr lvl="1" algn="just">
              <a:spcBef>
                <a:spcPts val="200"/>
              </a:spcBef>
              <a:spcAft>
                <a:spcPts val="200"/>
              </a:spcAft>
              <a:buFont typeface="Wingdings" pitchFamily="2" charset="2"/>
              <a:buChar char="v"/>
            </a:pPr>
            <a:r>
              <a:rPr lang="en-US" sz="1600" dirty="0" smtClean="0"/>
              <a:t>While double the room size, energy from 1 bounce drops 85% (95 to 14)</a:t>
            </a:r>
          </a:p>
          <a:p>
            <a:pPr lvl="1" algn="just">
              <a:spcBef>
                <a:spcPts val="200"/>
              </a:spcBef>
              <a:spcAft>
                <a:spcPts val="200"/>
              </a:spcAft>
              <a:buFont typeface="Wingdings" pitchFamily="2" charset="2"/>
              <a:buChar char="v"/>
            </a:pPr>
            <a:r>
              <a:rPr lang="en-US" sz="1600" b="1" dirty="0" smtClean="0"/>
              <a:t>Remark</a:t>
            </a:r>
            <a:r>
              <a:rPr lang="en-US" sz="1600" b="1" dirty="0"/>
              <a:t>:</a:t>
            </a:r>
            <a:r>
              <a:rPr lang="en-US" sz="1600" dirty="0" smtClean="0"/>
              <a:t> Size of room geometry can affect received optical power</a:t>
            </a:r>
          </a:p>
          <a:p>
            <a:pPr algn="just">
              <a:spcBef>
                <a:spcPts val="200"/>
              </a:spcBef>
              <a:spcAft>
                <a:spcPts val="200"/>
              </a:spcAft>
              <a:buFont typeface="Wingdings" pitchFamily="2" charset="2"/>
              <a:buChar char="v"/>
            </a:pPr>
            <a:r>
              <a:rPr lang="en-US" sz="2000" b="1" dirty="0" smtClean="0"/>
              <a:t>Diffuse (Bounce &gt; 1)</a:t>
            </a:r>
          </a:p>
          <a:p>
            <a:pPr lvl="1" algn="just">
              <a:spcBef>
                <a:spcPts val="200"/>
              </a:spcBef>
              <a:spcAft>
                <a:spcPts val="200"/>
              </a:spcAft>
              <a:buFont typeface="Wingdings" pitchFamily="2" charset="2"/>
              <a:buChar char="v"/>
            </a:pPr>
            <a:r>
              <a:rPr lang="en-US" sz="1600" dirty="0" smtClean="0">
                <a:ea typeface="+mn-ea"/>
                <a:cs typeface="+mn-cs"/>
              </a:rPr>
              <a:t>While double the room size, energy from diffuse drops 52% (46 to 22)</a:t>
            </a:r>
            <a:endParaRPr lang="en-US" sz="1600" dirty="0" smtClean="0"/>
          </a:p>
          <a:p>
            <a:pPr lvl="1" algn="just">
              <a:spcBef>
                <a:spcPts val="200"/>
              </a:spcBef>
              <a:spcAft>
                <a:spcPts val="200"/>
              </a:spcAft>
              <a:buFont typeface="Wingdings" pitchFamily="2" charset="2"/>
              <a:buChar char="v"/>
            </a:pPr>
            <a:r>
              <a:rPr lang="en-US" sz="1600" b="1" dirty="0" smtClean="0"/>
              <a:t>Remark: </a:t>
            </a:r>
            <a:r>
              <a:rPr lang="en-US" sz="1600" dirty="0" smtClean="0"/>
              <a:t>Application employ diffuse links are less sensitive to geometry change.</a:t>
            </a:r>
          </a:p>
          <a:p>
            <a:pPr lvl="1" algn="just">
              <a:spcBef>
                <a:spcPts val="600"/>
              </a:spcBef>
              <a:spcAft>
                <a:spcPts val="600"/>
              </a:spcAft>
              <a:buFont typeface="Wingdings" pitchFamily="2" charset="2"/>
              <a:buChar char="v"/>
            </a:pPr>
            <a:endParaRPr lang="en-US" sz="1600" b="1" dirty="0" smtClean="0"/>
          </a:p>
          <a:p>
            <a:pPr lvl="1" algn="just">
              <a:spcBef>
                <a:spcPts val="600"/>
              </a:spcBef>
              <a:spcAft>
                <a:spcPts val="600"/>
              </a:spcAft>
              <a:buFont typeface="Wingdings" pitchFamily="2" charset="2"/>
              <a:buChar char="v"/>
            </a:pPr>
            <a:endParaRPr lang="en-US" sz="1600" b="1" dirty="0" smtClean="0"/>
          </a:p>
          <a:p>
            <a:pPr algn="just">
              <a:spcBef>
                <a:spcPts val="600"/>
              </a:spcBef>
              <a:spcAft>
                <a:spcPts val="600"/>
              </a:spcAft>
              <a:buFont typeface="Wingdings" pitchFamily="2" charset="2"/>
              <a:buChar char="v"/>
            </a:pPr>
            <a:endParaRPr lang="en-US" sz="2000" b="1" dirty="0" smtClean="0"/>
          </a:p>
          <a:p>
            <a:pPr algn="just">
              <a:spcBef>
                <a:spcPts val="600"/>
              </a:spcBef>
              <a:spcAft>
                <a:spcPts val="600"/>
              </a:spcAft>
              <a:buFont typeface="Wingdings" pitchFamily="2" charset="2"/>
              <a:buChar char="v"/>
            </a:pPr>
            <a:endParaRPr lang="en-US" sz="2000" dirty="0" smtClean="0"/>
          </a:p>
        </p:txBody>
      </p:sp>
      <p:sp>
        <p:nvSpPr>
          <p:cNvPr id="11" name="바닥글 개체 틀 4"/>
          <p:cNvSpPr>
            <a:spLocks noGrp="1"/>
          </p:cNvSpPr>
          <p:nvPr>
            <p:ph type="ftr" sz="quarter" idx="11"/>
          </p:nvPr>
        </p:nvSpPr>
        <p:spPr>
          <a:xfrm>
            <a:off x="5486400" y="6475413"/>
            <a:ext cx="3124200" cy="184150"/>
          </a:xfrm>
        </p:spPr>
        <p:txBody>
          <a:bodyPr/>
          <a:lstStyle/>
          <a:p>
            <a:r>
              <a:rPr lang="en-US" dirty="0" smtClean="0"/>
              <a:t>Yu </a:t>
            </a:r>
            <a:r>
              <a:rPr lang="en-US" dirty="0" err="1" smtClean="0"/>
              <a:t>Zeng</a:t>
            </a:r>
            <a:r>
              <a:rPr lang="en-US" dirty="0" smtClean="0"/>
              <a:t>, China Telecom</a:t>
            </a:r>
            <a:endParaRPr lang="en-US" dirty="0"/>
          </a:p>
        </p:txBody>
      </p:sp>
      <p:sp>
        <p:nvSpPr>
          <p:cNvPr id="14" name="Date Placeholder 1"/>
          <p:cNvSpPr>
            <a:spLocks noGrp="1"/>
          </p:cNvSpPr>
          <p:nvPr>
            <p:ph type="dt" sz="half" idx="10"/>
          </p:nvPr>
        </p:nvSpPr>
        <p:spPr>
          <a:xfrm>
            <a:off x="685800" y="381456"/>
            <a:ext cx="1600200" cy="215444"/>
          </a:xfrm>
        </p:spPr>
        <p:txBody>
          <a:bodyPr/>
          <a:lstStyle/>
          <a:p>
            <a:r>
              <a:rPr lang="en-US" altLang="ko-KR" dirty="0" smtClean="0"/>
              <a:t>March 2014</a:t>
            </a:r>
            <a:endParaRPr lang="en-US" dirty="0"/>
          </a:p>
        </p:txBody>
      </p:sp>
      <p:sp>
        <p:nvSpPr>
          <p:cNvPr id="13" name="TextBox 12"/>
          <p:cNvSpPr txBox="1"/>
          <p:nvPr/>
        </p:nvSpPr>
        <p:spPr>
          <a:xfrm>
            <a:off x="5715000" y="296840"/>
            <a:ext cx="3048000" cy="307777"/>
          </a:xfrm>
          <a:prstGeom prst="rect">
            <a:avLst/>
          </a:prstGeom>
          <a:noFill/>
        </p:spPr>
        <p:txBody>
          <a:bodyPr wrap="square" rtlCol="0">
            <a:spAutoFit/>
          </a:bodyPr>
          <a:lstStyle/>
          <a:p>
            <a:r>
              <a:rPr lang="en-US" altLang="ko-KR" sz="1400" b="1" dirty="0" smtClean="0">
                <a:latin typeface="+mj-lt"/>
              </a:rPr>
              <a:t>doc.: </a:t>
            </a:r>
            <a:r>
              <a:rPr lang="en-US" sz="1400" b="1" dirty="0"/>
              <a:t>IEEE </a:t>
            </a:r>
            <a:r>
              <a:rPr lang="en-US" sz="1400" b="1" dirty="0" smtClean="0"/>
              <a:t>802.15-14-</a:t>
            </a:r>
            <a:r>
              <a:rPr lang="zh-CN" altLang="en-US" sz="1400" b="1" dirty="0" smtClean="0"/>
              <a:t> </a:t>
            </a:r>
            <a:r>
              <a:rPr lang="en-US" altLang="zh-CN" sz="1400" b="1" dirty="0" smtClean="0"/>
              <a:t>0164 </a:t>
            </a:r>
            <a:r>
              <a:rPr lang="en-US" sz="1400" b="1" dirty="0" smtClean="0"/>
              <a:t>-</a:t>
            </a:r>
            <a:r>
              <a:rPr lang="en-US" sz="1400" b="1" dirty="0" smtClean="0"/>
              <a:t>00-007a</a:t>
            </a:r>
            <a:endParaRPr lang="ko-KR" altLang="en-US" sz="1400" b="1" dirty="0">
              <a:latin typeface="+mj-lt"/>
            </a:endParaRPr>
          </a:p>
        </p:txBody>
      </p:sp>
    </p:spTree>
    <p:extLst>
      <p:ext uri="{BB962C8B-B14F-4D97-AF65-F5344CB8AC3E}">
        <p14:creationId xmlns:p14="http://schemas.microsoft.com/office/powerpoint/2010/main" xmlns="" val="26233574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b="1" dirty="0" smtClean="0"/>
              <a:t>Conclusions</a:t>
            </a:r>
          </a:p>
        </p:txBody>
      </p:sp>
      <p:sp>
        <p:nvSpPr>
          <p:cNvPr id="3075" name="Content Placeholder 2"/>
          <p:cNvSpPr>
            <a:spLocks noGrp="1"/>
          </p:cNvSpPr>
          <p:nvPr>
            <p:ph idx="1"/>
          </p:nvPr>
        </p:nvSpPr>
        <p:spPr>
          <a:xfrm>
            <a:off x="685800" y="1524000"/>
            <a:ext cx="7946408" cy="4114800"/>
          </a:xfrm>
        </p:spPr>
        <p:txBody>
          <a:bodyPr/>
          <a:lstStyle/>
          <a:p>
            <a:pPr algn="just">
              <a:spcBef>
                <a:spcPts val="200"/>
              </a:spcBef>
              <a:spcAft>
                <a:spcPts val="200"/>
              </a:spcAft>
              <a:buFont typeface="Wingdings" pitchFamily="2" charset="2"/>
              <a:buChar char="v"/>
            </a:pPr>
            <a:r>
              <a:rPr lang="en-US" sz="2000" b="1" dirty="0" smtClean="0"/>
              <a:t>Different geometry setup will affect optical signal.</a:t>
            </a:r>
          </a:p>
          <a:p>
            <a:pPr algn="just">
              <a:spcBef>
                <a:spcPts val="200"/>
              </a:spcBef>
              <a:spcAft>
                <a:spcPts val="200"/>
              </a:spcAft>
              <a:buFont typeface="Wingdings" pitchFamily="2" charset="2"/>
              <a:buChar char="v"/>
            </a:pPr>
            <a:r>
              <a:rPr lang="en-US" sz="2000" b="1" dirty="0" smtClean="0"/>
              <a:t>Diffuse link are more robust compared with direct link.</a:t>
            </a:r>
            <a:endParaRPr lang="en-US" sz="2000" b="1"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6</a:t>
            </a:fld>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바닥글 개체 틀 4"/>
          <p:cNvSpPr>
            <a:spLocks noGrp="1"/>
          </p:cNvSpPr>
          <p:nvPr>
            <p:ph type="ftr" sz="quarter" idx="11"/>
          </p:nvPr>
        </p:nvSpPr>
        <p:spPr>
          <a:xfrm>
            <a:off x="5486400" y="6475413"/>
            <a:ext cx="3124200" cy="184150"/>
          </a:xfrm>
        </p:spPr>
        <p:txBody>
          <a:bodyPr/>
          <a:lstStyle/>
          <a:p>
            <a:r>
              <a:rPr lang="en-US" dirty="0" smtClean="0"/>
              <a:t>Yu </a:t>
            </a:r>
            <a:r>
              <a:rPr lang="en-US" dirty="0" err="1" smtClean="0"/>
              <a:t>Zeng</a:t>
            </a:r>
            <a:r>
              <a:rPr lang="en-US" dirty="0" smtClean="0"/>
              <a:t>, China Telecom</a:t>
            </a:r>
            <a:endParaRPr lang="en-US" dirty="0"/>
          </a:p>
        </p:txBody>
      </p:sp>
      <p:sp>
        <p:nvSpPr>
          <p:cNvPr id="12" name="Date Placeholder 1"/>
          <p:cNvSpPr>
            <a:spLocks noGrp="1"/>
          </p:cNvSpPr>
          <p:nvPr>
            <p:ph type="dt" sz="half" idx="10"/>
          </p:nvPr>
        </p:nvSpPr>
        <p:spPr>
          <a:xfrm>
            <a:off x="685800" y="381456"/>
            <a:ext cx="1600200" cy="215444"/>
          </a:xfrm>
        </p:spPr>
        <p:txBody>
          <a:bodyPr/>
          <a:lstStyle/>
          <a:p>
            <a:r>
              <a:rPr lang="en-US" altLang="ko-KR" dirty="0" smtClean="0"/>
              <a:t>March 2014</a:t>
            </a:r>
            <a:endParaRPr lang="en-US" dirty="0"/>
          </a:p>
        </p:txBody>
      </p:sp>
      <p:sp>
        <p:nvSpPr>
          <p:cNvPr id="14" name="TextBox 13"/>
          <p:cNvSpPr txBox="1"/>
          <p:nvPr/>
        </p:nvSpPr>
        <p:spPr>
          <a:xfrm>
            <a:off x="5715000" y="296840"/>
            <a:ext cx="3048000" cy="307777"/>
          </a:xfrm>
          <a:prstGeom prst="rect">
            <a:avLst/>
          </a:prstGeom>
          <a:noFill/>
        </p:spPr>
        <p:txBody>
          <a:bodyPr wrap="square" rtlCol="0">
            <a:spAutoFit/>
          </a:bodyPr>
          <a:lstStyle/>
          <a:p>
            <a:r>
              <a:rPr lang="en-US" altLang="ko-KR" sz="1400" b="1" dirty="0" smtClean="0">
                <a:latin typeface="+mj-lt"/>
              </a:rPr>
              <a:t>doc.: </a:t>
            </a:r>
            <a:r>
              <a:rPr lang="en-US" sz="1400" b="1" dirty="0"/>
              <a:t>IEEE </a:t>
            </a:r>
            <a:r>
              <a:rPr lang="en-US" sz="1400" b="1" dirty="0" smtClean="0"/>
              <a:t>802.15-14-</a:t>
            </a:r>
            <a:r>
              <a:rPr lang="zh-CN" altLang="en-US" sz="1400" b="1" dirty="0" smtClean="0"/>
              <a:t> </a:t>
            </a:r>
            <a:r>
              <a:rPr lang="en-US" altLang="zh-CN" sz="1400" b="1" dirty="0" smtClean="0"/>
              <a:t>0164 </a:t>
            </a:r>
            <a:r>
              <a:rPr lang="en-US" sz="1400" b="1" dirty="0" smtClean="0"/>
              <a:t>-</a:t>
            </a:r>
            <a:r>
              <a:rPr lang="en-US" sz="1400" b="1" dirty="0" smtClean="0"/>
              <a:t>00-007a</a:t>
            </a:r>
            <a:endParaRPr lang="ko-KR" altLang="en-US" sz="1400" b="1" dirty="0">
              <a:latin typeface="+mj-lt"/>
            </a:endParaRPr>
          </a:p>
        </p:txBody>
      </p:sp>
    </p:spTree>
    <p:extLst>
      <p:ext uri="{BB962C8B-B14F-4D97-AF65-F5344CB8AC3E}">
        <p14:creationId xmlns:p14="http://schemas.microsoft.com/office/powerpoint/2010/main" xmlns="" val="2988015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12887</TotalTime>
  <Words>380</Words>
  <Application>Microsoft Office PowerPoint</Application>
  <PresentationFormat>全屏显示(4:3)</PresentationFormat>
  <Paragraphs>84</Paragraphs>
  <Slides>6</Slides>
  <Notes>1</Notes>
  <HiddenSlides>0</HiddenSlides>
  <MMClips>0</MMClips>
  <ScaleCrop>false</ScaleCrop>
  <HeadingPairs>
    <vt:vector size="4" baseType="variant">
      <vt:variant>
        <vt:lpstr>主题</vt:lpstr>
      </vt:variant>
      <vt:variant>
        <vt:i4>1</vt:i4>
      </vt:variant>
      <vt:variant>
        <vt:lpstr>幻灯片标题</vt:lpstr>
      </vt:variant>
      <vt:variant>
        <vt:i4>6</vt:i4>
      </vt:variant>
    </vt:vector>
  </HeadingPairs>
  <TitlesOfParts>
    <vt:vector size="7" baseType="lpstr">
      <vt:lpstr>VLC_Composition_090917</vt:lpstr>
      <vt:lpstr>幻灯片 1</vt:lpstr>
      <vt:lpstr>幻灯片 2</vt:lpstr>
      <vt:lpstr>幻灯片 3</vt:lpstr>
      <vt:lpstr>幻灯片 4</vt:lpstr>
      <vt:lpstr>Comparison for geometry</vt:lpstr>
      <vt:lpstr>Conclusions</vt:lpstr>
    </vt:vector>
  </TitlesOfParts>
  <Company>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win</cp:lastModifiedBy>
  <cp:revision>950</cp:revision>
  <cp:lastPrinted>2013-09-15T00:13:49Z</cp:lastPrinted>
  <dcterms:created xsi:type="dcterms:W3CDTF">2009-09-18T11:31:33Z</dcterms:created>
  <dcterms:modified xsi:type="dcterms:W3CDTF">2014-03-17T06:21:12Z</dcterms:modified>
</cp:coreProperties>
</file>