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2" r:id="rId3"/>
    <p:sldId id="263" r:id="rId4"/>
    <p:sldId id="264" r:id="rId5"/>
    <p:sldId id="265" r:id="rId6"/>
    <p:sldId id="266" r:id="rId7"/>
    <p:sldId id="267" r:id="rId8"/>
    <p:sldId id="268" r:id="rId9"/>
    <p:sldId id="269" r:id="rId10"/>
    <p:sldId id="274" r:id="rId11"/>
    <p:sldId id="273" r:id="rId12"/>
    <p:sldId id="272" r:id="rId13"/>
    <p:sldId id="271" r:id="rId1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DADEB"/>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458"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802.15-14-0155-05-003d_Time_Planning_for_the_Task_Group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a:t>
            </a:r>
            <a:r>
              <a:rPr lang="en-US" dirty="0" smtClean="0"/>
              <a:t>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September </a:t>
            </a:r>
            <a:r>
              <a:rPr lang="en-US" sz="1600" dirty="0" smtClean="0">
                <a:solidFill>
                  <a:schemeClr val="tx2"/>
                </a:solidFill>
              </a:rPr>
              <a:t>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dirty="0" smtClean="0">
                <a:solidFill>
                  <a:schemeClr val="tx2"/>
                </a:solidFill>
              </a:rPr>
              <a:t>14/0155r4</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a:t>
            </a:r>
            <a:r>
              <a:rPr lang="de-DE" sz="1600" dirty="0" smtClean="0"/>
              <a:t>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tx1"/>
                </a:solidFill>
              </a:rPr>
              <a:t>Call </a:t>
            </a:r>
            <a:r>
              <a:rPr lang="de-DE" dirty="0" err="1" smtClean="0">
                <a:solidFill>
                  <a:schemeClr val="tx1"/>
                </a:solidFill>
              </a:rPr>
              <a:t>for</a:t>
            </a:r>
            <a:r>
              <a:rPr lang="de-DE" dirty="0" smtClean="0">
                <a:solidFill>
                  <a:schemeClr val="tx1"/>
                </a:solidFill>
              </a:rPr>
              <a:t> </a:t>
            </a:r>
            <a:r>
              <a:rPr lang="de-DE" dirty="0" err="1" smtClean="0">
                <a:solidFill>
                  <a:schemeClr val="tx1"/>
                </a:solidFill>
              </a:rPr>
              <a:t>Preliminary</a:t>
            </a:r>
            <a:r>
              <a:rPr lang="de-DE" dirty="0" smtClean="0">
                <a:solidFill>
                  <a:schemeClr val="tx1"/>
                </a:solidFill>
              </a:rPr>
              <a:t> </a:t>
            </a:r>
            <a:r>
              <a:rPr lang="de-DE" dirty="0" err="1" smtClean="0">
                <a:solidFill>
                  <a:schemeClr val="tx1"/>
                </a:solidFill>
              </a:rPr>
              <a:t>Proposals</a:t>
            </a:r>
            <a:r>
              <a:rPr lang="de-DE" dirty="0" smtClean="0">
                <a:solidFill>
                  <a:schemeClr val="tx1"/>
                </a:solidFill>
              </a:rPr>
              <a:t> </a:t>
            </a:r>
            <a:r>
              <a:rPr lang="de-DE" dirty="0" smtClean="0">
                <a:solidFill>
                  <a:schemeClr val="tx1"/>
                </a:solidFill>
              </a:rPr>
              <a:t>(</a:t>
            </a:r>
            <a:r>
              <a:rPr lang="de-DE" dirty="0" err="1" smtClean="0">
                <a:solidFill>
                  <a:schemeClr val="tx1"/>
                </a:solidFill>
              </a:rPr>
              <a:t>CfpP</a:t>
            </a:r>
            <a:r>
              <a:rPr lang="de-DE" dirty="0" smtClean="0">
                <a:solidFill>
                  <a:schemeClr val="tx1"/>
                </a:solidFill>
              </a:rPr>
              <a:t>)</a:t>
            </a:r>
            <a:endParaRPr lang="de-DE" dirty="0">
              <a:solidFill>
                <a:schemeClr val="tx1"/>
              </a:solidFill>
            </a:endParaRPr>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CfpP</a:t>
            </a:r>
            <a:r>
              <a:rPr lang="de-DE" sz="2000" dirty="0" smtClean="0"/>
              <a:t> </a:t>
            </a:r>
            <a:r>
              <a:rPr lang="de-DE" sz="2000" dirty="0" smtClean="0"/>
              <a:t>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a:t>
            </a:r>
            <a:r>
              <a:rPr lang="de-DE" sz="2000" dirty="0" err="1" smtClean="0"/>
              <a:t>of</a:t>
            </a:r>
            <a:r>
              <a:rPr lang="de-DE" sz="2000" dirty="0" smtClean="0"/>
              <a:t> </a:t>
            </a:r>
            <a:r>
              <a:rPr lang="de-DE" sz="2000" dirty="0" err="1" smtClean="0"/>
              <a:t>preliminray</a:t>
            </a:r>
            <a:r>
              <a:rPr lang="de-DE" sz="2000" dirty="0" smtClean="0"/>
              <a:t>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t>
            </a:r>
            <a:r>
              <a:rPr lang="de-DE" sz="2000" dirty="0" smtClean="0"/>
              <a:t>ARD </a:t>
            </a:r>
            <a:r>
              <a:rPr lang="de-DE" sz="2000" dirty="0" err="1" smtClean="0"/>
              <a:t>and</a:t>
            </a:r>
            <a:r>
              <a:rPr lang="de-DE" sz="2000" dirty="0" smtClean="0"/>
              <a:t> </a:t>
            </a:r>
            <a:r>
              <a:rPr lang="de-DE" sz="2000" dirty="0" err="1" smtClean="0"/>
              <a:t>the</a:t>
            </a:r>
            <a:r>
              <a:rPr lang="de-DE" sz="2000" dirty="0" smtClean="0"/>
              <a:t> </a:t>
            </a:r>
            <a:r>
              <a:rPr lang="de-DE" sz="2000" dirty="0" err="1" smtClean="0"/>
              <a:t>draft</a:t>
            </a:r>
            <a:r>
              <a:rPr lang="de-DE" sz="2000" dirty="0" smtClean="0"/>
              <a:t> TRD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endParaRPr lang="de-DE" sz="2000" dirty="0" smtClean="0"/>
          </a:p>
          <a:p>
            <a:r>
              <a:rPr lang="de-DE" sz="2000" dirty="0" smtClean="0"/>
              <a:t>TG3d </a:t>
            </a:r>
            <a:r>
              <a:rPr lang="de-DE" sz="2000" dirty="0" err="1" smtClean="0"/>
              <a:t>is</a:t>
            </a:r>
            <a:r>
              <a:rPr lang="de-DE" sz="2000" dirty="0" smtClean="0"/>
              <a:t> open </a:t>
            </a:r>
            <a:r>
              <a:rPr lang="de-DE" sz="2000" dirty="0" err="1" smtClean="0"/>
              <a:t>to</a:t>
            </a:r>
            <a:r>
              <a:rPr lang="de-DE" sz="2000" dirty="0" smtClean="0"/>
              <a:t> a large </a:t>
            </a:r>
            <a:r>
              <a:rPr lang="de-DE" sz="2000" dirty="0" err="1" smtClean="0"/>
              <a:t>frequency</a:t>
            </a:r>
            <a:r>
              <a:rPr lang="de-DE" sz="2000" dirty="0" smtClean="0"/>
              <a:t> </a:t>
            </a:r>
            <a:r>
              <a:rPr lang="de-DE" sz="2000" dirty="0" err="1" smtClean="0"/>
              <a:t>range</a:t>
            </a:r>
            <a:r>
              <a:rPr lang="de-DE" sz="2000" dirty="0" smtClean="0"/>
              <a:t> </a:t>
            </a:r>
            <a:r>
              <a:rPr lang="de-DE" sz="2000" dirty="0" err="1" smtClean="0"/>
              <a:t>covering</a:t>
            </a:r>
            <a:r>
              <a:rPr lang="de-DE" sz="2000" dirty="0" smtClean="0"/>
              <a:t> </a:t>
            </a:r>
            <a:r>
              <a:rPr lang="de-DE" sz="2000" dirty="0" err="1" smtClean="0"/>
              <a:t>the</a:t>
            </a:r>
            <a:r>
              <a:rPr lang="de-DE" sz="2000" dirty="0" smtClean="0"/>
              <a:t> </a:t>
            </a:r>
            <a:r>
              <a:rPr lang="de-DE" sz="2000" dirty="0" err="1" smtClean="0"/>
              <a:t>whole</a:t>
            </a:r>
            <a:r>
              <a:rPr lang="de-DE" sz="2000" dirty="0" smtClean="0"/>
              <a:t> </a:t>
            </a:r>
            <a:r>
              <a:rPr lang="de-DE" sz="2000" dirty="0" err="1" smtClean="0"/>
              <a:t>range</a:t>
            </a:r>
            <a:r>
              <a:rPr lang="de-DE" sz="2000" dirty="0" smtClean="0"/>
              <a:t> form 60 GHz </a:t>
            </a:r>
            <a:r>
              <a:rPr lang="de-DE" sz="2000" dirty="0" err="1" smtClean="0"/>
              <a:t>to</a:t>
            </a:r>
            <a:r>
              <a:rPr lang="de-DE" sz="2000" dirty="0" smtClean="0"/>
              <a:t> </a:t>
            </a:r>
            <a:r>
              <a:rPr lang="de-DE" sz="2000" dirty="0" err="1" smtClean="0"/>
              <a:t>free</a:t>
            </a:r>
            <a:r>
              <a:rPr lang="de-DE" sz="2000" dirty="0" smtClean="0"/>
              <a:t> </a:t>
            </a:r>
            <a:r>
              <a:rPr lang="de-DE" sz="2000" dirty="0" err="1" smtClean="0"/>
              <a:t>space</a:t>
            </a:r>
            <a:r>
              <a:rPr lang="de-DE" sz="2000" dirty="0" smtClean="0"/>
              <a:t> </a:t>
            </a:r>
            <a:r>
              <a:rPr lang="de-DE" sz="2000" dirty="0" err="1" smtClean="0"/>
              <a:t>optics</a:t>
            </a:r>
            <a:endParaRPr lang="de-DE" sz="2000" dirty="0" smtClean="0"/>
          </a:p>
          <a:p>
            <a:r>
              <a:rPr lang="de-DE" sz="2000" dirty="0" smtClean="0"/>
              <a:t>The </a:t>
            </a:r>
            <a:r>
              <a:rPr lang="de-DE" sz="2000" dirty="0" err="1" smtClean="0"/>
              <a:t>reasoning</a:t>
            </a:r>
            <a:r>
              <a:rPr lang="de-DE" sz="2000" dirty="0" smtClean="0"/>
              <a:t> </a:t>
            </a:r>
            <a:r>
              <a:rPr lang="de-DE" sz="2000" dirty="0" err="1" smtClean="0"/>
              <a:t>behind</a:t>
            </a:r>
            <a:r>
              <a:rPr lang="de-DE" sz="2000" dirty="0" smtClean="0"/>
              <a:t> </a:t>
            </a:r>
            <a:r>
              <a:rPr lang="de-DE" sz="2000" dirty="0" err="1" smtClean="0"/>
              <a:t>the</a:t>
            </a:r>
            <a:r>
              <a:rPr lang="de-DE" sz="2000" dirty="0" smtClean="0"/>
              <a:t> </a:t>
            </a:r>
            <a:r>
              <a:rPr lang="de-DE" sz="2000" dirty="0" err="1" smtClean="0"/>
              <a:t>CfpP</a:t>
            </a:r>
            <a:r>
              <a:rPr lang="de-DE" sz="2000" dirty="0" smtClean="0"/>
              <a:t> </a:t>
            </a:r>
            <a:r>
              <a:rPr lang="de-DE" sz="2000" dirty="0" err="1" smtClean="0"/>
              <a:t>is</a:t>
            </a:r>
            <a:r>
              <a:rPr lang="de-DE" sz="2000" dirty="0" smtClean="0"/>
              <a:t> </a:t>
            </a:r>
            <a:r>
              <a:rPr lang="de-DE" sz="2000" dirty="0" err="1" smtClean="0"/>
              <a:t>to</a:t>
            </a:r>
            <a:r>
              <a:rPr lang="de-DE" sz="2000" dirty="0" smtClean="0"/>
              <a:t> </a:t>
            </a:r>
            <a:r>
              <a:rPr lang="de-DE" sz="2000" dirty="0" err="1" smtClean="0"/>
              <a:t>get</a:t>
            </a:r>
            <a:r>
              <a:rPr lang="de-DE" sz="2000" dirty="0" smtClean="0"/>
              <a:t> an </a:t>
            </a:r>
            <a:r>
              <a:rPr lang="de-DE" sz="2000" dirty="0" err="1" smtClean="0"/>
              <a:t>early</a:t>
            </a:r>
            <a:r>
              <a:rPr lang="de-DE" sz="2000" dirty="0" smtClean="0"/>
              <a:t> </a:t>
            </a:r>
            <a:r>
              <a:rPr lang="de-DE" sz="2000" dirty="0" err="1" smtClean="0"/>
              <a:t>overview</a:t>
            </a:r>
            <a:r>
              <a:rPr lang="de-DE" sz="2000" dirty="0" smtClean="0"/>
              <a:t> on </a:t>
            </a:r>
            <a:r>
              <a:rPr lang="de-DE" sz="2000" dirty="0" err="1" smtClean="0"/>
              <a:t>the</a:t>
            </a:r>
            <a:r>
              <a:rPr lang="de-DE" sz="2000" dirty="0" smtClean="0"/>
              <a:t> </a:t>
            </a:r>
            <a:r>
              <a:rPr lang="de-DE" sz="2000" dirty="0" err="1" smtClean="0"/>
              <a:t>number</a:t>
            </a:r>
            <a:r>
              <a:rPr lang="de-DE" sz="2000" dirty="0" smtClean="0"/>
              <a:t> </a:t>
            </a:r>
            <a:r>
              <a:rPr lang="de-DE" sz="2000" dirty="0" err="1" smtClean="0"/>
              <a:t>differnt</a:t>
            </a:r>
            <a:r>
              <a:rPr lang="de-DE" sz="2000" dirty="0" smtClean="0"/>
              <a:t> PHY </a:t>
            </a:r>
            <a:r>
              <a:rPr lang="de-DE" sz="2000" dirty="0" err="1" smtClean="0"/>
              <a:t>solutions</a:t>
            </a:r>
            <a:r>
              <a:rPr lang="de-DE" sz="2000" dirty="0" smtClean="0"/>
              <a:t>, </a:t>
            </a:r>
            <a:r>
              <a:rPr lang="de-DE" sz="2000" dirty="0" err="1" smtClean="0"/>
              <a:t>that</a:t>
            </a:r>
            <a:r>
              <a:rPr lang="de-DE" sz="2000" dirty="0" smtClean="0"/>
              <a:t> </a:t>
            </a:r>
            <a:r>
              <a:rPr lang="de-DE" sz="2000" dirty="0" err="1" smtClean="0"/>
              <a:t>can</a:t>
            </a:r>
            <a:r>
              <a:rPr lang="de-DE" sz="2000" dirty="0" smtClean="0"/>
              <a:t> </a:t>
            </a:r>
            <a:r>
              <a:rPr lang="de-DE" sz="2000" dirty="0" err="1" smtClean="0"/>
              <a:t>be</a:t>
            </a:r>
            <a:r>
              <a:rPr lang="de-DE" sz="2000" dirty="0" smtClean="0"/>
              <a:t> </a:t>
            </a:r>
            <a:r>
              <a:rPr lang="de-DE" sz="2000" dirty="0" err="1" smtClean="0"/>
              <a:t>expected</a:t>
            </a:r>
            <a:r>
              <a:rPr lang="de-DE" sz="2000" dirty="0" smtClean="0"/>
              <a:t> in </a:t>
            </a:r>
            <a:r>
              <a:rPr lang="de-DE" sz="2000" dirty="0" err="1" smtClean="0"/>
              <a:t>the</a:t>
            </a:r>
            <a:r>
              <a:rPr lang="de-DE" sz="2000" dirty="0" smtClean="0"/>
              <a:t> final </a:t>
            </a:r>
            <a:r>
              <a:rPr lang="de-DE" sz="2000" dirty="0" err="1" smtClean="0"/>
              <a:t>CfP</a:t>
            </a:r>
            <a:r>
              <a:rPr lang="de-DE" sz="2000" dirty="0" smtClean="0"/>
              <a:t>. </a:t>
            </a:r>
            <a:r>
              <a:rPr lang="de-DE" sz="2000" dirty="0" err="1" smtClean="0"/>
              <a:t>This</a:t>
            </a:r>
            <a:r>
              <a:rPr lang="de-DE" sz="2000" dirty="0" smtClean="0"/>
              <a:t> will </a:t>
            </a:r>
            <a:r>
              <a:rPr lang="de-DE" sz="2000" dirty="0" err="1" smtClean="0"/>
              <a:t>help</a:t>
            </a:r>
            <a:r>
              <a:rPr lang="de-DE" sz="2000" dirty="0" smtClean="0"/>
              <a:t> </a:t>
            </a:r>
            <a:r>
              <a:rPr lang="de-DE" sz="2000" dirty="0" err="1" smtClean="0"/>
              <a:t>to</a:t>
            </a:r>
            <a:r>
              <a:rPr lang="de-DE" sz="2000" dirty="0" smtClean="0"/>
              <a:t> </a:t>
            </a:r>
            <a:r>
              <a:rPr lang="de-DE" sz="2000" dirty="0" err="1" smtClean="0"/>
              <a:t>finalize</a:t>
            </a:r>
            <a:r>
              <a:rPr lang="de-DE" sz="2000" dirty="0" smtClean="0"/>
              <a:t> </a:t>
            </a:r>
            <a:r>
              <a:rPr lang="de-DE" sz="2000" dirty="0" err="1" smtClean="0"/>
              <a:t>the</a:t>
            </a:r>
            <a:r>
              <a:rPr lang="de-DE" sz="2000" dirty="0" smtClean="0"/>
              <a:t> ECD.</a:t>
            </a:r>
            <a:endParaRPr lang="de-DE" sz="2000" dirty="0" smtClean="0"/>
          </a:p>
          <a:p>
            <a:r>
              <a:rPr lang="en-US" sz="2000" dirty="0" smtClean="0"/>
              <a:t>Proposal to start on </a:t>
            </a:r>
            <a:r>
              <a:rPr lang="en-US" sz="2000" dirty="0" err="1" smtClean="0"/>
              <a:t>CfpP</a:t>
            </a:r>
            <a:r>
              <a:rPr lang="en-US" sz="2000" dirty="0" smtClean="0"/>
              <a:t>: </a:t>
            </a:r>
            <a:r>
              <a:rPr lang="en-US" sz="2000" b="1" dirty="0" smtClean="0"/>
              <a:t>November </a:t>
            </a:r>
            <a:r>
              <a:rPr lang="en-US" sz="2000" b="1" dirty="0" smtClean="0"/>
              <a:t>2014</a:t>
            </a:r>
          </a:p>
          <a:p>
            <a:r>
              <a:rPr lang="en-US" sz="2000" dirty="0" smtClean="0"/>
              <a:t>Proposal to finalize the preliminary </a:t>
            </a:r>
            <a:r>
              <a:rPr lang="en-US" sz="2000" dirty="0" err="1" smtClean="0"/>
              <a:t>CfP</a:t>
            </a:r>
            <a:r>
              <a:rPr lang="en-US" sz="2000" dirty="0" smtClean="0"/>
              <a:t> (register for proposals): </a:t>
            </a:r>
            <a:r>
              <a:rPr lang="en-US" sz="2000" b="1" dirty="0" smtClean="0"/>
              <a:t>January  2015</a:t>
            </a:r>
            <a:endParaRPr lang="en-US" sz="2000" b="1" dirty="0" smtClean="0"/>
          </a:p>
          <a:p>
            <a:r>
              <a:rPr lang="en-US" sz="2000" dirty="0" smtClean="0"/>
              <a:t>Suggested </a:t>
            </a:r>
            <a:r>
              <a:rPr lang="en-US" sz="2000" dirty="0" smtClean="0"/>
              <a:t>date for presenting </a:t>
            </a:r>
            <a:r>
              <a:rPr lang="en-US" sz="2000" dirty="0" smtClean="0"/>
              <a:t>preliminary proposals</a:t>
            </a:r>
            <a:r>
              <a:rPr lang="en-US" sz="2000" dirty="0" smtClean="0"/>
              <a:t>: </a:t>
            </a:r>
            <a:r>
              <a:rPr lang="en-US" sz="2000" b="1" dirty="0" smtClean="0"/>
              <a:t>March 2015</a:t>
            </a:r>
            <a:endParaRPr lang="en-US" sz="2000" b="1" dirty="0" smtClean="0"/>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t>January</a:t>
            </a:r>
            <a:r>
              <a:rPr lang="de-DE" sz="2000" b="1" dirty="0" smtClean="0"/>
              <a:t> 2016</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t>November 2016</a:t>
            </a:r>
            <a:endParaRPr lang="de-DE" sz="2000" dirty="0" smtClean="0"/>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447548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solidFill>
                            <a:schemeClr val="tx1"/>
                          </a:solidFill>
                        </a:rPr>
                        <a:t>Work on </a:t>
                      </a:r>
                      <a:r>
                        <a:rPr lang="de-DE" dirty="0" err="1" smtClean="0">
                          <a:solidFill>
                            <a:schemeClr val="tx1"/>
                          </a:solidFill>
                        </a:rPr>
                        <a:t>CfpP</a:t>
                      </a:r>
                      <a:endParaRPr lang="de-DE" dirty="0">
                        <a:solidFill>
                          <a:schemeClr val="tx1"/>
                        </a:solidFill>
                      </a:endParaRPr>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solidFill>
                            <a:schemeClr val="tx1"/>
                          </a:solidFill>
                        </a:rPr>
                        <a:t>Issuing</a:t>
                      </a:r>
                      <a:r>
                        <a:rPr lang="de-DE" dirty="0" smtClean="0">
                          <a:solidFill>
                            <a:schemeClr val="tx1"/>
                          </a:solidFill>
                        </a:rPr>
                        <a:t> </a:t>
                      </a:r>
                      <a:r>
                        <a:rPr lang="de-DE" dirty="0" err="1" smtClean="0">
                          <a:solidFill>
                            <a:schemeClr val="tx1"/>
                          </a:solidFill>
                        </a:rPr>
                        <a:t>CfpP</a:t>
                      </a:r>
                      <a:endParaRPr lang="de-DE" dirty="0">
                        <a:solidFill>
                          <a:schemeClr val="tx1"/>
                        </a:solidFill>
                      </a:endParaRPr>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solidFill>
                            <a:schemeClr val="tx1"/>
                          </a:solidFill>
                        </a:rPr>
                        <a:t>Pres</a:t>
                      </a:r>
                      <a:r>
                        <a:rPr lang="de-DE" dirty="0" smtClean="0">
                          <a:solidFill>
                            <a:schemeClr val="tx1"/>
                          </a:solidFill>
                        </a:rPr>
                        <a:t>.</a:t>
                      </a:r>
                      <a:r>
                        <a:rPr lang="de-DE" baseline="0" dirty="0" smtClean="0">
                          <a:solidFill>
                            <a:schemeClr val="tx1"/>
                          </a:solidFill>
                        </a:rPr>
                        <a:t> of </a:t>
                      </a:r>
                      <a:r>
                        <a:rPr lang="de-DE" baseline="0" dirty="0" err="1" smtClean="0">
                          <a:solidFill>
                            <a:schemeClr val="tx1"/>
                          </a:solidFill>
                        </a:rPr>
                        <a:t>Prel</a:t>
                      </a:r>
                      <a:r>
                        <a:rPr lang="de-DE" baseline="0" dirty="0" smtClean="0">
                          <a:solidFill>
                            <a:schemeClr val="tx1"/>
                          </a:solidFill>
                        </a:rPr>
                        <a:t>. </a:t>
                      </a:r>
                      <a:r>
                        <a:rPr lang="de-DE" baseline="0" dirty="0" err="1" smtClean="0">
                          <a:solidFill>
                            <a:schemeClr val="tx1"/>
                          </a:solidFill>
                        </a:rPr>
                        <a:t>Prop</a:t>
                      </a:r>
                      <a:r>
                        <a:rPr lang="de-DE" baseline="0" dirty="0" smtClean="0">
                          <a:solidFill>
                            <a:schemeClr val="tx1"/>
                          </a:solidFill>
                        </a:rPr>
                        <a:t>.</a:t>
                      </a:r>
                      <a:endParaRPr lang="de-DE" dirty="0">
                        <a:solidFill>
                          <a:schemeClr val="tx1"/>
                        </a:solidFill>
                      </a:endParaRPr>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sz="2000" dirty="0"/>
                    </a:p>
                  </a:txBody>
                  <a:tcPr>
                    <a:noFill/>
                  </a:tcPr>
                </a:tc>
                <a:tc>
                  <a:txBody>
                    <a:bodyPr/>
                    <a:lstStyle/>
                    <a:p>
                      <a:endParaRPr lang="de-DE" dirty="0"/>
                    </a:p>
                  </a:txBody>
                  <a:tcPr>
                    <a:noFill/>
                  </a:tcPr>
                </a:tc>
                <a:tc>
                  <a:txBody>
                    <a:bodyPr/>
                    <a:lstStyle/>
                    <a:p>
                      <a:endParaRPr lang="de-DE" dirty="0"/>
                    </a:p>
                  </a:txBody>
                  <a:tcPr>
                    <a:solidFill>
                      <a:srgbClr val="ADADEB"/>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graphicFrame>
        <p:nvGraphicFramePr>
          <p:cNvPr id="7" name="Inhaltsplatzhalter 6"/>
          <p:cNvGraphicFramePr>
            <a:graphicFrameLocks/>
          </p:cNvGraphicFramePr>
          <p:nvPr/>
        </p:nvGraphicFramePr>
        <p:xfrm>
          <a:off x="748859" y="1713186"/>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62007"/>
                <a:gridCol w="478508"/>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6">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sz="1800" dirty="0" smtClean="0"/>
                        <a:t>X</a:t>
                      </a:r>
                      <a:endParaRPr lang="de-DE" sz="1800"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mn-lt"/>
                          <a:ea typeface="+mn-ea"/>
                          <a:cs typeface="+mn-cs"/>
                        </a:rPr>
                        <a:t>X</a:t>
                      </a:r>
                    </a:p>
                  </a:txBody>
                  <a:tcPr>
                    <a:solidFill>
                      <a:srgbClr val="FF0000"/>
                    </a:solid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September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January</a:t>
            </a:r>
            <a:r>
              <a:rPr lang="en-US" sz="2000" b="1" dirty="0" smtClean="0"/>
              <a:t> 2015</a:t>
            </a:r>
            <a:endParaRPr lang="en-US" sz="2000" b="1" dirty="0" smtClean="0"/>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May 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May 2015</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 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TRD: </a:t>
            </a:r>
            <a:r>
              <a:rPr lang="en-US" sz="2000" b="1" dirty="0" smtClean="0"/>
              <a:t>January 2015</a:t>
            </a:r>
          </a:p>
          <a:p>
            <a:r>
              <a:rPr lang="en-US" sz="2000" dirty="0" smtClean="0"/>
              <a:t>Proposal to finalize TRD: </a:t>
            </a:r>
            <a:r>
              <a:rPr lang="en-US" sz="2000" b="1" dirty="0" smtClean="0"/>
              <a:t>July 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a:t>
            </a:r>
            <a:r>
              <a:rPr lang="en-US" dirty="0" smtClean="0"/>
              <a:t>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preliminary </a:t>
            </a:r>
            <a:r>
              <a:rPr lang="en-US" sz="2000" dirty="0" err="1" smtClean="0"/>
              <a:t>CfP</a:t>
            </a:r>
            <a:r>
              <a:rPr lang="en-US" sz="2000" dirty="0" smtClean="0"/>
              <a:t>: </a:t>
            </a:r>
            <a:r>
              <a:rPr lang="en-US" sz="2000" b="1" dirty="0" smtClean="0"/>
              <a:t>July 2014</a:t>
            </a:r>
          </a:p>
          <a:p>
            <a:r>
              <a:rPr lang="en-US" sz="2000" dirty="0" smtClean="0"/>
              <a:t>Proposal </a:t>
            </a:r>
            <a:r>
              <a:rPr lang="en-US" sz="2000" dirty="0" smtClean="0"/>
              <a:t>to start on the </a:t>
            </a:r>
            <a:r>
              <a:rPr lang="en-US" sz="2000" dirty="0" err="1" smtClean="0"/>
              <a:t>CfP</a:t>
            </a:r>
            <a:r>
              <a:rPr lang="en-US" sz="2000" dirty="0" smtClean="0"/>
              <a:t>: </a:t>
            </a:r>
            <a:r>
              <a:rPr lang="en-US" sz="2000" b="1" dirty="0" smtClean="0"/>
              <a:t>May 2015</a:t>
            </a:r>
          </a:p>
          <a:p>
            <a:r>
              <a:rPr lang="en-US" sz="2000" dirty="0" smtClean="0"/>
              <a:t>Proposal to finalize the  </a:t>
            </a:r>
            <a:r>
              <a:rPr lang="en-US" sz="2000" dirty="0" err="1" smtClean="0"/>
              <a:t>CfP</a:t>
            </a:r>
            <a:r>
              <a:rPr lang="en-US" sz="2000" dirty="0" smtClean="0"/>
              <a:t> (registered proposals only): </a:t>
            </a:r>
            <a:r>
              <a:rPr lang="en-US" sz="2000" b="1" dirty="0" smtClean="0"/>
              <a:t>July 2015</a:t>
            </a:r>
          </a:p>
          <a:p>
            <a:r>
              <a:rPr lang="en-US" sz="2000" dirty="0" smtClean="0"/>
              <a:t>Suggested date for presenting proposals: </a:t>
            </a:r>
            <a:r>
              <a:rPr lang="en-US" sz="2000" b="1" dirty="0" smtClean="0"/>
              <a:t>September 2015</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978</Words>
  <Application>Microsoft Office PowerPoint</Application>
  <PresentationFormat>Bildschirmpräsentation (4:3)</PresentationFormat>
  <Paragraphs>170</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Call for Preliminary Proposals (CfpP)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105</cp:revision>
  <cp:lastPrinted>1998-02-10T13:28:06Z</cp:lastPrinted>
  <dcterms:created xsi:type="dcterms:W3CDTF">2012-11-14T22:04:21Z</dcterms:created>
  <dcterms:modified xsi:type="dcterms:W3CDTF">2014-09-18T08:46:21Z</dcterms:modified>
</cp:coreProperties>
</file>