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1308"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802.15-14-0155-02-003d_Time_Planning_for_the_Task_Group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May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14/0155r1</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err="1" smtClean="0"/>
              <a:t>January</a:t>
            </a:r>
            <a:r>
              <a:rPr lang="de-DE" sz="2000" b="1" dirty="0" smtClean="0"/>
              <a:t> </a:t>
            </a:r>
            <a:r>
              <a:rPr lang="de-DE" sz="2000" b="1" dirty="0" smtClean="0"/>
              <a:t>2016</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t>November</a:t>
            </a:r>
            <a:r>
              <a:rPr lang="de-DE" sz="2000" b="1" dirty="0" smtClean="0"/>
              <a:t> </a:t>
            </a:r>
            <a:r>
              <a:rPr lang="de-DE" sz="2000" b="1" dirty="0" smtClean="0"/>
              <a:t>2016</a:t>
            </a:r>
            <a:endParaRPr lang="de-DE" sz="2000" dirty="0" smtClean="0"/>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447548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462007"/>
                <a:gridCol w="478508"/>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Work on </a:t>
                      </a:r>
                      <a:r>
                        <a:rPr lang="de-DE" dirty="0" err="1" smtClean="0"/>
                        <a:t>Prel</a:t>
                      </a:r>
                      <a:r>
                        <a:rPr lang="de-DE" dirty="0" smtClean="0"/>
                        <a:t>. </a:t>
                      </a:r>
                      <a:r>
                        <a:rPr lang="de-DE"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Issuing</a:t>
                      </a:r>
                      <a:r>
                        <a:rPr lang="de-DE" dirty="0" smtClean="0"/>
                        <a:t> </a:t>
                      </a:r>
                      <a:r>
                        <a:rPr lang="de-DE" dirty="0" err="1" smtClean="0"/>
                        <a:t>Prel</a:t>
                      </a:r>
                      <a:r>
                        <a:rPr lang="de-DE" dirty="0" smtClean="0"/>
                        <a:t>.</a:t>
                      </a:r>
                      <a:r>
                        <a:rPr lang="de-DE" baseline="0" dirty="0" smtClean="0"/>
                        <a:t> </a:t>
                      </a:r>
                      <a:r>
                        <a:rPr lang="de-DE"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Pres</a:t>
                      </a:r>
                      <a:r>
                        <a:rPr lang="de-DE" dirty="0" smtClean="0"/>
                        <a:t>.</a:t>
                      </a:r>
                      <a:r>
                        <a:rPr lang="de-DE" baseline="0" dirty="0" smtClean="0"/>
                        <a:t> of </a:t>
                      </a:r>
                      <a:r>
                        <a:rPr lang="de-DE" baseline="0" dirty="0" err="1" smtClean="0"/>
                        <a:t>Prel</a:t>
                      </a:r>
                      <a:r>
                        <a:rPr lang="de-DE" baseline="0" dirty="0" smtClean="0"/>
                        <a:t>. </a:t>
                      </a:r>
                      <a:r>
                        <a:rPr lang="de-DE" baseline="0" dirty="0" err="1" smtClean="0"/>
                        <a:t>Prop</a:t>
                      </a:r>
                      <a:r>
                        <a:rPr lang="de-DE" baseline="0" dirty="0" smtClean="0"/>
                        <a: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sz="2000"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70840">
                <a:tc>
                  <a:txBody>
                    <a:bodyPr/>
                    <a:lstStyle/>
                    <a:p>
                      <a:r>
                        <a:rPr lang="de-DE" dirty="0" err="1" smtClean="0"/>
                        <a:t>Issuing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748859" y="1713186"/>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62007"/>
                <a:gridCol w="478508"/>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6">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r>
                        <a:rPr lang="de-DE" sz="1800" dirty="0" smtClean="0"/>
                        <a:t>X</a:t>
                      </a:r>
                      <a:endParaRPr lang="de-DE" sz="1800"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srgbClr val="000000"/>
                          </a:solidFill>
                          <a:effectLst/>
                          <a:uLnTx/>
                          <a:uFillTx/>
                          <a:latin typeface="+mn-lt"/>
                          <a:ea typeface="+mn-ea"/>
                          <a:cs typeface="+mn-cs"/>
                        </a:rPr>
                        <a:t>X</a:t>
                      </a:r>
                      <a:endParaRPr kumimoji="0" lang="de-DE" sz="1800" b="0" i="0" u="none" strike="noStrike" kern="1200" cap="none" spc="0" normalizeH="0" baseline="0" noProof="0" dirty="0" smtClean="0">
                        <a:ln>
                          <a:noFill/>
                        </a:ln>
                        <a:solidFill>
                          <a:srgbClr val="000000"/>
                        </a:solidFill>
                        <a:effectLst/>
                        <a:uLnTx/>
                        <a:uFillTx/>
                        <a:latin typeface="+mn-lt"/>
                        <a:ea typeface="+mn-ea"/>
                        <a:cs typeface="+mn-cs"/>
                      </a:endParaRPr>
                    </a:p>
                  </a:txBody>
                  <a:tcPr>
                    <a:solidFill>
                      <a:srgbClr val="FF0000"/>
                    </a:solid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March 2014</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September 2014</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t>May 2015</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t>May 2015</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TRD: </a:t>
            </a:r>
            <a:r>
              <a:rPr lang="en-US" sz="2000" b="1" dirty="0" smtClean="0"/>
              <a:t>January 2015</a:t>
            </a:r>
          </a:p>
          <a:p>
            <a:r>
              <a:rPr lang="en-US" sz="2000" dirty="0" smtClean="0"/>
              <a:t>Proposal to finalize TRD: </a:t>
            </a:r>
            <a:r>
              <a:rPr lang="en-US" sz="2000" b="1" dirty="0" smtClean="0"/>
              <a:t>July 2015</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preliminary </a:t>
            </a:r>
            <a:r>
              <a:rPr lang="en-US" sz="2000" dirty="0" err="1" smtClean="0"/>
              <a:t>CfP</a:t>
            </a:r>
            <a:r>
              <a:rPr lang="en-US" sz="2000" dirty="0" smtClean="0"/>
              <a:t>: </a:t>
            </a:r>
            <a:r>
              <a:rPr lang="en-US" sz="2000" b="1" dirty="0" smtClean="0"/>
              <a:t>July 2014</a:t>
            </a:r>
          </a:p>
          <a:p>
            <a:r>
              <a:rPr lang="en-US" sz="2000" dirty="0" smtClean="0"/>
              <a:t>Proposal to finalize the preliminary </a:t>
            </a:r>
            <a:r>
              <a:rPr lang="en-US" sz="2000" dirty="0" err="1" smtClean="0"/>
              <a:t>CfP</a:t>
            </a:r>
            <a:r>
              <a:rPr lang="en-US" sz="2000" dirty="0" smtClean="0"/>
              <a:t> (register for proposals): </a:t>
            </a:r>
            <a:r>
              <a:rPr lang="en-US" sz="2000" b="1" dirty="0" smtClean="0"/>
              <a:t>November 2014</a:t>
            </a:r>
          </a:p>
          <a:p>
            <a:r>
              <a:rPr lang="en-US" sz="2000" dirty="0" smtClean="0"/>
              <a:t>Tutorial:</a:t>
            </a:r>
            <a:r>
              <a:rPr lang="en-US" sz="2000" b="1" dirty="0" smtClean="0"/>
              <a:t> November 2014</a:t>
            </a:r>
          </a:p>
          <a:p>
            <a:r>
              <a:rPr lang="en-US" sz="2000" dirty="0" smtClean="0"/>
              <a:t>Proposal to start on the </a:t>
            </a:r>
            <a:r>
              <a:rPr lang="en-US" sz="2000" dirty="0" err="1" smtClean="0"/>
              <a:t>CfP</a:t>
            </a:r>
            <a:r>
              <a:rPr lang="en-US" sz="2000" dirty="0" smtClean="0"/>
              <a:t>: </a:t>
            </a:r>
            <a:r>
              <a:rPr lang="en-US" sz="2000" b="1" dirty="0" smtClean="0"/>
              <a:t>May 2015</a:t>
            </a:r>
          </a:p>
          <a:p>
            <a:r>
              <a:rPr lang="en-US" sz="2000" dirty="0" smtClean="0"/>
              <a:t>Proposal to finalize the  </a:t>
            </a:r>
            <a:r>
              <a:rPr lang="en-US" sz="2000" dirty="0" err="1" smtClean="0"/>
              <a:t>CfP</a:t>
            </a:r>
            <a:r>
              <a:rPr lang="en-US" sz="2000" dirty="0" smtClean="0"/>
              <a:t> (registered proposals only): </a:t>
            </a:r>
            <a:r>
              <a:rPr lang="en-US" sz="2000" b="1" dirty="0" smtClean="0"/>
              <a:t>July </a:t>
            </a:r>
            <a:r>
              <a:rPr lang="en-US" sz="2000" b="1" dirty="0" smtClean="0"/>
              <a:t>2015</a:t>
            </a:r>
          </a:p>
          <a:p>
            <a:r>
              <a:rPr lang="en-US" sz="2000" dirty="0" smtClean="0"/>
              <a:t>Suggested date for presenting proposals: </a:t>
            </a:r>
            <a:r>
              <a:rPr lang="en-US" sz="2000" b="1" dirty="0" smtClean="0"/>
              <a:t>September 2015</a:t>
            </a:r>
            <a:endParaRPr lang="en-US" sz="2000" b="1" dirty="0" smtClean="0"/>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865</Words>
  <Application>Microsoft Office PowerPoint</Application>
  <PresentationFormat>Bildschirmpräsentation (4:3)</PresentationFormat>
  <Paragraphs>161</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74</cp:revision>
  <cp:lastPrinted>1998-02-10T13:28:06Z</cp:lastPrinted>
  <dcterms:created xsi:type="dcterms:W3CDTF">2012-11-14T22:04:21Z</dcterms:created>
  <dcterms:modified xsi:type="dcterms:W3CDTF">2014-05-14T00:17:32Z</dcterms:modified>
</cp:coreProperties>
</file>