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59" r:id="rId2"/>
    <p:sldId id="262" r:id="rId3"/>
    <p:sldId id="263" r:id="rId4"/>
    <p:sldId id="264" r:id="rId5"/>
    <p:sldId id="265" r:id="rId6"/>
    <p:sldId id="266" r:id="rId7"/>
    <p:sldId id="267" r:id="rId8"/>
    <p:sldId id="268" r:id="rId9"/>
    <p:sldId id="269" r:id="rId10"/>
    <p:sldId id="273" r:id="rId11"/>
    <p:sldId id="272" r:id="rId12"/>
    <p:sldId id="271" r:id="rId13"/>
  </p:sldIdLst>
  <p:sldSz cx="9144000" cy="6858000" type="screen4x3"/>
  <p:notesSz cx="7099300" cy="102346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F00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46F890A9-2807-4EBB-B81D-B2AA78EC7F39}" styleName="Dunkle Formatvorlage 2 - Akzent 5/Akz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Dunkle Formatvorlage 2 - Akzent 3/Akz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EB344D84-9AFB-497E-A393-DC336BA19D2E}" styleName="Mittlere Formatvorlage 3 - Akz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60" d="100"/>
          <a:sy n="60" d="100"/>
        </p:scale>
        <p:origin x="-1308" y="-13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629290" y="196079"/>
            <a:ext cx="2758130"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3075" name="Rectangle 3"/>
          <p:cNvSpPr>
            <a:spLocks noGrp="1" noChangeArrowheads="1"/>
          </p:cNvSpPr>
          <p:nvPr>
            <p:ph type="dt" sz="quarter" idx="1"/>
          </p:nvPr>
        </p:nvSpPr>
        <p:spPr bwMode="auto">
          <a:xfrm>
            <a:off x="711881" y="196079"/>
            <a:ext cx="2364809"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3076" name="Rectangle 4"/>
          <p:cNvSpPr>
            <a:spLocks noGrp="1" noChangeArrowheads="1"/>
          </p:cNvSpPr>
          <p:nvPr>
            <p:ph type="ftr" sz="quarter" idx="2"/>
          </p:nvPr>
        </p:nvSpPr>
        <p:spPr bwMode="auto">
          <a:xfrm>
            <a:off x="4259906" y="9905481"/>
            <a:ext cx="2208779"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sz="1100"/>
            </a:lvl1pPr>
          </a:lstStyle>
          <a:p>
            <a:r>
              <a:rPr lang="en-US"/>
              <a:t>&lt;author&gt;, &lt;company&gt;</a:t>
            </a:r>
          </a:p>
        </p:txBody>
      </p:sp>
      <p:sp>
        <p:nvSpPr>
          <p:cNvPr id="3077" name="Rectangle 5"/>
          <p:cNvSpPr>
            <a:spLocks noGrp="1" noChangeArrowheads="1"/>
          </p:cNvSpPr>
          <p:nvPr>
            <p:ph type="sldNum" sz="quarter" idx="3"/>
          </p:nvPr>
        </p:nvSpPr>
        <p:spPr bwMode="auto">
          <a:xfrm>
            <a:off x="2761382" y="9905481"/>
            <a:ext cx="1418884"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97858">
              <a:defRPr sz="1100"/>
            </a:lvl1pPr>
          </a:lstStyle>
          <a:p>
            <a:r>
              <a:rPr lang="en-US"/>
              <a:t>Page </a:t>
            </a:r>
            <a:fld id="{3BAC553E-1632-46BB-AD87-87036F0A01ED}" type="slidenum">
              <a:rPr lang="en-US"/>
              <a:pPr/>
              <a:t>‹Nr.›</a:t>
            </a:fld>
            <a:endParaRPr lang="en-US"/>
          </a:p>
        </p:txBody>
      </p:sp>
      <p:sp>
        <p:nvSpPr>
          <p:cNvPr id="3078" name="Line 6"/>
          <p:cNvSpPr>
            <a:spLocks noChangeShapeType="1"/>
          </p:cNvSpPr>
          <p:nvPr/>
        </p:nvSpPr>
        <p:spPr bwMode="auto">
          <a:xfrm>
            <a:off x="710256" y="427172"/>
            <a:ext cx="5678790"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3079" name="Rectangle 7"/>
          <p:cNvSpPr>
            <a:spLocks noChangeArrowheads="1"/>
          </p:cNvSpPr>
          <p:nvPr/>
        </p:nvSpPr>
        <p:spPr bwMode="auto">
          <a:xfrm>
            <a:off x="710256" y="9905482"/>
            <a:ext cx="728133" cy="184666"/>
          </a:xfrm>
          <a:prstGeom prst="rect">
            <a:avLst/>
          </a:prstGeom>
          <a:noFill/>
          <a:ln w="9525">
            <a:noFill/>
            <a:miter lim="800000"/>
            <a:headEnd/>
            <a:tailEnd/>
          </a:ln>
          <a:effectLst/>
        </p:spPr>
        <p:txBody>
          <a:bodyPr lIns="0" tIns="0" rIns="0" bIns="0">
            <a:spAutoFit/>
          </a:bodyPr>
          <a:lstStyle/>
          <a:p>
            <a:pPr defTabSz="997858"/>
            <a:r>
              <a:rPr lang="en-US" dirty="0"/>
              <a:t>Submission</a:t>
            </a:r>
          </a:p>
        </p:txBody>
      </p:sp>
      <p:sp>
        <p:nvSpPr>
          <p:cNvPr id="3080" name="Line 8"/>
          <p:cNvSpPr>
            <a:spLocks noChangeShapeType="1"/>
          </p:cNvSpPr>
          <p:nvPr/>
        </p:nvSpPr>
        <p:spPr bwMode="auto">
          <a:xfrm>
            <a:off x="710256" y="9893226"/>
            <a:ext cx="5836443"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 xmlns:p14="http://schemas.microsoft.com/office/powerpoint/2010/main" val="7623242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49650" y="108544"/>
            <a:ext cx="288165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2051" name="Rectangle 3"/>
          <p:cNvSpPr>
            <a:spLocks noGrp="1" noChangeArrowheads="1"/>
          </p:cNvSpPr>
          <p:nvPr>
            <p:ph type="dt" idx="1"/>
          </p:nvPr>
        </p:nvSpPr>
        <p:spPr bwMode="auto">
          <a:xfrm>
            <a:off x="669623" y="108544"/>
            <a:ext cx="280201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000125" y="773113"/>
            <a:ext cx="5099050" cy="3825875"/>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45923" y="4861704"/>
            <a:ext cx="5207454" cy="4606101"/>
          </a:xfrm>
          <a:prstGeom prst="rect">
            <a:avLst/>
          </a:prstGeom>
          <a:noFill/>
          <a:ln w="9525">
            <a:noFill/>
            <a:miter lim="800000"/>
            <a:headEnd/>
            <a:tailEnd/>
          </a:ln>
          <a:effectLst/>
        </p:spPr>
        <p:txBody>
          <a:bodyPr vert="horz" wrap="square" lIns="100125" tIns="49215" rIns="100125" bIns="4921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3861707" y="9908983"/>
            <a:ext cx="256959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88747" lvl="4" algn="r" defTabSz="997858">
              <a:defRPr/>
            </a:lvl5pPr>
          </a:lstStyle>
          <a:p>
            <a:pPr lvl="4"/>
            <a:r>
              <a:rPr lang="en-US"/>
              <a:t>&lt;author&gt;, &lt;company&gt;</a:t>
            </a:r>
          </a:p>
        </p:txBody>
      </p:sp>
      <p:sp>
        <p:nvSpPr>
          <p:cNvPr id="2055" name="Rectangle 7"/>
          <p:cNvSpPr>
            <a:spLocks noGrp="1" noChangeArrowheads="1"/>
          </p:cNvSpPr>
          <p:nvPr>
            <p:ph type="sldNum" sz="quarter" idx="5"/>
          </p:nvPr>
        </p:nvSpPr>
        <p:spPr bwMode="auto">
          <a:xfrm>
            <a:off x="3003550" y="9908983"/>
            <a:ext cx="82077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a:lvl1pPr>
          </a:lstStyle>
          <a:p>
            <a:r>
              <a:rPr lang="en-US"/>
              <a:t>Page </a:t>
            </a:r>
            <a:fld id="{1E6C07B4-BB24-438D-87A0-B79A0C0B63CB}" type="slidenum">
              <a:rPr lang="en-US"/>
              <a:pPr/>
              <a:t>‹Nr.›</a:t>
            </a:fld>
            <a:endParaRPr lang="en-US"/>
          </a:p>
        </p:txBody>
      </p:sp>
      <p:sp>
        <p:nvSpPr>
          <p:cNvPr id="2056" name="Rectangle 8"/>
          <p:cNvSpPr>
            <a:spLocks noChangeArrowheads="1"/>
          </p:cNvSpPr>
          <p:nvPr/>
        </p:nvSpPr>
        <p:spPr bwMode="auto">
          <a:xfrm>
            <a:off x="741136" y="9908983"/>
            <a:ext cx="728133" cy="184666"/>
          </a:xfrm>
          <a:prstGeom prst="rect">
            <a:avLst/>
          </a:prstGeom>
          <a:noFill/>
          <a:ln w="9525">
            <a:noFill/>
            <a:miter lim="800000"/>
            <a:headEnd/>
            <a:tailEnd/>
          </a:ln>
          <a:effectLst/>
        </p:spPr>
        <p:txBody>
          <a:bodyPr lIns="0" tIns="0" rIns="0" bIns="0">
            <a:spAutoFit/>
          </a:bodyPr>
          <a:lstStyle/>
          <a:p>
            <a:r>
              <a:rPr lang="en-US"/>
              <a:t>Submission</a:t>
            </a:r>
          </a:p>
        </p:txBody>
      </p:sp>
      <p:sp>
        <p:nvSpPr>
          <p:cNvPr id="2057" name="Line 9"/>
          <p:cNvSpPr>
            <a:spLocks noChangeShapeType="1"/>
          </p:cNvSpPr>
          <p:nvPr/>
        </p:nvSpPr>
        <p:spPr bwMode="auto">
          <a:xfrm>
            <a:off x="741136" y="9907232"/>
            <a:ext cx="5617029"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2058" name="Line 10"/>
          <p:cNvSpPr>
            <a:spLocks noChangeShapeType="1"/>
          </p:cNvSpPr>
          <p:nvPr/>
        </p:nvSpPr>
        <p:spPr bwMode="auto">
          <a:xfrm>
            <a:off x="663122" y="327382"/>
            <a:ext cx="5773057"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 xmlns:p14="http://schemas.microsoft.com/office/powerpoint/2010/main" val="4269378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525C387A-8238-4D3E-A084-5428CD54B8D5}" type="slidenum">
              <a:rPr lang="en-US"/>
              <a:pPr/>
              <a:t>‹Nr.›</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C3EDA6DA-8C19-40E2-816F-1AE6A4528EF9}" type="slidenum">
              <a:rPr lang="en-US"/>
              <a:pPr/>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9CA51FD3-D219-4F15-BBEC-19406F037D66}" type="slidenum">
              <a:rPr lang="en-US"/>
              <a:pPr/>
              <a:t>‹Nr.›</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a:xfrm>
            <a:off x="685800" y="378281"/>
            <a:ext cx="1600200" cy="215444"/>
          </a:xfrm>
        </p:spPr>
        <p:txBody>
          <a:bodyPr/>
          <a:lstStyle>
            <a:lvl1pPr>
              <a:defRPr/>
            </a:lvl1pPr>
          </a:lstStyle>
          <a:p>
            <a:r>
              <a:rPr lang="en-US" dirty="0" smtClean="0"/>
              <a:t>July 2013</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D8E7F6C2-DF2F-4116-8D71-DCDEFB590920}" type="slidenum">
              <a:rPr lang="en-US"/>
              <a:pPr/>
              <a:t>‹Nr.›</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6AD22946-1A4B-488C-8C44-CAE0A6B61614}" type="slidenum">
              <a:rPr lang="en-US"/>
              <a:pPr/>
              <a:t>‹Nr.›</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49F8486E-9C3F-4121-AED1-677A3F6C0F73}" type="slidenum">
              <a:rPr lang="en-US"/>
              <a:pPr/>
              <a:t>‹Nr.›</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lvl1pPr>
              <a:defRPr/>
            </a:lvl1pPr>
          </a:lstStyle>
          <a:p>
            <a:r>
              <a:rPr lang="en-US"/>
              <a:t>&lt;month year&gt;</a:t>
            </a:r>
          </a:p>
        </p:txBody>
      </p:sp>
      <p:sp>
        <p:nvSpPr>
          <p:cNvPr id="8" name="Fußzeilenplatzhalter 7"/>
          <p:cNvSpPr>
            <a:spLocks noGrp="1"/>
          </p:cNvSpPr>
          <p:nvPr>
            <p:ph type="ftr" sz="quarter" idx="11"/>
          </p:nvPr>
        </p:nvSpPr>
        <p:spPr/>
        <p:txBody>
          <a:bodyPr/>
          <a:lstStyle>
            <a:lvl1pPr>
              <a:defRPr/>
            </a:lvl1pPr>
          </a:lstStyle>
          <a:p>
            <a:r>
              <a:rPr lang="en-US"/>
              <a:t>&lt;author&gt;, &lt;company&gt;</a:t>
            </a:r>
          </a:p>
        </p:txBody>
      </p:sp>
      <p:sp>
        <p:nvSpPr>
          <p:cNvPr id="9" name="Foliennummernplatzhalter 8"/>
          <p:cNvSpPr>
            <a:spLocks noGrp="1"/>
          </p:cNvSpPr>
          <p:nvPr>
            <p:ph type="sldNum" sz="quarter" idx="12"/>
          </p:nvPr>
        </p:nvSpPr>
        <p:spPr/>
        <p:txBody>
          <a:bodyPr/>
          <a:lstStyle>
            <a:lvl1pPr>
              <a:defRPr/>
            </a:lvl1pPr>
          </a:lstStyle>
          <a:p>
            <a:r>
              <a:rPr lang="en-US"/>
              <a:t>Slide </a:t>
            </a:r>
            <a:fld id="{414EE501-66D6-4ED8-A98B-DBE3F1441DC4}" type="slidenum">
              <a:rPr lang="en-US"/>
              <a:pPr/>
              <a:t>‹Nr.›</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lvl1pPr>
              <a:defRPr/>
            </a:lvl1pPr>
          </a:lstStyle>
          <a:p>
            <a:r>
              <a:rPr lang="en-US"/>
              <a:t>&lt;month year&gt;</a:t>
            </a:r>
          </a:p>
        </p:txBody>
      </p:sp>
      <p:sp>
        <p:nvSpPr>
          <p:cNvPr id="4" name="Fußzeilenplatzhalter 3"/>
          <p:cNvSpPr>
            <a:spLocks noGrp="1"/>
          </p:cNvSpPr>
          <p:nvPr>
            <p:ph type="ftr" sz="quarter" idx="11"/>
          </p:nvPr>
        </p:nvSpPr>
        <p:spPr/>
        <p:txBody>
          <a:bodyPr/>
          <a:lstStyle>
            <a:lvl1pPr>
              <a:defRPr/>
            </a:lvl1pPr>
          </a:lstStyle>
          <a:p>
            <a:r>
              <a:rPr lang="en-US"/>
              <a:t>&lt;author&gt;, &lt;company&gt;</a:t>
            </a:r>
          </a:p>
        </p:txBody>
      </p:sp>
      <p:sp>
        <p:nvSpPr>
          <p:cNvPr id="5" name="Foliennummernplatzhalter 4"/>
          <p:cNvSpPr>
            <a:spLocks noGrp="1"/>
          </p:cNvSpPr>
          <p:nvPr>
            <p:ph type="sldNum" sz="quarter" idx="12"/>
          </p:nvPr>
        </p:nvSpPr>
        <p:spPr/>
        <p:txBody>
          <a:bodyPr/>
          <a:lstStyle>
            <a:lvl1pPr>
              <a:defRPr/>
            </a:lvl1pPr>
          </a:lstStyle>
          <a:p>
            <a:r>
              <a:rPr lang="en-US"/>
              <a:t>Slide </a:t>
            </a:r>
            <a:fld id="{6FDFCD56-6E23-4ED9-8FB9-6861A9CC02CC}" type="slidenum">
              <a:rPr lang="en-US"/>
              <a:pPr/>
              <a:t>‹Nr.›</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r>
              <a:rPr lang="en-US" dirty="0" smtClean="0"/>
              <a:t>March 2013</a:t>
            </a:r>
            <a:endParaRPr lang="en-US" dirty="0"/>
          </a:p>
        </p:txBody>
      </p:sp>
      <p:sp>
        <p:nvSpPr>
          <p:cNvPr id="3" name="Fußzeilenplatzhalter 2"/>
          <p:cNvSpPr>
            <a:spLocks noGrp="1"/>
          </p:cNvSpPr>
          <p:nvPr>
            <p:ph type="ftr" sz="quarter" idx="11"/>
          </p:nvPr>
        </p:nvSpPr>
        <p:spPr/>
        <p:txBody>
          <a:bodyPr/>
          <a:lstStyle>
            <a:lvl1pPr>
              <a:defRPr/>
            </a:lvl1pPr>
          </a:lstStyle>
          <a:p>
            <a:r>
              <a:rPr lang="en-US" dirty="0" smtClean="0"/>
              <a:t>Thomas Kürner, TU Braunschweig</a:t>
            </a:r>
            <a:endParaRPr lang="en-US" dirty="0"/>
          </a:p>
        </p:txBody>
      </p:sp>
      <p:sp>
        <p:nvSpPr>
          <p:cNvPr id="4" name="Foliennummernplatzhalter 3"/>
          <p:cNvSpPr>
            <a:spLocks noGrp="1"/>
          </p:cNvSpPr>
          <p:nvPr>
            <p:ph type="sldNum" sz="quarter" idx="12"/>
          </p:nvPr>
        </p:nvSpPr>
        <p:spPr/>
        <p:txBody>
          <a:bodyPr/>
          <a:lstStyle>
            <a:lvl1pPr>
              <a:defRPr/>
            </a:lvl1pPr>
          </a:lstStyle>
          <a:p>
            <a:r>
              <a:rPr lang="en-US"/>
              <a:t>Slide </a:t>
            </a:r>
            <a:fld id="{D0FF068C-9A81-4A5F-8F84-6EE3A290DD00}" type="slidenum">
              <a:rPr lang="en-US"/>
              <a:pPr/>
              <a:t>‹Nr.›</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76F72D51-5D33-46E4-A0A2-5F21FB7F9123}" type="slidenum">
              <a:rPr lang="en-US"/>
              <a:pPr/>
              <a:t>‹Nr.›</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9CF003C6-0785-4060-85F0-A5AFF34B04DD}" type="slidenum">
              <a:rPr lang="en-US"/>
              <a:pPr/>
              <a:t>‹Nr.›</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de-DE" smtClean="0"/>
              <a:t>Titelmasterformat durch Klicken bearbeiten</a:t>
            </a:r>
            <a:endParaRPr 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en-US" dirty="0"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dirty="0" smtClean="0"/>
              <a:t>January 2014</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Thomas Kürner (TU Braunschweig) et. al.</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0CA028F1-D738-48FE-BE50-E58F6D2C58CF}" type="slidenum">
              <a:rPr lang="en-US"/>
              <a:pPr/>
              <a:t>‹Nr.›</a:t>
            </a:fld>
            <a:endParaRPr lang="en-US"/>
          </a:p>
        </p:txBody>
      </p:sp>
      <p:sp>
        <p:nvSpPr>
          <p:cNvPr id="1031" name="Rectangle 7"/>
          <p:cNvSpPr>
            <a:spLocks noChangeArrowheads="1"/>
          </p:cNvSpPr>
          <p:nvPr/>
        </p:nvSpPr>
        <p:spPr bwMode="auto">
          <a:xfrm>
            <a:off x="1296537" y="394156"/>
            <a:ext cx="7161664" cy="215444"/>
          </a:xfrm>
          <a:prstGeom prst="rect">
            <a:avLst/>
          </a:prstGeom>
          <a:noFill/>
          <a:ln w="9525">
            <a:noFill/>
            <a:miter lim="800000"/>
            <a:headEnd/>
            <a:tailEnd/>
          </a:ln>
          <a:effectLst/>
        </p:spPr>
        <p:txBody>
          <a:bodyPr wrap="square" lIns="0" tIns="0" rIns="0" bIns="0" anchor="b">
            <a:spAutoFit/>
          </a:bodyPr>
          <a:lstStyle/>
          <a:p>
            <a:pPr marL="982663" lvl="4" indent="0" algn="r"/>
            <a:r>
              <a:rPr lang="en-US" sz="1400" b="1" dirty="0"/>
              <a:t>doc.: IEEE </a:t>
            </a:r>
            <a:r>
              <a:rPr lang="en-US" sz="1400" b="1" dirty="0" smtClean="0"/>
              <a:t>802.15-14-0155-02-003d_Time_Planning_for_the_Task_Group</a:t>
            </a:r>
            <a:endParaRPr 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1"/>
          <p:cNvSpPr>
            <a:spLocks noGrp="1"/>
          </p:cNvSpPr>
          <p:nvPr>
            <p:ph type="dt" sz="half" idx="10"/>
          </p:nvPr>
        </p:nvSpPr>
        <p:spPr>
          <a:xfrm>
            <a:off x="667544" y="378281"/>
            <a:ext cx="1600200" cy="215444"/>
          </a:xfrm>
        </p:spPr>
        <p:txBody>
          <a:bodyPr/>
          <a:lstStyle/>
          <a:p>
            <a:r>
              <a:rPr lang="en-US" dirty="0" smtClean="0"/>
              <a:t>March 2014</a:t>
            </a:r>
          </a:p>
        </p:txBody>
      </p:sp>
      <p:sp>
        <p:nvSpPr>
          <p:cNvPr id="5" name="Fußzeilenplatzhalter 2"/>
          <p:cNvSpPr>
            <a:spLocks noGrp="1"/>
          </p:cNvSpPr>
          <p:nvPr>
            <p:ph type="ftr" sz="quarter" idx="11"/>
          </p:nvPr>
        </p:nvSpPr>
        <p:spPr>
          <a:xfrm>
            <a:off x="5486400" y="6525344"/>
            <a:ext cx="3124200" cy="184666"/>
          </a:xfrm>
        </p:spPr>
        <p:txBody>
          <a:bodyPr/>
          <a:lstStyle/>
          <a:p>
            <a:r>
              <a:rPr lang="en-US" dirty="0" smtClean="0"/>
              <a:t>Thomas Kürner (TU Braunschweig).</a:t>
            </a:r>
            <a:endParaRPr lang="en-US" dirty="0"/>
          </a:p>
        </p:txBody>
      </p:sp>
      <p:sp>
        <p:nvSpPr>
          <p:cNvPr id="6" name="Foliennummernplatzhalter 3"/>
          <p:cNvSpPr>
            <a:spLocks noGrp="1"/>
          </p:cNvSpPr>
          <p:nvPr>
            <p:ph type="sldNum" sz="quarter" idx="12"/>
          </p:nvPr>
        </p:nvSpPr>
        <p:spPr/>
        <p:txBody>
          <a:bodyPr/>
          <a:lstStyle/>
          <a:p>
            <a:r>
              <a:rPr lang="en-US" dirty="0"/>
              <a:t>Slide </a:t>
            </a:r>
            <a:fld id="{81095783-45F1-4BC3-AE2A-29FF2428E513}" type="slidenum">
              <a:rPr lang="en-US"/>
              <a:pPr/>
              <a:t>1</a:t>
            </a:fld>
            <a:endParaRPr lang="en-US" dirty="0"/>
          </a:p>
        </p:txBody>
      </p:sp>
      <p:sp>
        <p:nvSpPr>
          <p:cNvPr id="27651" name="Rectangle 3"/>
          <p:cNvSpPr>
            <a:spLocks noChangeArrowheads="1"/>
          </p:cNvSpPr>
          <p:nvPr/>
        </p:nvSpPr>
        <p:spPr bwMode="auto">
          <a:xfrm>
            <a:off x="152400" y="609600"/>
            <a:ext cx="8629291" cy="4893647"/>
          </a:xfrm>
          <a:prstGeom prst="rect">
            <a:avLst/>
          </a:prstGeom>
          <a:noFill/>
          <a:ln w="12700">
            <a:noFill/>
            <a:miter lim="800000"/>
            <a:headEnd type="none" w="sm" len="sm"/>
            <a:tailEnd type="none" w="sm" len="sm"/>
          </a:ln>
          <a:effectLst/>
        </p:spPr>
        <p:txBody>
          <a:bodyPr wrap="square">
            <a:spAutoFit/>
          </a:bodyPr>
          <a:lstStyle/>
          <a:p>
            <a:pPr algn="ctr"/>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endParaRPr lang="en-US" sz="1600" dirty="0">
              <a:solidFill>
                <a:schemeClr val="tx2"/>
              </a:solidFill>
            </a:endParaRPr>
          </a:p>
          <a:p>
            <a:r>
              <a:rPr lang="en-US" sz="1600" b="1" dirty="0">
                <a:solidFill>
                  <a:schemeClr val="tx2"/>
                </a:solidFill>
              </a:rPr>
              <a:t>Submission Title:</a:t>
            </a:r>
            <a:r>
              <a:rPr lang="en-US" sz="1600" dirty="0">
                <a:solidFill>
                  <a:schemeClr val="tx2"/>
                </a:solidFill>
              </a:rPr>
              <a:t> </a:t>
            </a:r>
            <a:r>
              <a:rPr lang="en-US" sz="1600" dirty="0" smtClean="0"/>
              <a:t>Time Planning for the Task Group</a:t>
            </a:r>
            <a:endParaRPr lang="de-DE" sz="1600" dirty="0" smtClean="0"/>
          </a:p>
          <a:p>
            <a:r>
              <a:rPr lang="en-US" sz="1600" dirty="0">
                <a:solidFill>
                  <a:schemeClr val="tx2"/>
                </a:solidFill>
              </a:rPr>
              <a:t>	</a:t>
            </a:r>
          </a:p>
          <a:p>
            <a:r>
              <a:rPr lang="en-US" sz="1600" b="1" dirty="0">
                <a:solidFill>
                  <a:schemeClr val="tx2"/>
                </a:solidFill>
              </a:rPr>
              <a:t>Date Submitted: </a:t>
            </a:r>
            <a:r>
              <a:rPr lang="en-US" sz="1600" dirty="0" smtClean="0">
                <a:solidFill>
                  <a:schemeClr val="tx2"/>
                </a:solidFill>
              </a:rPr>
              <a:t>12  May 2014</a:t>
            </a:r>
            <a:endParaRPr lang="en-US" sz="1600" dirty="0">
              <a:solidFill>
                <a:schemeClr val="tx2"/>
              </a:solidFill>
            </a:endParaRPr>
          </a:p>
          <a:p>
            <a:r>
              <a:rPr lang="en-US" sz="1600" b="1" dirty="0">
                <a:solidFill>
                  <a:schemeClr val="tx2"/>
                </a:solidFill>
              </a:rPr>
              <a:t>Source:</a:t>
            </a:r>
            <a:r>
              <a:rPr lang="en-US" sz="1600" dirty="0">
                <a:solidFill>
                  <a:schemeClr val="tx2"/>
                </a:solidFill>
              </a:rPr>
              <a:t> </a:t>
            </a:r>
            <a:r>
              <a:rPr lang="en-US" sz="1600" dirty="0" smtClean="0">
                <a:solidFill>
                  <a:schemeClr val="tx2"/>
                </a:solidFill>
              </a:rPr>
              <a:t>Thomas Kürner Company TU Braunschweig</a:t>
            </a:r>
            <a:endParaRPr lang="en-US" sz="1600" dirty="0">
              <a:solidFill>
                <a:schemeClr val="tx2"/>
              </a:solidFill>
            </a:endParaRPr>
          </a:p>
          <a:p>
            <a:r>
              <a:rPr lang="en-US" sz="1600" dirty="0">
                <a:solidFill>
                  <a:schemeClr val="tx2"/>
                </a:solidFill>
              </a:rPr>
              <a:t>Address </a:t>
            </a:r>
            <a:r>
              <a:rPr lang="en-US" sz="1600" dirty="0" err="1" smtClean="0">
                <a:solidFill>
                  <a:schemeClr val="tx2"/>
                </a:solidFill>
              </a:rPr>
              <a:t>Schleinitzstr</a:t>
            </a:r>
            <a:r>
              <a:rPr lang="en-US" sz="1600" dirty="0" smtClean="0">
                <a:solidFill>
                  <a:schemeClr val="tx2"/>
                </a:solidFill>
              </a:rPr>
              <a:t>. 22, D-38092 Braunschweig, Germany</a:t>
            </a:r>
            <a:endParaRPr lang="en-US" sz="1600" dirty="0">
              <a:solidFill>
                <a:schemeClr val="tx2"/>
              </a:solidFill>
            </a:endParaRPr>
          </a:p>
          <a:p>
            <a:r>
              <a:rPr lang="en-US" sz="1600" dirty="0">
                <a:solidFill>
                  <a:schemeClr val="tx2"/>
                </a:solidFill>
              </a:rPr>
              <a:t>Voice</a:t>
            </a:r>
            <a:r>
              <a:rPr lang="en-US" sz="1600" dirty="0" smtClean="0">
                <a:solidFill>
                  <a:schemeClr val="tx2"/>
                </a:solidFill>
              </a:rPr>
              <a:t>:+495313912416, </a:t>
            </a:r>
            <a:r>
              <a:rPr lang="en-US" sz="1600" dirty="0">
                <a:solidFill>
                  <a:schemeClr val="tx2"/>
                </a:solidFill>
              </a:rPr>
              <a:t>FAX: </a:t>
            </a:r>
            <a:r>
              <a:rPr lang="en-US" sz="1600" dirty="0" smtClean="0">
                <a:solidFill>
                  <a:schemeClr val="tx2"/>
                </a:solidFill>
              </a:rPr>
              <a:t>+495313915192, E-Mail: t.kuerner@tu-bs.de</a:t>
            </a:r>
            <a:r>
              <a:rPr lang="en-US" sz="1600" dirty="0">
                <a:solidFill>
                  <a:schemeClr val="tx2"/>
                </a:solidFill>
              </a:rPr>
              <a:t>	</a:t>
            </a:r>
          </a:p>
          <a:p>
            <a:pPr>
              <a:spcBef>
                <a:spcPts val="600"/>
              </a:spcBef>
              <a:spcAft>
                <a:spcPts val="600"/>
              </a:spcAft>
            </a:pPr>
            <a:r>
              <a:rPr lang="en-US" sz="1600" b="1" dirty="0">
                <a:solidFill>
                  <a:schemeClr val="tx2"/>
                </a:solidFill>
              </a:rPr>
              <a:t>Re:</a:t>
            </a:r>
            <a:r>
              <a:rPr lang="en-US" sz="1600" dirty="0">
                <a:solidFill>
                  <a:schemeClr val="tx2"/>
                </a:solidFill>
              </a:rPr>
              <a:t> </a:t>
            </a:r>
            <a:r>
              <a:rPr lang="en-US" sz="1600" dirty="0" smtClean="0">
                <a:solidFill>
                  <a:schemeClr val="tx2"/>
                </a:solidFill>
              </a:rPr>
              <a:t>doc. 14/0155r1</a:t>
            </a:r>
            <a:endParaRPr lang="en-US" dirty="0" smtClean="0">
              <a:solidFill>
                <a:schemeClr val="tx2"/>
              </a:solidFill>
            </a:endParaRPr>
          </a:p>
          <a:p>
            <a:r>
              <a:rPr lang="en-US" sz="1600" b="1" dirty="0" smtClean="0">
                <a:solidFill>
                  <a:schemeClr val="tx2"/>
                </a:solidFill>
              </a:rPr>
              <a:t>Abstract:</a:t>
            </a:r>
            <a:r>
              <a:rPr lang="en-US" sz="1600" dirty="0" smtClean="0">
                <a:solidFill>
                  <a:schemeClr val="tx2"/>
                </a:solidFill>
              </a:rPr>
              <a:t>	</a:t>
            </a:r>
            <a:r>
              <a:rPr lang="de-DE" sz="1600" dirty="0" err="1" smtClean="0"/>
              <a:t>This</a:t>
            </a:r>
            <a:r>
              <a:rPr lang="de-DE" sz="1600" dirty="0" smtClean="0"/>
              <a:t> </a:t>
            </a:r>
            <a:r>
              <a:rPr lang="de-DE" sz="1600" dirty="0" err="1" smtClean="0"/>
              <a:t>document</a:t>
            </a:r>
            <a:r>
              <a:rPr lang="de-DE" sz="1600" dirty="0" smtClean="0"/>
              <a:t> </a:t>
            </a:r>
            <a:r>
              <a:rPr lang="de-DE" sz="1600" dirty="0" err="1" smtClean="0"/>
              <a:t>presents</a:t>
            </a:r>
            <a:r>
              <a:rPr lang="de-DE" sz="1600" dirty="0" smtClean="0"/>
              <a:t> a </a:t>
            </a:r>
            <a:r>
              <a:rPr lang="de-DE" sz="1600" dirty="0" err="1" smtClean="0"/>
              <a:t>revised</a:t>
            </a:r>
            <a:r>
              <a:rPr lang="de-DE" sz="1600" dirty="0" smtClean="0"/>
              <a:t> </a:t>
            </a:r>
            <a:r>
              <a:rPr lang="de-DE" sz="1600" dirty="0" err="1" smtClean="0"/>
              <a:t>version</a:t>
            </a:r>
            <a:r>
              <a:rPr lang="de-DE" sz="1600" dirty="0" smtClean="0"/>
              <a:t> of  </a:t>
            </a:r>
            <a:r>
              <a:rPr lang="de-DE" sz="1600" dirty="0" err="1" smtClean="0"/>
              <a:t>the</a:t>
            </a:r>
            <a:r>
              <a:rPr lang="de-DE" sz="1600" dirty="0" smtClean="0"/>
              <a:t>  </a:t>
            </a:r>
            <a:r>
              <a:rPr lang="de-DE" sz="1600" dirty="0" err="1" smtClean="0"/>
              <a:t>task</a:t>
            </a:r>
            <a:r>
              <a:rPr lang="de-DE" sz="1600" dirty="0" smtClean="0"/>
              <a:t> </a:t>
            </a:r>
            <a:r>
              <a:rPr lang="de-DE" sz="1600" dirty="0" err="1" smtClean="0"/>
              <a:t>and</a:t>
            </a:r>
            <a:r>
              <a:rPr lang="de-DE" sz="1600" dirty="0" smtClean="0"/>
              <a:t>  time </a:t>
            </a:r>
            <a:r>
              <a:rPr lang="de-DE" sz="1600" dirty="0" err="1" smtClean="0"/>
              <a:t>planning</a:t>
            </a:r>
            <a:r>
              <a:rPr lang="de-DE" sz="1600" dirty="0" smtClean="0"/>
              <a:t>  </a:t>
            </a:r>
            <a:r>
              <a:rPr lang="de-DE" sz="1600" dirty="0" err="1" smtClean="0"/>
              <a:t>for</a:t>
            </a:r>
            <a:r>
              <a:rPr lang="de-DE" sz="1600" dirty="0" smtClean="0"/>
              <a:t> TG3d</a:t>
            </a:r>
            <a:endParaRPr lang="en-US" sz="1600" dirty="0" smtClean="0">
              <a:solidFill>
                <a:schemeClr val="tx2"/>
              </a:solidFill>
            </a:endParaRPr>
          </a:p>
          <a:p>
            <a:pPr>
              <a:spcBef>
                <a:spcPts val="600"/>
              </a:spcBef>
              <a:spcAft>
                <a:spcPts val="600"/>
              </a:spcAft>
            </a:pPr>
            <a:r>
              <a:rPr lang="en-US" sz="1600" b="1" dirty="0" smtClean="0">
                <a:solidFill>
                  <a:schemeClr val="tx2"/>
                </a:solidFill>
              </a:rPr>
              <a:t>Purpose: </a:t>
            </a:r>
            <a:r>
              <a:rPr lang="en-US" sz="1600" dirty="0" smtClean="0">
                <a:solidFill>
                  <a:schemeClr val="tx2"/>
                </a:solidFill>
              </a:rPr>
              <a:t>Information of  IEEE 802.15 TG3d (100G)</a:t>
            </a:r>
            <a:endParaRPr lang="en-US" sz="1600" dirty="0">
              <a:solidFill>
                <a:schemeClr val="tx2"/>
              </a:solidFill>
            </a:endParaRPr>
          </a:p>
          <a:p>
            <a:r>
              <a:rPr lang="en-US" sz="1600" b="1" dirty="0">
                <a:solidFill>
                  <a:schemeClr val="tx2"/>
                </a:solidFill>
              </a:rPr>
              <a:t>Notice:</a:t>
            </a:r>
            <a:r>
              <a:rPr lang="en-US" sz="1600" dirty="0">
                <a:solidFill>
                  <a:schemeClr val="tx2"/>
                </a:solidFill>
              </a:rPr>
              <a:t>	This document has been </a:t>
            </a:r>
            <a:r>
              <a:rPr lang="en-US" sz="1600" dirty="0" smtClean="0">
                <a:solidFill>
                  <a:schemeClr val="tx2"/>
                </a:solidFill>
              </a:rPr>
              <a:t> prepared </a:t>
            </a:r>
            <a:r>
              <a:rPr lang="en-US" sz="1600" dirty="0">
                <a:solidFill>
                  <a:schemeClr val="tx2"/>
                </a:solidFill>
              </a:rPr>
              <a:t>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Letter Ballots / Sponsor Ballots</a:t>
            </a:r>
            <a:endParaRPr lang="de-DE" dirty="0"/>
          </a:p>
        </p:txBody>
      </p:sp>
      <p:sp>
        <p:nvSpPr>
          <p:cNvPr id="3" name="Inhaltsplatzhalter 2"/>
          <p:cNvSpPr>
            <a:spLocks noGrp="1"/>
          </p:cNvSpPr>
          <p:nvPr>
            <p:ph idx="1"/>
          </p:nvPr>
        </p:nvSpPr>
        <p:spPr/>
        <p:txBody>
          <a:bodyPr/>
          <a:lstStyle/>
          <a:p>
            <a:r>
              <a:rPr lang="de-DE" sz="2000" dirty="0" err="1" smtClean="0"/>
              <a:t>Once</a:t>
            </a:r>
            <a:r>
              <a:rPr lang="de-DE" sz="2000" dirty="0" smtClean="0"/>
              <a:t> </a:t>
            </a:r>
            <a:r>
              <a:rPr lang="de-DE" sz="2000" dirty="0" err="1" smtClean="0"/>
              <a:t>the</a:t>
            </a:r>
            <a:r>
              <a:rPr lang="de-DE" sz="2000" dirty="0" smtClean="0"/>
              <a:t> 1st </a:t>
            </a:r>
            <a:r>
              <a:rPr lang="de-DE" sz="2000" dirty="0" err="1" smtClean="0"/>
              <a:t>draft</a:t>
            </a:r>
            <a:r>
              <a:rPr lang="de-DE" sz="2000" dirty="0" smtClean="0"/>
              <a:t> of </a:t>
            </a:r>
            <a:r>
              <a:rPr lang="de-DE" sz="2000" dirty="0" err="1" smtClean="0"/>
              <a:t>the</a:t>
            </a:r>
            <a:r>
              <a:rPr lang="de-DE" sz="2000" dirty="0" smtClean="0"/>
              <a:t> </a:t>
            </a:r>
            <a:r>
              <a:rPr lang="de-DE" sz="2000" dirty="0" err="1" smtClean="0"/>
              <a:t>standard‘s</a:t>
            </a:r>
            <a:r>
              <a:rPr lang="de-DE" sz="2000" dirty="0" smtClean="0"/>
              <a:t> </a:t>
            </a:r>
            <a:r>
              <a:rPr lang="de-DE" sz="2000" dirty="0" err="1" smtClean="0"/>
              <a:t>amendment</a:t>
            </a:r>
            <a:r>
              <a:rPr lang="de-DE" sz="2000" dirty="0" smtClean="0"/>
              <a:t> </a:t>
            </a:r>
            <a:r>
              <a:rPr lang="de-DE" sz="2000" dirty="0" err="1" smtClean="0"/>
              <a:t>has</a:t>
            </a:r>
            <a:r>
              <a:rPr lang="de-DE" sz="2000" dirty="0" smtClean="0"/>
              <a:t> </a:t>
            </a:r>
            <a:r>
              <a:rPr lang="de-DE" sz="2000" dirty="0" err="1" smtClean="0"/>
              <a:t>been</a:t>
            </a:r>
            <a:r>
              <a:rPr lang="de-DE" sz="2000" dirty="0" smtClean="0"/>
              <a:t> </a:t>
            </a:r>
            <a:r>
              <a:rPr lang="de-DE" sz="2000" dirty="0" err="1" smtClean="0"/>
              <a:t>finished</a:t>
            </a:r>
            <a:r>
              <a:rPr lang="de-DE" sz="2000" dirty="0" smtClean="0"/>
              <a:t>, </a:t>
            </a:r>
            <a:r>
              <a:rPr lang="de-DE" sz="2000" dirty="0" err="1" smtClean="0"/>
              <a:t>it</a:t>
            </a:r>
            <a:r>
              <a:rPr lang="de-DE" sz="2000" dirty="0" smtClean="0"/>
              <a:t> </a:t>
            </a:r>
            <a:r>
              <a:rPr lang="de-DE" sz="2000" dirty="0" err="1" smtClean="0"/>
              <a:t>has</a:t>
            </a:r>
            <a:r>
              <a:rPr lang="de-DE" sz="2000" dirty="0" smtClean="0"/>
              <a:t> </a:t>
            </a:r>
            <a:r>
              <a:rPr lang="de-DE" sz="2000" dirty="0" err="1" smtClean="0"/>
              <a:t>to</a:t>
            </a:r>
            <a:r>
              <a:rPr lang="de-DE" sz="2000" dirty="0" smtClean="0"/>
              <a:t> </a:t>
            </a:r>
            <a:r>
              <a:rPr lang="de-DE" sz="2000" dirty="0" err="1" smtClean="0"/>
              <a:t>be</a:t>
            </a:r>
            <a:r>
              <a:rPr lang="de-DE" sz="2000" dirty="0" smtClean="0"/>
              <a:t> submitted </a:t>
            </a:r>
            <a:r>
              <a:rPr lang="de-DE" sz="2000" dirty="0" err="1" smtClean="0"/>
              <a:t>for</a:t>
            </a:r>
            <a:r>
              <a:rPr lang="de-DE" sz="2000" dirty="0" smtClean="0"/>
              <a:t>  </a:t>
            </a:r>
            <a:r>
              <a:rPr lang="de-DE" sz="2000" dirty="0" err="1" smtClean="0"/>
              <a:t>the</a:t>
            </a:r>
            <a:r>
              <a:rPr lang="de-DE" sz="2000" dirty="0" smtClean="0"/>
              <a:t> Letter Ballot (LB) </a:t>
            </a:r>
            <a:r>
              <a:rPr lang="de-DE" sz="2000" dirty="0" err="1" smtClean="0"/>
              <a:t>with</a:t>
            </a:r>
            <a:r>
              <a:rPr lang="de-DE" sz="2000" dirty="0" smtClean="0"/>
              <a:t> WG 15.</a:t>
            </a:r>
          </a:p>
          <a:p>
            <a:r>
              <a:rPr lang="de-DE" sz="2000" dirty="0" smtClean="0"/>
              <a:t>The </a:t>
            </a:r>
            <a:r>
              <a:rPr lang="de-DE" sz="2000" dirty="0" err="1" smtClean="0"/>
              <a:t>main</a:t>
            </a:r>
            <a:r>
              <a:rPr lang="de-DE" sz="2000" dirty="0" smtClean="0"/>
              <a:t> </a:t>
            </a:r>
            <a:r>
              <a:rPr lang="de-DE" sz="2000" dirty="0" err="1" smtClean="0"/>
              <a:t>work</a:t>
            </a:r>
            <a:r>
              <a:rPr lang="de-DE" sz="2000" dirty="0" smtClean="0"/>
              <a:t> in </a:t>
            </a:r>
            <a:r>
              <a:rPr lang="de-DE" sz="2000" dirty="0" err="1" smtClean="0"/>
              <a:t>the</a:t>
            </a:r>
            <a:r>
              <a:rPr lang="de-DE" sz="2000" dirty="0" smtClean="0"/>
              <a:t> time </a:t>
            </a:r>
            <a:r>
              <a:rPr lang="de-DE" sz="2000" dirty="0" err="1" smtClean="0"/>
              <a:t>period</a:t>
            </a:r>
            <a:r>
              <a:rPr lang="de-DE" sz="2000" dirty="0" smtClean="0"/>
              <a:t>  after </a:t>
            </a:r>
            <a:r>
              <a:rPr lang="de-DE" sz="2000" dirty="0" err="1" smtClean="0"/>
              <a:t>the</a:t>
            </a:r>
            <a:r>
              <a:rPr lang="de-DE" sz="2000" dirty="0" smtClean="0"/>
              <a:t> </a:t>
            </a:r>
            <a:r>
              <a:rPr lang="de-DE" sz="2000" dirty="0" err="1" smtClean="0"/>
              <a:t>submission</a:t>
            </a:r>
            <a:r>
              <a:rPr lang="de-DE" sz="2000" dirty="0" smtClean="0"/>
              <a:t> </a:t>
            </a:r>
            <a:r>
              <a:rPr lang="de-DE" sz="2000" dirty="0" err="1" smtClean="0"/>
              <a:t>to</a:t>
            </a:r>
            <a:r>
              <a:rPr lang="de-DE" sz="2000" dirty="0" smtClean="0"/>
              <a:t> LB will </a:t>
            </a:r>
            <a:r>
              <a:rPr lang="de-DE" sz="2000" dirty="0" err="1" smtClean="0"/>
              <a:t>be</a:t>
            </a:r>
            <a:r>
              <a:rPr lang="de-DE" sz="2000" dirty="0" smtClean="0"/>
              <a:t> </a:t>
            </a:r>
            <a:r>
              <a:rPr lang="de-DE" sz="2000" dirty="0" err="1" smtClean="0"/>
              <a:t>comment</a:t>
            </a:r>
            <a:r>
              <a:rPr lang="de-DE" sz="2000" dirty="0" smtClean="0"/>
              <a:t> </a:t>
            </a:r>
            <a:r>
              <a:rPr lang="de-DE" sz="2000" dirty="0" err="1" smtClean="0"/>
              <a:t>resolution</a:t>
            </a:r>
            <a:r>
              <a:rPr lang="de-DE" sz="2000" dirty="0" smtClean="0"/>
              <a:t> </a:t>
            </a:r>
            <a:r>
              <a:rPr lang="de-DE" sz="2000" dirty="0" err="1" smtClean="0"/>
              <a:t>and</a:t>
            </a:r>
            <a:r>
              <a:rPr lang="de-DE" sz="2000" dirty="0" smtClean="0"/>
              <a:t> </a:t>
            </a:r>
            <a:r>
              <a:rPr lang="de-DE" sz="2000" dirty="0" err="1" smtClean="0"/>
              <a:t>recirculation</a:t>
            </a:r>
            <a:r>
              <a:rPr lang="de-DE" sz="2000" dirty="0" smtClean="0"/>
              <a:t>.</a:t>
            </a:r>
          </a:p>
          <a:p>
            <a:r>
              <a:rPr lang="de-DE" sz="2000" dirty="0" err="1" smtClean="0"/>
              <a:t>To</a:t>
            </a:r>
            <a:r>
              <a:rPr lang="de-DE" sz="2000" dirty="0" smtClean="0"/>
              <a:t> pass 75% </a:t>
            </a:r>
            <a:r>
              <a:rPr lang="de-DE" sz="2000" dirty="0" err="1" smtClean="0"/>
              <a:t>yes</a:t>
            </a:r>
            <a:r>
              <a:rPr lang="de-DE" sz="2000" dirty="0" smtClean="0"/>
              <a:t> </a:t>
            </a:r>
            <a:r>
              <a:rPr lang="de-DE" sz="2000" dirty="0" err="1" smtClean="0"/>
              <a:t>votes</a:t>
            </a:r>
            <a:r>
              <a:rPr lang="de-DE" sz="2000" dirty="0" smtClean="0"/>
              <a:t> </a:t>
            </a:r>
            <a:r>
              <a:rPr lang="de-DE" sz="2000" dirty="0" err="1" smtClean="0"/>
              <a:t>are</a:t>
            </a:r>
            <a:r>
              <a:rPr lang="de-DE" sz="2000" dirty="0" smtClean="0"/>
              <a:t> </a:t>
            </a:r>
            <a:r>
              <a:rPr lang="de-DE" sz="2000" dirty="0" err="1" smtClean="0"/>
              <a:t>required</a:t>
            </a:r>
            <a:endParaRPr lang="de-DE" sz="2000" dirty="0" smtClean="0"/>
          </a:p>
          <a:p>
            <a:r>
              <a:rPr lang="de-DE" sz="2000" dirty="0" err="1" smtClean="0"/>
              <a:t>Once</a:t>
            </a:r>
            <a:r>
              <a:rPr lang="de-DE" sz="2000" dirty="0" smtClean="0"/>
              <a:t> </a:t>
            </a:r>
            <a:r>
              <a:rPr lang="de-DE" sz="2000" dirty="0" err="1" smtClean="0"/>
              <a:t>the</a:t>
            </a:r>
            <a:r>
              <a:rPr lang="de-DE" sz="2000" dirty="0" smtClean="0"/>
              <a:t> </a:t>
            </a:r>
            <a:r>
              <a:rPr lang="de-DE" sz="2000" dirty="0" err="1" smtClean="0"/>
              <a:t>draft</a:t>
            </a:r>
            <a:r>
              <a:rPr lang="de-DE" sz="2000" dirty="0" smtClean="0"/>
              <a:t> </a:t>
            </a:r>
            <a:r>
              <a:rPr lang="de-DE" sz="2000" dirty="0" err="1" smtClean="0"/>
              <a:t>has</a:t>
            </a:r>
            <a:r>
              <a:rPr lang="de-DE" sz="2000" dirty="0" smtClean="0"/>
              <a:t> </a:t>
            </a:r>
            <a:r>
              <a:rPr lang="de-DE" sz="2000" dirty="0" err="1" smtClean="0"/>
              <a:t>passed</a:t>
            </a:r>
            <a:r>
              <a:rPr lang="de-DE" sz="2000" dirty="0" smtClean="0"/>
              <a:t> </a:t>
            </a:r>
            <a:r>
              <a:rPr lang="de-DE" sz="2000" dirty="0" err="1" smtClean="0"/>
              <a:t>the</a:t>
            </a:r>
            <a:r>
              <a:rPr lang="de-DE" sz="2000" dirty="0" smtClean="0"/>
              <a:t> LB </a:t>
            </a:r>
            <a:r>
              <a:rPr lang="de-DE" sz="2000" dirty="0" err="1" smtClean="0"/>
              <a:t>it</a:t>
            </a:r>
            <a:r>
              <a:rPr lang="de-DE" sz="2000" dirty="0" smtClean="0"/>
              <a:t> will </a:t>
            </a:r>
            <a:r>
              <a:rPr lang="de-DE" sz="2000" dirty="0" err="1" smtClean="0"/>
              <a:t>be</a:t>
            </a:r>
            <a:r>
              <a:rPr lang="de-DE" sz="2000" dirty="0" smtClean="0"/>
              <a:t> submitted </a:t>
            </a:r>
            <a:r>
              <a:rPr lang="de-DE" sz="2000" dirty="0" err="1" smtClean="0"/>
              <a:t>to</a:t>
            </a:r>
            <a:r>
              <a:rPr lang="de-DE" sz="2000" dirty="0" smtClean="0"/>
              <a:t> IEEE-SA </a:t>
            </a:r>
            <a:r>
              <a:rPr lang="de-DE" sz="2000" dirty="0" err="1" smtClean="0"/>
              <a:t>for</a:t>
            </a:r>
            <a:r>
              <a:rPr lang="de-DE" sz="2000" dirty="0" smtClean="0"/>
              <a:t> Sponsor Ballot (SB).</a:t>
            </a:r>
          </a:p>
          <a:p>
            <a:r>
              <a:rPr lang="de-DE" sz="2000" dirty="0" smtClean="0"/>
              <a:t>A </a:t>
            </a:r>
            <a:r>
              <a:rPr lang="de-DE" sz="2000" dirty="0" err="1" smtClean="0"/>
              <a:t>similar</a:t>
            </a:r>
            <a:r>
              <a:rPr lang="de-DE" sz="2000" dirty="0" smtClean="0"/>
              <a:t> </a:t>
            </a:r>
            <a:r>
              <a:rPr lang="de-DE" sz="2000" dirty="0" err="1" smtClean="0"/>
              <a:t>procedure</a:t>
            </a:r>
            <a:r>
              <a:rPr lang="de-DE" sz="2000" dirty="0" smtClean="0"/>
              <a:t> </a:t>
            </a:r>
            <a:r>
              <a:rPr lang="de-DE" sz="2000" dirty="0" err="1" smtClean="0"/>
              <a:t>as</a:t>
            </a:r>
            <a:r>
              <a:rPr lang="de-DE" sz="2000" dirty="0" smtClean="0"/>
              <a:t> </a:t>
            </a:r>
            <a:r>
              <a:rPr lang="de-DE" sz="2000" dirty="0" err="1" smtClean="0"/>
              <a:t>with</a:t>
            </a:r>
            <a:r>
              <a:rPr lang="de-DE" sz="2000" dirty="0" smtClean="0"/>
              <a:t> </a:t>
            </a:r>
            <a:r>
              <a:rPr lang="de-DE" sz="2000" dirty="0" err="1" smtClean="0"/>
              <a:t>the</a:t>
            </a:r>
            <a:r>
              <a:rPr lang="de-DE" sz="2000" dirty="0" smtClean="0"/>
              <a:t> LB will </a:t>
            </a:r>
            <a:r>
              <a:rPr lang="de-DE" sz="2000" dirty="0" err="1" smtClean="0"/>
              <a:t>take</a:t>
            </a:r>
            <a:r>
              <a:rPr lang="de-DE" sz="2000" dirty="0" smtClean="0"/>
              <a:t> </a:t>
            </a:r>
            <a:r>
              <a:rPr lang="de-DE" sz="2000" dirty="0" err="1" smtClean="0"/>
              <a:t>place</a:t>
            </a:r>
            <a:r>
              <a:rPr lang="de-DE" sz="2000" dirty="0" smtClean="0"/>
              <a:t>.</a:t>
            </a:r>
          </a:p>
          <a:p>
            <a:r>
              <a:rPr lang="de-DE" sz="2000" dirty="0" err="1" smtClean="0"/>
              <a:t>Proposal</a:t>
            </a:r>
            <a:r>
              <a:rPr lang="de-DE" sz="2000" dirty="0" smtClean="0"/>
              <a:t> </a:t>
            </a:r>
            <a:r>
              <a:rPr lang="de-DE" sz="2000" dirty="0" err="1" smtClean="0"/>
              <a:t>to</a:t>
            </a:r>
            <a:r>
              <a:rPr lang="de-DE" sz="2000" dirty="0" smtClean="0"/>
              <a:t> </a:t>
            </a:r>
            <a:r>
              <a:rPr lang="de-DE" sz="2000" dirty="0" err="1" smtClean="0"/>
              <a:t>start</a:t>
            </a:r>
            <a:r>
              <a:rPr lang="de-DE" sz="2000" dirty="0" smtClean="0"/>
              <a:t> </a:t>
            </a:r>
            <a:r>
              <a:rPr lang="de-DE" sz="2000" dirty="0" err="1" smtClean="0"/>
              <a:t>the</a:t>
            </a:r>
            <a:r>
              <a:rPr lang="de-DE" sz="2000" dirty="0" smtClean="0"/>
              <a:t> LB </a:t>
            </a:r>
            <a:r>
              <a:rPr lang="de-DE" sz="2000" dirty="0" err="1" smtClean="0"/>
              <a:t>process</a:t>
            </a:r>
            <a:r>
              <a:rPr lang="de-DE" sz="2000" dirty="0" smtClean="0"/>
              <a:t>: </a:t>
            </a:r>
            <a:r>
              <a:rPr lang="de-DE" sz="2000" b="1" dirty="0" err="1" smtClean="0"/>
              <a:t>January</a:t>
            </a:r>
            <a:r>
              <a:rPr lang="de-DE" sz="2000" b="1" dirty="0" smtClean="0"/>
              <a:t> </a:t>
            </a:r>
            <a:r>
              <a:rPr lang="de-DE" sz="2000" b="1" dirty="0" smtClean="0"/>
              <a:t>2016</a:t>
            </a:r>
          </a:p>
          <a:p>
            <a:r>
              <a:rPr lang="de-DE" sz="2000" dirty="0" smtClean="0"/>
              <a:t>Target </a:t>
            </a:r>
            <a:r>
              <a:rPr lang="de-DE" sz="2000" dirty="0" err="1" smtClean="0"/>
              <a:t>to</a:t>
            </a:r>
            <a:r>
              <a:rPr lang="de-DE" sz="2000" dirty="0" smtClean="0"/>
              <a:t> </a:t>
            </a:r>
            <a:r>
              <a:rPr lang="de-DE" sz="2000" dirty="0" err="1" smtClean="0"/>
              <a:t>start</a:t>
            </a:r>
            <a:r>
              <a:rPr lang="de-DE" sz="2000" dirty="0" smtClean="0"/>
              <a:t> </a:t>
            </a:r>
            <a:r>
              <a:rPr lang="de-DE" sz="2000" dirty="0" err="1" smtClean="0"/>
              <a:t>the</a:t>
            </a:r>
            <a:r>
              <a:rPr lang="de-DE" sz="2000" dirty="0" smtClean="0"/>
              <a:t> SB </a:t>
            </a:r>
            <a:r>
              <a:rPr lang="de-DE" sz="2000" dirty="0" err="1" smtClean="0"/>
              <a:t>process</a:t>
            </a:r>
            <a:r>
              <a:rPr lang="de-DE" sz="2000" dirty="0" smtClean="0"/>
              <a:t>: </a:t>
            </a:r>
            <a:r>
              <a:rPr lang="de-DE" sz="2000" b="1" dirty="0" smtClean="0"/>
              <a:t>November</a:t>
            </a:r>
            <a:r>
              <a:rPr lang="de-DE" sz="2000" b="1" dirty="0" smtClean="0"/>
              <a:t> </a:t>
            </a:r>
            <a:r>
              <a:rPr lang="de-DE" sz="2000" b="1" dirty="0" smtClean="0"/>
              <a:t>2016</a:t>
            </a:r>
            <a:endParaRPr lang="de-DE" sz="2000" dirty="0" smtClean="0"/>
          </a:p>
          <a:p>
            <a:endParaRPr lang="de-DE" sz="2000" dirty="0" smtClean="0"/>
          </a:p>
          <a:p>
            <a:endParaRPr lang="de-DE" sz="2000" dirty="0"/>
          </a:p>
        </p:txBody>
      </p:sp>
      <p:sp>
        <p:nvSpPr>
          <p:cNvPr id="4" name="Datumsplatzhalter 3"/>
          <p:cNvSpPr>
            <a:spLocks noGrp="1"/>
          </p:cNvSpPr>
          <p:nvPr>
            <p:ph type="dt" sz="half" idx="10"/>
          </p:nvPr>
        </p:nvSpPr>
        <p:spPr/>
        <p:txBody>
          <a:bodyPr/>
          <a:lstStyle/>
          <a:p>
            <a:r>
              <a:rPr lang="en-US" dirty="0" smtClean="0"/>
              <a:t>May  2014</a:t>
            </a:r>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10</a:t>
            </a:fld>
            <a:endParaRPr lang="en-US"/>
          </a:p>
        </p:txBody>
      </p:sp>
      <p:sp>
        <p:nvSpPr>
          <p:cNvPr id="7" name="Fußzeilenplatzhalter 4"/>
          <p:cNvSpPr>
            <a:spLocks noGrp="1"/>
          </p:cNvSpPr>
          <p:nvPr>
            <p:ph type="ftr" sz="quarter" idx="11"/>
          </p:nvPr>
        </p:nvSpPr>
        <p:spPr>
          <a:xfrm>
            <a:off x="5486400" y="6475413"/>
            <a:ext cx="3124200" cy="184666"/>
          </a:xfrm>
        </p:spPr>
        <p:txBody>
          <a:bodyPr/>
          <a:lstStyle/>
          <a:p>
            <a:r>
              <a:rPr lang="en-US" dirty="0" smtClean="0"/>
              <a:t>Thomas Kürner (TU Braunschweig)</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Time </a:t>
            </a:r>
            <a:r>
              <a:rPr lang="de-DE" dirty="0" err="1" smtClean="0"/>
              <a:t>Planning</a:t>
            </a:r>
            <a:r>
              <a:rPr lang="de-DE" dirty="0" smtClean="0"/>
              <a:t> (1/2)</a:t>
            </a:r>
            <a:endParaRPr lang="de-DE" dirty="0"/>
          </a:p>
        </p:txBody>
      </p:sp>
      <p:graphicFrame>
        <p:nvGraphicFramePr>
          <p:cNvPr id="7" name="Inhaltsplatzhalter 6"/>
          <p:cNvGraphicFramePr>
            <a:graphicFrameLocks noGrp="1"/>
          </p:cNvGraphicFramePr>
          <p:nvPr>
            <p:ph idx="1"/>
          </p:nvPr>
        </p:nvGraphicFramePr>
        <p:xfrm>
          <a:off x="685797" y="1870838"/>
          <a:ext cx="8142892" cy="4475480"/>
        </p:xfrm>
        <a:graphic>
          <a:graphicData uri="http://schemas.openxmlformats.org/drawingml/2006/table">
            <a:tbl>
              <a:tblPr firstRow="1" bandRow="1">
                <a:tableStyleId>{EB344D84-9AFB-497E-A393-DC336BA19D2E}</a:tableStyleId>
              </a:tblPr>
              <a:tblGrid>
                <a:gridCol w="2293886"/>
                <a:gridCol w="360636"/>
                <a:gridCol w="380343"/>
                <a:gridCol w="394138"/>
                <a:gridCol w="457200"/>
                <a:gridCol w="441434"/>
                <a:gridCol w="441435"/>
                <a:gridCol w="457200"/>
                <a:gridCol w="425078"/>
                <a:gridCol w="445508"/>
                <a:gridCol w="462007"/>
                <a:gridCol w="478508"/>
                <a:gridCol w="462009"/>
                <a:gridCol w="643510"/>
              </a:tblGrid>
              <a:tr h="370840">
                <a:tc>
                  <a:txBody>
                    <a:bodyPr/>
                    <a:lstStyle/>
                    <a:p>
                      <a:pPr algn="ctr"/>
                      <a:r>
                        <a:rPr lang="de-DE" dirty="0" smtClean="0">
                          <a:solidFill>
                            <a:sysClr val="windowText" lastClr="000000"/>
                          </a:solidFill>
                        </a:rPr>
                        <a:t>Task</a:t>
                      </a:r>
                      <a:endParaRPr lang="de-DE" dirty="0">
                        <a:solidFill>
                          <a:sysClr val="windowText" lastClr="000000"/>
                        </a:solidFill>
                      </a:endParaRPr>
                    </a:p>
                  </a:txBody>
                  <a:tcPr>
                    <a:solidFill>
                      <a:schemeClr val="accent2">
                        <a:lumMod val="20000"/>
                        <a:lumOff val="80000"/>
                      </a:schemeClr>
                    </a:solidFill>
                  </a:tcPr>
                </a:tc>
                <a:tc gridSpan="4">
                  <a:txBody>
                    <a:bodyPr/>
                    <a:lstStyle/>
                    <a:p>
                      <a:pPr algn="ctr"/>
                      <a:r>
                        <a:rPr lang="de-DE" dirty="0" smtClean="0">
                          <a:solidFill>
                            <a:sysClr val="windowText" lastClr="000000"/>
                          </a:solidFill>
                        </a:rPr>
                        <a:t>2014</a:t>
                      </a:r>
                      <a:endParaRPr lang="de-DE" dirty="0">
                        <a:solidFill>
                          <a:sysClr val="windowText" lastClr="000000"/>
                        </a:solidFill>
                      </a:endParaRPr>
                    </a:p>
                  </a:txBody>
                  <a:tcPr>
                    <a:solidFill>
                      <a:schemeClr val="accent2">
                        <a:lumMod val="20000"/>
                        <a:lumOff val="80000"/>
                      </a:schemeClr>
                    </a:solidFill>
                  </a:tcPr>
                </a:tc>
                <a:tc hMerge="1">
                  <a:txBody>
                    <a:bodyPr/>
                    <a:lstStyle/>
                    <a:p>
                      <a:endParaRPr lang="de-DE" dirty="0">
                        <a:solidFill>
                          <a:sysClr val="windowText" lastClr="000000"/>
                        </a:solidFill>
                      </a:endParaRPr>
                    </a:p>
                  </a:txBody>
                  <a:tcPr/>
                </a:tc>
                <a:tc hMerge="1">
                  <a:txBody>
                    <a:bodyPr/>
                    <a:lstStyle/>
                    <a:p>
                      <a:endParaRPr lang="de-DE" dirty="0">
                        <a:solidFill>
                          <a:sysClr val="windowText" lastClr="000000"/>
                        </a:solidFill>
                      </a:endParaRPr>
                    </a:p>
                  </a:txBody>
                  <a:tcPr/>
                </a:tc>
                <a:tc hMerge="1">
                  <a:txBody>
                    <a:bodyPr/>
                    <a:lstStyle/>
                    <a:p>
                      <a:endParaRPr lang="de-DE" dirty="0">
                        <a:solidFill>
                          <a:sysClr val="windowText" lastClr="000000"/>
                        </a:solidFill>
                      </a:endParaRPr>
                    </a:p>
                  </a:txBody>
                  <a:tcPr/>
                </a:tc>
                <a:tc gridSpan="6">
                  <a:txBody>
                    <a:bodyPr/>
                    <a:lstStyle/>
                    <a:p>
                      <a:pPr algn="ctr"/>
                      <a:r>
                        <a:rPr lang="de-DE" dirty="0" smtClean="0">
                          <a:solidFill>
                            <a:sysClr val="windowText" lastClr="000000"/>
                          </a:solidFill>
                        </a:rPr>
                        <a:t>2015</a:t>
                      </a:r>
                      <a:endParaRPr lang="de-DE" dirty="0">
                        <a:solidFill>
                          <a:sysClr val="windowText" lastClr="000000"/>
                        </a:solidFill>
                      </a:endParaRPr>
                    </a:p>
                  </a:txBody>
                  <a:tcPr>
                    <a:solidFill>
                      <a:schemeClr val="accent2">
                        <a:lumMod val="20000"/>
                        <a:lumOff val="80000"/>
                      </a:schemeClr>
                    </a:solidFill>
                  </a:tcPr>
                </a:tc>
                <a:tc hMerge="1">
                  <a:txBody>
                    <a:bodyPr/>
                    <a:lstStyle/>
                    <a:p>
                      <a:endParaRPr lang="de-DE" dirty="0">
                        <a:solidFill>
                          <a:sysClr val="windowText" lastClr="000000"/>
                        </a:solidFill>
                      </a:endParaRPr>
                    </a:p>
                  </a:txBody>
                  <a:tcPr/>
                </a:tc>
                <a:tc hMerge="1">
                  <a:txBody>
                    <a:bodyPr/>
                    <a:lstStyle/>
                    <a:p>
                      <a:endParaRPr lang="de-DE" dirty="0">
                        <a:solidFill>
                          <a:sysClr val="windowText" lastClr="000000"/>
                        </a:solidFill>
                      </a:endParaRPr>
                    </a:p>
                  </a:txBody>
                  <a:tcPr/>
                </a:tc>
                <a:tc hMerge="1">
                  <a:txBody>
                    <a:bodyPr/>
                    <a:lstStyle/>
                    <a:p>
                      <a:endParaRPr lang="de-DE" dirty="0">
                        <a:solidFill>
                          <a:sysClr val="windowText" lastClr="000000"/>
                        </a:solidFill>
                      </a:endParaRPr>
                    </a:p>
                  </a:txBody>
                  <a:tcPr/>
                </a:tc>
                <a:tc hMerge="1">
                  <a:txBody>
                    <a:bodyPr/>
                    <a:lstStyle/>
                    <a:p>
                      <a:endParaRPr lang="de-DE" dirty="0">
                        <a:solidFill>
                          <a:sysClr val="windowText" lastClr="000000"/>
                        </a:solidFill>
                      </a:endParaRPr>
                    </a:p>
                  </a:txBody>
                  <a:tcPr/>
                </a:tc>
                <a:tc hMerge="1">
                  <a:txBody>
                    <a:bodyPr/>
                    <a:lstStyle/>
                    <a:p>
                      <a:endParaRPr lang="de-DE" dirty="0">
                        <a:solidFill>
                          <a:sysClr val="windowText" lastClr="000000"/>
                        </a:solidFill>
                      </a:endParaRPr>
                    </a:p>
                  </a:txBody>
                  <a:tcPr/>
                </a:tc>
                <a:tc gridSpan="3">
                  <a:txBody>
                    <a:bodyPr/>
                    <a:lstStyle/>
                    <a:p>
                      <a:pPr algn="ctr"/>
                      <a:r>
                        <a:rPr lang="de-DE" dirty="0" smtClean="0">
                          <a:solidFill>
                            <a:sysClr val="windowText" lastClr="000000"/>
                          </a:solidFill>
                        </a:rPr>
                        <a:t>2016</a:t>
                      </a:r>
                      <a:endParaRPr lang="de-DE" dirty="0">
                        <a:solidFill>
                          <a:sysClr val="windowText" lastClr="000000"/>
                        </a:solidFill>
                      </a:endParaRPr>
                    </a:p>
                  </a:txBody>
                  <a:tcPr>
                    <a:solidFill>
                      <a:schemeClr val="accent2">
                        <a:lumMod val="20000"/>
                        <a:lumOff val="80000"/>
                      </a:schemeClr>
                    </a:solidFill>
                  </a:tcPr>
                </a:tc>
                <a:tc hMerge="1">
                  <a:txBody>
                    <a:bodyPr/>
                    <a:lstStyle/>
                    <a:p>
                      <a:endParaRPr lang="de-DE" dirty="0">
                        <a:solidFill>
                          <a:sysClr val="windowText" lastClr="000000"/>
                        </a:solidFill>
                      </a:endParaRPr>
                    </a:p>
                  </a:txBody>
                  <a:tcPr/>
                </a:tc>
                <a:tc hMerge="1">
                  <a:txBody>
                    <a:bodyPr/>
                    <a:lstStyle/>
                    <a:p>
                      <a:endParaRPr lang="de-DE" dirty="0">
                        <a:solidFill>
                          <a:sysClr val="windowText" lastClr="000000"/>
                        </a:solidFill>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de-DE" dirty="0" smtClean="0"/>
                    </a:p>
                  </a:txBody>
                  <a:tcPr>
                    <a:solidFill>
                      <a:schemeClr val="bg1"/>
                    </a:solidFill>
                  </a:tcPr>
                </a:tc>
                <a:tc>
                  <a:txBody>
                    <a:bodyPr/>
                    <a:lstStyle/>
                    <a:p>
                      <a:r>
                        <a:rPr lang="de-DE" dirty="0" smtClean="0"/>
                        <a:t>M</a:t>
                      </a:r>
                      <a:endParaRPr lang="de-DE" dirty="0"/>
                    </a:p>
                  </a:txBody>
                  <a:tcPr>
                    <a:solidFill>
                      <a:schemeClr val="bg1"/>
                    </a:solidFill>
                  </a:tcPr>
                </a:tc>
                <a:tc>
                  <a:txBody>
                    <a:bodyPr/>
                    <a:lstStyle/>
                    <a:p>
                      <a:r>
                        <a:rPr lang="de-DE" dirty="0" smtClean="0"/>
                        <a:t>J</a:t>
                      </a:r>
                      <a:endParaRPr lang="de-DE" dirty="0"/>
                    </a:p>
                  </a:txBody>
                  <a:tcPr>
                    <a:solidFill>
                      <a:schemeClr val="bg1"/>
                    </a:solidFill>
                  </a:tcPr>
                </a:tc>
                <a:tc>
                  <a:txBody>
                    <a:bodyPr/>
                    <a:lstStyle/>
                    <a:p>
                      <a:r>
                        <a:rPr lang="de-DE" dirty="0" smtClean="0"/>
                        <a:t>S</a:t>
                      </a:r>
                      <a:endParaRPr lang="de-DE" dirty="0"/>
                    </a:p>
                  </a:txBody>
                  <a:tcPr>
                    <a:solidFill>
                      <a:schemeClr val="bg1"/>
                    </a:solidFill>
                  </a:tcPr>
                </a:tc>
                <a:tc>
                  <a:txBody>
                    <a:bodyPr/>
                    <a:lstStyle/>
                    <a:p>
                      <a:r>
                        <a:rPr lang="de-DE" dirty="0" smtClean="0"/>
                        <a:t>N</a:t>
                      </a:r>
                      <a:endParaRPr lang="de-DE" dirty="0"/>
                    </a:p>
                  </a:txBody>
                  <a:tcPr>
                    <a:solidFill>
                      <a:schemeClr val="bg1"/>
                    </a:solidFill>
                  </a:tcPr>
                </a:tc>
                <a:tc>
                  <a:txBody>
                    <a:bodyPr/>
                    <a:lstStyle/>
                    <a:p>
                      <a:r>
                        <a:rPr lang="de-DE" dirty="0" smtClean="0"/>
                        <a:t>J</a:t>
                      </a:r>
                      <a:endParaRPr lang="de-DE" dirty="0"/>
                    </a:p>
                  </a:txBody>
                  <a:tcPr>
                    <a:solidFill>
                      <a:schemeClr val="bg1"/>
                    </a:solidFill>
                  </a:tcPr>
                </a:tc>
                <a:tc>
                  <a:txBody>
                    <a:bodyPr/>
                    <a:lstStyle/>
                    <a:p>
                      <a:r>
                        <a:rPr lang="de-DE" dirty="0" smtClean="0"/>
                        <a:t>M</a:t>
                      </a:r>
                      <a:endParaRPr lang="de-DE" dirty="0"/>
                    </a:p>
                  </a:txBody>
                  <a:tcPr>
                    <a:solidFill>
                      <a:schemeClr val="bg1"/>
                    </a:solidFill>
                  </a:tcPr>
                </a:tc>
                <a:tc>
                  <a:txBody>
                    <a:bodyPr/>
                    <a:lstStyle/>
                    <a:p>
                      <a:r>
                        <a:rPr lang="de-DE" dirty="0" smtClean="0"/>
                        <a:t>M</a:t>
                      </a:r>
                      <a:endParaRPr lang="de-DE" dirty="0"/>
                    </a:p>
                  </a:txBody>
                  <a:tcPr>
                    <a:solidFill>
                      <a:schemeClr val="bg1"/>
                    </a:solidFill>
                  </a:tcPr>
                </a:tc>
                <a:tc>
                  <a:txBody>
                    <a:bodyPr/>
                    <a:lstStyle/>
                    <a:p>
                      <a:r>
                        <a:rPr lang="de-DE" dirty="0" smtClean="0"/>
                        <a:t>J</a:t>
                      </a:r>
                      <a:endParaRPr lang="de-DE" dirty="0"/>
                    </a:p>
                  </a:txBody>
                  <a:tcPr>
                    <a:solidFill>
                      <a:schemeClr val="bg1"/>
                    </a:solidFill>
                  </a:tcPr>
                </a:tc>
                <a:tc>
                  <a:txBody>
                    <a:bodyPr/>
                    <a:lstStyle/>
                    <a:p>
                      <a:r>
                        <a:rPr lang="de-DE" dirty="0" smtClean="0"/>
                        <a:t>S</a:t>
                      </a:r>
                      <a:endParaRPr lang="de-DE" dirty="0"/>
                    </a:p>
                  </a:txBody>
                  <a:tcPr>
                    <a:solidFill>
                      <a:schemeClr val="bg1"/>
                    </a:solidFill>
                  </a:tcPr>
                </a:tc>
                <a:tc>
                  <a:txBody>
                    <a:bodyPr/>
                    <a:lstStyle/>
                    <a:p>
                      <a:r>
                        <a:rPr lang="de-DE" dirty="0" smtClean="0"/>
                        <a:t>N</a:t>
                      </a:r>
                      <a:endParaRPr lang="de-DE" dirty="0"/>
                    </a:p>
                  </a:txBody>
                  <a:tcPr>
                    <a:solidFill>
                      <a:schemeClr val="bg1"/>
                    </a:solidFill>
                  </a:tcPr>
                </a:tc>
                <a:tc>
                  <a:txBody>
                    <a:bodyPr/>
                    <a:lstStyle/>
                    <a:p>
                      <a:r>
                        <a:rPr lang="de-DE" dirty="0" smtClean="0"/>
                        <a:t>J</a:t>
                      </a:r>
                      <a:endParaRPr lang="de-DE" dirty="0"/>
                    </a:p>
                  </a:txBody>
                  <a:tcPr>
                    <a:solidFill>
                      <a:schemeClr val="bg1"/>
                    </a:solidFill>
                  </a:tcPr>
                </a:tc>
                <a:tc>
                  <a:txBody>
                    <a:bodyPr/>
                    <a:lstStyle/>
                    <a:p>
                      <a:r>
                        <a:rPr lang="de-DE" dirty="0" smtClean="0"/>
                        <a:t>M</a:t>
                      </a:r>
                      <a:endParaRPr lang="de-DE" dirty="0"/>
                    </a:p>
                  </a:txBody>
                  <a:tcPr>
                    <a:solidFill>
                      <a:schemeClr val="bg1"/>
                    </a:solidFill>
                  </a:tcPr>
                </a:tc>
                <a:tc>
                  <a:txBody>
                    <a:bodyPr/>
                    <a:lstStyle/>
                    <a:p>
                      <a:r>
                        <a:rPr lang="de-DE" dirty="0" smtClean="0"/>
                        <a:t>M</a:t>
                      </a:r>
                      <a:endParaRPr lang="de-DE" dirty="0"/>
                    </a:p>
                  </a:txBody>
                  <a:tcPr>
                    <a:solidFill>
                      <a:schemeClr val="bg1"/>
                    </a:solidFill>
                  </a:tcPr>
                </a:tc>
              </a:tr>
              <a:tr h="370840">
                <a:tc>
                  <a:txBody>
                    <a:bodyPr/>
                    <a:lstStyle/>
                    <a:p>
                      <a:r>
                        <a:rPr lang="de-DE" dirty="0" smtClean="0"/>
                        <a:t>Kick</a:t>
                      </a:r>
                      <a:r>
                        <a:rPr lang="de-DE" baseline="0" dirty="0" smtClean="0"/>
                        <a:t> </a:t>
                      </a:r>
                      <a:r>
                        <a:rPr lang="de-DE" dirty="0" smtClean="0"/>
                        <a:t>Off</a:t>
                      </a:r>
                      <a:endParaRPr lang="de-DE" dirty="0"/>
                    </a:p>
                  </a:txBody>
                  <a:tcPr>
                    <a:solidFill>
                      <a:schemeClr val="bg1"/>
                    </a:solidFill>
                  </a:tcPr>
                </a:tc>
                <a:tc>
                  <a:txBody>
                    <a:bodyPr/>
                    <a:lstStyle/>
                    <a:p>
                      <a:r>
                        <a:rPr lang="de-DE" dirty="0" smtClean="0"/>
                        <a:t>X</a:t>
                      </a:r>
                      <a:endParaRPr lang="de-DE" dirty="0"/>
                    </a:p>
                  </a:txBody>
                  <a:tcPr>
                    <a:solidFill>
                      <a:srgbClr val="FF0000"/>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a:p>
                  </a:txBody>
                  <a:tcPr>
                    <a:solidFill>
                      <a:schemeClr val="bg1"/>
                    </a:solidFill>
                  </a:tcPr>
                </a:tc>
              </a:tr>
              <a:tr h="370840">
                <a:tc>
                  <a:txBody>
                    <a:bodyPr/>
                    <a:lstStyle/>
                    <a:p>
                      <a:r>
                        <a:rPr lang="de-DE" dirty="0" err="1" smtClean="0"/>
                        <a:t>Applic</a:t>
                      </a:r>
                      <a:r>
                        <a:rPr lang="de-DE" dirty="0" smtClean="0"/>
                        <a:t>. </a:t>
                      </a:r>
                      <a:r>
                        <a:rPr lang="de-DE" dirty="0" err="1" smtClean="0"/>
                        <a:t>Req</a:t>
                      </a:r>
                      <a:r>
                        <a:rPr lang="de-DE" dirty="0" smtClean="0"/>
                        <a:t>. Doc.</a:t>
                      </a:r>
                      <a:endParaRPr lang="de-DE" dirty="0"/>
                    </a:p>
                  </a:txBody>
                  <a:tcPr>
                    <a:solidFill>
                      <a:schemeClr val="bg1"/>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a:p>
                  </a:txBody>
                  <a:tcPr>
                    <a:solidFill>
                      <a:schemeClr val="bg1"/>
                    </a:solidFill>
                  </a:tcPr>
                </a:tc>
                <a:tc>
                  <a:txBody>
                    <a:bodyPr/>
                    <a:lstStyle/>
                    <a:p>
                      <a:endParaRPr lang="de-DE" dirty="0"/>
                    </a:p>
                  </a:txBody>
                  <a:tcPr>
                    <a:solidFill>
                      <a:schemeClr val="bg1"/>
                    </a:solidFill>
                  </a:tcPr>
                </a:tc>
                <a:tc>
                  <a:txBody>
                    <a:bodyPr/>
                    <a:lstStyle/>
                    <a:p>
                      <a:endParaRPr lang="de-DE"/>
                    </a:p>
                  </a:txBody>
                  <a:tcPr>
                    <a:solidFill>
                      <a:schemeClr val="bg1"/>
                    </a:solidFill>
                  </a:tcPr>
                </a:tc>
                <a:tc>
                  <a:txBody>
                    <a:bodyPr/>
                    <a:lstStyle/>
                    <a:p>
                      <a:endParaRPr lang="de-DE"/>
                    </a:p>
                  </a:txBody>
                  <a:tcPr>
                    <a:solidFill>
                      <a:schemeClr val="bg1"/>
                    </a:solidFill>
                  </a:tcPr>
                </a:tc>
              </a:tr>
              <a:tr h="370840">
                <a:tc>
                  <a:txBody>
                    <a:bodyPr/>
                    <a:lstStyle/>
                    <a:p>
                      <a:r>
                        <a:rPr lang="de-DE" dirty="0" smtClean="0"/>
                        <a:t>Technical </a:t>
                      </a:r>
                      <a:r>
                        <a:rPr lang="de-DE" dirty="0" err="1" smtClean="0"/>
                        <a:t>Req</a:t>
                      </a:r>
                      <a:r>
                        <a:rPr lang="de-DE" dirty="0" smtClean="0"/>
                        <a:t>.</a:t>
                      </a:r>
                      <a:r>
                        <a:rPr lang="de-DE" baseline="0" dirty="0" smtClean="0"/>
                        <a:t> Doc.</a:t>
                      </a:r>
                      <a:endParaRPr lang="de-DE" dirty="0"/>
                    </a:p>
                  </a:txBody>
                  <a:tcPr>
                    <a:solidFill>
                      <a:schemeClr val="bg1"/>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a:p>
                  </a:txBody>
                  <a:tcPr>
                    <a:solidFill>
                      <a:schemeClr val="bg1"/>
                    </a:solidFill>
                  </a:tcPr>
                </a:tc>
              </a:tr>
              <a:tr h="370840">
                <a:tc>
                  <a:txBody>
                    <a:bodyPr/>
                    <a:lstStyle/>
                    <a:p>
                      <a:r>
                        <a:rPr lang="de-DE" dirty="0" smtClean="0"/>
                        <a:t>Channel</a:t>
                      </a:r>
                      <a:r>
                        <a:rPr lang="de-DE" baseline="0" dirty="0" smtClean="0"/>
                        <a:t> Mod. Doc.</a:t>
                      </a:r>
                      <a:endParaRPr lang="de-DE" dirty="0"/>
                    </a:p>
                  </a:txBody>
                  <a:tcPr>
                    <a:solidFill>
                      <a:schemeClr val="bg1"/>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a:p>
                  </a:txBody>
                  <a:tcPr>
                    <a:solidFill>
                      <a:schemeClr val="bg1"/>
                    </a:solidFill>
                  </a:tcPr>
                </a:tc>
                <a:tc>
                  <a:txBody>
                    <a:bodyPr/>
                    <a:lstStyle/>
                    <a:p>
                      <a:endParaRPr lang="de-DE"/>
                    </a:p>
                  </a:txBody>
                  <a:tcPr>
                    <a:solidFill>
                      <a:schemeClr val="bg1"/>
                    </a:solidFill>
                  </a:tcPr>
                </a:tc>
                <a:tc>
                  <a:txBody>
                    <a:bodyPr/>
                    <a:lstStyle/>
                    <a:p>
                      <a:endParaRPr lang="de-DE"/>
                    </a:p>
                  </a:txBody>
                  <a:tcPr>
                    <a:solidFill>
                      <a:schemeClr val="bg1"/>
                    </a:solidFill>
                  </a:tcPr>
                </a:tc>
                <a:tc>
                  <a:txBody>
                    <a:bodyPr/>
                    <a:lstStyle/>
                    <a:p>
                      <a:endParaRPr lang="de-DE"/>
                    </a:p>
                  </a:txBody>
                  <a:tcPr>
                    <a:solidFill>
                      <a:schemeClr val="bg1"/>
                    </a:solidFill>
                  </a:tcPr>
                </a:tc>
              </a:tr>
              <a:tr h="370840">
                <a:tc>
                  <a:txBody>
                    <a:bodyPr/>
                    <a:lstStyle/>
                    <a:p>
                      <a:r>
                        <a:rPr lang="de-DE" dirty="0" smtClean="0"/>
                        <a:t>Work on </a:t>
                      </a:r>
                      <a:r>
                        <a:rPr lang="de-DE" dirty="0" err="1" smtClean="0"/>
                        <a:t>Prel</a:t>
                      </a:r>
                      <a:r>
                        <a:rPr lang="de-DE" dirty="0" smtClean="0"/>
                        <a:t>. </a:t>
                      </a:r>
                      <a:r>
                        <a:rPr lang="de-DE" dirty="0" err="1" smtClean="0"/>
                        <a:t>CfP</a:t>
                      </a:r>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noFill/>
                  </a:tcPr>
                </a:tc>
                <a:tc>
                  <a:txBody>
                    <a:bodyPr/>
                    <a:lstStyle/>
                    <a:p>
                      <a:endParaRPr lang="de-DE" dirty="0"/>
                    </a:p>
                  </a:txBody>
                  <a:tcPr>
                    <a:noFill/>
                  </a:tcPr>
                </a:tc>
                <a:tc>
                  <a:txBody>
                    <a:bodyPr/>
                    <a:lstStyle/>
                    <a:p>
                      <a:endParaRPr lang="de-DE" dirty="0"/>
                    </a:p>
                  </a:txBody>
                  <a:tcPr>
                    <a:noFill/>
                  </a:tcPr>
                </a:tc>
                <a:tc>
                  <a:txBody>
                    <a:bodyPr/>
                    <a:lstStyle/>
                    <a:p>
                      <a:endParaRPr lang="de-DE" dirty="0"/>
                    </a:p>
                  </a:txBody>
                  <a:tcPr>
                    <a:noFill/>
                  </a:tcPr>
                </a:tc>
                <a:tc>
                  <a:txBody>
                    <a:bodyPr/>
                    <a:lstStyle/>
                    <a:p>
                      <a:endParaRPr lang="de-DE" dirty="0"/>
                    </a:p>
                  </a:txBody>
                  <a:tcPr>
                    <a:noFill/>
                  </a:tcPr>
                </a:tc>
                <a:tc>
                  <a:txBody>
                    <a:bodyPr/>
                    <a:lstStyle/>
                    <a:p>
                      <a:endParaRPr lang="de-DE"/>
                    </a:p>
                  </a:txBody>
                  <a:tcPr>
                    <a:solidFill>
                      <a:schemeClr val="bg1"/>
                    </a:solidFill>
                  </a:tcPr>
                </a:tc>
                <a:tc>
                  <a:txBody>
                    <a:bodyPr/>
                    <a:lstStyle/>
                    <a:p>
                      <a:endParaRPr lang="de-DE"/>
                    </a:p>
                  </a:txBody>
                  <a:tcPr>
                    <a:solidFill>
                      <a:schemeClr val="bg1"/>
                    </a:solidFill>
                  </a:tcPr>
                </a:tc>
                <a:tc>
                  <a:txBody>
                    <a:bodyPr/>
                    <a:lstStyle/>
                    <a:p>
                      <a:endParaRPr lang="de-DE"/>
                    </a:p>
                  </a:txBody>
                  <a:tcPr>
                    <a:solidFill>
                      <a:schemeClr val="bg1"/>
                    </a:solidFill>
                  </a:tcPr>
                </a:tc>
                <a:tc>
                  <a:txBody>
                    <a:bodyPr/>
                    <a:lstStyle/>
                    <a:p>
                      <a:endParaRPr lang="de-DE"/>
                    </a:p>
                  </a:txBody>
                  <a:tcPr>
                    <a:solidFill>
                      <a:schemeClr val="bg1"/>
                    </a:solidFill>
                  </a:tcPr>
                </a:tc>
              </a:tr>
              <a:tr h="370840">
                <a:tc>
                  <a:txBody>
                    <a:bodyPr/>
                    <a:lstStyle/>
                    <a:p>
                      <a:r>
                        <a:rPr lang="de-DE" dirty="0" err="1" smtClean="0"/>
                        <a:t>Issuing</a:t>
                      </a:r>
                      <a:r>
                        <a:rPr lang="de-DE" dirty="0" smtClean="0"/>
                        <a:t> </a:t>
                      </a:r>
                      <a:r>
                        <a:rPr lang="de-DE" dirty="0" err="1" smtClean="0"/>
                        <a:t>Prel</a:t>
                      </a:r>
                      <a:r>
                        <a:rPr lang="de-DE" dirty="0" smtClean="0"/>
                        <a:t>.</a:t>
                      </a:r>
                      <a:r>
                        <a:rPr lang="de-DE" baseline="0" dirty="0" smtClean="0"/>
                        <a:t> </a:t>
                      </a:r>
                      <a:r>
                        <a:rPr lang="de-DE" dirty="0" err="1" smtClean="0"/>
                        <a:t>CfP</a:t>
                      </a:r>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noFill/>
                  </a:tcPr>
                </a:tc>
                <a:tc>
                  <a:txBody>
                    <a:bodyPr/>
                    <a:lstStyle/>
                    <a:p>
                      <a:endParaRPr lang="de-DE" dirty="0"/>
                    </a:p>
                  </a:txBody>
                  <a:tcPr>
                    <a:noFill/>
                  </a:tcPr>
                </a:tc>
                <a:tc>
                  <a:txBody>
                    <a:bodyPr/>
                    <a:lstStyle/>
                    <a:p>
                      <a:r>
                        <a:rPr lang="de-DE" dirty="0" smtClean="0"/>
                        <a:t>X</a:t>
                      </a:r>
                      <a:endParaRPr lang="de-DE" dirty="0"/>
                    </a:p>
                  </a:txBody>
                  <a:tcPr>
                    <a:solidFill>
                      <a:srgbClr val="FF0000"/>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a:p>
                  </a:txBody>
                  <a:tcPr>
                    <a:solidFill>
                      <a:schemeClr val="bg1"/>
                    </a:solidFill>
                  </a:tcPr>
                </a:tc>
                <a:tc>
                  <a:txBody>
                    <a:bodyPr/>
                    <a:lstStyle/>
                    <a:p>
                      <a:endParaRPr lang="de-DE"/>
                    </a:p>
                  </a:txBody>
                  <a:tcPr>
                    <a:solidFill>
                      <a:schemeClr val="bg1"/>
                    </a:solidFill>
                  </a:tcPr>
                </a:tc>
                <a:tc>
                  <a:txBody>
                    <a:bodyPr/>
                    <a:lstStyle/>
                    <a:p>
                      <a:endParaRPr lang="de-DE"/>
                    </a:p>
                  </a:txBody>
                  <a:tcPr>
                    <a:solidFill>
                      <a:schemeClr val="bg1"/>
                    </a:solidFill>
                  </a:tcPr>
                </a:tc>
              </a:tr>
              <a:tr h="370840">
                <a:tc>
                  <a:txBody>
                    <a:bodyPr/>
                    <a:lstStyle/>
                    <a:p>
                      <a:r>
                        <a:rPr lang="de-DE" dirty="0" err="1" smtClean="0"/>
                        <a:t>Pres</a:t>
                      </a:r>
                      <a:r>
                        <a:rPr lang="de-DE" dirty="0" smtClean="0"/>
                        <a:t>.</a:t>
                      </a:r>
                      <a:r>
                        <a:rPr lang="de-DE" baseline="0" dirty="0" smtClean="0"/>
                        <a:t> of </a:t>
                      </a:r>
                      <a:r>
                        <a:rPr lang="de-DE" baseline="0" dirty="0" err="1" smtClean="0"/>
                        <a:t>Prel</a:t>
                      </a:r>
                      <a:r>
                        <a:rPr lang="de-DE" baseline="0" dirty="0" smtClean="0"/>
                        <a:t>. </a:t>
                      </a:r>
                      <a:r>
                        <a:rPr lang="de-DE" baseline="0" dirty="0" err="1" smtClean="0"/>
                        <a:t>Prop</a:t>
                      </a:r>
                      <a:r>
                        <a:rPr lang="de-DE" baseline="0" dirty="0" smtClean="0"/>
                        <a:t>.</a:t>
                      </a:r>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noFill/>
                  </a:tcPr>
                </a:tc>
                <a:tc>
                  <a:txBody>
                    <a:bodyPr/>
                    <a:lstStyle/>
                    <a:p>
                      <a:endParaRPr lang="de-DE" sz="2000" dirty="0"/>
                    </a:p>
                  </a:txBody>
                  <a:tcPr>
                    <a:no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a:p>
                  </a:txBody>
                  <a:tcPr>
                    <a:solidFill>
                      <a:schemeClr val="bg1"/>
                    </a:solidFill>
                  </a:tcPr>
                </a:tc>
              </a:tr>
              <a:tr h="370840">
                <a:tc>
                  <a:txBody>
                    <a:bodyPr/>
                    <a:lstStyle/>
                    <a:p>
                      <a:r>
                        <a:rPr lang="de-DE" dirty="0" err="1" smtClean="0"/>
                        <a:t>Eval</a:t>
                      </a:r>
                      <a:r>
                        <a:rPr lang="de-DE" dirty="0" smtClean="0"/>
                        <a:t>. </a:t>
                      </a:r>
                      <a:r>
                        <a:rPr lang="de-DE" dirty="0" err="1" smtClean="0"/>
                        <a:t>Crit</a:t>
                      </a:r>
                      <a:r>
                        <a:rPr lang="de-DE" dirty="0" smtClean="0"/>
                        <a:t>. Doc.</a:t>
                      </a:r>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no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no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a:p>
                  </a:txBody>
                  <a:tcPr>
                    <a:solidFill>
                      <a:schemeClr val="bg1"/>
                    </a:solidFill>
                  </a:tcPr>
                </a:tc>
                <a:tc>
                  <a:txBody>
                    <a:bodyPr/>
                    <a:lstStyle/>
                    <a:p>
                      <a:endParaRPr lang="de-DE" dirty="0"/>
                    </a:p>
                  </a:txBody>
                  <a:tcPr>
                    <a:solidFill>
                      <a:schemeClr val="bg1"/>
                    </a:solidFill>
                  </a:tcPr>
                </a:tc>
              </a:tr>
              <a:tr h="370840">
                <a:tc>
                  <a:txBody>
                    <a:bodyPr/>
                    <a:lstStyle/>
                    <a:p>
                      <a:r>
                        <a:rPr lang="de-DE" dirty="0" smtClean="0"/>
                        <a:t>Work</a:t>
                      </a:r>
                      <a:r>
                        <a:rPr lang="de-DE" baseline="0" dirty="0" smtClean="0"/>
                        <a:t> on </a:t>
                      </a:r>
                      <a:r>
                        <a:rPr lang="de-DE" baseline="0" dirty="0" err="1" smtClean="0"/>
                        <a:t>CfP</a:t>
                      </a:r>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noFill/>
                  </a:tcPr>
                </a:tc>
                <a:tc>
                  <a:txBody>
                    <a:bodyPr/>
                    <a:lstStyle/>
                    <a:p>
                      <a:endParaRPr lang="de-DE" dirty="0"/>
                    </a:p>
                  </a:txBody>
                  <a:tcPr>
                    <a:noFill/>
                  </a:tcPr>
                </a:tc>
                <a:tc>
                  <a:txBody>
                    <a:bodyPr/>
                    <a:lstStyle/>
                    <a:p>
                      <a:endParaRPr lang="de-DE" dirty="0"/>
                    </a:p>
                  </a:txBody>
                  <a:tcPr>
                    <a:solidFill>
                      <a:schemeClr val="bg1"/>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noFill/>
                  </a:tcPr>
                </a:tc>
                <a:tc>
                  <a:txBody>
                    <a:bodyPr/>
                    <a:lstStyle/>
                    <a:p>
                      <a:endParaRPr lang="de-DE" dirty="0"/>
                    </a:p>
                  </a:txBody>
                  <a:tcPr>
                    <a:noFill/>
                  </a:tcPr>
                </a:tc>
                <a:tc>
                  <a:txBody>
                    <a:bodyPr/>
                    <a:lstStyle/>
                    <a:p>
                      <a:endParaRPr lang="de-DE"/>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r>
              <a:tr h="370840">
                <a:tc>
                  <a:txBody>
                    <a:bodyPr/>
                    <a:lstStyle/>
                    <a:p>
                      <a:r>
                        <a:rPr lang="de-DE" dirty="0" err="1" smtClean="0"/>
                        <a:t>Issuing</a:t>
                      </a:r>
                      <a:r>
                        <a:rPr lang="de-DE" baseline="0" dirty="0" smtClean="0"/>
                        <a:t> </a:t>
                      </a:r>
                      <a:r>
                        <a:rPr lang="de-DE" baseline="0" dirty="0" err="1" smtClean="0"/>
                        <a:t>CfP</a:t>
                      </a:r>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noFill/>
                  </a:tcPr>
                </a:tc>
                <a:tc>
                  <a:txBody>
                    <a:bodyPr/>
                    <a:lstStyle/>
                    <a:p>
                      <a:endParaRPr lang="de-DE" dirty="0"/>
                    </a:p>
                  </a:txBody>
                  <a:tcPr>
                    <a:noFill/>
                  </a:tcPr>
                </a:tc>
                <a:tc>
                  <a:txBody>
                    <a:bodyPr/>
                    <a:lstStyle/>
                    <a:p>
                      <a:endParaRPr lang="de-DE" dirty="0"/>
                    </a:p>
                  </a:txBody>
                  <a:tcPr>
                    <a:solidFill>
                      <a:schemeClr val="bg1"/>
                    </a:solidFill>
                  </a:tcPr>
                </a:tc>
                <a:tc>
                  <a:txBody>
                    <a:bodyPr/>
                    <a:lstStyle/>
                    <a:p>
                      <a:r>
                        <a:rPr lang="de-DE" dirty="0" smtClean="0"/>
                        <a:t>X</a:t>
                      </a:r>
                      <a:endParaRPr lang="de-DE" dirty="0"/>
                    </a:p>
                  </a:txBody>
                  <a:tcPr>
                    <a:solidFill>
                      <a:srgbClr val="FF0000"/>
                    </a:solidFill>
                  </a:tcPr>
                </a:tc>
                <a:tc>
                  <a:txBody>
                    <a:bodyPr/>
                    <a:lstStyle/>
                    <a:p>
                      <a:endParaRPr lang="de-DE" dirty="0"/>
                    </a:p>
                  </a:txBody>
                  <a:tcPr>
                    <a:noFill/>
                  </a:tcPr>
                </a:tc>
                <a:tc>
                  <a:txBody>
                    <a:bodyPr/>
                    <a:lstStyle/>
                    <a:p>
                      <a:endParaRPr lang="de-DE" dirty="0"/>
                    </a:p>
                  </a:txBody>
                  <a:tcPr>
                    <a:noFill/>
                  </a:tcPr>
                </a:tc>
                <a:tc>
                  <a:txBody>
                    <a:bodyPr/>
                    <a:lstStyle/>
                    <a:p>
                      <a:endParaRPr lang="de-DE" dirty="0"/>
                    </a:p>
                  </a:txBody>
                  <a:tcPr>
                    <a:noFill/>
                  </a:tcPr>
                </a:tc>
                <a:tc>
                  <a:txBody>
                    <a:bodyPr/>
                    <a:lstStyle/>
                    <a:p>
                      <a:endParaRPr lang="de-DE" dirty="0"/>
                    </a:p>
                  </a:txBody>
                  <a:tcPr>
                    <a:solidFill>
                      <a:schemeClr val="bg1"/>
                    </a:solidFill>
                  </a:tcPr>
                </a:tc>
                <a:tc>
                  <a:txBody>
                    <a:bodyPr/>
                    <a:lstStyle/>
                    <a:p>
                      <a:endParaRPr lang="de-DE" dirty="0"/>
                    </a:p>
                  </a:txBody>
                  <a:tcPr>
                    <a:solidFill>
                      <a:schemeClr val="bg1"/>
                    </a:solidFill>
                  </a:tcPr>
                </a:tc>
              </a:tr>
            </a:tbl>
          </a:graphicData>
        </a:graphic>
      </p:graphicFrame>
      <p:sp>
        <p:nvSpPr>
          <p:cNvPr id="4" name="Datumsplatzhalter 3"/>
          <p:cNvSpPr>
            <a:spLocks noGrp="1"/>
          </p:cNvSpPr>
          <p:nvPr>
            <p:ph type="dt" sz="half" idx="10"/>
          </p:nvPr>
        </p:nvSpPr>
        <p:spPr>
          <a:xfrm>
            <a:off x="685800" y="378281"/>
            <a:ext cx="1600200" cy="215444"/>
          </a:xfrm>
        </p:spPr>
        <p:txBody>
          <a:bodyPr/>
          <a:lstStyle/>
          <a:p>
            <a:r>
              <a:rPr lang="en-US" dirty="0" smtClean="0"/>
              <a:t>May 2014</a:t>
            </a:r>
          </a:p>
        </p:txBody>
      </p:sp>
      <p:sp>
        <p:nvSpPr>
          <p:cNvPr id="5" name="Fußzeilenplatzhalter 4"/>
          <p:cNvSpPr>
            <a:spLocks noGrp="1"/>
          </p:cNvSpPr>
          <p:nvPr>
            <p:ph type="ftr" sz="quarter" idx="11"/>
          </p:nvPr>
        </p:nvSpPr>
        <p:spPr/>
        <p:txBody>
          <a:bodyPr/>
          <a:lstStyle/>
          <a:p>
            <a:r>
              <a:rPr lang="en-US" dirty="0" smtClean="0"/>
              <a:t>Thomas Kürner (TU Braunschweig)</a:t>
            </a:r>
            <a:endParaRPr lang="en-US" dirty="0"/>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Time </a:t>
            </a:r>
            <a:r>
              <a:rPr lang="de-DE" dirty="0" err="1" smtClean="0"/>
              <a:t>Planning</a:t>
            </a:r>
            <a:r>
              <a:rPr lang="de-DE" dirty="0" smtClean="0"/>
              <a:t> (2/2)</a:t>
            </a:r>
            <a:endParaRPr lang="de-DE" dirty="0"/>
          </a:p>
        </p:txBody>
      </p:sp>
      <p:sp>
        <p:nvSpPr>
          <p:cNvPr id="4" name="Datumsplatzhalter 3"/>
          <p:cNvSpPr>
            <a:spLocks noGrp="1"/>
          </p:cNvSpPr>
          <p:nvPr>
            <p:ph type="dt" sz="half" idx="10"/>
          </p:nvPr>
        </p:nvSpPr>
        <p:spPr>
          <a:xfrm>
            <a:off x="685800" y="378281"/>
            <a:ext cx="1600200" cy="215444"/>
          </a:xfrm>
        </p:spPr>
        <p:txBody>
          <a:bodyPr/>
          <a:lstStyle/>
          <a:p>
            <a:r>
              <a:rPr lang="en-US" dirty="0" smtClean="0"/>
              <a:t>May 2014</a:t>
            </a:r>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12</a:t>
            </a:fld>
            <a:endParaRPr lang="en-US"/>
          </a:p>
        </p:txBody>
      </p:sp>
      <p:graphicFrame>
        <p:nvGraphicFramePr>
          <p:cNvPr id="7" name="Inhaltsplatzhalter 6"/>
          <p:cNvGraphicFramePr>
            <a:graphicFrameLocks/>
          </p:cNvGraphicFramePr>
          <p:nvPr/>
        </p:nvGraphicFramePr>
        <p:xfrm>
          <a:off x="748859" y="1713186"/>
          <a:ext cx="8142892" cy="4487620"/>
        </p:xfrm>
        <a:graphic>
          <a:graphicData uri="http://schemas.openxmlformats.org/drawingml/2006/table">
            <a:tbl>
              <a:tblPr firstRow="1" bandRow="1">
                <a:tableStyleId>{EB344D84-9AFB-497E-A393-DC336BA19D2E}</a:tableStyleId>
              </a:tblPr>
              <a:tblGrid>
                <a:gridCol w="2292516"/>
                <a:gridCol w="362006"/>
                <a:gridCol w="380343"/>
                <a:gridCol w="394138"/>
                <a:gridCol w="457200"/>
                <a:gridCol w="441434"/>
                <a:gridCol w="441435"/>
                <a:gridCol w="457200"/>
                <a:gridCol w="425078"/>
                <a:gridCol w="445508"/>
                <a:gridCol w="462007"/>
                <a:gridCol w="478508"/>
                <a:gridCol w="462009"/>
                <a:gridCol w="643510"/>
              </a:tblGrid>
              <a:tr h="362667">
                <a:tc>
                  <a:txBody>
                    <a:bodyPr/>
                    <a:lstStyle/>
                    <a:p>
                      <a:pPr algn="ctr"/>
                      <a:r>
                        <a:rPr lang="de-DE" dirty="0" smtClean="0">
                          <a:solidFill>
                            <a:sysClr val="windowText" lastClr="000000"/>
                          </a:solidFill>
                        </a:rPr>
                        <a:t>Task</a:t>
                      </a:r>
                      <a:endParaRPr lang="de-DE" dirty="0">
                        <a:solidFill>
                          <a:sysClr val="windowText" lastClr="000000"/>
                        </a:solidFill>
                      </a:endParaRPr>
                    </a:p>
                  </a:txBody>
                  <a:tcPr>
                    <a:solidFill>
                      <a:schemeClr val="accent2">
                        <a:lumMod val="20000"/>
                        <a:lumOff val="80000"/>
                      </a:schemeClr>
                    </a:solidFill>
                  </a:tcPr>
                </a:tc>
                <a:tc gridSpan="4">
                  <a:txBody>
                    <a:bodyPr/>
                    <a:lstStyle/>
                    <a:p>
                      <a:pPr algn="ctr"/>
                      <a:r>
                        <a:rPr lang="de-DE" dirty="0" smtClean="0">
                          <a:solidFill>
                            <a:sysClr val="windowText" lastClr="000000"/>
                          </a:solidFill>
                        </a:rPr>
                        <a:t>2015</a:t>
                      </a:r>
                      <a:endParaRPr lang="de-DE" dirty="0">
                        <a:solidFill>
                          <a:sysClr val="windowText" lastClr="000000"/>
                        </a:solidFill>
                      </a:endParaRPr>
                    </a:p>
                  </a:txBody>
                  <a:tcPr>
                    <a:solidFill>
                      <a:schemeClr val="accent2">
                        <a:lumMod val="20000"/>
                        <a:lumOff val="80000"/>
                      </a:schemeClr>
                    </a:solidFill>
                  </a:tcPr>
                </a:tc>
                <a:tc hMerge="1">
                  <a:txBody>
                    <a:bodyPr/>
                    <a:lstStyle/>
                    <a:p>
                      <a:endParaRPr lang="de-DE" dirty="0">
                        <a:solidFill>
                          <a:sysClr val="windowText" lastClr="000000"/>
                        </a:solidFill>
                      </a:endParaRPr>
                    </a:p>
                  </a:txBody>
                  <a:tcPr/>
                </a:tc>
                <a:tc hMerge="1">
                  <a:txBody>
                    <a:bodyPr/>
                    <a:lstStyle/>
                    <a:p>
                      <a:endParaRPr lang="de-DE" dirty="0">
                        <a:solidFill>
                          <a:sysClr val="windowText" lastClr="000000"/>
                        </a:solidFill>
                      </a:endParaRPr>
                    </a:p>
                  </a:txBody>
                  <a:tcPr/>
                </a:tc>
                <a:tc hMerge="1">
                  <a:txBody>
                    <a:bodyPr/>
                    <a:lstStyle/>
                    <a:p>
                      <a:endParaRPr lang="de-DE" dirty="0">
                        <a:solidFill>
                          <a:sysClr val="windowText" lastClr="000000"/>
                        </a:solidFill>
                      </a:endParaRPr>
                    </a:p>
                  </a:txBody>
                  <a:tcPr/>
                </a:tc>
                <a:tc gridSpan="6">
                  <a:txBody>
                    <a:bodyPr/>
                    <a:lstStyle/>
                    <a:p>
                      <a:pPr algn="ctr"/>
                      <a:r>
                        <a:rPr lang="de-DE" dirty="0" smtClean="0">
                          <a:solidFill>
                            <a:sysClr val="windowText" lastClr="000000"/>
                          </a:solidFill>
                        </a:rPr>
                        <a:t>2016</a:t>
                      </a:r>
                      <a:endParaRPr lang="de-DE" dirty="0">
                        <a:solidFill>
                          <a:sysClr val="windowText" lastClr="000000"/>
                        </a:solidFill>
                      </a:endParaRPr>
                    </a:p>
                  </a:txBody>
                  <a:tcPr>
                    <a:solidFill>
                      <a:schemeClr val="accent2">
                        <a:lumMod val="20000"/>
                        <a:lumOff val="80000"/>
                      </a:schemeClr>
                    </a:solidFill>
                  </a:tcPr>
                </a:tc>
                <a:tc hMerge="1">
                  <a:txBody>
                    <a:bodyPr/>
                    <a:lstStyle/>
                    <a:p>
                      <a:endParaRPr lang="de-DE" dirty="0">
                        <a:solidFill>
                          <a:sysClr val="windowText" lastClr="000000"/>
                        </a:solidFill>
                      </a:endParaRPr>
                    </a:p>
                  </a:txBody>
                  <a:tcPr/>
                </a:tc>
                <a:tc hMerge="1">
                  <a:txBody>
                    <a:bodyPr/>
                    <a:lstStyle/>
                    <a:p>
                      <a:endParaRPr lang="de-DE" dirty="0">
                        <a:solidFill>
                          <a:sysClr val="windowText" lastClr="000000"/>
                        </a:solidFill>
                      </a:endParaRPr>
                    </a:p>
                  </a:txBody>
                  <a:tcPr/>
                </a:tc>
                <a:tc hMerge="1">
                  <a:txBody>
                    <a:bodyPr/>
                    <a:lstStyle/>
                    <a:p>
                      <a:endParaRPr lang="de-DE" dirty="0">
                        <a:solidFill>
                          <a:sysClr val="windowText" lastClr="000000"/>
                        </a:solidFill>
                      </a:endParaRPr>
                    </a:p>
                  </a:txBody>
                  <a:tcPr/>
                </a:tc>
                <a:tc hMerge="1">
                  <a:txBody>
                    <a:bodyPr/>
                    <a:lstStyle/>
                    <a:p>
                      <a:endParaRPr lang="de-DE" dirty="0">
                        <a:solidFill>
                          <a:sysClr val="windowText" lastClr="000000"/>
                        </a:solidFill>
                      </a:endParaRPr>
                    </a:p>
                  </a:txBody>
                  <a:tcPr/>
                </a:tc>
                <a:tc hMerge="1">
                  <a:txBody>
                    <a:bodyPr/>
                    <a:lstStyle/>
                    <a:p>
                      <a:endParaRPr lang="de-DE" dirty="0">
                        <a:solidFill>
                          <a:sysClr val="windowText" lastClr="000000"/>
                        </a:solidFill>
                      </a:endParaRPr>
                    </a:p>
                  </a:txBody>
                  <a:tcPr/>
                </a:tc>
                <a:tc gridSpan="3">
                  <a:txBody>
                    <a:bodyPr/>
                    <a:lstStyle/>
                    <a:p>
                      <a:pPr algn="ctr"/>
                      <a:r>
                        <a:rPr lang="de-DE" dirty="0" smtClean="0">
                          <a:solidFill>
                            <a:sysClr val="windowText" lastClr="000000"/>
                          </a:solidFill>
                        </a:rPr>
                        <a:t>2017</a:t>
                      </a:r>
                      <a:endParaRPr lang="de-DE" dirty="0">
                        <a:solidFill>
                          <a:sysClr val="windowText" lastClr="000000"/>
                        </a:solidFill>
                      </a:endParaRPr>
                    </a:p>
                  </a:txBody>
                  <a:tcPr>
                    <a:solidFill>
                      <a:schemeClr val="accent2">
                        <a:lumMod val="20000"/>
                        <a:lumOff val="80000"/>
                      </a:schemeClr>
                    </a:solidFill>
                  </a:tcPr>
                </a:tc>
                <a:tc hMerge="1">
                  <a:txBody>
                    <a:bodyPr/>
                    <a:lstStyle/>
                    <a:p>
                      <a:endParaRPr lang="de-DE" dirty="0">
                        <a:solidFill>
                          <a:sysClr val="windowText" lastClr="000000"/>
                        </a:solidFill>
                      </a:endParaRPr>
                    </a:p>
                  </a:txBody>
                  <a:tcPr/>
                </a:tc>
                <a:tc hMerge="1">
                  <a:txBody>
                    <a:bodyPr/>
                    <a:lstStyle/>
                    <a:p>
                      <a:endParaRPr lang="de-DE" dirty="0">
                        <a:solidFill>
                          <a:sysClr val="windowText" lastClr="000000"/>
                        </a:solidFill>
                      </a:endParaRPr>
                    </a:p>
                  </a:txBody>
                  <a:tcPr/>
                </a:tc>
              </a:tr>
              <a:tr h="36266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de-DE" dirty="0" smtClean="0"/>
                    </a:p>
                  </a:txBody>
                  <a:tcPr>
                    <a:solidFill>
                      <a:schemeClr val="bg1"/>
                    </a:solidFill>
                  </a:tcPr>
                </a:tc>
                <a:tc>
                  <a:txBody>
                    <a:bodyPr/>
                    <a:lstStyle/>
                    <a:p>
                      <a:r>
                        <a:rPr lang="de-DE" dirty="0" smtClean="0"/>
                        <a:t>M</a:t>
                      </a:r>
                      <a:endParaRPr lang="de-DE" dirty="0"/>
                    </a:p>
                  </a:txBody>
                  <a:tcPr>
                    <a:solidFill>
                      <a:schemeClr val="bg1"/>
                    </a:solidFill>
                  </a:tcPr>
                </a:tc>
                <a:tc>
                  <a:txBody>
                    <a:bodyPr/>
                    <a:lstStyle/>
                    <a:p>
                      <a:r>
                        <a:rPr lang="de-DE" dirty="0" smtClean="0"/>
                        <a:t>J</a:t>
                      </a:r>
                      <a:endParaRPr lang="de-DE" dirty="0"/>
                    </a:p>
                  </a:txBody>
                  <a:tcPr>
                    <a:solidFill>
                      <a:schemeClr val="bg1"/>
                    </a:solidFill>
                  </a:tcPr>
                </a:tc>
                <a:tc>
                  <a:txBody>
                    <a:bodyPr/>
                    <a:lstStyle/>
                    <a:p>
                      <a:r>
                        <a:rPr lang="de-DE" dirty="0" smtClean="0"/>
                        <a:t>S</a:t>
                      </a:r>
                      <a:endParaRPr lang="de-DE" dirty="0"/>
                    </a:p>
                  </a:txBody>
                  <a:tcPr>
                    <a:solidFill>
                      <a:schemeClr val="bg1"/>
                    </a:solidFill>
                  </a:tcPr>
                </a:tc>
                <a:tc>
                  <a:txBody>
                    <a:bodyPr/>
                    <a:lstStyle/>
                    <a:p>
                      <a:r>
                        <a:rPr lang="de-DE" dirty="0" smtClean="0"/>
                        <a:t>N</a:t>
                      </a:r>
                      <a:endParaRPr lang="de-DE" dirty="0"/>
                    </a:p>
                  </a:txBody>
                  <a:tcPr>
                    <a:solidFill>
                      <a:schemeClr val="bg1"/>
                    </a:solidFill>
                  </a:tcPr>
                </a:tc>
                <a:tc>
                  <a:txBody>
                    <a:bodyPr/>
                    <a:lstStyle/>
                    <a:p>
                      <a:r>
                        <a:rPr lang="de-DE" dirty="0" smtClean="0"/>
                        <a:t>J</a:t>
                      </a:r>
                      <a:endParaRPr lang="de-DE" dirty="0"/>
                    </a:p>
                  </a:txBody>
                  <a:tcPr>
                    <a:solidFill>
                      <a:schemeClr val="bg1"/>
                    </a:solidFill>
                  </a:tcPr>
                </a:tc>
                <a:tc>
                  <a:txBody>
                    <a:bodyPr/>
                    <a:lstStyle/>
                    <a:p>
                      <a:r>
                        <a:rPr lang="de-DE" dirty="0" smtClean="0"/>
                        <a:t>M</a:t>
                      </a:r>
                      <a:endParaRPr lang="de-DE" dirty="0"/>
                    </a:p>
                  </a:txBody>
                  <a:tcPr>
                    <a:solidFill>
                      <a:schemeClr val="bg1"/>
                    </a:solidFill>
                  </a:tcPr>
                </a:tc>
                <a:tc>
                  <a:txBody>
                    <a:bodyPr/>
                    <a:lstStyle/>
                    <a:p>
                      <a:r>
                        <a:rPr lang="de-DE" dirty="0" smtClean="0"/>
                        <a:t>M</a:t>
                      </a:r>
                      <a:endParaRPr lang="de-DE" dirty="0"/>
                    </a:p>
                  </a:txBody>
                  <a:tcPr>
                    <a:solidFill>
                      <a:schemeClr val="bg1"/>
                    </a:solidFill>
                  </a:tcPr>
                </a:tc>
                <a:tc>
                  <a:txBody>
                    <a:bodyPr/>
                    <a:lstStyle/>
                    <a:p>
                      <a:r>
                        <a:rPr lang="de-DE" dirty="0" smtClean="0"/>
                        <a:t>J</a:t>
                      </a:r>
                      <a:endParaRPr lang="de-DE" dirty="0"/>
                    </a:p>
                  </a:txBody>
                  <a:tcPr>
                    <a:solidFill>
                      <a:schemeClr val="bg1"/>
                    </a:solidFill>
                  </a:tcPr>
                </a:tc>
                <a:tc>
                  <a:txBody>
                    <a:bodyPr/>
                    <a:lstStyle/>
                    <a:p>
                      <a:r>
                        <a:rPr lang="de-DE" dirty="0" smtClean="0"/>
                        <a:t>S</a:t>
                      </a:r>
                      <a:endParaRPr lang="de-DE" dirty="0"/>
                    </a:p>
                  </a:txBody>
                  <a:tcPr>
                    <a:solidFill>
                      <a:schemeClr val="bg1"/>
                    </a:solidFill>
                  </a:tcPr>
                </a:tc>
                <a:tc>
                  <a:txBody>
                    <a:bodyPr/>
                    <a:lstStyle/>
                    <a:p>
                      <a:r>
                        <a:rPr lang="de-DE" dirty="0" smtClean="0"/>
                        <a:t>N</a:t>
                      </a:r>
                      <a:endParaRPr lang="de-DE" dirty="0"/>
                    </a:p>
                  </a:txBody>
                  <a:tcPr>
                    <a:solidFill>
                      <a:schemeClr val="bg1"/>
                    </a:solidFill>
                  </a:tcPr>
                </a:tc>
                <a:tc>
                  <a:txBody>
                    <a:bodyPr/>
                    <a:lstStyle/>
                    <a:p>
                      <a:r>
                        <a:rPr lang="de-DE" dirty="0" smtClean="0"/>
                        <a:t>J</a:t>
                      </a:r>
                      <a:endParaRPr lang="de-DE" dirty="0"/>
                    </a:p>
                  </a:txBody>
                  <a:tcPr>
                    <a:solidFill>
                      <a:schemeClr val="bg1"/>
                    </a:solidFill>
                  </a:tcPr>
                </a:tc>
                <a:tc>
                  <a:txBody>
                    <a:bodyPr/>
                    <a:lstStyle/>
                    <a:p>
                      <a:r>
                        <a:rPr lang="de-DE" dirty="0" smtClean="0"/>
                        <a:t>M</a:t>
                      </a:r>
                      <a:endParaRPr lang="de-DE" dirty="0"/>
                    </a:p>
                  </a:txBody>
                  <a:tcPr>
                    <a:solidFill>
                      <a:schemeClr val="bg1"/>
                    </a:solidFill>
                  </a:tcPr>
                </a:tc>
                <a:tc>
                  <a:txBody>
                    <a:bodyPr/>
                    <a:lstStyle/>
                    <a:p>
                      <a:r>
                        <a:rPr lang="de-DE" dirty="0" smtClean="0"/>
                        <a:t>M</a:t>
                      </a:r>
                      <a:endParaRPr lang="de-DE" dirty="0"/>
                    </a:p>
                  </a:txBody>
                  <a:tcPr>
                    <a:solidFill>
                      <a:schemeClr val="bg1"/>
                    </a:solidFill>
                  </a:tcPr>
                </a:tc>
              </a:tr>
              <a:tr h="362667">
                <a:tc>
                  <a:txBody>
                    <a:bodyPr/>
                    <a:lstStyle/>
                    <a:p>
                      <a:r>
                        <a:rPr lang="de-DE" dirty="0" err="1" smtClean="0"/>
                        <a:t>Pres</a:t>
                      </a:r>
                      <a:r>
                        <a:rPr lang="de-DE" dirty="0" smtClean="0"/>
                        <a:t>. of</a:t>
                      </a:r>
                      <a:r>
                        <a:rPr lang="de-DE" baseline="0" dirty="0" smtClean="0"/>
                        <a:t> </a:t>
                      </a:r>
                      <a:r>
                        <a:rPr lang="de-DE" baseline="0" dirty="0" err="1" smtClean="0"/>
                        <a:t>Proposals</a:t>
                      </a:r>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noFill/>
                  </a:tcPr>
                </a:tc>
                <a:tc>
                  <a:txBody>
                    <a:bodyPr/>
                    <a:lstStyle/>
                    <a:p>
                      <a:endParaRPr lang="de-DE" dirty="0"/>
                    </a:p>
                  </a:txBody>
                  <a:tcPr>
                    <a:noFill/>
                  </a:tcPr>
                </a:tc>
                <a:tc>
                  <a:txBody>
                    <a:bodyPr/>
                    <a:lstStyle/>
                    <a:p>
                      <a:endParaRPr lang="de-DE" dirty="0"/>
                    </a:p>
                  </a:txBody>
                  <a:tcPr>
                    <a:noFill/>
                  </a:tcPr>
                </a:tc>
                <a:tc>
                  <a:txBody>
                    <a:bodyPr/>
                    <a:lstStyle/>
                    <a:p>
                      <a:endParaRPr lang="de-DE" dirty="0"/>
                    </a:p>
                  </a:txBody>
                  <a:tcPr>
                    <a:noFill/>
                  </a:tcPr>
                </a:tc>
                <a:tc>
                  <a:txBody>
                    <a:bodyPr/>
                    <a:lstStyle/>
                    <a:p>
                      <a:endParaRPr lang="de-DE" dirty="0"/>
                    </a:p>
                  </a:txBody>
                  <a:tcPr>
                    <a:noFill/>
                  </a:tcPr>
                </a:tc>
                <a:tc>
                  <a:txBody>
                    <a:bodyPr/>
                    <a:lstStyle/>
                    <a:p>
                      <a:endParaRPr lang="de-DE" dirty="0"/>
                    </a:p>
                  </a:txBody>
                  <a:tcPr>
                    <a:no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r>
              <a:tr h="389934">
                <a:tc>
                  <a:txBody>
                    <a:bodyPr/>
                    <a:lstStyle/>
                    <a:p>
                      <a:r>
                        <a:rPr lang="de-DE" dirty="0" err="1" smtClean="0"/>
                        <a:t>Editing</a:t>
                      </a:r>
                      <a:r>
                        <a:rPr lang="de-DE" dirty="0" smtClean="0"/>
                        <a:t> 1st </a:t>
                      </a:r>
                      <a:r>
                        <a:rPr lang="de-DE" dirty="0" err="1" smtClean="0"/>
                        <a:t>Draft</a:t>
                      </a:r>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noFill/>
                  </a:tcPr>
                </a:tc>
                <a:tc>
                  <a:txBody>
                    <a:bodyPr/>
                    <a:lstStyle/>
                    <a:p>
                      <a:endParaRPr lang="de-DE" dirty="0"/>
                    </a:p>
                  </a:txBody>
                  <a:tcPr>
                    <a:noFill/>
                  </a:tcPr>
                </a:tc>
                <a:tc>
                  <a:txBody>
                    <a:bodyPr/>
                    <a:lstStyle/>
                    <a:p>
                      <a:endParaRPr lang="de-DE" dirty="0"/>
                    </a:p>
                  </a:txBody>
                  <a:tcPr>
                    <a:noFill/>
                  </a:tcPr>
                </a:tc>
                <a:tc>
                  <a:txBody>
                    <a:bodyPr/>
                    <a:lstStyle/>
                    <a:p>
                      <a:endParaRPr lang="de-DE" dirty="0"/>
                    </a:p>
                  </a:txBody>
                  <a:tcPr>
                    <a:noFill/>
                  </a:tcPr>
                </a:tc>
                <a:tc>
                  <a:txBody>
                    <a:bodyPr/>
                    <a:lstStyle/>
                    <a:p>
                      <a:endParaRPr lang="de-DE" sz="1600" dirty="0"/>
                    </a:p>
                  </a:txBody>
                  <a:tcPr>
                    <a:no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r>
              <a:tr h="440086">
                <a:tc>
                  <a:txBody>
                    <a:bodyPr/>
                    <a:lstStyle/>
                    <a:p>
                      <a:r>
                        <a:rPr lang="de-DE" dirty="0" smtClean="0"/>
                        <a:t>Motion </a:t>
                      </a:r>
                      <a:r>
                        <a:rPr lang="de-DE" dirty="0" err="1" smtClean="0"/>
                        <a:t>for</a:t>
                      </a:r>
                      <a:r>
                        <a:rPr lang="de-DE" dirty="0" smtClean="0"/>
                        <a:t> 1st LB</a:t>
                      </a:r>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r>
                        <a:rPr lang="de-DE" dirty="0" smtClean="0"/>
                        <a:t>X</a:t>
                      </a:r>
                      <a:endParaRPr lang="de-DE" dirty="0"/>
                    </a:p>
                  </a:txBody>
                  <a:tcPr>
                    <a:solidFill>
                      <a:srgbClr val="FF0000"/>
                    </a:solidFill>
                  </a:tcPr>
                </a:tc>
                <a:tc>
                  <a:txBody>
                    <a:bodyPr/>
                    <a:lstStyle/>
                    <a:p>
                      <a:endParaRPr lang="de-DE" dirty="0"/>
                    </a:p>
                  </a:txBody>
                  <a:tcPr>
                    <a:noFill/>
                  </a:tcPr>
                </a:tc>
                <a:tc>
                  <a:txBody>
                    <a:bodyPr/>
                    <a:lstStyle/>
                    <a:p>
                      <a:endParaRPr lang="de-DE" dirty="0"/>
                    </a:p>
                  </a:txBody>
                  <a:tcPr>
                    <a:noFill/>
                  </a:tcPr>
                </a:tc>
                <a:tc>
                  <a:txBody>
                    <a:bodyPr/>
                    <a:lstStyle/>
                    <a:p>
                      <a:endParaRPr lang="de-DE" dirty="0"/>
                    </a:p>
                  </a:txBody>
                  <a:tcPr>
                    <a:noFill/>
                  </a:tcPr>
                </a:tc>
                <a:tc>
                  <a:txBody>
                    <a:bodyPr/>
                    <a:lstStyle/>
                    <a:p>
                      <a:endParaRPr lang="de-DE" dirty="0"/>
                    </a:p>
                  </a:txBody>
                  <a:tcPr>
                    <a:noFill/>
                  </a:tcPr>
                </a:tc>
                <a:tc>
                  <a:txBody>
                    <a:bodyPr/>
                    <a:lstStyle/>
                    <a:p>
                      <a:endParaRPr lang="de-DE" sz="1600" dirty="0"/>
                    </a:p>
                  </a:txBody>
                  <a:tcPr>
                    <a:noFill/>
                  </a:tcPr>
                </a:tc>
                <a:tc>
                  <a:txBody>
                    <a:bodyPr/>
                    <a:lstStyle/>
                    <a:p>
                      <a:endParaRPr lang="de-DE" sz="1400"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r>
              <a:tr h="634667">
                <a:tc>
                  <a:txBody>
                    <a:bodyPr/>
                    <a:lstStyle/>
                    <a:p>
                      <a:r>
                        <a:rPr lang="de-DE" dirty="0" smtClean="0"/>
                        <a:t>LB</a:t>
                      </a:r>
                      <a:r>
                        <a:rPr lang="de-DE" baseline="0" dirty="0" smtClean="0"/>
                        <a:t> Comment Res. </a:t>
                      </a:r>
                      <a:r>
                        <a:rPr lang="de-DE" baseline="0" dirty="0" err="1" smtClean="0"/>
                        <a:t>and</a:t>
                      </a:r>
                      <a:r>
                        <a:rPr lang="de-DE" baseline="0" dirty="0" smtClean="0"/>
                        <a:t> </a:t>
                      </a:r>
                      <a:r>
                        <a:rPr lang="de-DE" baseline="0" dirty="0" err="1" smtClean="0"/>
                        <a:t>Recirculation</a:t>
                      </a:r>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6">
                        <a:lumMod val="40000"/>
                        <a:lumOff val="60000"/>
                      </a:schemeClr>
                    </a:solidFill>
                  </a:tcPr>
                </a:tc>
                <a:tc>
                  <a:txBody>
                    <a:bodyPr/>
                    <a:lstStyle/>
                    <a:p>
                      <a:endParaRPr lang="de-DE" dirty="0"/>
                    </a:p>
                  </a:txBody>
                  <a:tcPr>
                    <a:noFill/>
                  </a:tcPr>
                </a:tc>
                <a:tc>
                  <a:txBody>
                    <a:bodyPr/>
                    <a:lstStyle/>
                    <a:p>
                      <a:endParaRPr lang="de-DE" dirty="0"/>
                    </a:p>
                  </a:txBody>
                  <a:tcPr>
                    <a:noFill/>
                  </a:tcPr>
                </a:tc>
                <a:tc>
                  <a:txBody>
                    <a:bodyPr/>
                    <a:lstStyle/>
                    <a:p>
                      <a:endParaRPr lang="de-DE" dirty="0"/>
                    </a:p>
                  </a:txBody>
                  <a:tcPr>
                    <a:noFill/>
                  </a:tcPr>
                </a:tc>
              </a:tr>
              <a:tr h="634667">
                <a:tc>
                  <a:txBody>
                    <a:bodyPr/>
                    <a:lstStyle/>
                    <a:p>
                      <a:r>
                        <a:rPr lang="de-DE" dirty="0" smtClean="0"/>
                        <a:t>Submission </a:t>
                      </a:r>
                      <a:r>
                        <a:rPr lang="de-DE" dirty="0" err="1" smtClean="0"/>
                        <a:t>for</a:t>
                      </a:r>
                      <a:r>
                        <a:rPr lang="de-DE" dirty="0" smtClean="0"/>
                        <a:t> Sponsor Ballot</a:t>
                      </a:r>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noFill/>
                  </a:tcPr>
                </a:tc>
                <a:tc>
                  <a:txBody>
                    <a:bodyPr/>
                    <a:lstStyle/>
                    <a:p>
                      <a:endParaRPr lang="de-DE" dirty="0"/>
                    </a:p>
                  </a:txBody>
                  <a:tcPr>
                    <a:noFill/>
                  </a:tcPr>
                </a:tc>
                <a:tc>
                  <a:txBody>
                    <a:bodyPr/>
                    <a:lstStyle/>
                    <a:p>
                      <a:endParaRPr lang="de-DE" dirty="0"/>
                    </a:p>
                  </a:txBody>
                  <a:tcPr>
                    <a:noFill/>
                  </a:tcPr>
                </a:tc>
                <a:tc>
                  <a:txBody>
                    <a:bodyPr/>
                    <a:lstStyle/>
                    <a:p>
                      <a:endParaRPr lang="de-DE" dirty="0"/>
                    </a:p>
                  </a:txBody>
                  <a:tcPr>
                    <a:noFill/>
                  </a:tcPr>
                </a:tc>
                <a:tc>
                  <a:txBody>
                    <a:bodyPr/>
                    <a:lstStyle/>
                    <a:p>
                      <a:r>
                        <a:rPr lang="de-DE" sz="1800" dirty="0" smtClean="0"/>
                        <a:t>X</a:t>
                      </a:r>
                      <a:endParaRPr lang="de-DE" sz="1800" dirty="0"/>
                    </a:p>
                  </a:txBody>
                  <a:tcPr>
                    <a:solidFill>
                      <a:srgbClr val="FF0000"/>
                    </a:solidFill>
                  </a:tcPr>
                </a:tc>
                <a:tc>
                  <a:txBody>
                    <a:bodyPr/>
                    <a:lstStyle/>
                    <a:p>
                      <a:endParaRPr lang="de-DE" dirty="0"/>
                    </a:p>
                  </a:txBody>
                  <a:tcPr>
                    <a:noFill/>
                  </a:tcPr>
                </a:tc>
                <a:tc>
                  <a:txBody>
                    <a:bodyPr/>
                    <a:lstStyle/>
                    <a:p>
                      <a:endParaRPr lang="de-DE" dirty="0"/>
                    </a:p>
                  </a:txBody>
                  <a:tcPr>
                    <a:noFill/>
                  </a:tcPr>
                </a:tc>
                <a:tc>
                  <a:txBody>
                    <a:bodyPr/>
                    <a:lstStyle/>
                    <a:p>
                      <a:endParaRPr lang="de-DE" dirty="0"/>
                    </a:p>
                  </a:txBody>
                  <a:tcPr>
                    <a:noFill/>
                  </a:tcPr>
                </a:tc>
              </a:tr>
              <a:tr h="634667">
                <a:tc>
                  <a:txBody>
                    <a:bodyPr/>
                    <a:lstStyle/>
                    <a:p>
                      <a:r>
                        <a:rPr lang="de-DE" dirty="0" smtClean="0"/>
                        <a:t>SB Comment Res.</a:t>
                      </a:r>
                      <a:r>
                        <a:rPr lang="de-DE" baseline="0" dirty="0" smtClean="0"/>
                        <a:t> </a:t>
                      </a:r>
                      <a:r>
                        <a:rPr lang="de-DE" baseline="0" dirty="0" err="1" smtClean="0"/>
                        <a:t>And</a:t>
                      </a:r>
                      <a:r>
                        <a:rPr lang="de-DE" baseline="0" dirty="0" smtClean="0"/>
                        <a:t> </a:t>
                      </a:r>
                      <a:r>
                        <a:rPr lang="de-DE" baseline="0" dirty="0" err="1" smtClean="0"/>
                        <a:t>Recirculation</a:t>
                      </a:r>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noFill/>
                  </a:tcPr>
                </a:tc>
                <a:tc>
                  <a:txBody>
                    <a:bodyPr/>
                    <a:lstStyle/>
                    <a:p>
                      <a:endParaRPr lang="de-DE" dirty="0"/>
                    </a:p>
                  </a:txBody>
                  <a:tcPr>
                    <a:noFill/>
                  </a:tcPr>
                </a:tc>
                <a:tc>
                  <a:txBody>
                    <a:bodyPr/>
                    <a:lstStyle/>
                    <a:p>
                      <a:endParaRPr lang="de-DE" dirty="0"/>
                    </a:p>
                  </a:txBody>
                  <a:tcPr>
                    <a:noFill/>
                  </a:tcPr>
                </a:tc>
                <a:tc>
                  <a:txBody>
                    <a:bodyPr/>
                    <a:lstStyle/>
                    <a:p>
                      <a:endParaRPr lang="de-DE" dirty="0"/>
                    </a:p>
                  </a:txBody>
                  <a:tcPr>
                    <a:noFill/>
                  </a:tcPr>
                </a:tc>
                <a:tc>
                  <a:txBody>
                    <a:bodyPr/>
                    <a:lstStyle/>
                    <a:p>
                      <a:endParaRPr lang="de-DE" dirty="0"/>
                    </a:p>
                  </a:txBody>
                  <a:tcPr>
                    <a:no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r>
              <a:tr h="634667">
                <a:tc>
                  <a:txBody>
                    <a:bodyPr/>
                    <a:lstStyle/>
                    <a:p>
                      <a:r>
                        <a:rPr lang="de-DE" dirty="0" smtClean="0"/>
                        <a:t>Submission </a:t>
                      </a:r>
                      <a:r>
                        <a:rPr lang="de-DE" dirty="0" err="1" smtClean="0"/>
                        <a:t>to</a:t>
                      </a:r>
                      <a:r>
                        <a:rPr lang="de-DE" dirty="0" smtClean="0"/>
                        <a:t> </a:t>
                      </a:r>
                      <a:r>
                        <a:rPr lang="de-DE" dirty="0" err="1" smtClean="0"/>
                        <a:t>RevCom</a:t>
                      </a:r>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noFill/>
                  </a:tcPr>
                </a:tc>
                <a:tc>
                  <a:txBody>
                    <a:bodyPr/>
                    <a:lstStyle/>
                    <a:p>
                      <a:endParaRPr lang="de-DE" dirty="0"/>
                    </a:p>
                  </a:txBody>
                  <a:tcPr>
                    <a:noFill/>
                  </a:tcPr>
                </a:tc>
                <a:tc>
                  <a:txBody>
                    <a:bodyPr/>
                    <a:lstStyle/>
                    <a:p>
                      <a:endParaRPr lang="de-DE" dirty="0"/>
                    </a:p>
                  </a:txBody>
                  <a:tcPr>
                    <a:noFill/>
                  </a:tcPr>
                </a:tc>
                <a:tc>
                  <a:txBody>
                    <a:bodyPr/>
                    <a:lstStyle/>
                    <a:p>
                      <a:endParaRPr lang="de-DE" dirty="0"/>
                    </a:p>
                  </a:txBody>
                  <a:tcPr>
                    <a:noFill/>
                  </a:tcPr>
                </a:tc>
                <a:tc>
                  <a:txBody>
                    <a:bodyPr/>
                    <a:lstStyle/>
                    <a:p>
                      <a:endParaRPr lang="de-DE" dirty="0"/>
                    </a:p>
                  </a:txBody>
                  <a:tcPr>
                    <a:noFill/>
                  </a:tcPr>
                </a:tc>
                <a:tc>
                  <a:txBody>
                    <a:bodyPr/>
                    <a:lstStyle/>
                    <a:p>
                      <a:endParaRPr lang="de-DE" dirty="0"/>
                    </a:p>
                  </a:txBody>
                  <a:tcPr>
                    <a:noFill/>
                  </a:tcPr>
                </a:tc>
                <a:tc>
                  <a:txBody>
                    <a:bodyPr/>
                    <a:lstStyle/>
                    <a:p>
                      <a:endParaRPr lang="de-DE" dirty="0"/>
                    </a:p>
                  </a:txBody>
                  <a:tcP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srgbClr val="000000"/>
                          </a:solidFill>
                          <a:effectLst/>
                          <a:uLnTx/>
                          <a:uFillTx/>
                          <a:latin typeface="+mn-lt"/>
                          <a:ea typeface="+mn-ea"/>
                          <a:cs typeface="+mn-cs"/>
                        </a:rPr>
                        <a:t>X</a:t>
                      </a:r>
                      <a:endParaRPr kumimoji="0" lang="de-DE" sz="1800" b="0" i="0" u="none" strike="noStrike" kern="1200" cap="none" spc="0" normalizeH="0" baseline="0" noProof="0" dirty="0" smtClean="0">
                        <a:ln>
                          <a:noFill/>
                        </a:ln>
                        <a:solidFill>
                          <a:srgbClr val="000000"/>
                        </a:solidFill>
                        <a:effectLst/>
                        <a:uLnTx/>
                        <a:uFillTx/>
                        <a:latin typeface="+mn-lt"/>
                        <a:ea typeface="+mn-ea"/>
                        <a:cs typeface="+mn-cs"/>
                      </a:endParaRPr>
                    </a:p>
                  </a:txBody>
                  <a:tcPr>
                    <a:solidFill>
                      <a:srgbClr val="FF0000"/>
                    </a:solidFill>
                  </a:tcPr>
                </a:tc>
              </a:tr>
            </a:tbl>
          </a:graphicData>
        </a:graphic>
      </p:graphicFrame>
      <p:sp>
        <p:nvSpPr>
          <p:cNvPr id="9" name="Fußzeilenplatzhalter 4"/>
          <p:cNvSpPr>
            <a:spLocks noGrp="1"/>
          </p:cNvSpPr>
          <p:nvPr>
            <p:ph type="ftr" sz="quarter" idx="11"/>
          </p:nvPr>
        </p:nvSpPr>
        <p:spPr>
          <a:xfrm>
            <a:off x="5486400" y="6475413"/>
            <a:ext cx="3124200" cy="184666"/>
          </a:xfrm>
        </p:spPr>
        <p:txBody>
          <a:bodyPr/>
          <a:lstStyle/>
          <a:p>
            <a:r>
              <a:rPr lang="en-US" dirty="0" smtClean="0"/>
              <a:t>Thomas Kürner (TU Braunschweig)</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ctrTitle"/>
          </p:nvPr>
        </p:nvSpPr>
        <p:spPr/>
        <p:txBody>
          <a:bodyPr/>
          <a:lstStyle/>
          <a:p>
            <a:r>
              <a:rPr lang="en-US" dirty="0" smtClean="0"/>
              <a:t>Time Planning for the Task Group</a:t>
            </a:r>
            <a:endParaRPr lang="de-DE" dirty="0"/>
          </a:p>
        </p:txBody>
      </p:sp>
      <p:sp>
        <p:nvSpPr>
          <p:cNvPr id="6" name="Untertitel 5"/>
          <p:cNvSpPr>
            <a:spLocks noGrp="1"/>
          </p:cNvSpPr>
          <p:nvPr>
            <p:ph type="subTitle" idx="1"/>
          </p:nvPr>
        </p:nvSpPr>
        <p:spPr/>
        <p:txBody>
          <a:bodyPr/>
          <a:lstStyle/>
          <a:p>
            <a:r>
              <a:rPr lang="de-DE" dirty="0" smtClean="0"/>
              <a:t>Thomas Kürner</a:t>
            </a:r>
          </a:p>
          <a:p>
            <a:r>
              <a:rPr lang="de-DE" sz="2000" dirty="0" smtClean="0"/>
              <a:t>TU Braunschweig</a:t>
            </a:r>
          </a:p>
        </p:txBody>
      </p:sp>
      <p:sp>
        <p:nvSpPr>
          <p:cNvPr id="2" name="Datumsplatzhalter 1"/>
          <p:cNvSpPr>
            <a:spLocks noGrp="1"/>
          </p:cNvSpPr>
          <p:nvPr>
            <p:ph type="dt" sz="half" idx="10"/>
          </p:nvPr>
        </p:nvSpPr>
        <p:spPr/>
        <p:txBody>
          <a:bodyPr/>
          <a:lstStyle/>
          <a:p>
            <a:r>
              <a:rPr lang="en-US" dirty="0" smtClean="0"/>
              <a:t>March 2014</a:t>
            </a:r>
            <a:endParaRPr lang="en-US" dirty="0"/>
          </a:p>
        </p:txBody>
      </p:sp>
      <p:sp>
        <p:nvSpPr>
          <p:cNvPr id="3" name="Fußzeilenplatzhalter 2"/>
          <p:cNvSpPr>
            <a:spLocks noGrp="1"/>
          </p:cNvSpPr>
          <p:nvPr>
            <p:ph type="ftr" sz="quarter" idx="11"/>
          </p:nvPr>
        </p:nvSpPr>
        <p:spPr/>
        <p:txBody>
          <a:bodyPr/>
          <a:lstStyle/>
          <a:p>
            <a:r>
              <a:rPr lang="en-US" dirty="0"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Scope</a:t>
            </a:r>
            <a:endParaRPr lang="de-DE" dirty="0"/>
          </a:p>
        </p:txBody>
      </p:sp>
      <p:sp>
        <p:nvSpPr>
          <p:cNvPr id="3" name="Inhaltsplatzhalter 2"/>
          <p:cNvSpPr>
            <a:spLocks noGrp="1"/>
          </p:cNvSpPr>
          <p:nvPr>
            <p:ph idx="1"/>
          </p:nvPr>
        </p:nvSpPr>
        <p:spPr/>
        <p:txBody>
          <a:bodyPr/>
          <a:lstStyle/>
          <a:p>
            <a:r>
              <a:rPr lang="de-DE" sz="2000" dirty="0" err="1" smtClean="0"/>
              <a:t>This</a:t>
            </a:r>
            <a:r>
              <a:rPr lang="de-DE" sz="2000" dirty="0" smtClean="0"/>
              <a:t> </a:t>
            </a:r>
            <a:r>
              <a:rPr lang="de-DE" sz="2000" dirty="0" err="1" smtClean="0"/>
              <a:t>document</a:t>
            </a:r>
            <a:r>
              <a:rPr lang="de-DE" sz="2000" dirty="0" smtClean="0"/>
              <a:t> </a:t>
            </a:r>
            <a:r>
              <a:rPr lang="de-DE" sz="2000" dirty="0" err="1" smtClean="0"/>
              <a:t>presents</a:t>
            </a:r>
            <a:r>
              <a:rPr lang="de-DE" sz="2000" dirty="0" smtClean="0"/>
              <a:t> a </a:t>
            </a:r>
            <a:r>
              <a:rPr lang="de-DE" sz="2000" dirty="0" err="1" smtClean="0"/>
              <a:t>revised</a:t>
            </a:r>
            <a:r>
              <a:rPr lang="de-DE" sz="2000" dirty="0" smtClean="0"/>
              <a:t> </a:t>
            </a:r>
            <a:r>
              <a:rPr lang="de-DE" sz="2000" dirty="0" err="1" smtClean="0"/>
              <a:t>version</a:t>
            </a:r>
            <a:r>
              <a:rPr lang="de-DE" sz="2000" dirty="0" smtClean="0"/>
              <a:t> of  </a:t>
            </a:r>
            <a:r>
              <a:rPr lang="de-DE" sz="2000" dirty="0" err="1" smtClean="0"/>
              <a:t>the</a:t>
            </a:r>
            <a:r>
              <a:rPr lang="de-DE" sz="2000" dirty="0" smtClean="0"/>
              <a:t>  </a:t>
            </a:r>
            <a:r>
              <a:rPr lang="de-DE" sz="2000" dirty="0" err="1" smtClean="0"/>
              <a:t>task</a:t>
            </a:r>
            <a:r>
              <a:rPr lang="de-DE" sz="2000" dirty="0" smtClean="0"/>
              <a:t> </a:t>
            </a:r>
            <a:r>
              <a:rPr lang="de-DE" sz="2000" dirty="0" err="1" smtClean="0"/>
              <a:t>and</a:t>
            </a:r>
            <a:r>
              <a:rPr lang="de-DE" sz="2000" dirty="0" smtClean="0"/>
              <a:t>  time </a:t>
            </a:r>
            <a:r>
              <a:rPr lang="de-DE" sz="2000" dirty="0" err="1" smtClean="0"/>
              <a:t>planning</a:t>
            </a:r>
            <a:r>
              <a:rPr lang="de-DE" sz="2000" dirty="0" smtClean="0"/>
              <a:t>  </a:t>
            </a:r>
            <a:r>
              <a:rPr lang="de-DE" sz="2000" dirty="0" err="1" smtClean="0"/>
              <a:t>for</a:t>
            </a:r>
            <a:r>
              <a:rPr lang="de-DE" sz="2000" dirty="0" smtClean="0"/>
              <a:t> TG3d </a:t>
            </a:r>
          </a:p>
          <a:p>
            <a:r>
              <a:rPr lang="de-DE" sz="2000" dirty="0" smtClean="0"/>
              <a:t>The time </a:t>
            </a:r>
            <a:r>
              <a:rPr lang="de-DE" sz="2000" dirty="0" err="1" smtClean="0"/>
              <a:t>planning</a:t>
            </a:r>
            <a:r>
              <a:rPr lang="de-DE" sz="2000" dirty="0" smtClean="0"/>
              <a:t> in </a:t>
            </a:r>
            <a:r>
              <a:rPr lang="de-DE" sz="2000" dirty="0" err="1" smtClean="0"/>
              <a:t>this</a:t>
            </a:r>
            <a:r>
              <a:rPr lang="de-DE" sz="2000" dirty="0" smtClean="0"/>
              <a:t> </a:t>
            </a:r>
            <a:r>
              <a:rPr lang="de-DE" sz="2000" dirty="0" err="1" smtClean="0"/>
              <a:t>revision</a:t>
            </a:r>
            <a:r>
              <a:rPr lang="de-DE" sz="2000" dirty="0" smtClean="0"/>
              <a:t> of </a:t>
            </a:r>
            <a:r>
              <a:rPr lang="de-DE" sz="2000" dirty="0" err="1" smtClean="0"/>
              <a:t>the</a:t>
            </a:r>
            <a:r>
              <a:rPr lang="de-DE" sz="2000" dirty="0" smtClean="0"/>
              <a:t> </a:t>
            </a:r>
            <a:r>
              <a:rPr lang="de-DE" sz="2000" dirty="0" err="1" smtClean="0"/>
              <a:t>document</a:t>
            </a:r>
            <a:r>
              <a:rPr lang="de-DE" sz="2000" dirty="0" smtClean="0"/>
              <a:t> </a:t>
            </a:r>
            <a:r>
              <a:rPr lang="de-DE" sz="2000" dirty="0" err="1" smtClean="0"/>
              <a:t>is</a:t>
            </a:r>
            <a:r>
              <a:rPr lang="de-DE" sz="2000" dirty="0" smtClean="0"/>
              <a:t> </a:t>
            </a:r>
            <a:r>
              <a:rPr lang="de-DE" sz="2000" dirty="0" err="1" smtClean="0"/>
              <a:t>based</a:t>
            </a:r>
            <a:r>
              <a:rPr lang="de-DE" sz="2000" dirty="0" smtClean="0"/>
              <a:t> on a </a:t>
            </a:r>
            <a:r>
              <a:rPr lang="de-DE" sz="2000" dirty="0" err="1" smtClean="0"/>
              <a:t>projection</a:t>
            </a:r>
            <a:r>
              <a:rPr lang="de-DE" sz="2000" dirty="0" smtClean="0"/>
              <a:t> </a:t>
            </a:r>
            <a:r>
              <a:rPr lang="de-DE" sz="2000" dirty="0" err="1" smtClean="0"/>
              <a:t>for</a:t>
            </a:r>
            <a:r>
              <a:rPr lang="de-DE" sz="2000" dirty="0" smtClean="0"/>
              <a:t> </a:t>
            </a:r>
            <a:r>
              <a:rPr lang="de-DE" sz="2000" dirty="0" err="1" smtClean="0"/>
              <a:t>the</a:t>
            </a:r>
            <a:r>
              <a:rPr lang="de-DE" sz="2000" dirty="0" smtClean="0"/>
              <a:t> </a:t>
            </a:r>
            <a:r>
              <a:rPr lang="de-DE" sz="2000" dirty="0" err="1" smtClean="0"/>
              <a:t>single</a:t>
            </a:r>
            <a:r>
              <a:rPr lang="de-DE" sz="2000" dirty="0" smtClean="0"/>
              <a:t> </a:t>
            </a:r>
            <a:r>
              <a:rPr lang="de-DE" sz="2000" dirty="0" err="1" smtClean="0"/>
              <a:t>supporting</a:t>
            </a:r>
            <a:r>
              <a:rPr lang="de-DE" sz="2000" dirty="0" smtClean="0"/>
              <a:t> </a:t>
            </a:r>
            <a:r>
              <a:rPr lang="de-DE" sz="2000" dirty="0" err="1" smtClean="0"/>
              <a:t>documents</a:t>
            </a:r>
            <a:r>
              <a:rPr lang="de-DE" sz="2000" dirty="0" smtClean="0"/>
              <a:t>.</a:t>
            </a:r>
            <a:r>
              <a:rPr lang="de-DE" sz="1800" dirty="0" smtClean="0"/>
              <a:t>	</a:t>
            </a:r>
          </a:p>
        </p:txBody>
      </p:sp>
      <p:sp>
        <p:nvSpPr>
          <p:cNvPr id="4" name="Datumsplatzhalter 3"/>
          <p:cNvSpPr>
            <a:spLocks noGrp="1"/>
          </p:cNvSpPr>
          <p:nvPr>
            <p:ph type="dt" sz="half" idx="10"/>
          </p:nvPr>
        </p:nvSpPr>
        <p:spPr>
          <a:xfrm>
            <a:off x="685800" y="378281"/>
            <a:ext cx="1600200" cy="215444"/>
          </a:xfrm>
        </p:spPr>
        <p:txBody>
          <a:bodyPr/>
          <a:lstStyle/>
          <a:p>
            <a:r>
              <a:rPr lang="en-US" dirty="0" smtClean="0"/>
              <a:t>May 2014</a:t>
            </a:r>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3</a:t>
            </a:fld>
            <a:endParaRPr lang="en-US"/>
          </a:p>
        </p:txBody>
      </p:sp>
      <p:sp>
        <p:nvSpPr>
          <p:cNvPr id="7" name="Fußzeilenplatzhalter 4"/>
          <p:cNvSpPr>
            <a:spLocks noGrp="1"/>
          </p:cNvSpPr>
          <p:nvPr>
            <p:ph type="ftr" sz="quarter" idx="11"/>
          </p:nvPr>
        </p:nvSpPr>
        <p:spPr>
          <a:xfrm>
            <a:off x="5486400" y="6475413"/>
            <a:ext cx="3124200" cy="184666"/>
          </a:xfrm>
        </p:spPr>
        <p:txBody>
          <a:bodyPr/>
          <a:lstStyle/>
          <a:p>
            <a:r>
              <a:rPr lang="en-US" dirty="0" smtClean="0"/>
              <a:t>Thomas Kürner (TU Braunschweig)</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Proposed</a:t>
            </a:r>
            <a:r>
              <a:rPr lang="de-DE" dirty="0" smtClean="0"/>
              <a:t> </a:t>
            </a:r>
            <a:r>
              <a:rPr lang="de-DE" dirty="0" err="1" smtClean="0"/>
              <a:t>Documents</a:t>
            </a:r>
            <a:r>
              <a:rPr lang="de-DE" dirty="0" smtClean="0"/>
              <a:t> </a:t>
            </a:r>
            <a:endParaRPr lang="de-DE" dirty="0"/>
          </a:p>
        </p:txBody>
      </p:sp>
      <p:sp>
        <p:nvSpPr>
          <p:cNvPr id="3" name="Inhaltsplatzhalter 2"/>
          <p:cNvSpPr>
            <a:spLocks noGrp="1"/>
          </p:cNvSpPr>
          <p:nvPr>
            <p:ph idx="1"/>
          </p:nvPr>
        </p:nvSpPr>
        <p:spPr/>
        <p:txBody>
          <a:bodyPr/>
          <a:lstStyle/>
          <a:p>
            <a:r>
              <a:rPr lang="de-DE" sz="2400" dirty="0" smtClean="0"/>
              <a:t>In </a:t>
            </a:r>
            <a:r>
              <a:rPr lang="de-DE" sz="2400" dirty="0" err="1" smtClean="0"/>
              <a:t>preparation</a:t>
            </a:r>
            <a:r>
              <a:rPr lang="de-DE" sz="2400" dirty="0" smtClean="0"/>
              <a:t> of </a:t>
            </a:r>
            <a:r>
              <a:rPr lang="de-DE" sz="2400" dirty="0" err="1" smtClean="0"/>
              <a:t>the</a:t>
            </a:r>
            <a:r>
              <a:rPr lang="de-DE" sz="2400" dirty="0" smtClean="0"/>
              <a:t> </a:t>
            </a:r>
            <a:r>
              <a:rPr lang="de-DE" sz="2400" dirty="0" err="1" smtClean="0"/>
              <a:t>standard‘s</a:t>
            </a:r>
            <a:r>
              <a:rPr lang="de-DE" sz="2400" dirty="0" smtClean="0"/>
              <a:t> </a:t>
            </a:r>
            <a:r>
              <a:rPr lang="de-DE" sz="2400" dirty="0" err="1" smtClean="0"/>
              <a:t>amendment</a:t>
            </a:r>
            <a:r>
              <a:rPr lang="de-DE" sz="2400" dirty="0" smtClean="0"/>
              <a:t> </a:t>
            </a:r>
            <a:r>
              <a:rPr lang="de-DE" sz="2400" dirty="0" err="1" smtClean="0"/>
              <a:t>document</a:t>
            </a:r>
            <a:r>
              <a:rPr lang="de-DE" sz="2400" dirty="0" smtClean="0"/>
              <a:t> </a:t>
            </a:r>
            <a:r>
              <a:rPr lang="de-DE" sz="2400" dirty="0" err="1" smtClean="0"/>
              <a:t>the</a:t>
            </a:r>
            <a:r>
              <a:rPr lang="de-DE" sz="2400" dirty="0" smtClean="0"/>
              <a:t> </a:t>
            </a:r>
            <a:r>
              <a:rPr lang="de-DE" sz="2400" dirty="0" err="1" smtClean="0"/>
              <a:t>following</a:t>
            </a:r>
            <a:r>
              <a:rPr lang="de-DE" sz="2400" dirty="0" smtClean="0"/>
              <a:t> </a:t>
            </a:r>
            <a:r>
              <a:rPr lang="de-DE" sz="2400" dirty="0" err="1" smtClean="0"/>
              <a:t>five</a:t>
            </a:r>
            <a:r>
              <a:rPr lang="de-DE" sz="2400" dirty="0" smtClean="0"/>
              <a:t> </a:t>
            </a:r>
            <a:r>
              <a:rPr lang="de-DE" sz="2400" dirty="0" err="1" smtClean="0"/>
              <a:t>documents</a:t>
            </a:r>
            <a:r>
              <a:rPr lang="de-DE" sz="2400" dirty="0" smtClean="0"/>
              <a:t> </a:t>
            </a:r>
            <a:r>
              <a:rPr lang="de-DE" sz="2400" dirty="0" err="1" smtClean="0"/>
              <a:t>are</a:t>
            </a:r>
            <a:r>
              <a:rPr lang="de-DE" sz="2400" dirty="0" smtClean="0"/>
              <a:t> </a:t>
            </a:r>
            <a:r>
              <a:rPr lang="de-DE" sz="2400" dirty="0" err="1" smtClean="0"/>
              <a:t>proposed</a:t>
            </a:r>
            <a:r>
              <a:rPr lang="de-DE" sz="2400" dirty="0" smtClean="0"/>
              <a:t> </a:t>
            </a:r>
            <a:r>
              <a:rPr lang="de-DE" sz="2400" dirty="0" err="1" smtClean="0"/>
              <a:t>to</a:t>
            </a:r>
            <a:r>
              <a:rPr lang="de-DE" sz="2400" dirty="0" smtClean="0"/>
              <a:t> </a:t>
            </a:r>
            <a:r>
              <a:rPr lang="de-DE" sz="2400" dirty="0" err="1" smtClean="0"/>
              <a:t>be</a:t>
            </a:r>
            <a:r>
              <a:rPr lang="de-DE" sz="2400" dirty="0" smtClean="0"/>
              <a:t> </a:t>
            </a:r>
            <a:r>
              <a:rPr lang="de-DE" sz="2400" dirty="0" err="1" smtClean="0"/>
              <a:t>created</a:t>
            </a:r>
            <a:r>
              <a:rPr lang="de-DE" sz="2400" dirty="0" smtClean="0"/>
              <a:t>:</a:t>
            </a:r>
          </a:p>
          <a:p>
            <a:endParaRPr lang="de-DE" sz="2400" dirty="0" smtClean="0"/>
          </a:p>
          <a:p>
            <a:pPr lvl="1"/>
            <a:r>
              <a:rPr lang="de-DE" sz="2000" dirty="0" err="1" smtClean="0"/>
              <a:t>Application</a:t>
            </a:r>
            <a:r>
              <a:rPr lang="de-DE" sz="2000" dirty="0" smtClean="0"/>
              <a:t> </a:t>
            </a:r>
            <a:r>
              <a:rPr lang="de-DE" sz="2000" dirty="0" err="1" smtClean="0"/>
              <a:t>Requirements</a:t>
            </a:r>
            <a:r>
              <a:rPr lang="de-DE" sz="2000" dirty="0" smtClean="0"/>
              <a:t> </a:t>
            </a:r>
            <a:r>
              <a:rPr lang="de-DE" sz="2000" dirty="0" err="1" smtClean="0"/>
              <a:t>Document</a:t>
            </a:r>
            <a:r>
              <a:rPr lang="de-DE" sz="2000" dirty="0" smtClean="0"/>
              <a:t> (ARD)</a:t>
            </a:r>
          </a:p>
          <a:p>
            <a:pPr lvl="1"/>
            <a:r>
              <a:rPr lang="de-DE" sz="2000" dirty="0" smtClean="0"/>
              <a:t>Technical </a:t>
            </a:r>
            <a:r>
              <a:rPr lang="de-DE" sz="2000" dirty="0" err="1" smtClean="0"/>
              <a:t>Requirements</a:t>
            </a:r>
            <a:r>
              <a:rPr lang="de-DE" sz="2000" dirty="0" smtClean="0"/>
              <a:t> </a:t>
            </a:r>
            <a:r>
              <a:rPr lang="de-DE" sz="2000" dirty="0" err="1" smtClean="0"/>
              <a:t>Document</a:t>
            </a:r>
            <a:r>
              <a:rPr lang="de-DE" sz="2000" dirty="0" smtClean="0"/>
              <a:t> (TRD)</a:t>
            </a:r>
          </a:p>
          <a:p>
            <a:pPr lvl="1"/>
            <a:r>
              <a:rPr lang="de-DE" sz="2000" dirty="0" smtClean="0"/>
              <a:t>Channel Modelling </a:t>
            </a:r>
            <a:r>
              <a:rPr lang="de-DE" sz="2000" dirty="0" err="1" smtClean="0"/>
              <a:t>Document</a:t>
            </a:r>
            <a:r>
              <a:rPr lang="de-DE" sz="2000" dirty="0" smtClean="0"/>
              <a:t> (CMD)</a:t>
            </a:r>
          </a:p>
          <a:p>
            <a:pPr lvl="1"/>
            <a:r>
              <a:rPr lang="de-DE" sz="2000" dirty="0" smtClean="0"/>
              <a:t>Evaluation </a:t>
            </a:r>
            <a:r>
              <a:rPr lang="de-DE" sz="2000" dirty="0" err="1" smtClean="0"/>
              <a:t>Criteria</a:t>
            </a:r>
            <a:r>
              <a:rPr lang="de-DE" sz="2000" dirty="0" smtClean="0"/>
              <a:t> </a:t>
            </a:r>
            <a:r>
              <a:rPr lang="de-DE" sz="2000" dirty="0" err="1" smtClean="0"/>
              <a:t>Document</a:t>
            </a:r>
            <a:r>
              <a:rPr lang="de-DE" sz="2000" dirty="0" smtClean="0"/>
              <a:t> (ECD)</a:t>
            </a:r>
          </a:p>
          <a:p>
            <a:pPr lvl="1"/>
            <a:r>
              <a:rPr lang="de-DE" sz="2000" dirty="0" err="1" smtClean="0"/>
              <a:t>Preliminary</a:t>
            </a:r>
            <a:r>
              <a:rPr lang="de-DE" sz="2000" dirty="0" smtClean="0"/>
              <a:t> Call </a:t>
            </a:r>
            <a:r>
              <a:rPr lang="de-DE" sz="2000" dirty="0" err="1" smtClean="0"/>
              <a:t>for</a:t>
            </a:r>
            <a:r>
              <a:rPr lang="de-DE" sz="2000" dirty="0" smtClean="0"/>
              <a:t> </a:t>
            </a:r>
            <a:r>
              <a:rPr lang="de-DE" sz="2000" dirty="0" err="1" smtClean="0"/>
              <a:t>Proposals</a:t>
            </a:r>
            <a:r>
              <a:rPr lang="de-DE" sz="2000" dirty="0" smtClean="0"/>
              <a:t>/ Call </a:t>
            </a:r>
            <a:r>
              <a:rPr lang="de-DE" sz="2000" dirty="0" err="1" smtClean="0"/>
              <a:t>for</a:t>
            </a:r>
            <a:r>
              <a:rPr lang="de-DE" sz="2000" dirty="0" smtClean="0"/>
              <a:t> </a:t>
            </a:r>
            <a:r>
              <a:rPr lang="de-DE" sz="2000" dirty="0" err="1" smtClean="0"/>
              <a:t>Proposals</a:t>
            </a:r>
            <a:r>
              <a:rPr lang="de-DE" sz="2000" dirty="0" smtClean="0"/>
              <a:t> 	</a:t>
            </a:r>
            <a:endParaRPr lang="de-DE" sz="2000" dirty="0"/>
          </a:p>
        </p:txBody>
      </p:sp>
      <p:sp>
        <p:nvSpPr>
          <p:cNvPr id="4" name="Datumsplatzhalter 3"/>
          <p:cNvSpPr>
            <a:spLocks noGrp="1"/>
          </p:cNvSpPr>
          <p:nvPr>
            <p:ph type="dt" sz="half" idx="10"/>
          </p:nvPr>
        </p:nvSpPr>
        <p:spPr>
          <a:xfrm>
            <a:off x="685800" y="378281"/>
            <a:ext cx="1600200" cy="215444"/>
          </a:xfrm>
        </p:spPr>
        <p:txBody>
          <a:bodyPr/>
          <a:lstStyle/>
          <a:p>
            <a:r>
              <a:rPr lang="en-US" dirty="0" smtClean="0"/>
              <a:t>May 2014</a:t>
            </a:r>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4</a:t>
            </a:fld>
            <a:endParaRPr lang="en-US"/>
          </a:p>
        </p:txBody>
      </p:sp>
      <p:sp>
        <p:nvSpPr>
          <p:cNvPr id="7" name="Fußzeilenplatzhalter 4"/>
          <p:cNvSpPr>
            <a:spLocks noGrp="1"/>
          </p:cNvSpPr>
          <p:nvPr>
            <p:ph type="ftr" sz="quarter" idx="11"/>
          </p:nvPr>
        </p:nvSpPr>
        <p:spPr>
          <a:xfrm>
            <a:off x="5486400" y="6475413"/>
            <a:ext cx="3124200" cy="184666"/>
          </a:xfrm>
        </p:spPr>
        <p:txBody>
          <a:bodyPr/>
          <a:lstStyle/>
          <a:p>
            <a:r>
              <a:rPr lang="en-US" dirty="0" smtClean="0"/>
              <a:t>Thomas Kürner (TU Braunschweig)</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Application</a:t>
            </a:r>
            <a:r>
              <a:rPr lang="de-DE" dirty="0" smtClean="0"/>
              <a:t> </a:t>
            </a:r>
            <a:r>
              <a:rPr lang="de-DE" dirty="0" err="1" smtClean="0"/>
              <a:t>Requirements</a:t>
            </a:r>
            <a:r>
              <a:rPr lang="de-DE" dirty="0" smtClean="0"/>
              <a:t> </a:t>
            </a:r>
            <a:r>
              <a:rPr lang="de-DE" dirty="0" err="1" smtClean="0"/>
              <a:t>Document</a:t>
            </a:r>
            <a:r>
              <a:rPr lang="de-DE" dirty="0" smtClean="0"/>
              <a:t> (ARD)</a:t>
            </a:r>
            <a:endParaRPr lang="de-DE" dirty="0"/>
          </a:p>
        </p:txBody>
      </p:sp>
      <p:sp>
        <p:nvSpPr>
          <p:cNvPr id="3" name="Inhaltsplatzhalter 2"/>
          <p:cNvSpPr>
            <a:spLocks noGrp="1"/>
          </p:cNvSpPr>
          <p:nvPr>
            <p:ph idx="1"/>
          </p:nvPr>
        </p:nvSpPr>
        <p:spPr/>
        <p:txBody>
          <a:bodyPr/>
          <a:lstStyle/>
          <a:p>
            <a:r>
              <a:rPr lang="en-US" altLang="ko-KR" sz="2000" dirty="0" smtClean="0"/>
              <a:t>The ARD will contain description on applications and use cases with performance and functional requirements</a:t>
            </a:r>
          </a:p>
          <a:p>
            <a:r>
              <a:rPr lang="en-US" sz="2000" dirty="0" smtClean="0"/>
              <a:t>Some input to this document is available in the Technical Expectation Document (TED) (https://mentor.ieee.org/802.15/dcn/11/15-11-0745-13-0thz-thz-ig-technical-expectations-document-ted.doc)  developed within IG THz and SG3d 100G, respectively</a:t>
            </a:r>
          </a:p>
          <a:p>
            <a:r>
              <a:rPr lang="en-US" sz="2000" dirty="0" smtClean="0"/>
              <a:t>Proposal to start on the ARD: </a:t>
            </a:r>
            <a:r>
              <a:rPr lang="en-US" sz="2000" b="1" dirty="0" smtClean="0"/>
              <a:t>May 2014</a:t>
            </a:r>
          </a:p>
          <a:p>
            <a:r>
              <a:rPr lang="en-US" sz="2000" dirty="0" smtClean="0"/>
              <a:t>Proposal to finalize the ARD: </a:t>
            </a:r>
            <a:r>
              <a:rPr lang="en-US" sz="2000" b="1" dirty="0" smtClean="0"/>
              <a:t>September 2014</a:t>
            </a:r>
          </a:p>
          <a:p>
            <a:endParaRPr lang="de-DE" sz="2800" dirty="0"/>
          </a:p>
        </p:txBody>
      </p:sp>
      <p:sp>
        <p:nvSpPr>
          <p:cNvPr id="4" name="Datumsplatzhalter 3"/>
          <p:cNvSpPr>
            <a:spLocks noGrp="1"/>
          </p:cNvSpPr>
          <p:nvPr>
            <p:ph type="dt" sz="half" idx="10"/>
          </p:nvPr>
        </p:nvSpPr>
        <p:spPr>
          <a:xfrm>
            <a:off x="685800" y="378281"/>
            <a:ext cx="1600200" cy="215444"/>
          </a:xfrm>
        </p:spPr>
        <p:txBody>
          <a:bodyPr/>
          <a:lstStyle/>
          <a:p>
            <a:r>
              <a:rPr lang="en-US" dirty="0" smtClean="0"/>
              <a:t>May 2014</a:t>
            </a:r>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5</a:t>
            </a:fld>
            <a:endParaRPr lang="en-US"/>
          </a:p>
        </p:txBody>
      </p:sp>
      <p:sp>
        <p:nvSpPr>
          <p:cNvPr id="7" name="Fußzeilenplatzhalter 4"/>
          <p:cNvSpPr>
            <a:spLocks noGrp="1"/>
          </p:cNvSpPr>
          <p:nvPr>
            <p:ph type="ftr" sz="quarter" idx="11"/>
          </p:nvPr>
        </p:nvSpPr>
        <p:spPr>
          <a:xfrm>
            <a:off x="5486400" y="6475413"/>
            <a:ext cx="3124200" cy="184666"/>
          </a:xfrm>
        </p:spPr>
        <p:txBody>
          <a:bodyPr/>
          <a:lstStyle/>
          <a:p>
            <a:r>
              <a:rPr lang="en-US" dirty="0" smtClean="0"/>
              <a:t>Thomas Kürner (TU Braunschweig)</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Technical </a:t>
            </a:r>
            <a:r>
              <a:rPr lang="de-DE" dirty="0" err="1" smtClean="0"/>
              <a:t>Requirements</a:t>
            </a:r>
            <a:r>
              <a:rPr lang="de-DE" dirty="0" smtClean="0"/>
              <a:t> </a:t>
            </a:r>
            <a:r>
              <a:rPr lang="de-DE" dirty="0" err="1" smtClean="0"/>
              <a:t>Document</a:t>
            </a:r>
            <a:r>
              <a:rPr lang="de-DE" dirty="0" smtClean="0"/>
              <a:t> (TRD)</a:t>
            </a:r>
            <a:endParaRPr lang="de-DE" dirty="0"/>
          </a:p>
        </p:txBody>
      </p:sp>
      <p:sp>
        <p:nvSpPr>
          <p:cNvPr id="3" name="Inhaltsplatzhalter 2"/>
          <p:cNvSpPr>
            <a:spLocks noGrp="1"/>
          </p:cNvSpPr>
          <p:nvPr>
            <p:ph idx="1"/>
          </p:nvPr>
        </p:nvSpPr>
        <p:spPr/>
        <p:txBody>
          <a:bodyPr/>
          <a:lstStyle/>
          <a:p>
            <a:r>
              <a:rPr lang="en-US" sz="2000" dirty="0" smtClean="0"/>
              <a:t>The TRD will serve as a guideline to develop technical proposals satisfying the requirements</a:t>
            </a:r>
          </a:p>
          <a:p>
            <a:r>
              <a:rPr lang="en-US" sz="2000" dirty="0" smtClean="0"/>
              <a:t>Some input to this document is available in the </a:t>
            </a:r>
            <a:r>
              <a:rPr lang="en-US" sz="2000" dirty="0" err="1" smtClean="0"/>
              <a:t>Techncial</a:t>
            </a:r>
            <a:r>
              <a:rPr lang="en-US" sz="2000" dirty="0" smtClean="0"/>
              <a:t> Expectation Document (TED) (https://mentor.ieee.org/802.15/dcn/11/15-11-0745-13-0thz-thz-ig-technical-expectations-document-ted.doc)  developed within IG THz and SG3d 100G, respectively</a:t>
            </a:r>
          </a:p>
          <a:p>
            <a:r>
              <a:rPr lang="en-US" sz="2000" dirty="0" smtClean="0"/>
              <a:t>The TRD has to take into account also the 48/64 bit addressing issue</a:t>
            </a:r>
          </a:p>
          <a:p>
            <a:r>
              <a:rPr lang="en-US" sz="2000" dirty="0" smtClean="0"/>
              <a:t>Proposal to start on TRD: </a:t>
            </a:r>
            <a:r>
              <a:rPr lang="en-US" sz="2000" b="1" dirty="0" smtClean="0"/>
              <a:t>May 2014</a:t>
            </a:r>
          </a:p>
          <a:p>
            <a:r>
              <a:rPr lang="en-US" sz="2000" dirty="0" smtClean="0"/>
              <a:t>Proposal to finalize TRD: </a:t>
            </a:r>
            <a:r>
              <a:rPr lang="en-US" sz="2000" b="1" dirty="0" smtClean="0"/>
              <a:t>May 2015</a:t>
            </a:r>
          </a:p>
          <a:p>
            <a:endParaRPr lang="de-DE" sz="2000" dirty="0"/>
          </a:p>
        </p:txBody>
      </p:sp>
      <p:sp>
        <p:nvSpPr>
          <p:cNvPr id="4" name="Datumsplatzhalter 3"/>
          <p:cNvSpPr>
            <a:spLocks noGrp="1"/>
          </p:cNvSpPr>
          <p:nvPr>
            <p:ph type="dt" sz="half" idx="10"/>
          </p:nvPr>
        </p:nvSpPr>
        <p:spPr>
          <a:xfrm>
            <a:off x="685800" y="378281"/>
            <a:ext cx="1600200" cy="215444"/>
          </a:xfrm>
        </p:spPr>
        <p:txBody>
          <a:bodyPr/>
          <a:lstStyle/>
          <a:p>
            <a:r>
              <a:rPr lang="en-US" dirty="0" smtClean="0"/>
              <a:t>May 2014</a:t>
            </a:r>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6</a:t>
            </a:fld>
            <a:endParaRPr lang="en-US"/>
          </a:p>
        </p:txBody>
      </p:sp>
      <p:sp>
        <p:nvSpPr>
          <p:cNvPr id="7" name="Fußzeilenplatzhalter 4"/>
          <p:cNvSpPr>
            <a:spLocks noGrp="1"/>
          </p:cNvSpPr>
          <p:nvPr>
            <p:ph type="ftr" sz="quarter" idx="11"/>
          </p:nvPr>
        </p:nvSpPr>
        <p:spPr>
          <a:xfrm>
            <a:off x="5486400" y="6475413"/>
            <a:ext cx="3124200" cy="184666"/>
          </a:xfrm>
        </p:spPr>
        <p:txBody>
          <a:bodyPr/>
          <a:lstStyle/>
          <a:p>
            <a:r>
              <a:rPr lang="en-US" dirty="0" smtClean="0"/>
              <a:t>Thomas Kürner (TU Braunschweig)</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Channel Modeling </a:t>
            </a:r>
            <a:r>
              <a:rPr lang="de-DE" dirty="0" err="1" smtClean="0"/>
              <a:t>Document</a:t>
            </a:r>
            <a:r>
              <a:rPr lang="de-DE" dirty="0" smtClean="0"/>
              <a:t> (CMD)</a:t>
            </a:r>
            <a:endParaRPr lang="de-DE" dirty="0"/>
          </a:p>
        </p:txBody>
      </p:sp>
      <p:sp>
        <p:nvSpPr>
          <p:cNvPr id="3" name="Inhaltsplatzhalter 2"/>
          <p:cNvSpPr>
            <a:spLocks noGrp="1"/>
          </p:cNvSpPr>
          <p:nvPr>
            <p:ph idx="1"/>
          </p:nvPr>
        </p:nvSpPr>
        <p:spPr/>
        <p:txBody>
          <a:bodyPr/>
          <a:lstStyle/>
          <a:p>
            <a:r>
              <a:rPr lang="en-US" sz="2000" dirty="0" smtClean="0"/>
              <a:t>The CMD will contain descriptions of the propagation characteristics and channel models of the operational environments relevant for the considered applications (e. g. data required to calculate link budgets)</a:t>
            </a:r>
          </a:p>
          <a:p>
            <a:r>
              <a:rPr lang="en-US" sz="2000" dirty="0" smtClean="0"/>
              <a:t>The CMD will support the evaluation of the proposals</a:t>
            </a:r>
          </a:p>
          <a:p>
            <a:r>
              <a:rPr lang="en-US" sz="2000" dirty="0" smtClean="0"/>
              <a:t>Some input to this document is available in the Technical Expectation Document (TED) (https://mentor.ieee.org/802.15/dcn/11/15-11-0745-13-0thz-thz-ig-technical-expectations-document-ted.doc)  developed within IG THz and SG3d 100G, respectively</a:t>
            </a:r>
          </a:p>
          <a:p>
            <a:r>
              <a:rPr lang="en-US" sz="2000" dirty="0" smtClean="0"/>
              <a:t>Proposal to start on the CMD: </a:t>
            </a:r>
            <a:r>
              <a:rPr lang="en-US" sz="2000" b="1" dirty="0" smtClean="0"/>
              <a:t>May 2014</a:t>
            </a:r>
          </a:p>
          <a:p>
            <a:r>
              <a:rPr lang="en-US" sz="2000" dirty="0" smtClean="0"/>
              <a:t>Proposal to finalize CMD: </a:t>
            </a:r>
            <a:r>
              <a:rPr lang="en-US" sz="2000" b="1" dirty="0" smtClean="0"/>
              <a:t>May 2015</a:t>
            </a:r>
          </a:p>
        </p:txBody>
      </p:sp>
      <p:sp>
        <p:nvSpPr>
          <p:cNvPr id="4" name="Datumsplatzhalter 3"/>
          <p:cNvSpPr>
            <a:spLocks noGrp="1"/>
          </p:cNvSpPr>
          <p:nvPr>
            <p:ph type="dt" sz="half" idx="10"/>
          </p:nvPr>
        </p:nvSpPr>
        <p:spPr>
          <a:xfrm>
            <a:off x="685800" y="378281"/>
            <a:ext cx="1600200" cy="215444"/>
          </a:xfrm>
        </p:spPr>
        <p:txBody>
          <a:bodyPr/>
          <a:lstStyle/>
          <a:p>
            <a:r>
              <a:rPr lang="en-US" dirty="0" smtClean="0"/>
              <a:t>May 2014</a:t>
            </a:r>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7</a:t>
            </a:fld>
            <a:endParaRPr lang="en-US"/>
          </a:p>
        </p:txBody>
      </p:sp>
      <p:sp>
        <p:nvSpPr>
          <p:cNvPr id="7" name="Fußzeilenplatzhalter 4"/>
          <p:cNvSpPr>
            <a:spLocks noGrp="1"/>
          </p:cNvSpPr>
          <p:nvPr>
            <p:ph type="ftr" sz="quarter" idx="11"/>
          </p:nvPr>
        </p:nvSpPr>
        <p:spPr>
          <a:xfrm>
            <a:off x="5486400" y="6475413"/>
            <a:ext cx="3124200" cy="184666"/>
          </a:xfrm>
        </p:spPr>
        <p:txBody>
          <a:bodyPr/>
          <a:lstStyle/>
          <a:p>
            <a:r>
              <a:rPr lang="en-US" dirty="0" smtClean="0"/>
              <a:t>Thomas Kürner (TU Braunschweig)</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Evaluation </a:t>
            </a:r>
            <a:r>
              <a:rPr lang="de-DE" dirty="0" err="1" smtClean="0"/>
              <a:t>Criteria</a:t>
            </a:r>
            <a:r>
              <a:rPr lang="de-DE" dirty="0" smtClean="0"/>
              <a:t> </a:t>
            </a:r>
            <a:r>
              <a:rPr lang="de-DE" dirty="0" err="1" smtClean="0"/>
              <a:t>Document</a:t>
            </a:r>
            <a:r>
              <a:rPr lang="de-DE" dirty="0" smtClean="0"/>
              <a:t> (ECD)</a:t>
            </a:r>
            <a:endParaRPr lang="de-DE" dirty="0"/>
          </a:p>
        </p:txBody>
      </p:sp>
      <p:sp>
        <p:nvSpPr>
          <p:cNvPr id="3" name="Inhaltsplatzhalter 2"/>
          <p:cNvSpPr>
            <a:spLocks noGrp="1"/>
          </p:cNvSpPr>
          <p:nvPr>
            <p:ph idx="1"/>
          </p:nvPr>
        </p:nvSpPr>
        <p:spPr/>
        <p:txBody>
          <a:bodyPr/>
          <a:lstStyle/>
          <a:p>
            <a:r>
              <a:rPr lang="en-US" sz="2000" dirty="0" smtClean="0"/>
              <a:t>The ECD will serve as a framework for evaluating proposals with some performance criteria</a:t>
            </a:r>
          </a:p>
          <a:p>
            <a:r>
              <a:rPr lang="en-US" sz="2000" dirty="0" smtClean="0"/>
              <a:t>It will be based on information from the ARD, TRD and CMD.</a:t>
            </a:r>
          </a:p>
          <a:p>
            <a:r>
              <a:rPr lang="en-US" sz="2000" dirty="0" smtClean="0"/>
              <a:t>Proposal to start on TRD: </a:t>
            </a:r>
            <a:r>
              <a:rPr lang="en-US" sz="2000" b="1" dirty="0" smtClean="0"/>
              <a:t>January 2015</a:t>
            </a:r>
          </a:p>
          <a:p>
            <a:r>
              <a:rPr lang="en-US" sz="2000" dirty="0" smtClean="0"/>
              <a:t>Proposal to finalize TRD: </a:t>
            </a:r>
            <a:r>
              <a:rPr lang="en-US" sz="2000" b="1" dirty="0" smtClean="0"/>
              <a:t>July 2015</a:t>
            </a:r>
          </a:p>
          <a:p>
            <a:endParaRPr lang="de-DE" sz="2000" dirty="0"/>
          </a:p>
        </p:txBody>
      </p:sp>
      <p:sp>
        <p:nvSpPr>
          <p:cNvPr id="4" name="Datumsplatzhalter 3"/>
          <p:cNvSpPr>
            <a:spLocks noGrp="1"/>
          </p:cNvSpPr>
          <p:nvPr>
            <p:ph type="dt" sz="half" idx="10"/>
          </p:nvPr>
        </p:nvSpPr>
        <p:spPr>
          <a:xfrm>
            <a:off x="685800" y="378281"/>
            <a:ext cx="1600200" cy="215444"/>
          </a:xfrm>
        </p:spPr>
        <p:txBody>
          <a:bodyPr/>
          <a:lstStyle/>
          <a:p>
            <a:r>
              <a:rPr lang="en-US" dirty="0" smtClean="0"/>
              <a:t>May 2014</a:t>
            </a:r>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8</a:t>
            </a:fld>
            <a:endParaRPr lang="en-US"/>
          </a:p>
        </p:txBody>
      </p:sp>
      <p:sp>
        <p:nvSpPr>
          <p:cNvPr id="7" name="Fußzeilenplatzhalter 4"/>
          <p:cNvSpPr>
            <a:spLocks noGrp="1"/>
          </p:cNvSpPr>
          <p:nvPr>
            <p:ph type="ftr" sz="quarter" idx="11"/>
          </p:nvPr>
        </p:nvSpPr>
        <p:spPr>
          <a:xfrm>
            <a:off x="5486400" y="6475413"/>
            <a:ext cx="3124200" cy="184666"/>
          </a:xfrm>
        </p:spPr>
        <p:txBody>
          <a:bodyPr/>
          <a:lstStyle/>
          <a:p>
            <a:r>
              <a:rPr lang="en-US" dirty="0" smtClean="0"/>
              <a:t>Thomas Kürner (TU Braunschweig)</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Call </a:t>
            </a:r>
            <a:r>
              <a:rPr lang="de-DE" dirty="0" err="1" smtClean="0"/>
              <a:t>for</a:t>
            </a:r>
            <a:r>
              <a:rPr lang="de-DE" dirty="0" smtClean="0"/>
              <a:t> </a:t>
            </a:r>
            <a:r>
              <a:rPr lang="de-DE" dirty="0" err="1" smtClean="0"/>
              <a:t>Proposals</a:t>
            </a:r>
            <a:r>
              <a:rPr lang="de-DE" dirty="0" smtClean="0"/>
              <a:t> (</a:t>
            </a:r>
            <a:r>
              <a:rPr lang="de-DE" dirty="0" err="1" smtClean="0"/>
              <a:t>CfP</a:t>
            </a:r>
            <a:r>
              <a:rPr lang="de-DE" dirty="0" smtClean="0"/>
              <a:t>)</a:t>
            </a:r>
            <a:endParaRPr lang="de-DE" dirty="0"/>
          </a:p>
        </p:txBody>
      </p:sp>
      <p:sp>
        <p:nvSpPr>
          <p:cNvPr id="4" name="Datumsplatzhalter 3"/>
          <p:cNvSpPr>
            <a:spLocks noGrp="1"/>
          </p:cNvSpPr>
          <p:nvPr>
            <p:ph type="dt" sz="half" idx="10"/>
          </p:nvPr>
        </p:nvSpPr>
        <p:spPr>
          <a:xfrm>
            <a:off x="685800" y="378281"/>
            <a:ext cx="1600200" cy="215444"/>
          </a:xfrm>
        </p:spPr>
        <p:txBody>
          <a:bodyPr/>
          <a:lstStyle/>
          <a:p>
            <a:r>
              <a:rPr lang="en-US" dirty="0" smtClean="0"/>
              <a:t>May 2014</a:t>
            </a:r>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9</a:t>
            </a:fld>
            <a:endParaRPr lang="en-US"/>
          </a:p>
        </p:txBody>
      </p:sp>
      <p:sp>
        <p:nvSpPr>
          <p:cNvPr id="9" name="Inhaltsplatzhalter 8"/>
          <p:cNvSpPr>
            <a:spLocks noGrp="1"/>
          </p:cNvSpPr>
          <p:nvPr>
            <p:ph idx="1"/>
          </p:nvPr>
        </p:nvSpPr>
        <p:spPr/>
        <p:txBody>
          <a:bodyPr/>
          <a:lstStyle/>
          <a:p>
            <a:r>
              <a:rPr lang="de-DE" sz="2000" dirty="0" smtClean="0"/>
              <a:t>The </a:t>
            </a:r>
            <a:r>
              <a:rPr lang="de-DE" sz="2000" dirty="0" err="1" smtClean="0"/>
              <a:t>CfP</a:t>
            </a:r>
            <a:r>
              <a:rPr lang="de-DE" sz="2000" dirty="0" smtClean="0"/>
              <a:t> will </a:t>
            </a:r>
            <a:r>
              <a:rPr lang="de-DE" sz="2000" dirty="0" err="1" smtClean="0"/>
              <a:t>be</a:t>
            </a:r>
            <a:r>
              <a:rPr lang="de-DE" sz="2000" dirty="0" smtClean="0"/>
              <a:t> </a:t>
            </a:r>
            <a:r>
              <a:rPr lang="de-DE" sz="2000" dirty="0" err="1" smtClean="0"/>
              <a:t>the</a:t>
            </a:r>
            <a:r>
              <a:rPr lang="de-DE" sz="2000" dirty="0" smtClean="0"/>
              <a:t> formal </a:t>
            </a:r>
            <a:r>
              <a:rPr lang="de-DE" sz="2000" dirty="0" err="1" smtClean="0"/>
              <a:t>document</a:t>
            </a:r>
            <a:r>
              <a:rPr lang="de-DE" sz="2000" dirty="0" smtClean="0"/>
              <a:t> </a:t>
            </a:r>
            <a:r>
              <a:rPr lang="de-DE" sz="2000" dirty="0" err="1" smtClean="0"/>
              <a:t>to</a:t>
            </a:r>
            <a:r>
              <a:rPr lang="de-DE" sz="2000" dirty="0" smtClean="0"/>
              <a:t> </a:t>
            </a:r>
            <a:r>
              <a:rPr lang="de-DE" sz="2000" dirty="0" err="1" smtClean="0"/>
              <a:t>trigger</a:t>
            </a:r>
            <a:r>
              <a:rPr lang="de-DE" sz="2000" dirty="0" smtClean="0"/>
              <a:t> </a:t>
            </a:r>
            <a:r>
              <a:rPr lang="de-DE" sz="2000" dirty="0" err="1" smtClean="0"/>
              <a:t>submission</a:t>
            </a:r>
            <a:r>
              <a:rPr lang="de-DE" sz="2000" dirty="0" smtClean="0"/>
              <a:t> of </a:t>
            </a:r>
            <a:r>
              <a:rPr lang="de-DE" sz="2000" dirty="0" err="1" smtClean="0"/>
              <a:t>proposals</a:t>
            </a:r>
            <a:r>
              <a:rPr lang="de-DE" sz="2000" dirty="0" smtClean="0"/>
              <a:t> </a:t>
            </a:r>
            <a:r>
              <a:rPr lang="de-DE" sz="2000" dirty="0" err="1" smtClean="0"/>
              <a:t>to</a:t>
            </a:r>
            <a:r>
              <a:rPr lang="de-DE" sz="2000" dirty="0" smtClean="0"/>
              <a:t> </a:t>
            </a:r>
            <a:r>
              <a:rPr lang="de-DE" sz="2000" dirty="0" err="1" smtClean="0"/>
              <a:t>be</a:t>
            </a:r>
            <a:r>
              <a:rPr lang="de-DE" sz="2000" dirty="0" smtClean="0"/>
              <a:t> </a:t>
            </a:r>
            <a:r>
              <a:rPr lang="de-DE" sz="2000" dirty="0" err="1" smtClean="0"/>
              <a:t>included</a:t>
            </a:r>
            <a:r>
              <a:rPr lang="de-DE" sz="2000" dirty="0" smtClean="0"/>
              <a:t> in </a:t>
            </a:r>
            <a:r>
              <a:rPr lang="de-DE" sz="2000" dirty="0" err="1" smtClean="0"/>
              <a:t>the</a:t>
            </a:r>
            <a:r>
              <a:rPr lang="de-DE" sz="2000" dirty="0" smtClean="0"/>
              <a:t> </a:t>
            </a:r>
            <a:r>
              <a:rPr lang="de-DE" sz="2000" dirty="0" err="1" smtClean="0"/>
              <a:t>standard</a:t>
            </a:r>
            <a:r>
              <a:rPr lang="de-DE" sz="2000" dirty="0" smtClean="0"/>
              <a:t>.</a:t>
            </a:r>
          </a:p>
          <a:p>
            <a:r>
              <a:rPr lang="de-DE" sz="2000" dirty="0" smtClean="0"/>
              <a:t>The ARD, TRD, CMD </a:t>
            </a:r>
            <a:r>
              <a:rPr lang="de-DE" sz="2000" dirty="0" err="1" smtClean="0"/>
              <a:t>and</a:t>
            </a:r>
            <a:r>
              <a:rPr lang="de-DE" sz="2000" dirty="0" smtClean="0"/>
              <a:t> ECD will </a:t>
            </a:r>
            <a:r>
              <a:rPr lang="de-DE" sz="2000" dirty="0" err="1" smtClean="0"/>
              <a:t>serve</a:t>
            </a:r>
            <a:r>
              <a:rPr lang="de-DE" sz="2000" dirty="0" smtClean="0"/>
              <a:t> </a:t>
            </a:r>
            <a:r>
              <a:rPr lang="de-DE" sz="2000" dirty="0" err="1" smtClean="0"/>
              <a:t>as</a:t>
            </a:r>
            <a:r>
              <a:rPr lang="de-DE" sz="2000" dirty="0" smtClean="0"/>
              <a:t> a </a:t>
            </a:r>
            <a:r>
              <a:rPr lang="de-DE" sz="2000" dirty="0" err="1" smtClean="0"/>
              <a:t>reference</a:t>
            </a:r>
            <a:r>
              <a:rPr lang="de-DE" sz="2000" dirty="0" smtClean="0"/>
              <a:t>. </a:t>
            </a:r>
            <a:r>
              <a:rPr lang="de-DE" sz="2000" dirty="0" err="1" smtClean="0"/>
              <a:t>Ideally</a:t>
            </a:r>
            <a:r>
              <a:rPr lang="de-DE" sz="2000" dirty="0" smtClean="0"/>
              <a:t> </a:t>
            </a:r>
            <a:r>
              <a:rPr lang="de-DE" sz="2000" dirty="0" err="1" smtClean="0"/>
              <a:t>these</a:t>
            </a:r>
            <a:r>
              <a:rPr lang="de-DE" sz="2000" dirty="0" smtClean="0"/>
              <a:t> </a:t>
            </a:r>
            <a:r>
              <a:rPr lang="de-DE" sz="2000" dirty="0" err="1" smtClean="0"/>
              <a:t>documents</a:t>
            </a:r>
            <a:r>
              <a:rPr lang="de-DE" sz="2000" dirty="0" smtClean="0"/>
              <a:t> </a:t>
            </a:r>
            <a:r>
              <a:rPr lang="de-DE" sz="2000" dirty="0" err="1" smtClean="0"/>
              <a:t>have</a:t>
            </a:r>
            <a:r>
              <a:rPr lang="de-DE" sz="2000" dirty="0" smtClean="0"/>
              <a:t> </a:t>
            </a:r>
            <a:r>
              <a:rPr lang="de-DE" sz="2000" dirty="0" err="1" smtClean="0"/>
              <a:t>to</a:t>
            </a:r>
            <a:r>
              <a:rPr lang="de-DE" sz="2000" dirty="0" smtClean="0"/>
              <a:t> </a:t>
            </a:r>
            <a:r>
              <a:rPr lang="de-DE" sz="2000" dirty="0" err="1" smtClean="0"/>
              <a:t>be</a:t>
            </a:r>
            <a:r>
              <a:rPr lang="de-DE" sz="2000" dirty="0" smtClean="0"/>
              <a:t> </a:t>
            </a:r>
            <a:r>
              <a:rPr lang="de-DE" sz="2000" dirty="0" err="1" smtClean="0"/>
              <a:t>finished</a:t>
            </a:r>
            <a:r>
              <a:rPr lang="de-DE" sz="2000" dirty="0" smtClean="0"/>
              <a:t> </a:t>
            </a:r>
            <a:r>
              <a:rPr lang="de-DE" sz="2000" dirty="0" err="1" smtClean="0"/>
              <a:t>before</a:t>
            </a:r>
            <a:r>
              <a:rPr lang="de-DE" sz="2000" dirty="0" smtClean="0"/>
              <a:t> </a:t>
            </a:r>
            <a:r>
              <a:rPr lang="de-DE" sz="2000" dirty="0" err="1" smtClean="0"/>
              <a:t>the</a:t>
            </a:r>
            <a:r>
              <a:rPr lang="de-DE" sz="2000" dirty="0" smtClean="0"/>
              <a:t> </a:t>
            </a:r>
            <a:r>
              <a:rPr lang="de-DE" sz="2000" dirty="0" err="1" smtClean="0"/>
              <a:t>CfP</a:t>
            </a:r>
            <a:r>
              <a:rPr lang="de-DE" sz="2000" dirty="0" smtClean="0"/>
              <a:t> </a:t>
            </a:r>
            <a:r>
              <a:rPr lang="de-DE" sz="2000" dirty="0" err="1" smtClean="0"/>
              <a:t>is</a:t>
            </a:r>
            <a:r>
              <a:rPr lang="de-DE" sz="2000" dirty="0" smtClean="0"/>
              <a:t> </a:t>
            </a:r>
            <a:r>
              <a:rPr lang="de-DE" sz="2000" dirty="0" err="1" smtClean="0"/>
              <a:t>issued</a:t>
            </a:r>
            <a:r>
              <a:rPr lang="de-DE" sz="2000" dirty="0" smtClean="0"/>
              <a:t>.</a:t>
            </a:r>
          </a:p>
          <a:p>
            <a:r>
              <a:rPr lang="en-US" sz="2000" dirty="0" smtClean="0"/>
              <a:t>Proposal to start on the preliminary </a:t>
            </a:r>
            <a:r>
              <a:rPr lang="en-US" sz="2000" dirty="0" err="1" smtClean="0"/>
              <a:t>CfP</a:t>
            </a:r>
            <a:r>
              <a:rPr lang="en-US" sz="2000" dirty="0" smtClean="0"/>
              <a:t>: </a:t>
            </a:r>
            <a:r>
              <a:rPr lang="en-US" sz="2000" b="1" dirty="0" smtClean="0"/>
              <a:t>July 2014</a:t>
            </a:r>
          </a:p>
          <a:p>
            <a:r>
              <a:rPr lang="en-US" sz="2000" dirty="0" smtClean="0"/>
              <a:t>Proposal to finalize the preliminary </a:t>
            </a:r>
            <a:r>
              <a:rPr lang="en-US" sz="2000" dirty="0" err="1" smtClean="0"/>
              <a:t>CfP</a:t>
            </a:r>
            <a:r>
              <a:rPr lang="en-US" sz="2000" dirty="0" smtClean="0"/>
              <a:t> (register for proposals): </a:t>
            </a:r>
            <a:r>
              <a:rPr lang="en-US" sz="2000" b="1" dirty="0" smtClean="0"/>
              <a:t>November 2014</a:t>
            </a:r>
          </a:p>
          <a:p>
            <a:r>
              <a:rPr lang="en-US" sz="2000" dirty="0" smtClean="0"/>
              <a:t>Tutorial:</a:t>
            </a:r>
            <a:r>
              <a:rPr lang="en-US" sz="2000" b="1" dirty="0" smtClean="0"/>
              <a:t> November 2014</a:t>
            </a:r>
          </a:p>
          <a:p>
            <a:r>
              <a:rPr lang="en-US" sz="2000" dirty="0" smtClean="0"/>
              <a:t>Proposal to start on the </a:t>
            </a:r>
            <a:r>
              <a:rPr lang="en-US" sz="2000" dirty="0" err="1" smtClean="0"/>
              <a:t>CfP</a:t>
            </a:r>
            <a:r>
              <a:rPr lang="en-US" sz="2000" dirty="0" smtClean="0"/>
              <a:t>: </a:t>
            </a:r>
            <a:r>
              <a:rPr lang="en-US" sz="2000" b="1" dirty="0" smtClean="0"/>
              <a:t>May 2015</a:t>
            </a:r>
          </a:p>
          <a:p>
            <a:r>
              <a:rPr lang="en-US" sz="2000" dirty="0" smtClean="0"/>
              <a:t>Proposal to finalize the  </a:t>
            </a:r>
            <a:r>
              <a:rPr lang="en-US" sz="2000" dirty="0" err="1" smtClean="0"/>
              <a:t>CfP</a:t>
            </a:r>
            <a:r>
              <a:rPr lang="en-US" sz="2000" dirty="0" smtClean="0"/>
              <a:t> (registered proposals only): </a:t>
            </a:r>
            <a:r>
              <a:rPr lang="en-US" sz="2000" b="1" dirty="0" smtClean="0"/>
              <a:t>July </a:t>
            </a:r>
            <a:r>
              <a:rPr lang="en-US" sz="2000" b="1" dirty="0" smtClean="0"/>
              <a:t>2015</a:t>
            </a:r>
          </a:p>
          <a:p>
            <a:r>
              <a:rPr lang="en-US" sz="2000" dirty="0" smtClean="0"/>
              <a:t>Suggested date for presenting proposals: </a:t>
            </a:r>
            <a:r>
              <a:rPr lang="en-US" sz="2000" b="1" dirty="0" smtClean="0"/>
              <a:t>September 2015</a:t>
            </a:r>
            <a:endParaRPr lang="en-US" sz="2000" b="1" dirty="0" smtClean="0"/>
          </a:p>
          <a:p>
            <a:endParaRPr lang="de-DE" sz="2000" dirty="0"/>
          </a:p>
        </p:txBody>
      </p:sp>
      <p:sp>
        <p:nvSpPr>
          <p:cNvPr id="11" name="Fußzeilenplatzhalter 4"/>
          <p:cNvSpPr>
            <a:spLocks noGrp="1"/>
          </p:cNvSpPr>
          <p:nvPr>
            <p:ph type="ftr" sz="quarter" idx="11"/>
          </p:nvPr>
        </p:nvSpPr>
        <p:spPr>
          <a:xfrm>
            <a:off x="5486400" y="6475413"/>
            <a:ext cx="3124200" cy="184666"/>
          </a:xfrm>
        </p:spPr>
        <p:txBody>
          <a:bodyPr/>
          <a:lstStyle/>
          <a:p>
            <a:r>
              <a:rPr lang="en-US" dirty="0" smtClean="0"/>
              <a:t>Thomas Kürner (TU Braunschweig)</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Design">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0</TotalTime>
  <Words>865</Words>
  <Application>Microsoft Office PowerPoint</Application>
  <PresentationFormat>Bildschirmpräsentation (4:3)</PresentationFormat>
  <Paragraphs>161</Paragraphs>
  <Slides>12</Slides>
  <Notes>0</Notes>
  <HiddenSlides>0</HiddenSlides>
  <MMClips>0</MMClips>
  <ScaleCrop>false</ScaleCrop>
  <HeadingPairs>
    <vt:vector size="4" baseType="variant">
      <vt:variant>
        <vt:lpstr>Design</vt:lpstr>
      </vt:variant>
      <vt:variant>
        <vt:i4>1</vt:i4>
      </vt:variant>
      <vt:variant>
        <vt:lpstr>Folientitel</vt:lpstr>
      </vt:variant>
      <vt:variant>
        <vt:i4>12</vt:i4>
      </vt:variant>
    </vt:vector>
  </HeadingPairs>
  <TitlesOfParts>
    <vt:vector size="13" baseType="lpstr">
      <vt:lpstr>IEEE-P802_15</vt:lpstr>
      <vt:lpstr>Folie 1</vt:lpstr>
      <vt:lpstr>Time Planning for the Task Group</vt:lpstr>
      <vt:lpstr>Scope</vt:lpstr>
      <vt:lpstr>Proposed Documents </vt:lpstr>
      <vt:lpstr>Application Requirements Document (ARD)</vt:lpstr>
      <vt:lpstr>Technical Requirements Document (TRD)</vt:lpstr>
      <vt:lpstr>Channel Modeling Document (CMD)</vt:lpstr>
      <vt:lpstr>Evaluation Criteria Document (ECD)</vt:lpstr>
      <vt:lpstr>Call for Proposals (CfP)</vt:lpstr>
      <vt:lpstr>Letter Ballots / Sponsor Ballots</vt:lpstr>
      <vt:lpstr>Time Planning (1/2)</vt:lpstr>
      <vt:lpstr>Time Planning (2/2)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subject>IEEE 802.15 &lt;subject&gt;</dc:subject>
  <dc:creator>Thomas Kürner</dc:creator>
  <dc:description>&lt;doc#&gt;</dc:description>
  <cp:lastModifiedBy>Thomas Kürner</cp:lastModifiedBy>
  <cp:revision>74</cp:revision>
  <cp:lastPrinted>1998-02-10T13:28:06Z</cp:lastPrinted>
  <dcterms:created xsi:type="dcterms:W3CDTF">2012-11-14T22:04:21Z</dcterms:created>
  <dcterms:modified xsi:type="dcterms:W3CDTF">2014-05-14T00:17:32Z</dcterms:modified>
</cp:coreProperties>
</file>