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3"/>
  </p:notesMasterIdLst>
  <p:handoutMasterIdLst>
    <p:handoutMasterId r:id="rId14"/>
  </p:handoutMasterIdLst>
  <p:sldIdLst>
    <p:sldId id="259" r:id="rId2"/>
    <p:sldId id="264" r:id="rId3"/>
    <p:sldId id="266" r:id="rId4"/>
    <p:sldId id="267" r:id="rId5"/>
    <p:sldId id="268" r:id="rId6"/>
    <p:sldId id="269" r:id="rId7"/>
    <p:sldId id="270" r:id="rId8"/>
    <p:sldId id="272" r:id="rId9"/>
    <p:sldId id="274" r:id="rId10"/>
    <p:sldId id="275" r:id="rId11"/>
    <p:sldId id="276" r:id="rId12"/>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15620"/>
    <p:restoredTop sz="96634" autoAdjust="0"/>
  </p:normalViewPr>
  <p:slideViewPr>
    <p:cSldViewPr>
      <p:cViewPr>
        <p:scale>
          <a:sx n="99" d="100"/>
          <a:sy n="99" d="100"/>
        </p:scale>
        <p:origin x="-2704" y="-52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handoutMaster" Target="handoutMasters/handoutMaster1.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14</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662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662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B63FDFD-3102-3049-A183-1639AB154947}" type="slidenum">
              <a:rPr lang="en-US"/>
              <a:pPr/>
              <a:t>3</a:t>
            </a:fld>
            <a:endParaRPr lang="en-US"/>
          </a:p>
        </p:txBody>
      </p:sp>
      <p:sp>
        <p:nvSpPr>
          <p:cNvPr id="26628" name="Rectangle 7"/>
          <p:cNvSpPr txBox="1">
            <a:spLocks noGrp="1" noChangeArrowheads="1"/>
          </p:cNvSpPr>
          <p:nvPr/>
        </p:nvSpPr>
        <p:spPr bwMode="auto">
          <a:xfrm>
            <a:off x="2933700" y="8985250"/>
            <a:ext cx="801688"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fld id="{711FCB9D-75C8-AE45-9137-8A7A20FF9FE9}" type="slidenum">
              <a:rPr lang="en-US"/>
              <a:pPr algn="r"/>
              <a:t>3</a:t>
            </a:fld>
            <a:endParaRPr lang="en-US"/>
          </a:p>
        </p:txBody>
      </p:sp>
      <p:sp>
        <p:nvSpPr>
          <p:cNvPr id="26629"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1662" tIns="45028" rIns="91662" bIns="45028"/>
          <a:lstStyle/>
          <a:p>
            <a:pPr defTabSz="914400"/>
            <a:endParaRPr lang="en-GB">
              <a:latin typeface="Times New Roman" charset="0"/>
              <a:ea typeface="ＭＳ Ｐゴシック" charset="0"/>
              <a:cs typeface="ＭＳ Ｐゴシック" charset="0"/>
            </a:endParaRPr>
          </a:p>
        </p:txBody>
      </p:sp>
      <p:sp>
        <p:nvSpPr>
          <p:cNvPr id="26630" name="Rectangle 1027"/>
          <p:cNvSpPr>
            <a:spLocks noGrp="1" noRot="1" noChangeAspect="1" noChangeArrowheads="1" noTextEdit="1"/>
          </p:cNvSpPr>
          <p:nvPr>
            <p:ph type="sldImg"/>
          </p:nvPr>
        </p:nvSpPr>
        <p:spPr>
          <a:xfrm>
            <a:off x="1157288" y="701675"/>
            <a:ext cx="4624387" cy="3468688"/>
          </a:xfrm>
          <a:ln cap="flat"/>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8674"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867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9AB7BD35-30BB-BF46-9732-13BA0757484F}" type="slidenum">
              <a:rPr lang="en-US"/>
              <a:pPr/>
              <a:t>4</a:t>
            </a:fld>
            <a:endParaRPr lang="en-US"/>
          </a:p>
        </p:txBody>
      </p:sp>
      <p:sp>
        <p:nvSpPr>
          <p:cNvPr id="28676" name="Rectangle 7"/>
          <p:cNvSpPr txBox="1">
            <a:spLocks noGrp="1" noChangeArrowheads="1"/>
          </p:cNvSpPr>
          <p:nvPr/>
        </p:nvSpPr>
        <p:spPr bwMode="auto">
          <a:xfrm>
            <a:off x="2933700" y="8985250"/>
            <a:ext cx="801688"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fld id="{3CF81E70-3440-824C-8AD1-947B4E232D14}" type="slidenum">
              <a:rPr lang="en-US"/>
              <a:pPr algn="r"/>
              <a:t>4</a:t>
            </a:fld>
            <a:endParaRPr lang="en-US"/>
          </a:p>
        </p:txBody>
      </p:sp>
      <p:sp>
        <p:nvSpPr>
          <p:cNvPr id="28677" name="Rectangle 2"/>
          <p:cNvSpPr>
            <a:spLocks noGrp="1" noRot="1" noChangeAspect="1" noChangeArrowheads="1" noTextEdit="1"/>
          </p:cNvSpPr>
          <p:nvPr>
            <p:ph type="sldImg"/>
          </p:nvPr>
        </p:nvSpPr>
        <p:spPr>
          <a:xfrm>
            <a:off x="1157288" y="701675"/>
            <a:ext cx="4624387" cy="3468688"/>
          </a:xfrm>
          <a:ln/>
        </p:spPr>
      </p:sp>
      <p:sp>
        <p:nvSpPr>
          <p:cNvPr id="2867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3277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3277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770CBF6E-EEED-2244-95D6-F632F099EA41}" type="slidenum">
              <a:rPr lang="en-US"/>
              <a:pPr/>
              <a:t>7</a:t>
            </a:fld>
            <a:endParaRPr lang="en-US"/>
          </a:p>
        </p:txBody>
      </p:sp>
      <p:sp>
        <p:nvSpPr>
          <p:cNvPr id="32772" name="Rectangle 7"/>
          <p:cNvSpPr txBox="1">
            <a:spLocks noGrp="1" noChangeArrowheads="1"/>
          </p:cNvSpPr>
          <p:nvPr/>
        </p:nvSpPr>
        <p:spPr bwMode="auto">
          <a:xfrm>
            <a:off x="2933700" y="8985250"/>
            <a:ext cx="801688"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fld id="{C77BC707-D005-DA4C-A2F7-A02FC5C411A4}" type="slidenum">
              <a:rPr lang="en-US"/>
              <a:pPr algn="r"/>
              <a:t>7</a:t>
            </a:fld>
            <a:endParaRPr lang="en-US"/>
          </a:p>
        </p:txBody>
      </p:sp>
      <p:sp>
        <p:nvSpPr>
          <p:cNvPr id="32773" name="Rectangle 2"/>
          <p:cNvSpPr>
            <a:spLocks noGrp="1" noRot="1" noChangeAspect="1" noChangeArrowheads="1" noTextEdit="1"/>
          </p:cNvSpPr>
          <p:nvPr>
            <p:ph type="sldImg"/>
          </p:nvPr>
        </p:nvSpPr>
        <p:spPr>
          <a:xfrm>
            <a:off x="1157288" y="701675"/>
            <a:ext cx="4624387" cy="3468688"/>
          </a:xfrm>
          <a:ln/>
        </p:spPr>
      </p:sp>
      <p:sp>
        <p:nvSpPr>
          <p:cNvPr id="3277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35842"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3584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0DF5E708-C16B-EF40-8704-BAD52849E7DD}" type="slidenum">
              <a:rPr lang="en-US"/>
              <a:pPr/>
              <a:t>8</a:t>
            </a:fld>
            <a:endParaRPr lang="en-US"/>
          </a:p>
        </p:txBody>
      </p:sp>
      <p:sp>
        <p:nvSpPr>
          <p:cNvPr id="35844" name="Date Placeholder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AC587072-EEA6-C143-B629-3D66E20DCCA7}" type="datetime6">
              <a:rPr lang="en-US" sz="1400" b="1"/>
              <a:pPr/>
              <a:t>March 14</a:t>
            </a:fld>
            <a:endParaRPr lang="en-US" sz="1400" b="1"/>
          </a:p>
        </p:txBody>
      </p:sp>
      <p:sp>
        <p:nvSpPr>
          <p:cNvPr id="35845"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0D892645-1928-3E43-8FD4-055DC286C497}" type="slidenum">
              <a:rPr lang="en-US"/>
              <a:pPr algn="r"/>
              <a:t>8</a:t>
            </a:fld>
            <a:endParaRPr lang="en-US"/>
          </a:p>
        </p:txBody>
      </p:sp>
      <p:sp>
        <p:nvSpPr>
          <p:cNvPr id="35846" name="Rectangle 2"/>
          <p:cNvSpPr>
            <a:spLocks noGrp="1" noRot="1" noChangeAspect="1" noChangeArrowheads="1" noTextEdit="1"/>
          </p:cNvSpPr>
          <p:nvPr>
            <p:ph type="sldImg"/>
          </p:nvPr>
        </p:nvSpPr>
        <p:spPr>
          <a:xfrm>
            <a:off x="1157288" y="701675"/>
            <a:ext cx="4624387" cy="3468688"/>
          </a:xfrm>
          <a:ln/>
        </p:spPr>
      </p:sp>
      <p:sp>
        <p:nvSpPr>
          <p:cNvPr id="358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US" sz="1000">
              <a:latin typeface="Times New Roman" charset="0"/>
              <a:ea typeface="ＭＳ Ｐゴシック" charset="0"/>
              <a:cs typeface="ＭＳ Ｐゴシック"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9</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14</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9</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10</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14</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10</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11</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14</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11</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&lt;March 2014&gt;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&lt;March 2014&gt;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&lt;March 2014&gt;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&lt;March 2014&gt;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&lt;March 2014&gt;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&lt;March 2014&gt;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&lt;March 2014&gt;</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&lt;March 2014&gt;</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&lt;March 2014&gt;</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&lt;March 2014&gt;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&lt;March 2014&gt;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smtClean="0"/>
              <a:t>&lt;March 2014&gt;</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396875"/>
            <a:ext cx="39624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b="1" dirty="0"/>
              <a:t>15-</a:t>
            </a:r>
            <a:r>
              <a:rPr lang="en-US" b="1" dirty="0" smtClean="0"/>
              <a:t>14-0147-</a:t>
            </a:r>
            <a:r>
              <a:rPr lang="en-US" b="1" dirty="0" smtClean="0"/>
              <a:t>01-</a:t>
            </a:r>
            <a:r>
              <a:rPr lang="en-US" b="1" dirty="0" smtClean="0"/>
              <a:t>0mag</a:t>
            </a:r>
            <a:r>
              <a:rPr lang="en-US" sz="1400" b="1" dirty="0" smtClean="0"/>
              <a:t>&gt;</a:t>
            </a:r>
            <a:endParaRPr lang="en-US" sz="1400" b="1" dirty="0"/>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 Id="rId3" Type="http://schemas.openxmlformats.org/officeDocument/2006/relationships/hyperlink" Target="http://ieee802.org/Mike_Spring_Article_on_Stds_Process.pdf"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1536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609600"/>
            <a:ext cx="8839200" cy="4491038"/>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IG 6tisch Opening </a:t>
            </a:r>
            <a:r>
              <a:rPr lang="en-US" sz="1600" dirty="0">
                <a:solidFill>
                  <a:srgbClr val="FF0000"/>
                </a:solidFill>
                <a:latin typeface="Times New Roman" pitchFamily="18" charset="0"/>
                <a:ea typeface="ＭＳ Ｐゴシック" pitchFamily="-65" charset="-128"/>
                <a:cs typeface="+mn-cs"/>
              </a:rPr>
              <a:t>Report for </a:t>
            </a:r>
            <a:r>
              <a:rPr lang="en-US" sz="1600" dirty="0" smtClean="0">
                <a:solidFill>
                  <a:srgbClr val="FF0000"/>
                </a:solidFill>
                <a:latin typeface="Times New Roman" pitchFamily="18" charset="0"/>
                <a:ea typeface="ＭＳ Ｐゴシック" pitchFamily="-65" charset="-128"/>
                <a:cs typeface="+mn-cs"/>
              </a:rPr>
              <a:t>March 2014 </a:t>
            </a:r>
            <a:r>
              <a:rPr lang="en-US" sz="1600" dirty="0">
                <a:solidFill>
                  <a:srgbClr val="FF0000"/>
                </a:solidFill>
                <a:latin typeface="Times New Roman" pitchFamily="18" charset="0"/>
                <a:ea typeface="ＭＳ Ｐゴシック" pitchFamily="-65" charset="-128"/>
                <a:cs typeface="+mn-cs"/>
              </a:rPr>
              <a:t>Session</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16 March 2014</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Patrick Kinney</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Kinney Consulting LLC</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Address [</a:t>
            </a:r>
            <a:r>
              <a:rPr lang="en-US" sz="1600" dirty="0">
                <a:solidFill>
                  <a:srgbClr val="FF0000"/>
                </a:solidFill>
                <a:latin typeface="Times New Roman" pitchFamily="18" charset="0"/>
                <a:ea typeface="ＭＳ Ｐゴシック" pitchFamily="-65" charset="-128"/>
                <a:cs typeface="+mn-cs"/>
              </a:rPr>
              <a:t>Chicago area, IL, USA</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Voice:[</a:t>
            </a:r>
            <a:r>
              <a:rPr lang="en-US" sz="1600" dirty="0">
                <a:solidFill>
                  <a:srgbClr val="FF0000"/>
                </a:solidFill>
                <a:latin typeface="Times New Roman" pitchFamily="18" charset="0"/>
                <a:ea typeface="ＭＳ Ｐゴシック" pitchFamily="-65" charset="-128"/>
                <a:cs typeface="+mn-cs"/>
              </a:rPr>
              <a:t>+1.847.960.3715</a:t>
            </a:r>
            <a:r>
              <a:rPr lang="en-US" sz="1600" dirty="0">
                <a:solidFill>
                  <a:schemeClr val="tx2"/>
                </a:solidFill>
                <a:latin typeface="Times New Roman" pitchFamily="18" charset="0"/>
                <a:ea typeface="ＭＳ Ｐゴシック" pitchFamily="-65" charset="-128"/>
                <a:cs typeface="+mn-cs"/>
              </a:rPr>
              <a:t>], E-Mail:[</a:t>
            </a:r>
            <a:r>
              <a:rPr lang="en-US" sz="1600" dirty="0">
                <a:solidFill>
                  <a:srgbClr val="FF0000"/>
                </a:solidFill>
                <a:latin typeface="Times New Roman" pitchFamily="18" charset="0"/>
                <a:ea typeface="ＭＳ Ｐゴシック" pitchFamily="-65" charset="-128"/>
                <a:cs typeface="+mn-cs"/>
              </a:rPr>
              <a:t>pat.kinney@ieee.org</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a:solidFill>
                  <a:srgbClr val="000000"/>
                </a:solidFill>
                <a:latin typeface="Times New Roman" pitchFamily="18" charset="0"/>
                <a:ea typeface="ＭＳ Ｐゴシック" pitchFamily="-65" charset="-128"/>
              </a:rPr>
              <a:t>IG 6tisch</a:t>
            </a:r>
            <a:r>
              <a:rPr lang="en-US" sz="1600" dirty="0" smtClean="0">
                <a:solidFill>
                  <a:srgbClr val="000000"/>
                </a:solidFill>
                <a:latin typeface="Times New Roman" pitchFamily="18" charset="0"/>
                <a:ea typeface="ＭＳ Ｐゴシック" pitchFamily="-65" charset="-128"/>
                <a:cs typeface="+mn-cs"/>
              </a:rPr>
              <a:t> </a:t>
            </a:r>
            <a:r>
              <a:rPr lang="en-US" sz="1600" dirty="0">
                <a:latin typeface="Times New Roman" pitchFamily="18" charset="0"/>
                <a:ea typeface="ＭＳ Ｐゴシック" pitchFamily="-65" charset="-128"/>
                <a:cs typeface="+mn-cs"/>
              </a:rPr>
              <a:t>Opening Report for </a:t>
            </a:r>
            <a:r>
              <a:rPr lang="en-US" sz="1600" dirty="0" smtClean="0">
                <a:latin typeface="Times New Roman" pitchFamily="18" charset="0"/>
                <a:ea typeface="ＭＳ Ｐゴシック" pitchFamily="-65" charset="-128"/>
                <a:cs typeface="+mn-cs"/>
              </a:rPr>
              <a:t>March 2014 </a:t>
            </a:r>
            <a:r>
              <a:rPr lang="en-US" sz="1600" dirty="0">
                <a:latin typeface="Times New Roman" pitchFamily="18" charset="0"/>
                <a:ea typeface="ＭＳ Ｐゴシック" pitchFamily="-65" charset="-128"/>
                <a:cs typeface="+mn-cs"/>
              </a:rPr>
              <a:t>Session</a:t>
            </a:r>
            <a:r>
              <a:rPr lang="en-US" sz="1600" dirty="0">
                <a:solidFill>
                  <a:srgbClr val="FF0000"/>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smtClean="0">
                <a:latin typeface="Times New Roman" pitchFamily="18" charset="0"/>
                <a:ea typeface="ＭＳ Ｐゴシック" pitchFamily="-65" charset="-128"/>
                <a:cs typeface="+mn-cs"/>
              </a:rPr>
              <a:t>Opening Report </a:t>
            </a:r>
            <a:r>
              <a:rPr lang="en-US" sz="1600" dirty="0">
                <a:latin typeface="Times New Roman" pitchFamily="18" charset="0"/>
                <a:ea typeface="ＭＳ Ｐゴシック" pitchFamily="-65" charset="-128"/>
                <a:cs typeface="+mn-cs"/>
              </a:rPr>
              <a:t>for the </a:t>
            </a:r>
            <a:r>
              <a:rPr lang="en-US" sz="1600" dirty="0" smtClean="0">
                <a:latin typeface="Times New Roman" pitchFamily="18" charset="0"/>
                <a:ea typeface="ＭＳ Ｐゴシック" pitchFamily="-65" charset="-128"/>
                <a:cs typeface="+mn-cs"/>
              </a:rPr>
              <a:t>Mar Session</a:t>
            </a:r>
            <a:r>
              <a:rPr lang="en-US" sz="1600" dirty="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r>
              <a:rPr lang="en-US" sz="1600" b="1" dirty="0">
                <a:solidFill>
                  <a:schemeClr val="tx2"/>
                </a:solidFill>
                <a:latin typeface="Times New Roman" pitchFamily="18" charset="0"/>
                <a:ea typeface="ＭＳ Ｐゴシック" pitchFamily="-65" charset="-128"/>
                <a:cs typeface="+mn-cs"/>
              </a:rPr>
              <a:t>Release:</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&lt;March 2014&gt;</a:t>
            </a:r>
            <a:endParaRPr lang="en-US" sz="1400"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&lt;March 2014&gt;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10</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10</a:t>
            </a:fld>
            <a:endParaRPr lang="en-US"/>
          </a:p>
        </p:txBody>
      </p:sp>
      <p:sp>
        <p:nvSpPr>
          <p:cNvPr id="21509" name="Rectangle 2"/>
          <p:cNvSpPr>
            <a:spLocks noGrp="1" noChangeArrowheads="1"/>
          </p:cNvSpPr>
          <p:nvPr>
            <p:ph type="title" idx="4294967295"/>
          </p:nvPr>
        </p:nvSpPr>
        <p:spPr>
          <a:xfrm>
            <a:off x="228600" y="609600"/>
            <a:ext cx="8534400" cy="762000"/>
          </a:xfrm>
        </p:spPr>
        <p:txBody>
          <a:bodyPr/>
          <a:lstStyle/>
          <a:p>
            <a:r>
              <a:rPr lang="en-US" dirty="0"/>
              <a:t>Architecture status </a:t>
            </a:r>
            <a:r>
              <a:rPr lang="en-US" dirty="0" smtClean="0"/>
              <a:t>&amp; changes </a:t>
            </a:r>
            <a:r>
              <a:rPr lang="en-US" dirty="0"/>
              <a:t>since IETF 88</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600200"/>
            <a:ext cx="8763000"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eaLnBrk="0" fontAlgn="b" hangingPunct="0">
              <a:buClr>
                <a:srgbClr val="FF0000"/>
              </a:buClr>
            </a:pPr>
            <a:endParaRPr lang="en-US" sz="2800" dirty="0" smtClean="0"/>
          </a:p>
        </p:txBody>
      </p:sp>
      <p:sp>
        <p:nvSpPr>
          <p:cNvPr id="3" name="Rectangle 2"/>
          <p:cNvSpPr/>
          <p:nvPr/>
        </p:nvSpPr>
        <p:spPr>
          <a:xfrm>
            <a:off x="228600" y="1371600"/>
            <a:ext cx="8534400" cy="4832093"/>
          </a:xfrm>
          <a:prstGeom prst="rect">
            <a:avLst/>
          </a:prstGeom>
        </p:spPr>
        <p:txBody>
          <a:bodyPr wrap="square">
            <a:spAutoFit/>
          </a:bodyPr>
          <a:lstStyle/>
          <a:p>
            <a:pPr marL="282575" lvl="0"/>
            <a:r>
              <a:rPr lang="en-US" sz="1800" dirty="0" smtClean="0"/>
              <a:t>Incorporated </a:t>
            </a:r>
            <a:r>
              <a:rPr lang="en-US" sz="1800" dirty="0"/>
              <a:t>text on 6top vs. RPL (section 7.2)</a:t>
            </a:r>
          </a:p>
          <a:p>
            <a:pPr marL="742950" lvl="1" indent="-285750">
              <a:buFont typeface="Arial"/>
              <a:buChar char="•"/>
            </a:pPr>
            <a:r>
              <a:rPr lang="en-US" sz="1600" dirty="0"/>
              <a:t>Objective Function can leverage 6top databases </a:t>
            </a:r>
          </a:p>
          <a:p>
            <a:pPr marL="742950" lvl="1" indent="-285750">
              <a:buFont typeface="Arial"/>
              <a:buChar char="•"/>
            </a:pPr>
            <a:r>
              <a:rPr lang="en-US" sz="1600" dirty="0"/>
              <a:t>abstract neighbor table with stats</a:t>
            </a:r>
          </a:p>
          <a:p>
            <a:pPr marL="742950" lvl="1" indent="-285750">
              <a:buFont typeface="Arial"/>
              <a:buChar char="•"/>
            </a:pPr>
            <a:r>
              <a:rPr lang="en-US" sz="1600" dirty="0"/>
              <a:t>cell quality metrics  (RSSI, LQI)</a:t>
            </a:r>
          </a:p>
          <a:p>
            <a:pPr marL="742950" lvl="1" indent="-285750">
              <a:buFont typeface="Arial"/>
              <a:buChar char="•"/>
            </a:pPr>
            <a:r>
              <a:rPr lang="en-US" sz="1600" dirty="0"/>
              <a:t>ASN of last received packet</a:t>
            </a:r>
          </a:p>
          <a:p>
            <a:pPr marL="742950" lvl="1" indent="-285750">
              <a:buFont typeface="Arial"/>
              <a:buChar char="•"/>
            </a:pPr>
            <a:r>
              <a:rPr lang="en-US" sz="1600" dirty="0"/>
              <a:t>RPL can also influence MAC behavior</a:t>
            </a:r>
          </a:p>
          <a:p>
            <a:pPr marL="742950" lvl="1" indent="-285750">
              <a:buFont typeface="Arial"/>
              <a:buChar char="•"/>
            </a:pPr>
            <a:r>
              <a:rPr lang="en-US" sz="1600" dirty="0"/>
              <a:t>Extended Beacons period </a:t>
            </a:r>
          </a:p>
          <a:p>
            <a:pPr marL="742950" lvl="1" indent="-285750">
              <a:buFont typeface="Arial"/>
              <a:buChar char="•"/>
            </a:pPr>
            <a:r>
              <a:rPr lang="en-US" sz="1600" dirty="0"/>
              <a:t>6top provides a broadcast channel for DIO</a:t>
            </a:r>
          </a:p>
          <a:p>
            <a:pPr marL="230188" lvl="0"/>
            <a:r>
              <a:rPr lang="en-US" sz="1800" dirty="0"/>
              <a:t>Added text on chunk management (section 7.6)</a:t>
            </a:r>
          </a:p>
          <a:p>
            <a:pPr marL="742950" lvl="1" indent="-285750">
              <a:buFont typeface="Arial"/>
              <a:buChar char="•"/>
            </a:pPr>
            <a:r>
              <a:rPr lang="en-US" sz="1600" dirty="0"/>
              <a:t>To support the distribution of timeslot allocation. </a:t>
            </a:r>
          </a:p>
          <a:p>
            <a:pPr marL="742950" lvl="1" indent="-285750">
              <a:buFont typeface="Arial"/>
              <a:buChar char="•"/>
            </a:pPr>
            <a:r>
              <a:rPr lang="en-US" sz="1600" dirty="0"/>
              <a:t>Optional. E.g. not used in minimal</a:t>
            </a:r>
          </a:p>
          <a:p>
            <a:pPr marL="742950" lvl="1" indent="-285750">
              <a:buFont typeface="Arial"/>
              <a:buChar char="•"/>
            </a:pPr>
            <a:r>
              <a:rPr lang="en-US" sz="1600" dirty="0"/>
              <a:t>Operates for a whole group of cells at a time</a:t>
            </a:r>
          </a:p>
          <a:p>
            <a:pPr marL="742950" lvl="1" indent="-285750">
              <a:buFont typeface="Arial"/>
              <a:buChar char="•"/>
            </a:pPr>
            <a:r>
              <a:rPr lang="en-US" sz="1600" dirty="0"/>
              <a:t>Well-known partition on the CUD matrix</a:t>
            </a:r>
          </a:p>
          <a:p>
            <a:pPr marL="742950" lvl="1" indent="-285750">
              <a:buFont typeface="Arial"/>
              <a:buChar char="•"/>
            </a:pPr>
            <a:r>
              <a:rPr lang="en-US" sz="1600" dirty="0"/>
              <a:t>Used to obtain exclusive authority within interference domain</a:t>
            </a:r>
          </a:p>
          <a:p>
            <a:pPr marL="742950" lvl="1" indent="-285750">
              <a:buFont typeface="Arial"/>
              <a:buChar char="•"/>
            </a:pPr>
            <a:r>
              <a:rPr lang="en-US" sz="1600" dirty="0"/>
              <a:t>Different from Bundle that is a dynamic collection used for transmit </a:t>
            </a:r>
          </a:p>
          <a:p>
            <a:pPr marL="742950" lvl="1" indent="-285750">
              <a:buFont typeface="Arial"/>
              <a:buChar char="•"/>
            </a:pPr>
            <a:r>
              <a:rPr lang="en-US" sz="1600" dirty="0"/>
              <a:t>Mechanism for appropriation still TBD</a:t>
            </a:r>
          </a:p>
          <a:p>
            <a:pPr marL="1200150" lvl="2" indent="-285750">
              <a:buFont typeface="Arial"/>
              <a:buChar char="•"/>
            </a:pPr>
            <a:r>
              <a:rPr lang="en-US" sz="1600" dirty="0"/>
              <a:t>Done by RPL parents only</a:t>
            </a:r>
          </a:p>
          <a:p>
            <a:pPr marL="1200150" lvl="2" indent="-285750">
              <a:buFont typeface="Arial"/>
              <a:buChar char="•"/>
            </a:pPr>
            <a:r>
              <a:rPr lang="en-US" sz="1600" dirty="0"/>
              <a:t>Expectation: similar to DAD</a:t>
            </a:r>
          </a:p>
          <a:p>
            <a:pPr lvl="0"/>
            <a:r>
              <a:rPr lang="en-US" sz="1600" dirty="0"/>
              <a:t>New terms e.g. Channel Distribution/Usage matrix</a:t>
            </a:r>
          </a:p>
        </p:txBody>
      </p:sp>
    </p:spTree>
    <p:extLst>
      <p:ext uri="{BB962C8B-B14F-4D97-AF65-F5344CB8AC3E}">
        <p14:creationId xmlns:p14="http://schemas.microsoft.com/office/powerpoint/2010/main" val="1062653684"/>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&lt;March 2014&gt;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11</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11</a:t>
            </a:fld>
            <a:endParaRPr lang="en-US"/>
          </a:p>
        </p:txBody>
      </p:sp>
      <p:sp>
        <p:nvSpPr>
          <p:cNvPr id="21509" name="Rectangle 2"/>
          <p:cNvSpPr>
            <a:spLocks noGrp="1" noChangeArrowheads="1"/>
          </p:cNvSpPr>
          <p:nvPr>
            <p:ph type="title" idx="4294967295"/>
          </p:nvPr>
        </p:nvSpPr>
        <p:spPr>
          <a:xfrm>
            <a:off x="228600" y="381000"/>
            <a:ext cx="8534400" cy="762000"/>
          </a:xfrm>
        </p:spPr>
        <p:txBody>
          <a:bodyPr/>
          <a:lstStyle/>
          <a:p>
            <a:r>
              <a:rPr lang="en-US" dirty="0"/>
              <a:t>6top sublayer and 6top interface status</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600200"/>
            <a:ext cx="8763000"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eaLnBrk="0" fontAlgn="b" hangingPunct="0">
              <a:buClr>
                <a:srgbClr val="FF0000"/>
              </a:buClr>
            </a:pPr>
            <a:endParaRPr lang="en-US" sz="2800" dirty="0" smtClean="0"/>
          </a:p>
        </p:txBody>
      </p:sp>
      <p:sp>
        <p:nvSpPr>
          <p:cNvPr id="3" name="Rectangle 2"/>
          <p:cNvSpPr/>
          <p:nvPr/>
        </p:nvSpPr>
        <p:spPr>
          <a:xfrm>
            <a:off x="152400" y="1066800"/>
            <a:ext cx="8839200" cy="5324535"/>
          </a:xfrm>
          <a:prstGeom prst="rect">
            <a:avLst/>
          </a:prstGeom>
        </p:spPr>
        <p:txBody>
          <a:bodyPr wrap="square">
            <a:spAutoFit/>
          </a:bodyPr>
          <a:lstStyle/>
          <a:p>
            <a:pPr lvl="0"/>
            <a:r>
              <a:rPr lang="en-US" sz="2000" dirty="0" smtClean="0"/>
              <a:t>6top Interface:</a:t>
            </a:r>
          </a:p>
          <a:p>
            <a:pPr marL="342900" lvl="0" indent="-342900">
              <a:buFont typeface="Arial"/>
              <a:buChar char="•"/>
            </a:pPr>
            <a:r>
              <a:rPr lang="en-US" sz="2000" dirty="0" smtClean="0"/>
              <a:t>Defines </a:t>
            </a:r>
            <a:r>
              <a:rPr lang="en-US" sz="2000" dirty="0"/>
              <a:t>a generic data model for the 6TiSCH Operation Sublayer (6top), using the YANG data modeling language. </a:t>
            </a:r>
          </a:p>
          <a:p>
            <a:pPr marL="342900" lvl="0" indent="-342900">
              <a:buFont typeface="Arial"/>
              <a:buChar char="•"/>
            </a:pPr>
            <a:r>
              <a:rPr lang="en-US" sz="2000" dirty="0"/>
              <a:t>This data model gives access to metrics (e.g. cell state), TSCH configuration and control procedures, and support for the different scheduling mechanisms</a:t>
            </a:r>
          </a:p>
          <a:p>
            <a:pPr marL="342900" lvl="0" indent="-342900">
              <a:buFont typeface="Arial"/>
              <a:buChar char="•"/>
            </a:pPr>
            <a:r>
              <a:rPr lang="en-US" sz="2000" dirty="0"/>
              <a:t>This data model can be used for future network management solutions defined by  the 6TiSCH working group.</a:t>
            </a:r>
          </a:p>
          <a:p>
            <a:pPr marL="342900" indent="-342900">
              <a:buFont typeface="Arial"/>
              <a:buChar char="•"/>
            </a:pPr>
            <a:r>
              <a:rPr lang="en-US" sz="2000" dirty="0"/>
              <a:t>The 6top interface draft proposal, adopted by the work group. defines a generic data model for the 6TiSCH Operation Sublayer (6top), using the YANG data modeling language. </a:t>
            </a:r>
          </a:p>
          <a:p>
            <a:r>
              <a:rPr lang="en-US" sz="2000" dirty="0" smtClean="0"/>
              <a:t>6top sublayer changes since IETF 88:</a:t>
            </a:r>
          </a:p>
          <a:p>
            <a:pPr marL="342900" lvl="0" indent="-342900">
              <a:buFont typeface="Arial"/>
              <a:buChar char="•"/>
            </a:pPr>
            <a:r>
              <a:rPr lang="en-US" sz="2000" dirty="0" smtClean="0"/>
              <a:t>Flags </a:t>
            </a:r>
            <a:r>
              <a:rPr lang="en-US" sz="2000" dirty="0"/>
              <a:t>for Cells</a:t>
            </a:r>
          </a:p>
          <a:p>
            <a:pPr marL="342900" lvl="0" indent="-342900">
              <a:buFont typeface="Arial"/>
              <a:buChar char="•"/>
            </a:pPr>
            <a:r>
              <a:rPr lang="en-US" sz="2000" dirty="0"/>
              <a:t>Remove section 3 “Using 6top” and re-organize the contents</a:t>
            </a:r>
          </a:p>
          <a:p>
            <a:pPr marL="342900" lvl="0" indent="-342900">
              <a:buFont typeface="Arial"/>
              <a:buChar char="•"/>
            </a:pPr>
            <a:r>
              <a:rPr lang="en-US" sz="2000" dirty="0"/>
              <a:t>Modify commands’ parameters for consistent with data model.</a:t>
            </a:r>
          </a:p>
          <a:p>
            <a:pPr marL="342900" lvl="0" indent="-342900">
              <a:buFont typeface="Arial"/>
              <a:buChar char="•"/>
            </a:pPr>
            <a:r>
              <a:rPr lang="en-US" sz="2000" dirty="0"/>
              <a:t>Add “Chunk commands” and “Chunk-cell commands”.</a:t>
            </a:r>
          </a:p>
          <a:p>
            <a:pPr marL="342900" lvl="0" indent="-342900">
              <a:buFont typeface="Arial"/>
              <a:buChar char="•"/>
            </a:pPr>
            <a:r>
              <a:rPr lang="en-US" sz="2000" dirty="0"/>
              <a:t>Remove security related commands</a:t>
            </a:r>
          </a:p>
          <a:p>
            <a:pPr marL="342900" lvl="0" indent="-342900">
              <a:buFont typeface="Arial"/>
              <a:buChar char="•"/>
            </a:pPr>
            <a:r>
              <a:rPr lang="en-US" sz="2000" dirty="0"/>
              <a:t>Detail the interaction with IEEE802.15.4e TSCH  </a:t>
            </a:r>
          </a:p>
        </p:txBody>
      </p:sp>
    </p:spTree>
    <p:extLst>
      <p:ext uri="{BB962C8B-B14F-4D97-AF65-F5344CB8AC3E}">
        <p14:creationId xmlns:p14="http://schemas.microsoft.com/office/powerpoint/2010/main" val="1627941231"/>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&lt;March 2014&gt;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a:t>
            </a:fld>
            <a:endParaRPr lang="en-US"/>
          </a:p>
        </p:txBody>
      </p:sp>
      <p:sp>
        <p:nvSpPr>
          <p:cNvPr id="21509" name="Rectangle 2"/>
          <p:cNvSpPr>
            <a:spLocks noGrp="1" noChangeArrowheads="1"/>
          </p:cNvSpPr>
          <p:nvPr>
            <p:ph type="title" idx="4294967295"/>
          </p:nvPr>
        </p:nvSpPr>
        <p:spPr>
          <a:xfrm>
            <a:off x="533400" y="685800"/>
            <a:ext cx="7772400" cy="762000"/>
          </a:xfrm>
        </p:spPr>
        <p:txBody>
          <a:bodyPr/>
          <a:lstStyle/>
          <a:p>
            <a:r>
              <a:rPr lang="en-US" b="1" dirty="0">
                <a:latin typeface="Times New Roman" charset="0"/>
                <a:ea typeface="ＭＳ Ｐゴシック" charset="0"/>
                <a:cs typeface="ＭＳ Ｐゴシック" charset="0"/>
              </a:rPr>
              <a:t>Meeting </a:t>
            </a:r>
            <a:r>
              <a:rPr lang="en-US" b="1" dirty="0" smtClean="0">
                <a:latin typeface="Times New Roman" charset="0"/>
                <a:ea typeface="ＭＳ Ｐゴシック" charset="0"/>
                <a:cs typeface="ＭＳ Ｐゴシック" charset="0"/>
              </a:rPr>
              <a:t>Goals </a:t>
            </a:r>
            <a:r>
              <a:rPr lang="en-US" sz="2800" dirty="0" smtClean="0">
                <a:latin typeface="Times New Roman" charset="0"/>
                <a:ea typeface="ＭＳ Ｐゴシック" charset="0"/>
                <a:cs typeface="ＭＳ Ｐゴシック" charset="0"/>
              </a:rPr>
              <a:t>(Agenda 15-14-0120-01)</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600200"/>
            <a:ext cx="8763000"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457200" indent="-457200" eaLnBrk="0" fontAlgn="b" hangingPunct="0">
              <a:buClr>
                <a:srgbClr val="FF0000"/>
              </a:buClr>
              <a:buFont typeface="Wingdings" charset="0"/>
              <a:buChar char="q"/>
            </a:pPr>
            <a:r>
              <a:rPr lang="en-US" sz="3600" b="1" dirty="0" smtClean="0"/>
              <a:t>SC Maintenance</a:t>
            </a:r>
          </a:p>
          <a:p>
            <a:pPr marL="800100" lvl="1" indent="-342900">
              <a:buClr>
                <a:srgbClr val="FF0000"/>
              </a:buClr>
              <a:buFont typeface="Wingdings" charset="2"/>
              <a:buChar char="q"/>
            </a:pPr>
            <a:r>
              <a:rPr lang="en-US" sz="2800" b="1" dirty="0" smtClean="0"/>
              <a:t>Wednesday 19 Mar, PM2</a:t>
            </a:r>
            <a:r>
              <a:rPr lang="en-US" sz="2800" b="1" dirty="0"/>
              <a:t>: </a:t>
            </a:r>
            <a:r>
              <a:rPr lang="en-US" sz="2800" dirty="0">
                <a:solidFill>
                  <a:srgbClr val="000000"/>
                </a:solidFill>
                <a:latin typeface="+mj-lt"/>
                <a:ea typeface="Lucida Grande"/>
                <a:cs typeface="Lucida Grande"/>
              </a:rPr>
              <a:t>Review of IETF 6TiSCH calls and IETF 89 </a:t>
            </a:r>
            <a:r>
              <a:rPr lang="en-US" sz="2800" dirty="0" smtClean="0">
                <a:solidFill>
                  <a:srgbClr val="000000"/>
                </a:solidFill>
                <a:latin typeface="+mj-lt"/>
                <a:ea typeface="Lucida Grande"/>
                <a:cs typeface="Lucida Grande"/>
              </a:rPr>
              <a:t>session</a:t>
            </a:r>
            <a:endParaRPr lang="en-US" sz="2800" dirty="0" smtClean="0">
              <a:latin typeface="+mj-lt"/>
            </a:endParaRPr>
          </a:p>
          <a:p>
            <a:pPr marL="800100" lvl="1" indent="-342900">
              <a:buClr>
                <a:srgbClr val="FF0000"/>
              </a:buClr>
              <a:buFont typeface="Wingdings" charset="2"/>
              <a:buChar char="q"/>
            </a:pPr>
            <a:r>
              <a:rPr lang="en-US" sz="2800" b="1" dirty="0" smtClean="0"/>
              <a:t>Thursday 20 Mar, PM2: </a:t>
            </a:r>
            <a:r>
              <a:rPr lang="en-US" sz="2800" dirty="0">
                <a:solidFill>
                  <a:srgbClr val="000000"/>
                </a:solidFill>
                <a:latin typeface="+mj-lt"/>
                <a:ea typeface="Lucida Grande"/>
                <a:cs typeface="Lucida Grande"/>
              </a:rPr>
              <a:t>Putting an architecture together of 6tisch, </a:t>
            </a:r>
            <a:r>
              <a:rPr lang="en-US" sz="2800" dirty="0" err="1">
                <a:solidFill>
                  <a:srgbClr val="000000"/>
                </a:solidFill>
                <a:latin typeface="+mj-lt"/>
                <a:ea typeface="Lucida Grande"/>
                <a:cs typeface="Lucida Grande"/>
              </a:rPr>
              <a:t>CoAP</a:t>
            </a:r>
            <a:r>
              <a:rPr lang="en-US" sz="2800" dirty="0">
                <a:solidFill>
                  <a:srgbClr val="000000"/>
                </a:solidFill>
                <a:latin typeface="+mj-lt"/>
                <a:ea typeface="Lucida Grande"/>
                <a:cs typeface="Lucida Grande"/>
              </a:rPr>
              <a:t>, </a:t>
            </a:r>
            <a:r>
              <a:rPr lang="en-US" sz="2800" dirty="0" err="1">
                <a:solidFill>
                  <a:srgbClr val="000000"/>
                </a:solidFill>
                <a:latin typeface="+mj-lt"/>
                <a:ea typeface="Lucida Grande"/>
                <a:cs typeface="Lucida Grande"/>
              </a:rPr>
              <a:t>Geolink</a:t>
            </a:r>
            <a:r>
              <a:rPr lang="en-US" sz="2800" dirty="0">
                <a:solidFill>
                  <a:srgbClr val="000000"/>
                </a:solidFill>
                <a:latin typeface="+mj-lt"/>
                <a:ea typeface="Lucida Grande"/>
                <a:cs typeface="Lucida Grande"/>
              </a:rPr>
              <a:t>, RPL, 6lowpan, </a:t>
            </a:r>
            <a:r>
              <a:rPr lang="en-US" sz="2800" dirty="0" err="1">
                <a:solidFill>
                  <a:srgbClr val="000000"/>
                </a:solidFill>
                <a:latin typeface="+mj-lt"/>
                <a:ea typeface="Lucida Grande"/>
                <a:cs typeface="Lucida Grande"/>
              </a:rPr>
              <a:t>etc</a:t>
            </a:r>
            <a:endParaRPr lang="en-US" sz="2800" dirty="0" smtClean="0">
              <a:latin typeface="+mj-lt"/>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&lt;March 2014&gt;</a:t>
            </a:r>
            <a:endParaRPr lang="en-US" sz="1400"/>
          </a:p>
        </p:txBody>
      </p:sp>
      <p:sp>
        <p:nvSpPr>
          <p:cNvPr id="25602"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5603"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C36C35DE-F890-C041-8F5F-CE2D4AA24710}" type="slidenum">
              <a:rPr lang="en-US"/>
              <a:pPr/>
              <a:t>3</a:t>
            </a:fld>
            <a:endParaRPr lang="en-US"/>
          </a:p>
        </p:txBody>
      </p:sp>
      <p:sp>
        <p:nvSpPr>
          <p:cNvPr id="25604" name="Rectangle 1027"/>
          <p:cNvSpPr>
            <a:spLocks noGrp="1" noChangeArrowheads="1"/>
          </p:cNvSpPr>
          <p:nvPr>
            <p:ph type="body" idx="4294967295"/>
          </p:nvPr>
        </p:nvSpPr>
        <p:spPr>
          <a:xfrm>
            <a:off x="152400" y="609600"/>
            <a:ext cx="8763000" cy="5943600"/>
          </a:xfrm>
        </p:spPr>
        <p:txBody>
          <a:bodyPr lIns="90487" tIns="44450" rIns="90487" bIns="44450"/>
          <a:lstStyle/>
          <a:p>
            <a:pPr>
              <a:lnSpc>
                <a:spcPct val="80000"/>
              </a:lnSpc>
              <a:spcAft>
                <a:spcPct val="30000"/>
              </a:spcAft>
              <a:buFont typeface="Monotype Sorts" charset="0"/>
              <a:buNone/>
            </a:pPr>
            <a:r>
              <a:rPr lang="en-US" sz="1800" b="1">
                <a:latin typeface="Arial" charset="0"/>
                <a:ea typeface="ＭＳ Ｐゴシック" charset="0"/>
                <a:cs typeface="ＭＳ Ｐゴシック" charset="0"/>
              </a:rPr>
              <a:t>	The IEEE-SA strongly recommends that at each WG meeting the chair or a designee:</a:t>
            </a:r>
            <a:endParaRPr lang="en-US" sz="1800">
              <a:latin typeface="Arial" charset="0"/>
              <a:ea typeface="ＭＳ Ｐゴシック" charset="0"/>
              <a:cs typeface="ＭＳ Ｐゴシック" charset="0"/>
            </a:endParaRPr>
          </a:p>
          <a:p>
            <a:pPr lvl="1">
              <a:lnSpc>
                <a:spcPct val="80000"/>
              </a:lnSpc>
            </a:pPr>
            <a:r>
              <a:rPr lang="en-US" sz="1400" b="1">
                <a:latin typeface="Arial" charset="0"/>
                <a:ea typeface="ＭＳ Ｐゴシック" charset="0"/>
              </a:rPr>
              <a:t>Show slides #1 through #4 of this presentation</a:t>
            </a:r>
          </a:p>
          <a:p>
            <a:pPr lvl="1">
              <a:lnSpc>
                <a:spcPct val="80000"/>
              </a:lnSpc>
            </a:pPr>
            <a:r>
              <a:rPr lang="en-US" sz="1400" b="1">
                <a:latin typeface="Arial" charset="0"/>
                <a:ea typeface="ＭＳ Ｐゴシック" charset="0"/>
              </a:rPr>
              <a:t>Advise the WG attendees that:</a:t>
            </a:r>
            <a:r>
              <a:rPr lang="en-US" sz="1400">
                <a:latin typeface="Arial" charset="0"/>
                <a:ea typeface="ＭＳ Ｐゴシック" charset="0"/>
              </a:rPr>
              <a:t> </a:t>
            </a:r>
          </a:p>
          <a:p>
            <a:pPr lvl="2">
              <a:lnSpc>
                <a:spcPct val="80000"/>
              </a:lnSpc>
            </a:pPr>
            <a:r>
              <a:rPr lang="en-US" sz="1400">
                <a:latin typeface="Arial" charset="0"/>
                <a:ea typeface="ＭＳ Ｐゴシック" charset="0"/>
              </a:rPr>
              <a:t>The IEEE’s patent policy is consistent with the ANSI patent policy and is described in Clause 6 of the </a:t>
            </a:r>
            <a:r>
              <a:rPr lang="en-US" sz="1400" i="1">
                <a:latin typeface="Arial" charset="0"/>
                <a:ea typeface="ＭＳ Ｐゴシック" charset="0"/>
              </a:rPr>
              <a:t>IEEE-SA Standards Board Bylaws</a:t>
            </a:r>
            <a:r>
              <a:rPr lang="en-US" sz="1400">
                <a:latin typeface="Arial" charset="0"/>
                <a:ea typeface="ＭＳ Ｐゴシック" charset="0"/>
              </a:rPr>
              <a:t>;</a:t>
            </a:r>
          </a:p>
          <a:p>
            <a:pPr lvl="2">
              <a:lnSpc>
                <a:spcPct val="80000"/>
              </a:lnSpc>
            </a:pPr>
            <a:r>
              <a:rPr lang="en-US" sz="1400">
                <a:latin typeface="Arial" charset="0"/>
                <a:ea typeface="ＭＳ Ｐゴシック" charset="0"/>
              </a:rPr>
              <a:t>Early identification of patent claims which may be essential for the use of standards under development is strongly encouraged; </a:t>
            </a:r>
          </a:p>
          <a:p>
            <a:pPr lvl="2">
              <a:lnSpc>
                <a:spcPct val="80000"/>
              </a:lnSpc>
            </a:pPr>
            <a:r>
              <a:rPr lang="en-US" sz="1400">
                <a:latin typeface="Arial" charset="0"/>
                <a:ea typeface="ＭＳ Ｐゴシック" charset="0"/>
              </a:rPr>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400">
                <a:latin typeface="Arial" charset="0"/>
                <a:ea typeface="ＭＳ Ｐゴシック" charset="0"/>
              </a:rPr>
            </a:br>
            <a:endParaRPr lang="en-US" sz="1400">
              <a:latin typeface="Arial" charset="0"/>
              <a:ea typeface="ＭＳ Ｐゴシック" charset="0"/>
            </a:endParaRPr>
          </a:p>
          <a:p>
            <a:pPr lvl="1">
              <a:lnSpc>
                <a:spcPct val="20000"/>
              </a:lnSpc>
            </a:pPr>
            <a:r>
              <a:rPr lang="en-US" sz="1400" b="1">
                <a:latin typeface="Arial" charset="0"/>
                <a:ea typeface="ＭＳ Ｐゴシック" charset="0"/>
              </a:rPr>
              <a:t>Instruct the WG Secretary to record in the minutes of the relevant WG meeting:</a:t>
            </a:r>
            <a:r>
              <a:rPr lang="en-US" sz="900">
                <a:latin typeface="Arial" charset="0"/>
                <a:ea typeface="ＭＳ Ｐゴシック" charset="0"/>
              </a:rPr>
              <a:t> </a:t>
            </a:r>
          </a:p>
          <a:p>
            <a:pPr lvl="2">
              <a:lnSpc>
                <a:spcPct val="80000"/>
              </a:lnSpc>
            </a:pPr>
            <a:r>
              <a:rPr lang="en-US" sz="1400">
                <a:latin typeface="Arial" charset="0"/>
                <a:ea typeface="ＭＳ Ｐゴシック" charset="0"/>
              </a:rPr>
              <a:t>That the foregoing information was provided and that slides 1 through 4 (and this slide 0, if applicable) were shown; </a:t>
            </a:r>
          </a:p>
          <a:p>
            <a:pPr lvl="2">
              <a:lnSpc>
                <a:spcPct val="80000"/>
              </a:lnSpc>
            </a:pPr>
            <a:r>
              <a:rPr lang="en-US" sz="1400">
                <a:latin typeface="Arial" charset="0"/>
                <a:ea typeface="ＭＳ Ｐゴシック"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400">
                <a:latin typeface="Arial" charset="0"/>
                <a:ea typeface="ＭＳ Ｐゴシック" charset="0"/>
              </a:rPr>
              <a:t>Any responses that were given, specifically the patent claim(s)/patent application claim(s) and/or the holder of the patent claim(s)/patent application claim(s) that were identified (if any) and by whom.</a:t>
            </a:r>
          </a:p>
          <a:p>
            <a:pPr lvl="2">
              <a:lnSpc>
                <a:spcPct val="80000"/>
              </a:lnSpc>
            </a:pPr>
            <a:endParaRPr lang="en-US" sz="800">
              <a:latin typeface="Arial" charset="0"/>
              <a:ea typeface="ＭＳ Ｐゴシック" charset="0"/>
            </a:endParaRPr>
          </a:p>
          <a:p>
            <a:pPr lvl="1">
              <a:lnSpc>
                <a:spcPct val="80000"/>
              </a:lnSpc>
              <a:spcBef>
                <a:spcPct val="5000"/>
              </a:spcBef>
            </a:pPr>
            <a:r>
              <a:rPr lang="en-US" sz="1400">
                <a:latin typeface="Arial" charset="0"/>
                <a:ea typeface="ＭＳ Ｐゴシック" charset="0"/>
              </a:rPr>
              <a:t>The WG Chair shall ensure that a request is made to any identified holders of potential essential patent claim(s) to complete and submit a Letter of Assurance.</a:t>
            </a:r>
          </a:p>
          <a:p>
            <a:pPr lvl="1">
              <a:lnSpc>
                <a:spcPct val="80000"/>
              </a:lnSpc>
              <a:spcBef>
                <a:spcPct val="5000"/>
              </a:spcBef>
            </a:pPr>
            <a:r>
              <a:rPr lang="en-US" sz="1400">
                <a:latin typeface="Arial" charset="0"/>
                <a:ea typeface="ＭＳ Ｐゴシック" charset="0"/>
              </a:rPr>
              <a:t>It is recommended that the WG chair review the guidance in </a:t>
            </a:r>
            <a:r>
              <a:rPr lang="en-US" sz="1400" i="1">
                <a:latin typeface="Arial" charset="0"/>
                <a:ea typeface="ＭＳ Ｐゴシック" charset="0"/>
              </a:rPr>
              <a:t>IEEE-SA Standards Board Operations Manual</a:t>
            </a:r>
            <a:r>
              <a:rPr lang="en-US" sz="1400">
                <a:latin typeface="Arial" charset="0"/>
                <a:ea typeface="ＭＳ Ｐゴシック" charset="0"/>
              </a:rPr>
              <a:t> 6.3.5 and in FAQs 12 and 12a on inclusion of potential Essential Patent Claims by incorporation or by reference.</a:t>
            </a:r>
            <a:r>
              <a:rPr lang="en-US" sz="1400">
                <a:solidFill>
                  <a:srgbClr val="FF3300"/>
                </a:solidFill>
                <a:latin typeface="Arial" charset="0"/>
                <a:ea typeface="ＭＳ Ｐゴシック" charset="0"/>
              </a:rPr>
              <a:t> </a:t>
            </a:r>
          </a:p>
          <a:p>
            <a:pPr lvl="1">
              <a:lnSpc>
                <a:spcPct val="80000"/>
              </a:lnSpc>
              <a:spcBef>
                <a:spcPct val="5000"/>
              </a:spcBef>
              <a:buFont typeface="Monotype Sorts" charset="0"/>
              <a:buNone/>
            </a:pPr>
            <a:endParaRPr lang="en-US" sz="1200">
              <a:latin typeface="Arial" charset="0"/>
              <a:ea typeface="ＭＳ Ｐゴシック" charset="0"/>
            </a:endParaRPr>
          </a:p>
          <a:p>
            <a:pPr lvl="1">
              <a:lnSpc>
                <a:spcPct val="80000"/>
              </a:lnSpc>
              <a:spcBef>
                <a:spcPct val="5000"/>
              </a:spcBef>
              <a:buFont typeface="Monotype Sorts" charset="0"/>
              <a:buNone/>
            </a:pPr>
            <a:r>
              <a:rPr lang="en-US" sz="1200">
                <a:latin typeface="Arial" charset="0"/>
                <a:ea typeface="ＭＳ Ｐゴシック" charset="0"/>
              </a:rPr>
              <a:t>	Note: </a:t>
            </a:r>
            <a:r>
              <a:rPr lang="en-US" sz="1200" b="1">
                <a:latin typeface="Arial" charset="0"/>
                <a:ea typeface="ＭＳ Ｐゴシック" charset="0"/>
              </a:rPr>
              <a:t>WG</a:t>
            </a:r>
            <a:r>
              <a:rPr lang="en-US" sz="1200">
                <a:latin typeface="Arial" charset="0"/>
                <a:ea typeface="ＭＳ Ｐゴシック" charset="0"/>
              </a:rPr>
              <a:t> includes Working Groups, Task Groups, and other standards-developing committees with a PAR approved by the IEEE-SA Standards Board.</a:t>
            </a:r>
          </a:p>
        </p:txBody>
      </p:sp>
      <p:sp>
        <p:nvSpPr>
          <p:cNvPr id="25605" name="Rectangle 1026"/>
          <p:cNvSpPr>
            <a:spLocks noGrp="1" noChangeArrowheads="1"/>
          </p:cNvSpPr>
          <p:nvPr>
            <p:ph type="title" idx="4294967295"/>
          </p:nvPr>
        </p:nvSpPr>
        <p:spPr>
          <a:xfrm>
            <a:off x="228600" y="0"/>
            <a:ext cx="7772400" cy="609600"/>
          </a:xfrm>
        </p:spPr>
        <p:txBody>
          <a:bodyPr lIns="90487" tIns="44450" rIns="90487" bIns="44450"/>
          <a:lstStyle/>
          <a:p>
            <a:r>
              <a:rPr lang="en-US" sz="2400">
                <a:latin typeface="Times New Roman" charset="0"/>
                <a:ea typeface="ＭＳ Ｐゴシック" charset="0"/>
                <a:cs typeface="ＭＳ Ｐゴシック" charset="0"/>
              </a:rPr>
              <a:t>Instructions for the WG Chair</a:t>
            </a:r>
          </a:p>
        </p:txBody>
      </p:sp>
      <p:sp>
        <p:nvSpPr>
          <p:cNvPr id="25606"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GB" sz="3200" b="1" u="sng">
              <a:solidFill>
                <a:srgbClr val="000099"/>
              </a:solidFill>
              <a:latin typeface="Arial" charset="0"/>
            </a:endParaRPr>
          </a:p>
        </p:txBody>
      </p:sp>
      <p:sp>
        <p:nvSpPr>
          <p:cNvPr id="25607"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3363" indent="-180975">
              <a:spcBef>
                <a:spcPct val="20000"/>
              </a:spcBef>
              <a:buClr>
                <a:srgbClr val="CC3300"/>
              </a:buClr>
              <a:buSzPct val="50000"/>
              <a:buFont typeface="Monotype Sorts" charset="0"/>
              <a:buChar char="l"/>
            </a:pPr>
            <a:endParaRPr lang="en-GB" sz="1800">
              <a:solidFill>
                <a:srgbClr val="000099"/>
              </a:solidFill>
              <a:latin typeface="Arial" charset="0"/>
            </a:endParaRPr>
          </a:p>
        </p:txBody>
      </p:sp>
      <p:sp>
        <p:nvSpPr>
          <p:cNvPr id="25608" name="Slide Number Placeholder 7"/>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4255CAD-CE32-DC49-BEE1-A92A5D4F166B}" type="slidenum">
              <a:rPr lang="en-US"/>
              <a:pPr algn="ctr"/>
              <a:t>3</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&lt;March 2014&gt;</a:t>
            </a:r>
            <a:endParaRPr lang="en-US" sz="1400"/>
          </a:p>
        </p:txBody>
      </p:sp>
      <p:sp>
        <p:nvSpPr>
          <p:cNvPr id="27650"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7651"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BC035B2-1C51-5848-99DE-D04DAEE4E86C}" type="slidenum">
              <a:rPr lang="en-US"/>
              <a:pPr/>
              <a:t>4</a:t>
            </a:fld>
            <a:endParaRPr lang="en-US"/>
          </a:p>
        </p:txBody>
      </p:sp>
      <p:sp>
        <p:nvSpPr>
          <p:cNvPr id="27652" name="Rectangle 2"/>
          <p:cNvSpPr>
            <a:spLocks noGrp="1" noChangeArrowheads="1"/>
          </p:cNvSpPr>
          <p:nvPr>
            <p:ph type="title" idx="4294967295"/>
          </p:nvPr>
        </p:nvSpPr>
        <p:spPr>
          <a:xfrm>
            <a:off x="304800" y="457200"/>
            <a:ext cx="8458200" cy="609600"/>
          </a:xfrm>
        </p:spPr>
        <p:txBody>
          <a:bodyPr/>
          <a:lstStyle/>
          <a:p>
            <a:r>
              <a:rPr lang="en-US" sz="2800">
                <a:latin typeface="Times New Roman" charset="0"/>
                <a:ea typeface="ＭＳ Ｐゴシック" charset="0"/>
                <a:cs typeface="ＭＳ Ｐゴシック" charset="0"/>
              </a:rPr>
              <a:t>Participants, Patents, and Duty to Inform</a:t>
            </a:r>
          </a:p>
        </p:txBody>
      </p:sp>
      <p:sp>
        <p:nvSpPr>
          <p:cNvPr id="27653"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GB" b="1" u="sng">
              <a:solidFill>
                <a:srgbClr val="000099"/>
              </a:solidFill>
              <a:latin typeface="Helvetica" charset="0"/>
            </a:endParaRPr>
          </a:p>
        </p:txBody>
      </p:sp>
      <p:sp>
        <p:nvSpPr>
          <p:cNvPr id="27654" name="Rectangle 4"/>
          <p:cNvSpPr>
            <a:spLocks noChangeArrowheads="1"/>
          </p:cNvSpPr>
          <p:nvPr/>
        </p:nvSpPr>
        <p:spPr bwMode="auto">
          <a:xfrm>
            <a:off x="533400" y="914400"/>
            <a:ext cx="82296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a:solidFill>
                <a:srgbClr val="FF0000"/>
              </a:solidFill>
              <a:latin typeface="Arial" charset="0"/>
            </a:endParaRPr>
          </a:p>
          <a:p>
            <a:pPr marL="230188" indent="-230188">
              <a:spcBef>
                <a:spcPct val="20000"/>
              </a:spcBef>
              <a:buClr>
                <a:srgbClr val="CC3300"/>
              </a:buClr>
              <a:buSzPct val="50000"/>
              <a:buFont typeface="Monotype Sorts" charset="0"/>
              <a:buNone/>
            </a:pPr>
            <a:r>
              <a:rPr lang="en-US" sz="1600" b="1">
                <a:solidFill>
                  <a:srgbClr val="000099"/>
                </a:solidFill>
                <a:latin typeface="Arial" charset="0"/>
              </a:rPr>
              <a:t>	All participants in this meeting have certain obligations under the IEEE-SA Patent Policy.  Participants: </a:t>
            </a:r>
          </a:p>
          <a:p>
            <a:pPr marL="630238" lvl="1" indent="-285750">
              <a:spcBef>
                <a:spcPct val="20000"/>
              </a:spcBef>
              <a:buClr>
                <a:srgbClr val="CC3300"/>
              </a:buClr>
              <a:buSzPct val="50000"/>
              <a:buFont typeface="Monotype Sorts" charset="0"/>
              <a:buChar char="l"/>
            </a:pPr>
            <a:r>
              <a:rPr lang="en-US" sz="1600" b="1">
                <a:solidFill>
                  <a:srgbClr val="000099"/>
                </a:solidFill>
                <a:latin typeface="Arial"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charset="0"/>
              <a:buChar char="l"/>
            </a:pPr>
            <a:r>
              <a:rPr lang="en-US" sz="1400" b="1">
                <a:solidFill>
                  <a:srgbClr val="000099"/>
                </a:solidFill>
                <a:latin typeface="Arial" charset="0"/>
              </a:rPr>
              <a:t>“Personal awareness” means that the participant “is personally aware that the holder may have a potential Essential Patent Claim,” even if the participant is not personally aware of the specific patents or</a:t>
            </a:r>
            <a:r>
              <a:rPr lang="en-US" sz="1400" b="1">
                <a:solidFill>
                  <a:srgbClr val="FF3300"/>
                </a:solidFill>
                <a:latin typeface="Arial" charset="0"/>
              </a:rPr>
              <a:t> </a:t>
            </a:r>
            <a:r>
              <a:rPr lang="en-US" sz="1400" b="1">
                <a:solidFill>
                  <a:srgbClr val="000099"/>
                </a:solidFill>
                <a:latin typeface="Arial" charset="0"/>
              </a:rPr>
              <a:t>patent claims</a:t>
            </a:r>
          </a:p>
          <a:p>
            <a:pPr marL="630238" lvl="1" indent="-285750">
              <a:spcBef>
                <a:spcPct val="20000"/>
              </a:spcBef>
              <a:buClr>
                <a:srgbClr val="CC3300"/>
              </a:buClr>
              <a:buSzPct val="50000"/>
              <a:buFont typeface="Monotype Sorts" charset="0"/>
              <a:buChar char="l"/>
            </a:pPr>
            <a:r>
              <a:rPr lang="en-US" sz="1600" b="1">
                <a:solidFill>
                  <a:srgbClr val="000099"/>
                </a:solidFill>
                <a:latin typeface="Arial"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charset="0"/>
              <a:buChar char="l"/>
            </a:pPr>
            <a:r>
              <a:rPr lang="en-US" sz="1600" b="1">
                <a:solidFill>
                  <a:srgbClr val="000099"/>
                </a:solidFill>
                <a:latin typeface="Arial" charset="0"/>
              </a:rPr>
              <a:t>The above does not apply if the patent</a:t>
            </a:r>
            <a:r>
              <a:rPr lang="en-US" sz="1600" b="1">
                <a:solidFill>
                  <a:srgbClr val="FF3300"/>
                </a:solidFill>
                <a:latin typeface="Arial" charset="0"/>
              </a:rPr>
              <a:t> </a:t>
            </a:r>
            <a:r>
              <a:rPr lang="en-US" sz="1600" b="1">
                <a:solidFill>
                  <a:srgbClr val="000099"/>
                </a:solidFill>
                <a:latin typeface="Arial"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charset="0"/>
              <a:buNone/>
            </a:pPr>
            <a:r>
              <a:rPr lang="en-GB" sz="1600">
                <a:solidFill>
                  <a:srgbClr val="000099"/>
                </a:solidFill>
                <a:latin typeface="Arial" charset="0"/>
              </a:rPr>
              <a:t>		Quoted text excerpted from IEEE-SA Standards Board Bylaws subclause 6.2</a:t>
            </a:r>
            <a:endParaRPr lang="en-US" sz="1600">
              <a:solidFill>
                <a:srgbClr val="000099"/>
              </a:solidFill>
              <a:latin typeface="Arial" charset="0"/>
            </a:endParaRP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Early identification of holders of potential Essential Patent Claims is strongly encouraged</a:t>
            </a: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No duty to perform a patent search</a:t>
            </a:r>
            <a:endParaRPr lang="en-GB" sz="1600" b="1">
              <a:solidFill>
                <a:srgbClr val="000099"/>
              </a:solidFill>
              <a:latin typeface="Arial" charset="0"/>
            </a:endParaRPr>
          </a:p>
        </p:txBody>
      </p:sp>
      <p:sp>
        <p:nvSpPr>
          <p:cNvPr id="27655" name="Text Box 5"/>
          <p:cNvSpPr txBox="1">
            <a:spLocks noChangeArrowheads="1"/>
          </p:cNvSpPr>
          <p:nvPr/>
        </p:nvSpPr>
        <p:spPr bwMode="auto">
          <a:xfrm>
            <a:off x="4876800" y="60198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eaLnBrk="1" hangingPunct="1"/>
            <a:r>
              <a:rPr lang="en-US" sz="1800" b="1" u="sng"/>
              <a:t>Slide #1</a:t>
            </a:r>
            <a:endParaRPr lang="en-US"/>
          </a:p>
        </p:txBody>
      </p:sp>
      <p:sp>
        <p:nvSpPr>
          <p:cNvPr id="27656"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90450184-10C4-BC40-ABA0-2B8DD39BF772}" type="slidenum">
              <a:rPr lang="en-US"/>
              <a:pPr algn="ctr"/>
              <a:t>4</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&lt;March 2014&gt;</a:t>
            </a:r>
            <a:endParaRPr lang="en-US" sz="1400"/>
          </a:p>
        </p:txBody>
      </p:sp>
      <p:sp>
        <p:nvSpPr>
          <p:cNvPr id="29698"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969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00A30521-28AC-514B-A800-E3365A813165}" type="slidenum">
              <a:rPr lang="en-US"/>
              <a:pPr/>
              <a:t>5</a:t>
            </a:fld>
            <a:endParaRPr lang="en-US"/>
          </a:p>
        </p:txBody>
      </p:sp>
      <p:sp>
        <p:nvSpPr>
          <p:cNvPr id="29700" name="Rectangle 2"/>
          <p:cNvSpPr>
            <a:spLocks noGrp="1" noChangeArrowheads="1"/>
          </p:cNvSpPr>
          <p:nvPr>
            <p:ph type="title" idx="4294967295"/>
          </p:nvPr>
        </p:nvSpPr>
        <p:spPr>
          <a:xfrm>
            <a:off x="609600" y="304800"/>
            <a:ext cx="7772400" cy="1143000"/>
          </a:xfrm>
        </p:spPr>
        <p:txBody>
          <a:bodyPr/>
          <a:lstStyle/>
          <a:p>
            <a:r>
              <a:rPr lang="en-GB">
                <a:latin typeface="Times New Roman" charset="0"/>
                <a:ea typeface="ＭＳ Ｐゴシック" charset="0"/>
                <a:cs typeface="ＭＳ Ｐゴシック" charset="0"/>
              </a:rPr>
              <a:t>Patent Related Links</a:t>
            </a:r>
            <a:endParaRPr lang="en-US">
              <a:latin typeface="Times New Roman" charset="0"/>
              <a:ea typeface="ＭＳ Ｐゴシック" charset="0"/>
              <a:cs typeface="ＭＳ Ｐゴシック" charset="0"/>
            </a:endParaRPr>
          </a:p>
        </p:txBody>
      </p:sp>
      <p:sp>
        <p:nvSpPr>
          <p:cNvPr id="29701" name="Rectangle 3"/>
          <p:cNvSpPr>
            <a:spLocks noGrp="1" noChangeArrowheads="1"/>
          </p:cNvSpPr>
          <p:nvPr>
            <p:ph type="body" idx="4294967295"/>
          </p:nvPr>
        </p:nvSpPr>
        <p:spPr>
          <a:xfrm>
            <a:off x="0" y="1295400"/>
            <a:ext cx="8991600" cy="3733800"/>
          </a:xfrm>
        </p:spPr>
        <p:txBody>
          <a:bodyPr/>
          <a:lstStyle/>
          <a:p>
            <a:pPr lvl="1">
              <a:lnSpc>
                <a:spcPct val="90000"/>
              </a:lnSpc>
              <a:buFont typeface="Monotype Sorts" charset="0"/>
              <a:buNone/>
            </a:pPr>
            <a:r>
              <a:rPr lang="en-US" sz="2400">
                <a:latin typeface="Arial" charset="0"/>
                <a:ea typeface="ＭＳ Ｐゴシック" charset="0"/>
                <a:cs typeface="Times New Roman" charset="0"/>
              </a:rPr>
              <a:t>	All participants should be familiar with their obligations under the IEEE-SA Policies &amp; Procedures for standards development.</a:t>
            </a:r>
          </a:p>
          <a:p>
            <a:pPr lvl="1">
              <a:lnSpc>
                <a:spcPct val="90000"/>
              </a:lnSpc>
              <a:buFont typeface="Monotype Sorts" charset="0"/>
              <a:buNone/>
            </a:pPr>
            <a:r>
              <a:rPr lang="en-US" sz="2400">
                <a:latin typeface="Arial" charset="0"/>
                <a:ea typeface="ＭＳ Ｐゴシック" charset="0"/>
                <a:cs typeface="Times New Roman" charset="0"/>
              </a:rPr>
              <a:t>	Patent Policy is stated in these sources:</a:t>
            </a:r>
          </a:p>
          <a:p>
            <a:pPr lvl="1">
              <a:lnSpc>
                <a:spcPct val="90000"/>
              </a:lnSpc>
              <a:buFont typeface="Monotype Sorts" charset="0"/>
              <a:buNone/>
            </a:pPr>
            <a:r>
              <a:rPr lang="en-GB" sz="2400">
                <a:latin typeface="Arial" charset="0"/>
                <a:ea typeface="ＭＳ Ｐゴシック" charset="0"/>
              </a:rPr>
              <a:t>		IEEE-SA Standards Boards Bylaws</a:t>
            </a:r>
          </a:p>
          <a:p>
            <a:pPr lvl="1">
              <a:lnSpc>
                <a:spcPct val="90000"/>
              </a:lnSpc>
              <a:buFont typeface="Monotype Sorts" charset="0"/>
              <a:buNone/>
            </a:pPr>
            <a:r>
              <a:rPr lang="en-US" sz="2100">
                <a:latin typeface="Arial" charset="0"/>
                <a:ea typeface="ＭＳ Ｐゴシック" charset="0"/>
              </a:rPr>
              <a:t>		</a:t>
            </a:r>
            <a:r>
              <a:rPr lang="en-US" sz="2100" i="1">
                <a:latin typeface="Arial" charset="0"/>
                <a:ea typeface="ＭＳ Ｐゴシック" charset="0"/>
              </a:rPr>
              <a:t>http://standards.ieee.org/guides/bylaws/sect6-7.html#6</a:t>
            </a:r>
          </a:p>
          <a:p>
            <a:pPr lvl="1">
              <a:lnSpc>
                <a:spcPct val="90000"/>
              </a:lnSpc>
              <a:buFont typeface="Monotype Sorts" charset="0"/>
              <a:buNone/>
            </a:pPr>
            <a:r>
              <a:rPr lang="en-GB" sz="2400">
                <a:latin typeface="Arial" charset="0"/>
                <a:ea typeface="ＭＳ Ｐゴシック" charset="0"/>
              </a:rPr>
              <a:t>		IEEE-SA Standards Board Operations Manual</a:t>
            </a:r>
          </a:p>
          <a:p>
            <a:pPr lvl="1">
              <a:lnSpc>
                <a:spcPct val="90000"/>
              </a:lnSpc>
              <a:buFont typeface="Monotype Sorts" charset="0"/>
              <a:buNone/>
            </a:pPr>
            <a:r>
              <a:rPr lang="en-US" sz="2400">
                <a:latin typeface="Arial" charset="0"/>
                <a:ea typeface="ＭＳ Ｐゴシック" charset="0"/>
              </a:rPr>
              <a:t>		</a:t>
            </a:r>
            <a:r>
              <a:rPr lang="en-US" sz="2100" i="1">
                <a:latin typeface="Arial" charset="0"/>
                <a:ea typeface="ＭＳ Ｐゴシック" charset="0"/>
              </a:rPr>
              <a:t>http://standards.ieee.org/guides/opman/sect6.html#6.3</a:t>
            </a:r>
            <a:endParaRPr lang="en-US" sz="2400">
              <a:latin typeface="Arial" charset="0"/>
              <a:ea typeface="ＭＳ Ｐゴシック" charset="0"/>
            </a:endParaRPr>
          </a:p>
          <a:p>
            <a:pPr lvl="1">
              <a:lnSpc>
                <a:spcPct val="90000"/>
              </a:lnSpc>
              <a:buFont typeface="Monotype Sorts" charset="0"/>
              <a:buNone/>
            </a:pPr>
            <a:r>
              <a:rPr lang="en-US" sz="2400">
                <a:latin typeface="Arial" charset="0"/>
                <a:ea typeface="ＭＳ Ｐゴシック" charset="0"/>
                <a:cs typeface="Times New Roman" charset="0"/>
              </a:rPr>
              <a:t>	Material about the patent policy is available at</a:t>
            </a:r>
            <a:r>
              <a:rPr lang="en-US" sz="2400">
                <a:latin typeface="Arial" charset="0"/>
                <a:ea typeface="ＭＳ Ｐゴシック" charset="0"/>
              </a:rPr>
              <a:t> </a:t>
            </a:r>
          </a:p>
          <a:p>
            <a:pPr lvl="1">
              <a:lnSpc>
                <a:spcPct val="90000"/>
              </a:lnSpc>
              <a:buFont typeface="Monotype Sorts" charset="0"/>
              <a:buNone/>
            </a:pPr>
            <a:r>
              <a:rPr lang="en-US" sz="2400">
                <a:latin typeface="Arial" charset="0"/>
                <a:ea typeface="ＭＳ Ｐゴシック" charset="0"/>
              </a:rPr>
              <a:t>		</a:t>
            </a:r>
            <a:r>
              <a:rPr lang="en-US" sz="2100" i="1">
                <a:latin typeface="Arial" charset="0"/>
                <a:ea typeface="ＭＳ Ｐゴシック" charset="0"/>
              </a:rPr>
              <a:t>http://standards.ieee.org/board/pat/pat-material.html</a:t>
            </a:r>
          </a:p>
        </p:txBody>
      </p:sp>
      <p:sp>
        <p:nvSpPr>
          <p:cNvPr id="29702" name="Text Box 6"/>
          <p:cNvSpPr txBox="1">
            <a:spLocks noChangeArrowheads="1"/>
          </p:cNvSpPr>
          <p:nvPr/>
        </p:nvSpPr>
        <p:spPr bwMode="auto">
          <a:xfrm>
            <a:off x="3733800" y="58674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eaLnBrk="1" hangingPunct="1"/>
            <a:r>
              <a:rPr lang="en-US" sz="1800" b="1" u="sng"/>
              <a:t>Slide #2</a:t>
            </a:r>
            <a:endParaRPr lang="en-US"/>
          </a:p>
        </p:txBody>
      </p:sp>
      <p:sp>
        <p:nvSpPr>
          <p:cNvPr id="29703" name="Rectangle 7"/>
          <p:cNvSpPr>
            <a:spLocks noChangeArrowheads="1"/>
          </p:cNvSpPr>
          <p:nvPr/>
        </p:nvSpPr>
        <p:spPr bwMode="auto">
          <a:xfrm>
            <a:off x="1143000" y="5029200"/>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a:solidFill>
                  <a:srgbClr val="000099"/>
                </a:solidFill>
                <a:latin typeface="Arial"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0"/>
              <a:buNone/>
            </a:pPr>
            <a:endParaRPr lang="en-US" b="1">
              <a:solidFill>
                <a:srgbClr val="000099"/>
              </a:solidFill>
              <a:latin typeface="Arial" charset="0"/>
            </a:endParaRPr>
          </a:p>
          <a:p>
            <a:pPr algn="ctr">
              <a:lnSpc>
                <a:spcPct val="80000"/>
              </a:lnSpc>
              <a:spcBef>
                <a:spcPct val="20000"/>
              </a:spcBef>
              <a:buClr>
                <a:srgbClr val="CC3300"/>
              </a:buClr>
              <a:buSzPct val="50000"/>
              <a:buFont typeface="Monotype Sorts" charset="0"/>
              <a:buNone/>
            </a:pPr>
            <a:r>
              <a:rPr lang="en-US" b="1">
                <a:solidFill>
                  <a:srgbClr val="000099"/>
                </a:solidFill>
                <a:latin typeface="Arial" charset="0"/>
              </a:rPr>
              <a:t>This slide set is available at http://standards.ieee.org/board/pat/pat-slideset.ppt </a:t>
            </a:r>
          </a:p>
        </p:txBody>
      </p:sp>
      <p:sp>
        <p:nvSpPr>
          <p:cNvPr id="29704"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8A9B3E1C-E013-274F-9D4F-0F22F92FBEF0}" type="slidenum">
              <a:rPr lang="en-US"/>
              <a:pPr algn="ctr"/>
              <a:t>5</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&lt;March 2014&gt;</a:t>
            </a:r>
            <a:endParaRPr lang="en-US" sz="1400"/>
          </a:p>
        </p:txBody>
      </p:sp>
      <p:sp>
        <p:nvSpPr>
          <p:cNvPr id="30722"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0723"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25293290-5722-4E46-A27C-0EF1DF4E536C}" type="slidenum">
              <a:rPr lang="en-US"/>
              <a:pPr/>
              <a:t>6</a:t>
            </a:fld>
            <a:endParaRPr lang="en-US"/>
          </a:p>
        </p:txBody>
      </p:sp>
      <p:sp>
        <p:nvSpPr>
          <p:cNvPr id="30724" name="Rectangle 1026"/>
          <p:cNvSpPr>
            <a:spLocks noGrp="1" noChangeArrowheads="1"/>
          </p:cNvSpPr>
          <p:nvPr>
            <p:ph type="title" idx="4294967295"/>
          </p:nvPr>
        </p:nvSpPr>
        <p:spPr>
          <a:xfrm>
            <a:off x="304800" y="381000"/>
            <a:ext cx="8686800" cy="1143000"/>
          </a:xfrm>
        </p:spPr>
        <p:txBody>
          <a:bodyPr/>
          <a:lstStyle/>
          <a:p>
            <a:r>
              <a:rPr lang="en-US">
                <a:latin typeface="Times New Roman" charset="0"/>
                <a:ea typeface="ＭＳ Ｐゴシック" charset="0"/>
                <a:cs typeface="ＭＳ Ｐゴシック" charset="0"/>
              </a:rPr>
              <a:t>Call for Potentially Essential Patents</a:t>
            </a:r>
          </a:p>
        </p:txBody>
      </p:sp>
      <p:sp>
        <p:nvSpPr>
          <p:cNvPr id="30725" name="Rectangle 1027"/>
          <p:cNvSpPr>
            <a:spLocks noGrp="1" noChangeArrowheads="1"/>
          </p:cNvSpPr>
          <p:nvPr>
            <p:ph type="body" idx="4294967295"/>
          </p:nvPr>
        </p:nvSpPr>
        <p:spPr>
          <a:xfrm>
            <a:off x="381000" y="1295400"/>
            <a:ext cx="7772400" cy="4876800"/>
          </a:xfrm>
        </p:spPr>
        <p:txBody>
          <a:bodyPr/>
          <a:lstStyle/>
          <a:p>
            <a:r>
              <a:rPr lang="en-US" sz="2800">
                <a:latin typeface="Arial" charset="0"/>
                <a:ea typeface="ＭＳ Ｐゴシック" charset="0"/>
                <a:cs typeface="ＭＳ Ｐゴシック"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a:latin typeface="Arial" charset="0"/>
                <a:ea typeface="ＭＳ Ｐゴシック" charset="0"/>
              </a:rPr>
              <a:t>Either speak up now or</a:t>
            </a:r>
          </a:p>
          <a:p>
            <a:pPr lvl="1"/>
            <a:r>
              <a:rPr lang="en-US" sz="2000">
                <a:latin typeface="Arial" charset="0"/>
                <a:ea typeface="ＭＳ Ｐゴシック" charset="0"/>
              </a:rPr>
              <a:t>Provide the chair of this group with the identity of the holder(s) of any and all such claims as soon as possible or</a:t>
            </a:r>
          </a:p>
          <a:p>
            <a:pPr lvl="1"/>
            <a:r>
              <a:rPr lang="en-US" sz="2000">
                <a:latin typeface="Arial" charset="0"/>
                <a:ea typeface="ＭＳ Ｐゴシック" charset="0"/>
              </a:rPr>
              <a:t>Cause an LOA to be submitted</a:t>
            </a:r>
          </a:p>
        </p:txBody>
      </p:sp>
      <p:sp>
        <p:nvSpPr>
          <p:cNvPr id="30726" name="Text Box 1028"/>
          <p:cNvSpPr txBox="1">
            <a:spLocks noChangeArrowheads="1"/>
          </p:cNvSpPr>
          <p:nvPr/>
        </p:nvSpPr>
        <p:spPr bwMode="auto">
          <a:xfrm>
            <a:off x="3352800" y="5486400"/>
            <a:ext cx="9525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eaLnBrk="1" hangingPunct="1"/>
            <a:r>
              <a:rPr lang="en-US" sz="1800" b="1" u="sng"/>
              <a:t>Slide #3</a:t>
            </a:r>
          </a:p>
        </p:txBody>
      </p:sp>
      <p:sp>
        <p:nvSpPr>
          <p:cNvPr id="30727"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896F8C0E-7283-2A44-A043-7924914A8E19}" type="slidenum">
              <a:rPr lang="en-US"/>
              <a:pPr algn="ctr"/>
              <a:t>6</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&lt;March 2014&gt;</a:t>
            </a:r>
            <a:endParaRPr lang="en-US" sz="1400"/>
          </a:p>
        </p:txBody>
      </p:sp>
      <p:sp>
        <p:nvSpPr>
          <p:cNvPr id="3174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174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B478FD80-E021-1146-8640-7B387F2A0DE5}" type="slidenum">
              <a:rPr lang="en-US"/>
              <a:pPr/>
              <a:t>7</a:t>
            </a:fld>
            <a:endParaRPr lang="en-US"/>
          </a:p>
        </p:txBody>
      </p:sp>
      <p:sp>
        <p:nvSpPr>
          <p:cNvPr id="31748" name="Rectangle 2"/>
          <p:cNvSpPr>
            <a:spLocks noGrp="1" noChangeArrowheads="1"/>
          </p:cNvSpPr>
          <p:nvPr>
            <p:ph type="title" idx="4294967295"/>
          </p:nvPr>
        </p:nvSpPr>
        <p:spPr>
          <a:xfrm>
            <a:off x="228600" y="609600"/>
            <a:ext cx="8458200" cy="609600"/>
          </a:xfrm>
        </p:spPr>
        <p:txBody>
          <a:bodyPr/>
          <a:lstStyle/>
          <a:p>
            <a:r>
              <a:rPr lang="en-US" sz="2800">
                <a:latin typeface="Times New Roman" charset="0"/>
                <a:ea typeface="ＭＳ Ｐゴシック" charset="0"/>
                <a:cs typeface="ＭＳ Ｐゴシック" charset="0"/>
              </a:rPr>
              <a:t>Other Guidelines for IEEE WG Meetings</a:t>
            </a:r>
          </a:p>
        </p:txBody>
      </p:sp>
      <p:sp>
        <p:nvSpPr>
          <p:cNvPr id="31749"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GB" b="1" u="sng">
              <a:solidFill>
                <a:srgbClr val="000099"/>
              </a:solidFill>
              <a:latin typeface="Helvetica" charset="0"/>
            </a:endParaRPr>
          </a:p>
        </p:txBody>
      </p:sp>
      <p:sp>
        <p:nvSpPr>
          <p:cNvPr id="31750" name="Rectangle 4"/>
          <p:cNvSpPr>
            <a:spLocks noChangeArrowheads="1"/>
          </p:cNvSpPr>
          <p:nvPr/>
        </p:nvSpPr>
        <p:spPr bwMode="auto">
          <a:xfrm>
            <a:off x="533400" y="16002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700" u="sng">
              <a:solidFill>
                <a:srgbClr val="FF0000"/>
              </a:solidFill>
              <a:latin typeface="Arial" charset="0"/>
            </a:endParaRPr>
          </a:p>
          <a:p>
            <a:pPr marL="230188" indent="-230188">
              <a:lnSpc>
                <a:spcPct val="80000"/>
              </a:lnSpc>
              <a:spcBef>
                <a:spcPct val="20000"/>
              </a:spcBef>
              <a:spcAft>
                <a:spcPct val="40000"/>
              </a:spcAft>
              <a:buClr>
                <a:srgbClr val="CC3300"/>
              </a:buClr>
              <a:buSzPct val="50000"/>
              <a:buFont typeface="Monotype Sorts" charset="0"/>
              <a:buChar char="l"/>
            </a:pPr>
            <a:r>
              <a:rPr lang="en-US" sz="1800" b="1">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charset="0"/>
              <a:buChar char="l"/>
            </a:pPr>
            <a:r>
              <a:rPr lang="en-US" sz="140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charset="0"/>
              <a:buChar char="l"/>
            </a:pPr>
            <a:r>
              <a:rPr lang="en-GB" sz="1400">
                <a:solidFill>
                  <a:srgbClr val="000099"/>
                </a:solidFill>
                <a:latin typeface="Arial" charset="0"/>
              </a:rPr>
              <a:t>Technical considerations remain primary focus</a:t>
            </a:r>
            <a:endParaRPr lang="en-US" sz="140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charset="0"/>
              <a:buNone/>
            </a:pPr>
            <a:r>
              <a:rPr lang="en-US" sz="1000" b="1">
                <a:solidFill>
                  <a:srgbClr val="000099"/>
                </a:solidFill>
                <a:latin typeface="Arial" charset="0"/>
              </a:rPr>
              <a:t>---------------------------------------------------------------   </a:t>
            </a:r>
            <a:endParaRPr lang="en-US" b="1">
              <a:solidFill>
                <a:srgbClr val="000099"/>
              </a:solidFill>
              <a:latin typeface="Arial" charset="0"/>
            </a:endParaRPr>
          </a:p>
          <a:p>
            <a:pPr marL="230188" indent="-230188" algn="ctr">
              <a:lnSpc>
                <a:spcPct val="80000"/>
              </a:lnSpc>
              <a:spcBef>
                <a:spcPct val="20000"/>
              </a:spcBef>
              <a:buClr>
                <a:srgbClr val="CC3300"/>
              </a:buClr>
              <a:buSzPct val="50000"/>
              <a:buFont typeface="Monotype Sorts" charset="0"/>
              <a:buNone/>
            </a:pPr>
            <a:r>
              <a:rPr lang="en-US" b="1">
                <a:solidFill>
                  <a:srgbClr val="000099"/>
                </a:solidFill>
                <a:latin typeface="Arial" charset="0"/>
              </a:rPr>
              <a:t>See </a:t>
            </a:r>
            <a:r>
              <a:rPr lang="en-US" b="1" i="1">
                <a:solidFill>
                  <a:srgbClr val="000099"/>
                </a:solidFill>
                <a:latin typeface="Arial" charset="0"/>
              </a:rPr>
              <a:t>IEEE-SA Standards Board Operations Manual</a:t>
            </a:r>
            <a:r>
              <a:rPr lang="en-US" b="1">
                <a:solidFill>
                  <a:srgbClr val="000099"/>
                </a:solidFill>
                <a:latin typeface="Arial" charset="0"/>
              </a:rPr>
              <a:t>, clause 5.3.10 and </a:t>
            </a:r>
            <a:r>
              <a:rPr lang="en-GB" b="1">
                <a:solidFill>
                  <a:srgbClr val="000099"/>
                </a:solidFill>
                <a:latin typeface="Arial" charset="0"/>
              </a:rPr>
              <a:t>“Promoting Competition and Innovation: What You Need to Know about the IEEE Standards Association's Antitrust and Competition Policy”</a:t>
            </a:r>
            <a:r>
              <a:rPr lang="en-US" altLang="ja-JP" b="1">
                <a:solidFill>
                  <a:srgbClr val="000099"/>
                </a:solidFill>
                <a:latin typeface="Arial" charset="0"/>
              </a:rPr>
              <a:t> for more details.</a:t>
            </a:r>
            <a:endParaRPr lang="en-US" b="1">
              <a:solidFill>
                <a:srgbClr val="000099"/>
              </a:solidFill>
              <a:latin typeface="Arial" charset="0"/>
            </a:endParaRPr>
          </a:p>
        </p:txBody>
      </p:sp>
      <p:sp>
        <p:nvSpPr>
          <p:cNvPr id="31751" name="Text Box 7"/>
          <p:cNvSpPr txBox="1">
            <a:spLocks noChangeArrowheads="1"/>
          </p:cNvSpPr>
          <p:nvPr/>
        </p:nvSpPr>
        <p:spPr bwMode="auto">
          <a:xfrm>
            <a:off x="4267200" y="59436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eaLnBrk="1" hangingPunct="1"/>
            <a:r>
              <a:rPr lang="en-US" sz="1800" b="1" u="sng"/>
              <a:t>Slide #4</a:t>
            </a:r>
            <a:endParaRPr lang="en-US"/>
          </a:p>
        </p:txBody>
      </p:sp>
      <p:sp>
        <p:nvSpPr>
          <p:cNvPr id="31752" name="Slide Number Placeholder 6"/>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1D17571F-D084-3D42-889F-050185ECD7DA}" type="slidenum">
              <a:rPr lang="en-US"/>
              <a:pPr algn="ctr"/>
              <a:t>7</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&lt;March 2014&gt;</a:t>
            </a:r>
            <a:endParaRPr lang="en-US" sz="1400"/>
          </a:p>
        </p:txBody>
      </p:sp>
      <p:sp>
        <p:nvSpPr>
          <p:cNvPr id="34818"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481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46265716-B634-3A47-98FF-5DF75800F80A}" type="slidenum">
              <a:rPr lang="en-US"/>
              <a:pPr/>
              <a:t>8</a:t>
            </a:fld>
            <a:endParaRPr lang="en-US"/>
          </a:p>
        </p:txBody>
      </p:sp>
      <p:sp>
        <p:nvSpPr>
          <p:cNvPr id="34820"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68832A1C-CD67-3D4B-B268-8787D6E63FCA}" type="slidenum">
              <a:rPr lang="en-US"/>
              <a:pPr algn="ctr"/>
              <a:t>8</a:t>
            </a:fld>
            <a:endParaRPr lang="en-US"/>
          </a:p>
        </p:txBody>
      </p:sp>
      <p:sp>
        <p:nvSpPr>
          <p:cNvPr id="34821" name="Rectangle 2"/>
          <p:cNvSpPr>
            <a:spLocks noGrp="1" noChangeArrowheads="1"/>
          </p:cNvSpPr>
          <p:nvPr>
            <p:ph type="title" idx="4294967295"/>
          </p:nvPr>
        </p:nvSpPr>
        <p:spPr>
          <a:xfrm>
            <a:off x="762000" y="457200"/>
            <a:ext cx="7772400" cy="762000"/>
          </a:xfrm>
        </p:spPr>
        <p:txBody>
          <a:bodyPr/>
          <a:lstStyle/>
          <a:p>
            <a:r>
              <a:rPr lang="en-US">
                <a:latin typeface="Times New Roman" charset="0"/>
                <a:ea typeface="ＭＳ Ｐゴシック" charset="0"/>
                <a:cs typeface="ＭＳ Ｐゴシック" charset="0"/>
              </a:rPr>
              <a:t>Chair’s Role</a:t>
            </a:r>
          </a:p>
        </p:txBody>
      </p:sp>
      <p:sp>
        <p:nvSpPr>
          <p:cNvPr id="34822" name="Rectangle 3"/>
          <p:cNvSpPr>
            <a:spLocks noGrp="1" noChangeArrowheads="1"/>
          </p:cNvSpPr>
          <p:nvPr>
            <p:ph type="body" idx="4294967295"/>
          </p:nvPr>
        </p:nvSpPr>
        <p:spPr>
          <a:xfrm>
            <a:off x="762000" y="1371600"/>
            <a:ext cx="7772400" cy="4876800"/>
          </a:xfrm>
        </p:spPr>
        <p:txBody>
          <a:bodyPr/>
          <a:lstStyle/>
          <a:p>
            <a:pPr>
              <a:lnSpc>
                <a:spcPct val="80000"/>
              </a:lnSpc>
            </a:pPr>
            <a:r>
              <a:rPr lang="en-US" sz="2400" b="1">
                <a:latin typeface="Arial" charset="0"/>
                <a:ea typeface="ＭＳ Ｐゴシック" charset="0"/>
                <a:cs typeface="ＭＳ Ｐゴシック" charset="0"/>
                <a:hlinkClick r:id="rId3"/>
              </a:rPr>
              <a:t>http://ieee802.org/Mike_Spring_Article_on_Stds_Process.pdf</a:t>
            </a:r>
            <a:endParaRPr lang="en-US" sz="2400" b="1">
              <a:latin typeface="Arial" charset="0"/>
              <a:ea typeface="ＭＳ Ｐゴシック" charset="0"/>
              <a:cs typeface="ＭＳ Ｐゴシック" charset="0"/>
            </a:endParaRPr>
          </a:p>
          <a:p>
            <a:pPr>
              <a:lnSpc>
                <a:spcPct val="80000"/>
              </a:lnSpc>
              <a:buFontTx/>
              <a:buNone/>
            </a:pPr>
            <a:r>
              <a:rPr lang="en-US" sz="2400" i="1">
                <a:latin typeface="Arial" charset="0"/>
                <a:ea typeface="ＭＳ Ｐゴシック" charset="0"/>
                <a:cs typeface="ＭＳ Ｐゴシック" charset="0"/>
              </a:rPr>
              <a:t>…the chairperson of the working group is key to what and how fast a standard is produced.</a:t>
            </a:r>
            <a:endParaRPr lang="en-US" sz="2400">
              <a:latin typeface="Arial" charset="0"/>
              <a:ea typeface="ＭＳ Ｐゴシック" charset="0"/>
              <a:cs typeface="ＭＳ Ｐゴシック" charset="0"/>
            </a:endParaRPr>
          </a:p>
          <a:p>
            <a:pPr>
              <a:lnSpc>
                <a:spcPct val="80000"/>
              </a:lnSpc>
              <a:buFontTx/>
              <a:buNone/>
            </a:pPr>
            <a:endParaRPr lang="en-US" sz="2400">
              <a:latin typeface="Arial" charset="0"/>
              <a:ea typeface="ＭＳ Ｐゴシック" charset="0"/>
              <a:cs typeface="ＭＳ Ｐゴシック" charset="0"/>
            </a:endParaRPr>
          </a:p>
          <a:p>
            <a:pPr>
              <a:lnSpc>
                <a:spcPct val="80000"/>
              </a:lnSpc>
              <a:buFontTx/>
              <a:buNone/>
            </a:pPr>
            <a:r>
              <a:rPr lang="en-US" sz="2400">
                <a:latin typeface="Arial" charset="0"/>
                <a:ea typeface="ＭＳ Ｐゴシック" charset="0"/>
                <a:cs typeface="ＭＳ Ｐゴシック" charset="0"/>
              </a:rPr>
              <a:t>The chair of the committee acts as a facilitator with little power to legislate. The chair must be knowledgeable about the subject but also know how a standard may be used by various segments of the industry. A chairperson should be a leader-diplomat-observer, in equal proportions. Also, the chairperson should not be a doer, perfectionist or obstructionist. This is consistent with the view of the chairperson as a skilled leader with strong negotiation skills who delegates. </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&lt;March 2014&gt;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9</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9</a:t>
            </a:fld>
            <a:endParaRPr lang="en-US"/>
          </a:p>
        </p:txBody>
      </p:sp>
      <p:sp>
        <p:nvSpPr>
          <p:cNvPr id="21509" name="Rectangle 2"/>
          <p:cNvSpPr>
            <a:spLocks noGrp="1" noChangeArrowheads="1"/>
          </p:cNvSpPr>
          <p:nvPr>
            <p:ph type="title" idx="4294967295"/>
          </p:nvPr>
        </p:nvSpPr>
        <p:spPr>
          <a:xfrm>
            <a:off x="457200" y="609600"/>
            <a:ext cx="8305800" cy="762000"/>
          </a:xfrm>
        </p:spPr>
        <p:txBody>
          <a:bodyPr/>
          <a:lstStyle/>
          <a:p>
            <a:r>
              <a:rPr lang="en-US" b="1" dirty="0" smtClean="0">
                <a:latin typeface="Times New Roman" charset="0"/>
                <a:ea typeface="ＭＳ Ｐゴシック" charset="0"/>
                <a:cs typeface="ＭＳ Ｐゴシック" charset="0"/>
              </a:rPr>
              <a:t>IETF 6tisch March 2014 Meeting Report</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600200"/>
            <a:ext cx="8763000"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eaLnBrk="0" fontAlgn="b" hangingPunct="0">
              <a:buClr>
                <a:srgbClr val="FF0000"/>
              </a:buClr>
            </a:pPr>
            <a:endParaRPr lang="en-US" sz="2800" dirty="0" smtClean="0"/>
          </a:p>
        </p:txBody>
      </p:sp>
      <p:sp>
        <p:nvSpPr>
          <p:cNvPr id="3" name="Rectangle 2"/>
          <p:cNvSpPr/>
          <p:nvPr/>
        </p:nvSpPr>
        <p:spPr>
          <a:xfrm>
            <a:off x="304800" y="1371600"/>
            <a:ext cx="8534400" cy="4385816"/>
          </a:xfrm>
          <a:prstGeom prst="rect">
            <a:avLst/>
          </a:prstGeom>
        </p:spPr>
        <p:txBody>
          <a:bodyPr wrap="square">
            <a:spAutoFit/>
          </a:bodyPr>
          <a:lstStyle/>
          <a:p>
            <a:r>
              <a:rPr lang="en-US" sz="1800" b="1" dirty="0"/>
              <a:t>6tisch </a:t>
            </a:r>
            <a:r>
              <a:rPr lang="en-US" sz="1800" b="1" dirty="0" smtClean="0"/>
              <a:t>Goal</a:t>
            </a:r>
            <a:r>
              <a:rPr lang="en-US" sz="1800" dirty="0" smtClean="0"/>
              <a:t>: </a:t>
            </a:r>
            <a:r>
              <a:rPr lang="en-US" sz="1600" dirty="0" smtClean="0"/>
              <a:t>The </a:t>
            </a:r>
            <a:r>
              <a:rPr lang="en-US" sz="1600" dirty="0"/>
              <a:t>6tisch Working Group is focused upon enabling IPv6 over the TSCH mode of the IEEE802.15.4e standard. The extent of the problem space for the WG is one or more Low Power and Lossy Networks (LLNs), eventually federated through a common backbone link via one or more LLN Border Routers (LBRs).</a:t>
            </a:r>
          </a:p>
          <a:p>
            <a:pPr marL="4763">
              <a:spcBef>
                <a:spcPts val="600"/>
              </a:spcBef>
            </a:pPr>
            <a:r>
              <a:rPr lang="en-US" sz="1800" b="1" dirty="0"/>
              <a:t>Work Item </a:t>
            </a:r>
            <a:r>
              <a:rPr lang="en-US" sz="1800" b="1" dirty="0" smtClean="0"/>
              <a:t>1</a:t>
            </a:r>
            <a:r>
              <a:rPr lang="en-US" sz="1800" dirty="0" smtClean="0"/>
              <a:t>: </a:t>
            </a:r>
            <a:r>
              <a:rPr lang="en-US" sz="1600" dirty="0" smtClean="0"/>
              <a:t>Produce </a:t>
            </a:r>
            <a:r>
              <a:rPr lang="en-US" sz="1600" dirty="0"/>
              <a:t>"</a:t>
            </a:r>
            <a:r>
              <a:rPr lang="en-US" sz="1600" b="1" dirty="0"/>
              <a:t>6TiSCH architecture</a:t>
            </a:r>
            <a:r>
              <a:rPr lang="en-US" sz="1600" dirty="0"/>
              <a:t>" to describe the design of 6TiSCH  networks. This document will highlight the different architectural blocks and signaling flows, including the operation of the network in the presence of </a:t>
            </a:r>
            <a:r>
              <a:rPr lang="en-US" sz="1600" b="1" dirty="0"/>
              <a:t>multiple LBRs</a:t>
            </a:r>
            <a:r>
              <a:rPr lang="en-US" sz="1600" dirty="0"/>
              <a:t>. Initially, the document will focus on </a:t>
            </a:r>
            <a:r>
              <a:rPr lang="en-US" sz="1600" b="1" dirty="0"/>
              <a:t>distributed routing operation over a static TSCH schedule</a:t>
            </a:r>
            <a:r>
              <a:rPr lang="en-US" sz="1600" dirty="0"/>
              <a:t>.</a:t>
            </a:r>
          </a:p>
          <a:p>
            <a:pPr>
              <a:spcBef>
                <a:spcPts val="600"/>
              </a:spcBef>
            </a:pPr>
            <a:r>
              <a:rPr lang="en-US" sz="1800" b="1" dirty="0"/>
              <a:t>Work Item </a:t>
            </a:r>
            <a:r>
              <a:rPr lang="en-US" sz="1800" b="1" dirty="0" smtClean="0"/>
              <a:t>2</a:t>
            </a:r>
            <a:r>
              <a:rPr lang="en-US" sz="1800" dirty="0" smtClean="0"/>
              <a:t>: </a:t>
            </a:r>
            <a:r>
              <a:rPr lang="en-US" sz="1600" dirty="0" smtClean="0"/>
              <a:t>Produce </a:t>
            </a:r>
            <a:r>
              <a:rPr lang="en-US" sz="1600" dirty="0"/>
              <a:t>an </a:t>
            </a:r>
            <a:r>
              <a:rPr lang="en-US" sz="1600" b="1" dirty="0"/>
              <a:t>Information Model</a:t>
            </a:r>
            <a:r>
              <a:rPr lang="en-US" sz="1600" dirty="0"/>
              <a:t> containing the management requirements of a 6TiSCH node. This includes describing how an entity can manage the TSCH schedule on a 6TiSCH node, and query timeslot information from that node. A data model mapping for an existing protocol (such as Concise Binary Object Representation (</a:t>
            </a:r>
            <a:r>
              <a:rPr lang="en-US" sz="1600" b="1" dirty="0"/>
              <a:t>CBOR</a:t>
            </a:r>
            <a:r>
              <a:rPr lang="en-US" sz="1600" dirty="0"/>
              <a:t>) over the Constrained Application Protocol (</a:t>
            </a:r>
            <a:r>
              <a:rPr lang="en-US" sz="1600" b="1" dirty="0" err="1"/>
              <a:t>CoAP</a:t>
            </a:r>
            <a:r>
              <a:rPr lang="en-US" sz="1600" dirty="0"/>
              <a:t>)) will be provided.</a:t>
            </a:r>
          </a:p>
          <a:p>
            <a:pPr>
              <a:spcBef>
                <a:spcPts val="600"/>
              </a:spcBef>
            </a:pPr>
            <a:r>
              <a:rPr lang="en-US" sz="1800" b="1" dirty="0" smtClean="0"/>
              <a:t>Work </a:t>
            </a:r>
            <a:r>
              <a:rPr lang="en-US" sz="1800" b="1" dirty="0"/>
              <a:t>Item </a:t>
            </a:r>
            <a:r>
              <a:rPr lang="en-US" sz="1800" b="1" dirty="0" smtClean="0"/>
              <a:t>3</a:t>
            </a:r>
            <a:r>
              <a:rPr lang="en-US" sz="1800" dirty="0" smtClean="0"/>
              <a:t>: </a:t>
            </a:r>
            <a:r>
              <a:rPr lang="en-US" sz="1600" dirty="0" smtClean="0"/>
              <a:t>Produce </a:t>
            </a:r>
            <a:r>
              <a:rPr lang="en-US" sz="1600" dirty="0"/>
              <a:t>"</a:t>
            </a:r>
            <a:r>
              <a:rPr lang="en-US" sz="1600" b="1" dirty="0"/>
              <a:t>Minimal 6TiSCH Configuration</a:t>
            </a:r>
            <a:r>
              <a:rPr lang="en-US" sz="1600" dirty="0"/>
              <a:t>" defining how to build a 6TiSCH network using the Routing Protocol for LLNs (</a:t>
            </a:r>
            <a:r>
              <a:rPr lang="en-US" sz="1600" b="1" dirty="0"/>
              <a:t>RPL</a:t>
            </a:r>
            <a:r>
              <a:rPr lang="en-US" sz="1600" dirty="0"/>
              <a:t>) and a </a:t>
            </a:r>
            <a:r>
              <a:rPr lang="en-US" sz="1600" b="1" dirty="0"/>
              <a:t>static TSCH schedule</a:t>
            </a:r>
            <a:r>
              <a:rPr lang="en-US" sz="1600" dirty="0"/>
              <a:t>. It is expected that RPL and the Objective Function 0 (</a:t>
            </a:r>
            <a:r>
              <a:rPr lang="en-US" sz="1600" b="1" dirty="0"/>
              <a:t>OF0</a:t>
            </a:r>
            <a:r>
              <a:rPr lang="en-US" sz="1600" dirty="0"/>
              <a:t>) will be reused as-is.</a:t>
            </a:r>
          </a:p>
        </p:txBody>
      </p:sp>
    </p:spTree>
    <p:extLst>
      <p:ext uri="{BB962C8B-B14F-4D97-AF65-F5344CB8AC3E}">
        <p14:creationId xmlns:p14="http://schemas.microsoft.com/office/powerpoint/2010/main" val="1522355038"/>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20044</TotalTime>
  <Words>1458</Words>
  <Application>Microsoft Macintosh PowerPoint</Application>
  <PresentationFormat>On-screen Show (4:3)</PresentationFormat>
  <Paragraphs>201</Paragraphs>
  <Slides>11</Slides>
  <Notes>9</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Default Design</vt:lpstr>
      <vt:lpstr>PowerPoint Presentation</vt:lpstr>
      <vt:lpstr>Meeting Goals (Agenda 15-14-0120-01)</vt:lpstr>
      <vt:lpstr>Instructions for the WG Chair</vt:lpstr>
      <vt:lpstr>Participants, Patents, and Duty to Inform</vt:lpstr>
      <vt:lpstr>Patent Related Links</vt:lpstr>
      <vt:lpstr>Call for Potentially Essential Patents</vt:lpstr>
      <vt:lpstr>Other Guidelines for IEEE WG Meetings</vt:lpstr>
      <vt:lpstr>Chair’s Role</vt:lpstr>
      <vt:lpstr>IETF 6tisch March 2014 Meeting Report</vt:lpstr>
      <vt:lpstr>Architecture status &amp; changes since IETF 88</vt:lpstr>
      <vt:lpstr>6top sublayer and 6top interface status</vt:lpstr>
    </vt:vector>
  </TitlesOfParts>
  <Manager/>
  <Company>Kinney Consulting LLC</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 Opening Report for LA</dc:title>
  <dc:subject>IEEE 802.15 &lt;IG 6tisch Opening Report&gt;</dc:subject>
  <dc:creator>Pat Kinney</dc:creator>
  <cp:keywords/>
  <dc:description>&lt;15-14-0147-00-00IG6t&gt;</dc:description>
  <cp:lastModifiedBy>Pat Kinney</cp:lastModifiedBy>
  <cp:revision>499</cp:revision>
  <cp:lastPrinted>1998-02-10T13:28:06Z</cp:lastPrinted>
  <dcterms:created xsi:type="dcterms:W3CDTF">2009-07-12T16:25:16Z</dcterms:created>
  <dcterms:modified xsi:type="dcterms:W3CDTF">2014-03-17T05:48:22Z</dcterms:modified>
  <cp:category/>
</cp:coreProperties>
</file>