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6"/>
  </p:notesMasterIdLst>
  <p:handoutMasterIdLst>
    <p:handoutMasterId r:id="rId17"/>
  </p:handoutMasterIdLst>
  <p:sldIdLst>
    <p:sldId id="507" r:id="rId5"/>
    <p:sldId id="769" r:id="rId6"/>
    <p:sldId id="788" r:id="rId7"/>
    <p:sldId id="821" r:id="rId8"/>
    <p:sldId id="819" r:id="rId9"/>
    <p:sldId id="820" r:id="rId10"/>
    <p:sldId id="823" r:id="rId11"/>
    <p:sldId id="748" r:id="rId12"/>
    <p:sldId id="612" r:id="rId13"/>
    <p:sldId id="701" r:id="rId14"/>
    <p:sldId id="61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9" autoAdjust="0"/>
    <p:restoredTop sz="96915" autoAdjust="0"/>
  </p:normalViewPr>
  <p:slideViewPr>
    <p:cSldViewPr>
      <p:cViewPr>
        <p:scale>
          <a:sx n="80" d="100"/>
          <a:sy n="80" d="100"/>
        </p:scale>
        <p:origin x="-2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2014-03-12</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3/12/2014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dirty="0"/>
          </a:p>
        </p:txBody>
      </p:sp>
    </p:spTree>
    <p:extLst>
      <p:ext uri="{BB962C8B-B14F-4D97-AF65-F5344CB8AC3E}">
        <p14:creationId xmlns:p14="http://schemas.microsoft.com/office/powerpoint/2010/main" val="1593552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3</a:t>
            </a:fld>
            <a:endParaRPr lang="en-US" altLang="ko-K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4</a:t>
            </a:fld>
            <a:endParaRPr lang="en-US" altLang="ko-K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5</a:t>
            </a:fld>
            <a:endParaRPr lang="en-US" altLang="ko-K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6</a:t>
            </a:fld>
            <a:endParaRPr lang="en-US" altLang="ko-K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15-14-0138-00-0008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8"/>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QL, CW, HL, ZC, TH @InterDigital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92080" y="6324600"/>
            <a:ext cx="339472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QL, CW, HL, ZC, TH @InterDigital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15-14-0138-00-0008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88627"/>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a:t>
            </a:r>
            <a:r>
              <a:rPr lang="en-US" sz="1600" dirty="0"/>
              <a:t>Power Control for PAC</a:t>
            </a:r>
            <a:r>
              <a:rPr lang="en-US" altLang="ko-KR" sz="1600" dirty="0" smtClean="0">
                <a:ea typeface="굴림" pitchFamily="50" charset="-127"/>
              </a:rPr>
              <a:t>]	</a:t>
            </a:r>
          </a:p>
          <a:p>
            <a:pPr>
              <a:defRPr/>
            </a:pPr>
            <a:r>
              <a:rPr lang="en-US" altLang="ko-KR" sz="1600" b="1" dirty="0" smtClean="0">
                <a:ea typeface="굴림" pitchFamily="50" charset="-127"/>
              </a:rPr>
              <a:t>Date Submitted:  [12</a:t>
            </a:r>
            <a:r>
              <a:rPr lang="en-US" altLang="ko-KR" sz="1600" dirty="0" smtClean="0">
                <a:ea typeface="굴림" pitchFamily="50" charset="-127"/>
              </a:rPr>
              <a:t> March 2014]	</a:t>
            </a:r>
          </a:p>
          <a:p>
            <a:pPr>
              <a:defRPr/>
            </a:pPr>
            <a:r>
              <a:rPr lang="en-US" altLang="ko-KR" sz="1600" b="1" dirty="0" smtClean="0">
                <a:ea typeface="굴림" pitchFamily="50" charset="-127"/>
              </a:rPr>
              <a:t>Source:</a:t>
            </a:r>
            <a:r>
              <a:rPr lang="en-US" altLang="ko-KR" sz="1600" dirty="0" smtClean="0">
                <a:ea typeface="굴림" pitchFamily="50" charset="-127"/>
              </a:rPr>
              <a:t> [Qing Li, Chonggang Wang, Hongkun Li, Zhuo Chen, Tao Han]</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Call for Preliminary Contributions]</a:t>
            </a:r>
          </a:p>
          <a:p>
            <a:pPr>
              <a:spcBef>
                <a:spcPts val="100"/>
              </a:spcBef>
              <a:spcAft>
                <a:spcPts val="100"/>
              </a:spcAft>
              <a:defRPr/>
            </a:pPr>
            <a:r>
              <a:rPr lang="en-US" altLang="ko-KR" sz="1600" dirty="0" smtClean="0">
                <a:ea typeface="굴림" pitchFamily="50" charset="-127"/>
              </a:rPr>
              <a:t>	</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proposes power control schemes for </a:t>
            </a:r>
            <a:r>
              <a:rPr lang="en-US" altLang="ko-KR" sz="1600" dirty="0">
                <a:ea typeface="굴림" pitchFamily="50" charset="-127"/>
              </a:rPr>
              <a:t>802.15.8 </a:t>
            </a:r>
            <a:r>
              <a:rPr lang="en-US" altLang="ko-KR" sz="1600" dirty="0" smtClean="0">
                <a:ea typeface="굴림" pitchFamily="50" charset="-127"/>
              </a:rPr>
              <a:t>TG]</a:t>
            </a: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feasibility of the proposed power control schemes for 802.15.8 TG]</a:t>
            </a: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References</a:t>
            </a:r>
            <a:endParaRPr lang="en-US" dirty="0">
              <a:solidFill>
                <a:srgbClr val="0000FF"/>
              </a:solidFill>
            </a:endParaRPr>
          </a:p>
        </p:txBody>
      </p:sp>
      <p:sp>
        <p:nvSpPr>
          <p:cNvPr id="3" name="Content Placeholder 2"/>
          <p:cNvSpPr>
            <a:spLocks noGrp="1"/>
          </p:cNvSpPr>
          <p:nvPr>
            <p:ph idx="1"/>
          </p:nvPr>
        </p:nvSpPr>
        <p:spPr>
          <a:xfrm>
            <a:off x="457200" y="1676400"/>
            <a:ext cx="7931224" cy="4449763"/>
          </a:xfrm>
        </p:spPr>
        <p:txBody>
          <a:bodyPr>
            <a:normAutofit/>
          </a:bodyPr>
          <a:lstStyle/>
          <a:p>
            <a:r>
              <a:rPr lang="en-US" sz="2400" dirty="0" smtClean="0"/>
              <a:t>[1] </a:t>
            </a:r>
            <a:r>
              <a:rPr lang="en-US" sz="2400" dirty="0"/>
              <a:t>PAC Framework Document (PFD) 15-14-0085-01 </a:t>
            </a:r>
            <a:endParaRPr lang="en-US" sz="2400" dirty="0" smtClean="0"/>
          </a:p>
          <a:p>
            <a:r>
              <a:rPr lang="en-US" sz="2400" dirty="0" smtClean="0"/>
              <a:t>[2] Technical </a:t>
            </a:r>
            <a:r>
              <a:rPr lang="en-US" sz="2400" dirty="0"/>
              <a:t>Guidance Document (TGD) 15-12-0568r9 </a:t>
            </a:r>
            <a:endParaRPr lang="en-US" sz="2400" dirty="0" smtClean="0"/>
          </a:p>
          <a:p>
            <a:r>
              <a:rPr lang="en-US" sz="2400" dirty="0" smtClean="0"/>
              <a:t>[3] Application</a:t>
            </a:r>
            <a:r>
              <a:rPr lang="en-US" sz="2400" dirty="0"/>
              <a:t> Matrix 15-12-0684r0 </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1454919"/>
            <a:ext cx="7772400" cy="1470025"/>
          </a:xfrm>
        </p:spPr>
        <p:txBody>
          <a:bodyPr/>
          <a:lstStyle/>
          <a:p>
            <a:r>
              <a:rPr lang="en-US" altLang="ko-KR" dirty="0" smtClean="0">
                <a:solidFill>
                  <a:srgbClr val="0033CC"/>
                </a:solidFill>
              </a:rPr>
              <a:t>Thank You!</a:t>
            </a:r>
            <a:endParaRPr lang="ko-KR" altLang="en-US" dirty="0">
              <a:solidFill>
                <a:srgbClr val="0033CC"/>
              </a:solidFill>
            </a:endParaRPr>
          </a:p>
        </p:txBody>
      </p:sp>
      <p:sp>
        <p:nvSpPr>
          <p:cNvPr id="3" name="부제목 2"/>
          <p:cNvSpPr>
            <a:spLocks noGrp="1"/>
          </p:cNvSpPr>
          <p:nvPr>
            <p:ph type="subTitle" idx="1"/>
          </p:nvPr>
        </p:nvSpPr>
        <p:spPr/>
        <p:txBody>
          <a:bodyPr/>
          <a:lstStyle/>
          <a:p>
            <a:r>
              <a:rPr lang="en-US" altLang="ko-KR" dirty="0" smtClean="0">
                <a:solidFill>
                  <a:srgbClr val="E33E1D"/>
                </a:solidFill>
              </a:rPr>
              <a:t>Any Questions?</a:t>
            </a:r>
          </a:p>
          <a:p>
            <a:r>
              <a:rPr lang="en-US" altLang="ko-KR" dirty="0" smtClean="0">
                <a:solidFill>
                  <a:srgbClr val="E33E1D"/>
                </a:solidFill>
                <a:sym typeface="Wingdings" pitchFamily="2" charset="2"/>
              </a:rPr>
              <a:t> Qing.Li@InterDigital.com</a:t>
            </a:r>
            <a:endParaRPr lang="ko-KR" altLang="en-US" dirty="0">
              <a:solidFill>
                <a:srgbClr val="E33E1D"/>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85786" y="2786058"/>
            <a:ext cx="7772400" cy="726976"/>
          </a:xfrm>
        </p:spPr>
        <p:txBody>
          <a:bodyPr>
            <a:noAutofit/>
          </a:bodyPr>
          <a:lstStyle/>
          <a:p>
            <a:r>
              <a:rPr lang="en-US" altLang="ko-KR" sz="3600" dirty="0" smtClean="0">
                <a:solidFill>
                  <a:srgbClr val="0033CC"/>
                </a:solidFill>
              </a:rPr>
              <a:t>Context-aware Power Control</a:t>
            </a:r>
            <a:endParaRPr lang="ko-KR" altLang="en-US" sz="3600" dirty="0">
              <a:solidFill>
                <a:srgbClr val="0033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627784" y="548680"/>
            <a:ext cx="5040560" cy="864096"/>
          </a:xfrm>
        </p:spPr>
        <p:txBody>
          <a:bodyPr>
            <a:normAutofit/>
          </a:bodyPr>
          <a:lstStyle/>
          <a:p>
            <a:pPr algn="l"/>
            <a:r>
              <a:rPr lang="en-US" altLang="ko-KR" sz="2800" dirty="0" smtClean="0">
                <a:solidFill>
                  <a:srgbClr val="0000FF"/>
                </a:solidFill>
              </a:rPr>
              <a:t>PAC Requirements</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a:buClr>
                <a:srgbClr val="00B0F0"/>
              </a:buClr>
            </a:pPr>
            <a:r>
              <a:rPr lang="en-US" altLang="ko-KR" sz="2200" dirty="0" smtClean="0">
                <a:latin typeface="Arial" pitchFamily="34" charset="0"/>
                <a:cs typeface="Arial" pitchFamily="34" charset="0"/>
              </a:rPr>
              <a:t>Excerpt from IEEE 802.15.8 PFD [1]</a:t>
            </a:r>
          </a:p>
          <a:p>
            <a:pPr lvl="1">
              <a:buClr>
                <a:srgbClr val="00B0F0"/>
              </a:buClr>
            </a:pPr>
            <a:r>
              <a:rPr lang="en-US" sz="1800" b="1" u="sng" dirty="0" smtClean="0">
                <a:latin typeface="Arial" pitchFamily="34" charset="0"/>
                <a:cs typeface="Arial" pitchFamily="34" charset="0"/>
              </a:rPr>
              <a:t>5.</a:t>
            </a:r>
            <a:r>
              <a:rPr lang="en-US" sz="1800" b="1" u="sng" dirty="0">
                <a:latin typeface="Arial" pitchFamily="34" charset="0"/>
                <a:cs typeface="Arial" pitchFamily="34" charset="0"/>
              </a:rPr>
              <a:t>12 </a:t>
            </a:r>
            <a:r>
              <a:rPr lang="en-GB" sz="1800" b="1" u="sng" dirty="0">
                <a:latin typeface="Arial" pitchFamily="34" charset="0"/>
                <a:cs typeface="Arial" pitchFamily="34" charset="0"/>
              </a:rPr>
              <a:t>Interference </a:t>
            </a:r>
            <a:r>
              <a:rPr lang="en-GB" sz="1800" b="1" u="sng" dirty="0" smtClean="0">
                <a:latin typeface="Arial" pitchFamily="34" charset="0"/>
                <a:cs typeface="Arial" pitchFamily="34" charset="0"/>
              </a:rPr>
              <a:t>management</a:t>
            </a:r>
            <a:r>
              <a:rPr lang="en-US" sz="1800" b="1" u="sng" dirty="0" smtClean="0">
                <a:latin typeface="Arial" pitchFamily="34" charset="0"/>
                <a:cs typeface="Arial" pitchFamily="34" charset="0"/>
              </a:rPr>
              <a:t>: </a:t>
            </a:r>
            <a:r>
              <a:rPr lang="en-US" sz="1800" dirty="0" smtClean="0">
                <a:latin typeface="Arial" pitchFamily="34" charset="0"/>
                <a:cs typeface="Arial" pitchFamily="34" charset="0"/>
              </a:rPr>
              <a:t>Interference </a:t>
            </a:r>
            <a:r>
              <a:rPr lang="en-US" sz="1800" dirty="0">
                <a:latin typeface="Arial" pitchFamily="34" charset="0"/>
                <a:cs typeface="Arial" pitchFamily="34" charset="0"/>
              </a:rPr>
              <a:t>among multiple links is managed by the threshold level. </a:t>
            </a:r>
          </a:p>
          <a:p>
            <a:pPr lvl="1">
              <a:buClr>
                <a:srgbClr val="00B0F0"/>
              </a:buClr>
            </a:pPr>
            <a:r>
              <a:rPr lang="en-US" sz="1800" b="1" u="sng" dirty="0">
                <a:latin typeface="Arial" pitchFamily="34" charset="0"/>
                <a:cs typeface="Arial" pitchFamily="34" charset="0"/>
              </a:rPr>
              <a:t>5.13 </a:t>
            </a:r>
            <a:r>
              <a:rPr lang="en-GB" sz="1800" b="1" u="sng" dirty="0">
                <a:latin typeface="Arial" pitchFamily="34" charset="0"/>
                <a:cs typeface="Arial" pitchFamily="34" charset="0"/>
              </a:rPr>
              <a:t>Transmit power control</a:t>
            </a:r>
            <a:r>
              <a:rPr lang="en-US" sz="1800" b="1" u="sng" dirty="0">
                <a:latin typeface="Arial" pitchFamily="34" charset="0"/>
                <a:cs typeface="Arial" pitchFamily="34" charset="0"/>
              </a:rPr>
              <a:t>: </a:t>
            </a:r>
            <a:r>
              <a:rPr lang="en-GB" sz="1800" dirty="0">
                <a:latin typeface="Arial" pitchFamily="34" charset="0"/>
                <a:cs typeface="Arial" pitchFamily="34" charset="0"/>
              </a:rPr>
              <a:t>A PD may perform transmit power control based on channel measurement status.</a:t>
            </a:r>
            <a:endParaRPr lang="en-US" sz="1800" dirty="0">
              <a:latin typeface="Arial" pitchFamily="34" charset="0"/>
              <a:cs typeface="Arial" pitchFamily="34" charset="0"/>
            </a:endParaRPr>
          </a:p>
          <a:p>
            <a:pPr>
              <a:buClr>
                <a:srgbClr val="00B0F0"/>
              </a:buClr>
            </a:pPr>
            <a:r>
              <a:rPr lang="en-US" altLang="ko-KR" sz="2200" dirty="0" smtClean="0">
                <a:latin typeface="Arial" pitchFamily="34" charset="0"/>
                <a:cs typeface="Arial" pitchFamily="34" charset="0"/>
              </a:rPr>
              <a:t>Excerpt </a:t>
            </a:r>
            <a:r>
              <a:rPr lang="en-US" altLang="ko-KR" sz="2200" dirty="0">
                <a:latin typeface="Arial" pitchFamily="34" charset="0"/>
                <a:cs typeface="Arial" pitchFamily="34" charset="0"/>
              </a:rPr>
              <a:t>from IEEE 802.15.8 </a:t>
            </a:r>
            <a:r>
              <a:rPr lang="en-US" altLang="ko-KR" sz="2200" dirty="0" smtClean="0">
                <a:latin typeface="Arial" pitchFamily="34" charset="0"/>
                <a:cs typeface="Arial" pitchFamily="34" charset="0"/>
              </a:rPr>
              <a:t>TGD [2]</a:t>
            </a:r>
            <a:endParaRPr lang="en-US" altLang="ko-KR" sz="2200" dirty="0">
              <a:latin typeface="Arial" pitchFamily="34" charset="0"/>
              <a:cs typeface="Arial" pitchFamily="34" charset="0"/>
            </a:endParaRPr>
          </a:p>
          <a:p>
            <a:pPr lvl="1">
              <a:buClr>
                <a:srgbClr val="00B0F0"/>
              </a:buClr>
            </a:pPr>
            <a:r>
              <a:rPr lang="en-US" sz="1800" b="1" u="sng" dirty="0">
                <a:latin typeface="Arial" pitchFamily="34" charset="0"/>
                <a:cs typeface="Arial" pitchFamily="34" charset="0"/>
              </a:rPr>
              <a:t>6.7 Interference Management</a:t>
            </a:r>
            <a:r>
              <a:rPr lang="en-US" sz="1800" dirty="0">
                <a:latin typeface="Arial" pitchFamily="34" charset="0"/>
                <a:cs typeface="Arial" pitchFamily="34" charset="0"/>
              </a:rPr>
              <a:t>: IEEE 802.15.8 shall provide the functionality to mitigate interference from other </a:t>
            </a:r>
            <a:r>
              <a:rPr lang="en-US" sz="1800" dirty="0" smtClean="0">
                <a:latin typeface="Arial" pitchFamily="34" charset="0"/>
                <a:cs typeface="Arial" pitchFamily="34" charset="0"/>
              </a:rPr>
              <a:t>PDs.</a:t>
            </a:r>
          </a:p>
          <a:p>
            <a:pPr lvl="1">
              <a:buClr>
                <a:srgbClr val="00B0F0"/>
              </a:buClr>
            </a:pPr>
            <a:r>
              <a:rPr lang="en-US" sz="1800" b="1" u="sng" dirty="0">
                <a:latin typeface="Arial" pitchFamily="34" charset="0"/>
                <a:cs typeface="Arial" pitchFamily="34" charset="0"/>
              </a:rPr>
              <a:t>6.8 Transmit Power Control</a:t>
            </a:r>
            <a:r>
              <a:rPr lang="en-US" sz="1800" dirty="0">
                <a:latin typeface="Arial" pitchFamily="34" charset="0"/>
                <a:cs typeface="Arial" pitchFamily="34" charset="0"/>
              </a:rPr>
              <a:t>: IEEE 802.15.8 shall support the functionality for PDs to control the transmit power to minimize interference and power consumption</a:t>
            </a:r>
            <a:r>
              <a:rPr lang="en-US" sz="1800" dirty="0" smtClean="0">
                <a:latin typeface="Arial" pitchFamily="34" charset="0"/>
                <a:cs typeface="Arial" pitchFamily="34" charset="0"/>
              </a:rPr>
              <a:t>.</a:t>
            </a:r>
            <a:endParaRPr lang="en-US" sz="1800" dirty="0">
              <a:latin typeface="Arial" pitchFamily="34" charset="0"/>
              <a:cs typeface="Arial" pitchFamily="34" charset="0"/>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051719" y="548680"/>
            <a:ext cx="5708945" cy="766438"/>
          </a:xfrm>
        </p:spPr>
        <p:txBody>
          <a:bodyPr>
            <a:normAutofit/>
          </a:bodyPr>
          <a:lstStyle/>
          <a:p>
            <a:pPr algn="l"/>
            <a:r>
              <a:rPr lang="en-US" altLang="ko-KR" sz="2800" dirty="0" smtClean="0">
                <a:solidFill>
                  <a:srgbClr val="0000FF"/>
                </a:solidFill>
              </a:rPr>
              <a:t>Conventional Power Control</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878612" y="1340768"/>
            <a:ext cx="7386775" cy="1152128"/>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kumimoji="0" lang="en-US" sz="18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Open-loop or closed-loop power control </a:t>
            </a:r>
            <a:r>
              <a:rPr lang="en-US" noProof="0" dirty="0" smtClean="0">
                <a:latin typeface="Arial" pitchFamily="34" charset="0"/>
                <a:cs typeface="Arial" pitchFamily="34" charset="0"/>
              </a:rPr>
              <a:t>based on p</a:t>
            </a:r>
            <a:r>
              <a:rPr lang="en-US" dirty="0" smtClean="0">
                <a:latin typeface="Arial" pitchFamily="34" charset="0"/>
                <a:cs typeface="Arial" pitchFamily="34" charset="0"/>
              </a:rPr>
              <a:t>ath-loss.</a:t>
            </a:r>
            <a:endParaRPr kumimoji="0" lang="en-US" sz="1800" b="0" i="0" u="none" strike="noStrike" kern="1200" cap="none" spc="0" normalizeH="0" noProof="0" dirty="0" smtClean="0">
              <a:ln>
                <a:noFill/>
              </a:ln>
              <a:solidFill>
                <a:schemeClr val="tx1"/>
              </a:solidFill>
              <a:effectLst/>
              <a:uLnTx/>
              <a:uFillTx/>
              <a:latin typeface="Arial" pitchFamily="34" charset="0"/>
              <a:ea typeface="+mn-ea"/>
              <a:cs typeface="Arial" pitchFamily="34" charset="0"/>
            </a:endParaRPr>
          </a:p>
          <a:p>
            <a:pPr marL="742950" marR="0" lvl="1" indent="-285750" algn="l" defTabSz="914400" rtl="0" eaLnBrk="1" fontAlgn="auto" latinLnBrk="0" hangingPunct="1">
              <a:lnSpc>
                <a:spcPct val="100000"/>
              </a:lnSpc>
              <a:spcBef>
                <a:spcPts val="0"/>
              </a:spcBef>
              <a:spcAft>
                <a:spcPts val="0"/>
              </a:spcAft>
              <a:buClr>
                <a:srgbClr val="00B0F0"/>
              </a:buClr>
              <a:buSzTx/>
              <a:buFont typeface="Arial" pitchFamily="34" charset="0"/>
              <a:buChar char="–"/>
              <a:tabLst/>
              <a:defRPr/>
            </a:pPr>
            <a:r>
              <a:rPr lang="en-US" baseline="0" dirty="0" smtClean="0">
                <a:latin typeface="Arial" pitchFamily="34" charset="0"/>
                <a:cs typeface="Arial" pitchFamily="34" charset="0"/>
              </a:rPr>
              <a:t>Provide similar QoS to all the UEs in the cell no matter what kind of applications or services that the UEs are engaged, i.e. chat on social network, or video conference.</a:t>
            </a:r>
            <a:endParaRPr kumimoji="0" lang="en-US" sz="1800" b="0" i="0" u="none" strike="noStrike" kern="1200" cap="none" spc="0" normalizeH="0" baseline="0" noProof="0" dirty="0" smtClean="0">
              <a:ln>
                <a:noFill/>
              </a:ln>
              <a:solidFill>
                <a:srgbClr val="0000FF"/>
              </a:solidFill>
              <a:effectLst/>
              <a:uLnTx/>
              <a:uFillTx/>
              <a:latin typeface="Arial" pitchFamily="34" charset="0"/>
              <a:ea typeface="+mn-ea"/>
              <a:cs typeface="Arial" pitchFamily="34" charset="0"/>
            </a:endParaRPr>
          </a:p>
        </p:txBody>
      </p:sp>
      <p:sp>
        <p:nvSpPr>
          <p:cNvPr id="3" name="Oval 2"/>
          <p:cNvSpPr/>
          <p:nvPr/>
        </p:nvSpPr>
        <p:spPr>
          <a:xfrm>
            <a:off x="2555776" y="2708920"/>
            <a:ext cx="5184576" cy="3312368"/>
          </a:xfrm>
          <a:prstGeom prst="ellipse">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4932040" y="3645024"/>
            <a:ext cx="216024"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148064" y="3645024"/>
            <a:ext cx="216024"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4860032" y="3861048"/>
            <a:ext cx="288032" cy="122413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48064" y="3861048"/>
            <a:ext cx="216024" cy="122413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67944" y="4653136"/>
            <a:ext cx="14401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7380312" y="4559585"/>
            <a:ext cx="14401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p:cNvCxnSpPr/>
          <p:nvPr/>
        </p:nvCxnSpPr>
        <p:spPr>
          <a:xfrm flipH="1" flipV="1">
            <a:off x="5436096" y="3666567"/>
            <a:ext cx="1944216" cy="914561"/>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211960" y="3666567"/>
            <a:ext cx="648072" cy="986569"/>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40052" y="4221088"/>
            <a:ext cx="216024" cy="2520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004048" y="4559585"/>
            <a:ext cx="360040" cy="309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932040" y="4869160"/>
            <a:ext cx="25202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5004048" y="4347102"/>
            <a:ext cx="180020" cy="2340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4932040" y="4581128"/>
            <a:ext cx="324036" cy="405045"/>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012160" y="3666567"/>
            <a:ext cx="1588897" cy="369332"/>
          </a:xfrm>
          <a:prstGeom prst="rect">
            <a:avLst/>
          </a:prstGeom>
          <a:noFill/>
          <a:ln>
            <a:noFill/>
          </a:ln>
        </p:spPr>
        <p:txBody>
          <a:bodyPr wrap="none" rtlCol="0">
            <a:spAutoFit/>
          </a:bodyPr>
          <a:lstStyle/>
          <a:p>
            <a:r>
              <a:rPr lang="en-US" dirty="0" smtClean="0"/>
              <a:t>Increase power</a:t>
            </a:r>
            <a:endParaRPr lang="en-US" dirty="0"/>
          </a:p>
        </p:txBody>
      </p:sp>
      <p:sp>
        <p:nvSpPr>
          <p:cNvPr id="33" name="TextBox 32"/>
          <p:cNvSpPr txBox="1"/>
          <p:nvPr/>
        </p:nvSpPr>
        <p:spPr>
          <a:xfrm>
            <a:off x="2699792" y="4033198"/>
            <a:ext cx="1665841" cy="369332"/>
          </a:xfrm>
          <a:prstGeom prst="rect">
            <a:avLst/>
          </a:prstGeom>
          <a:noFill/>
          <a:ln>
            <a:noFill/>
          </a:ln>
        </p:spPr>
        <p:txBody>
          <a:bodyPr wrap="none" rtlCol="0">
            <a:spAutoFit/>
          </a:bodyPr>
          <a:lstStyle/>
          <a:p>
            <a:r>
              <a:rPr lang="en-US" dirty="0" smtClean="0"/>
              <a:t>Decrease power</a:t>
            </a:r>
            <a:endParaRPr lang="en-US" dirty="0"/>
          </a:p>
        </p:txBody>
      </p:sp>
      <p:sp>
        <p:nvSpPr>
          <p:cNvPr id="22" name="TextBox 21"/>
          <p:cNvSpPr txBox="1"/>
          <p:nvPr/>
        </p:nvSpPr>
        <p:spPr>
          <a:xfrm>
            <a:off x="3836022" y="4977172"/>
            <a:ext cx="607859" cy="369332"/>
          </a:xfrm>
          <a:prstGeom prst="rect">
            <a:avLst/>
          </a:prstGeom>
          <a:noFill/>
          <a:ln>
            <a:noFill/>
          </a:ln>
        </p:spPr>
        <p:txBody>
          <a:bodyPr wrap="none" rtlCol="0">
            <a:spAutoFit/>
          </a:bodyPr>
          <a:lstStyle/>
          <a:p>
            <a:r>
              <a:rPr lang="en-US" dirty="0" smtClean="0"/>
              <a:t>UE1</a:t>
            </a:r>
            <a:endParaRPr lang="en-US" dirty="0"/>
          </a:p>
        </p:txBody>
      </p:sp>
      <p:sp>
        <p:nvSpPr>
          <p:cNvPr id="24" name="TextBox 23"/>
          <p:cNvSpPr txBox="1"/>
          <p:nvPr/>
        </p:nvSpPr>
        <p:spPr>
          <a:xfrm>
            <a:off x="7007583" y="4801507"/>
            <a:ext cx="607859" cy="369332"/>
          </a:xfrm>
          <a:prstGeom prst="rect">
            <a:avLst/>
          </a:prstGeom>
          <a:noFill/>
          <a:ln>
            <a:noFill/>
          </a:ln>
        </p:spPr>
        <p:txBody>
          <a:bodyPr wrap="none" rtlCol="0">
            <a:spAutoFit/>
          </a:bodyPr>
          <a:lstStyle/>
          <a:p>
            <a:r>
              <a:rPr lang="en-US" dirty="0" smtClean="0"/>
              <a:t>UE2</a:t>
            </a:r>
            <a:endParaRPr lang="en-US" dirty="0"/>
          </a:p>
        </p:txBody>
      </p:sp>
    </p:spTree>
    <p:extLst>
      <p:ext uri="{BB962C8B-B14F-4D97-AF65-F5344CB8AC3E}">
        <p14:creationId xmlns:p14="http://schemas.microsoft.com/office/powerpoint/2010/main" val="1815588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907704" y="404664"/>
            <a:ext cx="6480720" cy="726435"/>
          </a:xfrm>
        </p:spPr>
        <p:txBody>
          <a:bodyPr>
            <a:normAutofit/>
          </a:bodyPr>
          <a:lstStyle/>
          <a:p>
            <a:pPr algn="l"/>
            <a:r>
              <a:rPr lang="en-US" altLang="ko-KR" sz="2800" dirty="0" smtClean="0">
                <a:solidFill>
                  <a:srgbClr val="0000FF"/>
                </a:solidFill>
              </a:rPr>
              <a:t>Context-aware Power Control</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72008" y="1124744"/>
            <a:ext cx="8964488" cy="648072"/>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100000"/>
              </a:lnSpc>
              <a:spcBef>
                <a:spcPts val="0"/>
              </a:spcBef>
              <a:spcAft>
                <a:spcPts val="0"/>
              </a:spcAft>
              <a:buClr>
                <a:srgbClr val="00B0F0"/>
              </a:buClr>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Different </a:t>
            </a:r>
            <a:r>
              <a:rPr lang="en-US" dirty="0" smtClean="0">
                <a:latin typeface="Arial" pitchFamily="34" charset="0"/>
                <a:cs typeface="Arial" pitchFamily="34" charset="0"/>
              </a:rPr>
              <a:t>applications or services [3]</a:t>
            </a:r>
            <a:r>
              <a: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require different power control schemes </a:t>
            </a:r>
          </a:p>
          <a:p>
            <a:pPr lvl="4">
              <a:buClr>
                <a:srgbClr val="00B0F0"/>
              </a:buClr>
              <a:defRPr/>
            </a:pPr>
            <a:r>
              <a:rPr kumimoji="0" lang="en-US" sz="2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sym typeface="Wingdings" panose="05000000000000000000" pitchFamily="2" charset="2"/>
              </a:rPr>
              <a:t> Application-aware</a:t>
            </a:r>
            <a:r>
              <a:rPr kumimoji="0" lang="en-US" sz="2000" b="1" i="0" u="none" strike="noStrike" kern="1200" cap="none" spc="0" normalizeH="0" noProof="0" dirty="0" smtClean="0">
                <a:ln>
                  <a:noFill/>
                </a:ln>
                <a:solidFill>
                  <a:srgbClr val="FF0000"/>
                </a:solidFill>
                <a:effectLst/>
                <a:uLnTx/>
                <a:uFillTx/>
                <a:latin typeface="Arial" pitchFamily="34" charset="0"/>
                <a:ea typeface="+mn-ea"/>
                <a:cs typeface="Arial" pitchFamily="34" charset="0"/>
                <a:sym typeface="Wingdings" panose="05000000000000000000" pitchFamily="2" charset="2"/>
              </a:rPr>
              <a:t> or Context-aware</a:t>
            </a:r>
            <a:endParaRPr kumimoji="0" lang="en-US" sz="20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530751870"/>
              </p:ext>
            </p:extLst>
          </p:nvPr>
        </p:nvGraphicFramePr>
        <p:xfrm>
          <a:off x="784225" y="1700808"/>
          <a:ext cx="7861300" cy="4749800"/>
        </p:xfrm>
        <a:graphic>
          <a:graphicData uri="http://schemas.openxmlformats.org/presentationml/2006/ole">
            <mc:AlternateContent xmlns:mc="http://schemas.openxmlformats.org/markup-compatibility/2006">
              <mc:Choice xmlns:v="urn:schemas-microsoft-com:vml" Requires="v">
                <p:oleObj spid="_x0000_s599057" name="Visio" r:id="rId4" imgW="7782935" imgH="4280877" progId="Visio.Drawing.11">
                  <p:embed/>
                </p:oleObj>
              </mc:Choice>
              <mc:Fallback>
                <p:oleObj name="Visio" r:id="rId4" imgW="7782935" imgH="4280877" progId="Visio.Drawing.11">
                  <p:embed/>
                  <p:pic>
                    <p:nvPicPr>
                      <p:cNvPr id="0" name="Object 2"/>
                      <p:cNvPicPr>
                        <a:picLocks noChangeAspect="1" noChangeArrowheads="1"/>
                      </p:cNvPicPr>
                      <p:nvPr/>
                    </p:nvPicPr>
                    <p:blipFill>
                      <a:blip r:embed="rId5"/>
                      <a:srcRect/>
                      <a:stretch>
                        <a:fillRect/>
                      </a:stretch>
                    </p:blipFill>
                    <p:spPr bwMode="auto">
                      <a:xfrm>
                        <a:off x="784225" y="1700808"/>
                        <a:ext cx="7861300"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488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23728" y="502322"/>
            <a:ext cx="6732240" cy="766438"/>
          </a:xfrm>
        </p:spPr>
        <p:txBody>
          <a:bodyPr>
            <a:normAutofit/>
          </a:bodyPr>
          <a:lstStyle/>
          <a:p>
            <a:pPr algn="l"/>
            <a:r>
              <a:rPr lang="en-US" altLang="ko-KR" sz="2800" dirty="0" smtClean="0">
                <a:solidFill>
                  <a:srgbClr val="0000FF"/>
                </a:solidFill>
              </a:rPr>
              <a:t>Inter-P2PNWs Power Control</a:t>
            </a:r>
            <a:endParaRPr lang="ko-KR" altLang="en-US" sz="2800" dirty="0">
              <a:solidFill>
                <a:srgbClr val="0000FF"/>
              </a:solidFill>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내용 개체 틀 2"/>
          <p:cNvSpPr txBox="1">
            <a:spLocks/>
          </p:cNvSpPr>
          <p:nvPr/>
        </p:nvSpPr>
        <p:spPr>
          <a:xfrm>
            <a:off x="467544" y="1549302"/>
            <a:ext cx="7777227" cy="3895922"/>
          </a:xfrm>
          <a:prstGeom prst="rect">
            <a:avLst/>
          </a:prstGeom>
        </p:spPr>
        <p:txBody>
          <a:bodyPr vert="horz" lIns="91440" tIns="45720" rIns="91440" bIns="45720" rtlCol="0">
            <a:noAutofit/>
          </a:bodyPr>
          <a:lstStyle/>
          <a:p>
            <a:pPr marL="742950" lvl="1" indent="-285750">
              <a:buClr>
                <a:srgbClr val="00B0F0"/>
              </a:buClr>
              <a:buFont typeface="Arial" pitchFamily="34" charset="0"/>
              <a:buChar char="–"/>
              <a:defRPr/>
            </a:pPr>
            <a:r>
              <a:rPr lang="en-US" altLang="ko-KR" dirty="0">
                <a:latin typeface="Arial" pitchFamily="34" charset="0"/>
                <a:cs typeface="Arial" pitchFamily="34" charset="0"/>
              </a:rPr>
              <a:t>Many </a:t>
            </a:r>
            <a:r>
              <a:rPr lang="en-US" altLang="ko-KR" dirty="0" smtClean="0">
                <a:latin typeface="Arial" pitchFamily="34" charset="0"/>
                <a:cs typeface="Arial" pitchFamily="34" charset="0"/>
              </a:rPr>
              <a:t>P2P networks (P2PNWs) </a:t>
            </a:r>
            <a:r>
              <a:rPr lang="en-US" altLang="ko-KR" dirty="0">
                <a:latin typeface="Arial" pitchFamily="34" charset="0"/>
                <a:cs typeface="Arial" pitchFamily="34" charset="0"/>
              </a:rPr>
              <a:t>coexist within a short radio range of each other without a central controller to manage the transmission power among </a:t>
            </a:r>
            <a:r>
              <a:rPr lang="en-US" altLang="ko-KR" dirty="0" smtClean="0">
                <a:latin typeface="Arial" pitchFamily="34" charset="0"/>
                <a:cs typeface="Arial" pitchFamily="34" charset="0"/>
              </a:rPr>
              <a:t>the P2PNWs, therefore inter-P2PNWs power control is needed.</a:t>
            </a:r>
          </a:p>
          <a:p>
            <a:pPr lvl="1">
              <a:buClr>
                <a:srgbClr val="00B0F0"/>
              </a:buClr>
              <a:defRPr/>
            </a:pPr>
            <a:endParaRPr lang="en-US" altLang="ko-KR" dirty="0" smtClean="0">
              <a:latin typeface="Arial" pitchFamily="34" charset="0"/>
              <a:cs typeface="Arial" pitchFamily="34" charset="0"/>
            </a:endParaRPr>
          </a:p>
          <a:p>
            <a:pPr lvl="1">
              <a:buClr>
                <a:srgbClr val="00B0F0"/>
              </a:buClr>
              <a:defRPr/>
            </a:pPr>
            <a:endParaRPr lang="en-US" altLang="ko-KR" dirty="0" smtClean="0">
              <a:latin typeface="Arial" pitchFamily="34" charset="0"/>
              <a:cs typeface="Arial" pitchFamily="34" charset="0"/>
            </a:endParaRPr>
          </a:p>
          <a:p>
            <a:pPr lvl="2">
              <a:buClr>
                <a:srgbClr val="0000FF"/>
              </a:buClr>
              <a:defRPr/>
            </a:pPr>
            <a:r>
              <a:rPr lang="en-US" i="1" dirty="0" smtClean="0">
                <a:solidFill>
                  <a:srgbClr val="0000FF"/>
                </a:solidFill>
                <a:latin typeface="Arial" pitchFamily="34" charset="0"/>
                <a:cs typeface="Arial" pitchFamily="34" charset="0"/>
              </a:rPr>
              <a:t>For examples:</a:t>
            </a:r>
          </a:p>
          <a:p>
            <a:pPr marL="1257300" lvl="2" indent="-342900">
              <a:buClr>
                <a:srgbClr val="0000FF"/>
              </a:buClr>
              <a:buFont typeface="+mj-lt"/>
              <a:buAutoNum type="arabicPeriod"/>
              <a:defRPr/>
            </a:pPr>
            <a:r>
              <a:rPr kumimoji="0" lang="en-US" b="0" i="1" u="none" strike="noStrike" kern="1200" cap="none" spc="0" normalizeH="0" baseline="0" noProof="0" dirty="0" smtClean="0">
                <a:ln>
                  <a:noFill/>
                </a:ln>
                <a:solidFill>
                  <a:srgbClr val="0000FF"/>
                </a:solidFill>
                <a:effectLst/>
                <a:uLnTx/>
                <a:uFillTx/>
                <a:latin typeface="Arial" pitchFamily="34" charset="0"/>
                <a:cs typeface="Arial" pitchFamily="34" charset="0"/>
              </a:rPr>
              <a:t>What’s the initial transmitting power for a PD when it enters the proximity?</a:t>
            </a:r>
          </a:p>
          <a:p>
            <a:pPr marL="1257300" lvl="2" indent="-342900">
              <a:buClr>
                <a:srgbClr val="0000FF"/>
              </a:buClr>
              <a:buFont typeface="+mj-lt"/>
              <a:buAutoNum type="arabicPeriod"/>
              <a:defRPr/>
            </a:pPr>
            <a:r>
              <a:rPr lang="en-US" i="1" dirty="0" smtClean="0">
                <a:solidFill>
                  <a:srgbClr val="0000FF"/>
                </a:solidFill>
                <a:latin typeface="Arial" pitchFamily="34" charset="0"/>
                <a:cs typeface="Arial" pitchFamily="34" charset="0"/>
              </a:rPr>
              <a:t>Is the “Video Conference Meeting” too loud to affect the other P2P communications in proximity?</a:t>
            </a:r>
          </a:p>
          <a:p>
            <a:pPr marL="1257300" lvl="2" indent="-342900">
              <a:buClr>
                <a:srgbClr val="0000FF"/>
              </a:buClr>
              <a:buFont typeface="+mj-lt"/>
              <a:buAutoNum type="arabicPeriod"/>
              <a:defRPr/>
            </a:pPr>
            <a:r>
              <a:rPr lang="en-US" i="1" dirty="0" smtClean="0">
                <a:solidFill>
                  <a:srgbClr val="0000FF"/>
                </a:solidFill>
                <a:latin typeface="Arial" pitchFamily="34" charset="0"/>
                <a:cs typeface="Arial" pitchFamily="34" charset="0"/>
              </a:rPr>
              <a:t>What’s the transmitting power that a PD may use if participates in “Chatting” as well as “Gaming”.</a:t>
            </a:r>
            <a:endParaRPr kumimoji="0" lang="en-US" b="0" i="1" u="none" strike="noStrike" kern="1200" cap="none" spc="0" normalizeH="0" baseline="0" noProof="0" dirty="0" smtClean="0">
              <a:ln>
                <a:noFill/>
              </a:ln>
              <a:solidFill>
                <a:srgbClr val="0000FF"/>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1811217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67544"/>
          </a:xfrm>
        </p:spPr>
        <p:txBody>
          <a:bodyPr>
            <a:normAutofit fontScale="90000"/>
          </a:bodyPr>
          <a:lstStyle/>
          <a:p>
            <a:r>
              <a:rPr lang="en-US" sz="2800" dirty="0" smtClean="0">
                <a:solidFill>
                  <a:srgbClr val="0000FF"/>
                </a:solidFill>
                <a:latin typeface="Arial" pitchFamily="34" charset="0"/>
                <a:cs typeface="Arial" pitchFamily="34" charset="0"/>
              </a:rPr>
              <a:t>Examples of Context </a:t>
            </a:r>
            <a:r>
              <a:rPr lang="en-US" sz="2800" dirty="0">
                <a:solidFill>
                  <a:srgbClr val="0000FF"/>
                </a:solidFill>
                <a:latin typeface="Arial" pitchFamily="34" charset="0"/>
                <a:cs typeface="Arial" pitchFamily="34" charset="0"/>
              </a:rPr>
              <a:t>and Power Control Information</a:t>
            </a:r>
            <a:endParaRPr lang="en-US" sz="2800" dirty="0">
              <a:solidFill>
                <a:srgbClr val="0000FF"/>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94347445"/>
              </p:ext>
            </p:extLst>
          </p:nvPr>
        </p:nvGraphicFramePr>
        <p:xfrm>
          <a:off x="251520" y="908720"/>
          <a:ext cx="8568952" cy="4770120"/>
        </p:xfrm>
        <a:graphic>
          <a:graphicData uri="http://schemas.openxmlformats.org/drawingml/2006/table">
            <a:tbl>
              <a:tblPr firstRow="1" bandRow="1">
                <a:tableStyleId>{5C22544A-7EE6-4342-B048-85BDC9FD1C3A}</a:tableStyleId>
              </a:tblPr>
              <a:tblGrid>
                <a:gridCol w="1512168"/>
                <a:gridCol w="3672408"/>
                <a:gridCol w="3384376"/>
              </a:tblGrid>
              <a:tr h="370840">
                <a:tc>
                  <a:txBody>
                    <a:bodyPr/>
                    <a:lstStyle/>
                    <a:p>
                      <a:pPr algn="ctr"/>
                      <a:r>
                        <a:rPr lang="en-US" dirty="0" smtClean="0">
                          <a:latin typeface="+mj-lt"/>
                        </a:rPr>
                        <a:t>Application</a:t>
                      </a:r>
                      <a:endParaRPr lang="en-US" dirty="0">
                        <a:latin typeface="+mj-lt"/>
                      </a:endParaRPr>
                    </a:p>
                  </a:txBody>
                  <a:tcPr/>
                </a:tc>
                <a:tc>
                  <a:txBody>
                    <a:bodyPr/>
                    <a:lstStyle/>
                    <a:p>
                      <a:pPr algn="ctr"/>
                      <a:r>
                        <a:rPr lang="en-US" dirty="0" smtClean="0">
                          <a:latin typeface="+mj-lt"/>
                        </a:rPr>
                        <a:t>Context Info</a:t>
                      </a:r>
                      <a:endParaRPr lang="en-US"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j-lt"/>
                          <a:ea typeface="+mn-ea"/>
                          <a:cs typeface="+mn-cs"/>
                        </a:rPr>
                        <a:t>Power Control Info</a:t>
                      </a:r>
                    </a:p>
                    <a:p>
                      <a:pPr algn="ctr"/>
                      <a:endParaRPr lang="en-US" dirty="0">
                        <a:latin typeface="+mj-lt"/>
                      </a:endParaRPr>
                    </a:p>
                  </a:txBody>
                  <a:tcPr/>
                </a:tc>
              </a:tr>
              <a:tr h="370840">
                <a:tc>
                  <a:txBody>
                    <a:bodyPr/>
                    <a:lstStyle/>
                    <a:p>
                      <a:r>
                        <a:rPr lang="en-US" sz="1300" dirty="0" smtClean="0">
                          <a:latin typeface="+mj-lt"/>
                        </a:rPr>
                        <a:t>Video</a:t>
                      </a:r>
                      <a:r>
                        <a:rPr lang="en-US" sz="1300" baseline="0" dirty="0" smtClean="0">
                          <a:latin typeface="+mj-lt"/>
                        </a:rPr>
                        <a:t> Conf. Meeting</a:t>
                      </a:r>
                      <a:endParaRPr lang="en-US" sz="1300" dirty="0">
                        <a:latin typeface="+mj-lt"/>
                      </a:endParaRPr>
                    </a:p>
                  </a:txBody>
                  <a:tcPr/>
                </a:tc>
                <a:tc>
                  <a:txBody>
                    <a:bodyPr/>
                    <a:lstStyle/>
                    <a:p>
                      <a:pPr marL="342900" indent="-342900">
                        <a:buFont typeface="+mj-lt"/>
                        <a:buAutoNum type="arabicPeriod"/>
                      </a:pPr>
                      <a:r>
                        <a:rPr lang="en-US" sz="1300" b="1" i="1" dirty="0" smtClean="0">
                          <a:latin typeface="+mj-lt"/>
                          <a:cs typeface="Arial" pitchFamily="34" charset="0"/>
                        </a:rPr>
                        <a:t>Service Power Category</a:t>
                      </a:r>
                      <a:r>
                        <a:rPr lang="en-US" sz="1300" dirty="0" smtClean="0">
                          <a:latin typeface="+mj-lt"/>
                        </a:rPr>
                        <a:t>: e.g. Cat1</a:t>
                      </a:r>
                      <a:r>
                        <a:rPr lang="en-US" sz="1300" baseline="0" dirty="0" smtClean="0">
                          <a:latin typeface="+mj-lt"/>
                        </a:rPr>
                        <a:t> – very </a:t>
                      </a:r>
                      <a:r>
                        <a:rPr lang="en-US" sz="1300" dirty="0" smtClean="0">
                          <a:latin typeface="+mj-lt"/>
                        </a:rPr>
                        <a:t>high data rate</a:t>
                      </a:r>
                      <a:r>
                        <a:rPr lang="en-US" sz="1300" baseline="0" dirty="0" smtClean="0">
                          <a:latin typeface="+mj-lt"/>
                        </a:rPr>
                        <a:t> &amp; low error rate </a:t>
                      </a:r>
                    </a:p>
                    <a:p>
                      <a:pPr marL="342900" indent="-342900">
                        <a:buFont typeface="+mj-lt"/>
                        <a:buAutoNum type="arabicPeriod"/>
                      </a:pPr>
                      <a:r>
                        <a:rPr lang="en-US" sz="1300" b="1" i="1" baseline="0" dirty="0" smtClean="0">
                          <a:latin typeface="+mj-lt"/>
                        </a:rPr>
                        <a:t>QoS</a:t>
                      </a:r>
                      <a:r>
                        <a:rPr lang="en-US" sz="1300" baseline="0" dirty="0" smtClean="0">
                          <a:latin typeface="+mj-lt"/>
                        </a:rPr>
                        <a:t>: 1-to-N group based -- guaranteed or best effort to all PDs</a:t>
                      </a:r>
                    </a:p>
                    <a:p>
                      <a:pPr marL="342900" indent="-342900">
                        <a:buFont typeface="+mj-lt"/>
                        <a:buAutoNum type="arabicPeriod"/>
                      </a:pPr>
                      <a:r>
                        <a:rPr lang="en-US" sz="1300" b="1" i="1" baseline="0" dirty="0" smtClean="0">
                          <a:solidFill>
                            <a:srgbClr val="FF0000"/>
                          </a:solidFill>
                          <a:latin typeface="+mj-lt"/>
                        </a:rPr>
                        <a:t>Service Range</a:t>
                      </a:r>
                      <a:r>
                        <a:rPr lang="en-US" sz="1300" baseline="0" dirty="0" smtClean="0">
                          <a:latin typeface="+mj-lt"/>
                        </a:rPr>
                        <a:t>: medium</a:t>
                      </a:r>
                    </a:p>
                  </a:txBody>
                  <a:tcPr/>
                </a:tc>
                <a:tc>
                  <a:txBody>
                    <a:bodyPr/>
                    <a:lstStyle/>
                    <a:p>
                      <a:pPr marL="342900" indent="-342900">
                        <a:buFont typeface="+mj-lt"/>
                        <a:buAutoNum type="arabicPeriod"/>
                      </a:pPr>
                      <a:r>
                        <a:rPr lang="en-US" sz="1300" b="1" i="1" kern="1200" baseline="0" dirty="0" smtClean="0">
                          <a:solidFill>
                            <a:srgbClr val="FF0000"/>
                          </a:solidFill>
                          <a:latin typeface="Arial" panose="020B0604020202020204" pitchFamily="34" charset="0"/>
                          <a:ea typeface="+mn-ea"/>
                          <a:cs typeface="Arial" panose="020B0604020202020204" pitchFamily="34" charset="0"/>
                        </a:rPr>
                        <a:t>Max. Tx Power</a:t>
                      </a:r>
                      <a:r>
                        <a:rPr lang="en-US" sz="1300" kern="1200" baseline="0" dirty="0" smtClean="0">
                          <a:solidFill>
                            <a:schemeClr val="dk1"/>
                          </a:solidFill>
                          <a:latin typeface="Arial" panose="020B0604020202020204" pitchFamily="34" charset="0"/>
                          <a:ea typeface="+mn-ea"/>
                          <a:cs typeface="Arial" panose="020B0604020202020204" pitchFamily="34" charset="0"/>
                        </a:rPr>
                        <a:t>: medium</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rgbClr val="7030A0"/>
                          </a:solidFill>
                          <a:latin typeface="Arial" panose="020B0604020202020204" pitchFamily="34" charset="0"/>
                          <a:ea typeface="+mn-ea"/>
                          <a:cs typeface="Arial" panose="020B0604020202020204" pitchFamily="34" charset="0"/>
                        </a:rPr>
                        <a:t>Power Control Interval</a:t>
                      </a:r>
                      <a:r>
                        <a:rPr lang="en-US" sz="1300" b="1" i="1" kern="1200" baseline="0" dirty="0" smtClean="0">
                          <a:solidFill>
                            <a:schemeClr val="dk1"/>
                          </a:solidFill>
                          <a:latin typeface="Arial" panose="020B0604020202020204" pitchFamily="34" charset="0"/>
                          <a:ea typeface="+mn-ea"/>
                          <a:cs typeface="Arial" panose="020B0604020202020204" pitchFamily="34" charset="0"/>
                        </a:rPr>
                        <a:t>: </a:t>
                      </a:r>
                      <a:r>
                        <a:rPr lang="en-US" sz="1300" kern="1200" baseline="0" dirty="0" smtClean="0">
                          <a:solidFill>
                            <a:schemeClr val="dk1"/>
                          </a:solidFill>
                          <a:latin typeface="Arial" panose="020B0604020202020204" pitchFamily="34" charset="0"/>
                          <a:ea typeface="+mn-ea"/>
                          <a:cs typeface="Arial" panose="020B0604020202020204" pitchFamily="34" charset="0"/>
                        </a:rPr>
                        <a:t>long</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chemeClr val="dk1"/>
                          </a:solidFill>
                          <a:latin typeface="Arial" panose="020B0604020202020204" pitchFamily="34" charset="0"/>
                          <a:ea typeface="+mn-ea"/>
                          <a:cs typeface="Arial" panose="020B0604020202020204" pitchFamily="34" charset="0"/>
                        </a:rPr>
                        <a:t>Measurements at Rx</a:t>
                      </a:r>
                      <a:r>
                        <a:rPr lang="en-US" sz="1300" kern="1200" baseline="0" dirty="0" smtClean="0">
                          <a:solidFill>
                            <a:schemeClr val="dk1"/>
                          </a:solidFill>
                          <a:latin typeface="Arial" panose="020B0604020202020204" pitchFamily="34" charset="0"/>
                          <a:ea typeface="+mn-ea"/>
                          <a:cs typeface="Arial" panose="020B0604020202020204" pitchFamily="34" charset="0"/>
                        </a:rPr>
                        <a:t>: SINR, CQI, etc.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chemeClr val="dk1"/>
                          </a:solidFill>
                          <a:latin typeface="Arial" panose="020B0604020202020204" pitchFamily="34" charset="0"/>
                          <a:ea typeface="+mn-ea"/>
                          <a:cs typeface="Arial" panose="020B0604020202020204" pitchFamily="34" charset="0"/>
                        </a:rPr>
                        <a:t>Info from Tx</a:t>
                      </a:r>
                      <a:r>
                        <a:rPr lang="en-US" sz="1300" kern="1200" baseline="0" dirty="0" smtClean="0">
                          <a:solidFill>
                            <a:schemeClr val="dk1"/>
                          </a:solidFill>
                          <a:latin typeface="Arial" panose="020B0604020202020204" pitchFamily="34" charset="0"/>
                          <a:ea typeface="+mn-ea"/>
                          <a:cs typeface="Arial" panose="020B0604020202020204" pitchFamily="34" charset="0"/>
                        </a:rPr>
                        <a:t>: Tx power level, </a:t>
                      </a:r>
                      <a:r>
                        <a:rPr lang="en-US" sz="1300" kern="1200" baseline="0" dirty="0" smtClean="0">
                          <a:solidFill>
                            <a:schemeClr val="accent6">
                              <a:lumMod val="75000"/>
                            </a:schemeClr>
                          </a:solidFill>
                          <a:latin typeface="Arial" panose="020B0604020202020204" pitchFamily="34" charset="0"/>
                          <a:ea typeface="+mn-ea"/>
                          <a:cs typeface="Arial" panose="020B0604020202020204" pitchFamily="34" charset="0"/>
                        </a:rPr>
                        <a:t>location</a:t>
                      </a:r>
                      <a:r>
                        <a:rPr lang="en-US" sz="1300" kern="1200" baseline="0" dirty="0" smtClean="0">
                          <a:solidFill>
                            <a:schemeClr val="dk1"/>
                          </a:solidFill>
                          <a:latin typeface="Arial" panose="020B0604020202020204" pitchFamily="34" charset="0"/>
                          <a:ea typeface="+mn-ea"/>
                          <a:cs typeface="Arial" panose="020B0604020202020204" pitchFamily="34" charset="0"/>
                        </a:rPr>
                        <a:t>, etc.</a:t>
                      </a:r>
                      <a:endParaRPr lang="en-US" sz="1300" kern="1200" dirty="0" smtClean="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r>
                        <a:rPr lang="en-US" sz="1300" dirty="0" smtClean="0">
                          <a:latin typeface="+mj-lt"/>
                        </a:rPr>
                        <a:t>Gaming</a:t>
                      </a:r>
                      <a:endParaRPr lang="en-US" sz="1300" dirty="0">
                        <a:latin typeface="+mj-lt"/>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mj-lt"/>
                          <a:cs typeface="Arial" pitchFamily="34" charset="0"/>
                        </a:rPr>
                        <a:t>Service Power Category</a:t>
                      </a:r>
                      <a:r>
                        <a:rPr kumimoji="0" lang="en-US" sz="1300" b="0" i="0" u="none" strike="noStrike" kern="1200" cap="none" spc="0" normalizeH="0" baseline="0" noProof="0" dirty="0" smtClean="0">
                          <a:ln>
                            <a:noFill/>
                          </a:ln>
                          <a:solidFill>
                            <a:prstClr val="black"/>
                          </a:solidFill>
                          <a:effectLst/>
                          <a:uLnTx/>
                          <a:uFillTx/>
                          <a:latin typeface="+mj-lt"/>
                        </a:rPr>
                        <a:t>: e.g. Cat2 - high data rate &amp; low error rate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mj-lt"/>
                        </a:rPr>
                        <a:t>QoS</a:t>
                      </a:r>
                      <a:r>
                        <a:rPr kumimoji="0" lang="en-US" sz="1300" b="0" i="0" u="none" strike="noStrike" kern="1200" cap="none" spc="0" normalizeH="0" baseline="0" noProof="0" dirty="0" smtClean="0">
                          <a:ln>
                            <a:noFill/>
                          </a:ln>
                          <a:solidFill>
                            <a:prstClr val="black"/>
                          </a:solidFill>
                          <a:effectLst/>
                          <a:uLnTx/>
                          <a:uFillTx/>
                          <a:latin typeface="+mj-lt"/>
                        </a:rPr>
                        <a:t>: distributive group based -- guaranteed to all PDs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srgbClr val="FF0000"/>
                          </a:solidFill>
                          <a:effectLst/>
                          <a:uLnTx/>
                          <a:uFillTx/>
                          <a:latin typeface="+mj-lt"/>
                        </a:rPr>
                        <a:t>Service Range</a:t>
                      </a:r>
                      <a:r>
                        <a:rPr kumimoji="0" lang="en-US" sz="1300" b="0" i="0" u="none" strike="noStrike" kern="1200" cap="none" spc="0" normalizeH="0" baseline="0" noProof="0" dirty="0" smtClean="0">
                          <a:ln>
                            <a:noFill/>
                          </a:ln>
                          <a:solidFill>
                            <a:prstClr val="black"/>
                          </a:solidFill>
                          <a:effectLst/>
                          <a:uLnTx/>
                          <a:uFillTx/>
                          <a:latin typeface="+mj-lt"/>
                        </a:rPr>
                        <a:t>: small</a:t>
                      </a:r>
                    </a:p>
                  </a:txBody>
                  <a:tcPr/>
                </a:tc>
                <a:tc>
                  <a:txBody>
                    <a:bodyPr/>
                    <a:lstStyle/>
                    <a:p>
                      <a:pPr marL="342900" indent="-342900">
                        <a:buFont typeface="+mj-lt"/>
                        <a:buAutoNum type="arabicPeriod"/>
                      </a:pPr>
                      <a:r>
                        <a:rPr lang="en-US" sz="1300" b="1" i="1" kern="1200" baseline="0" dirty="0" smtClean="0">
                          <a:solidFill>
                            <a:srgbClr val="FF0000"/>
                          </a:solidFill>
                          <a:latin typeface="Arial" panose="020B0604020202020204" pitchFamily="34" charset="0"/>
                          <a:ea typeface="+mn-ea"/>
                          <a:cs typeface="Arial" panose="020B0604020202020204" pitchFamily="34" charset="0"/>
                        </a:rPr>
                        <a:t>Max. Tx Power</a:t>
                      </a:r>
                      <a:r>
                        <a:rPr lang="en-US" sz="1300" kern="1200" baseline="0" dirty="0" smtClean="0">
                          <a:solidFill>
                            <a:schemeClr val="dk1"/>
                          </a:solidFill>
                          <a:latin typeface="Arial" panose="020B0604020202020204" pitchFamily="34" charset="0"/>
                          <a:ea typeface="+mn-ea"/>
                          <a:cs typeface="Arial" panose="020B0604020202020204" pitchFamily="34" charset="0"/>
                        </a:rPr>
                        <a:t>: medium</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rgbClr val="7030A0"/>
                          </a:solidFill>
                          <a:latin typeface="Arial" panose="020B0604020202020204" pitchFamily="34" charset="0"/>
                          <a:ea typeface="+mn-ea"/>
                          <a:cs typeface="Arial" panose="020B0604020202020204" pitchFamily="34" charset="0"/>
                        </a:rPr>
                        <a:t>Power Control Interval</a:t>
                      </a:r>
                      <a:r>
                        <a:rPr lang="en-US" sz="1300" b="1" i="1" kern="1200" baseline="0" dirty="0" smtClean="0">
                          <a:solidFill>
                            <a:schemeClr val="dk1"/>
                          </a:solidFill>
                          <a:latin typeface="Arial" panose="020B0604020202020204" pitchFamily="34" charset="0"/>
                          <a:ea typeface="+mn-ea"/>
                          <a:cs typeface="Arial" panose="020B0604020202020204" pitchFamily="34" charset="0"/>
                        </a:rPr>
                        <a:t>: </a:t>
                      </a:r>
                      <a:r>
                        <a:rPr lang="en-US" sz="1300" kern="1200" baseline="0" dirty="0" smtClean="0">
                          <a:solidFill>
                            <a:schemeClr val="dk1"/>
                          </a:solidFill>
                          <a:latin typeface="Arial" panose="020B0604020202020204" pitchFamily="34" charset="0"/>
                          <a:ea typeface="+mn-ea"/>
                          <a:cs typeface="Arial" panose="020B0604020202020204" pitchFamily="34" charset="0"/>
                        </a:rPr>
                        <a:t>long</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chemeClr val="dk1"/>
                          </a:solidFill>
                          <a:latin typeface="Arial" panose="020B0604020202020204" pitchFamily="34" charset="0"/>
                          <a:ea typeface="+mn-ea"/>
                          <a:cs typeface="Arial" panose="020B0604020202020204" pitchFamily="34" charset="0"/>
                        </a:rPr>
                        <a:t>Measurements at Rx</a:t>
                      </a:r>
                      <a:r>
                        <a:rPr lang="en-US" sz="1300" kern="1200" baseline="0" dirty="0" smtClean="0">
                          <a:solidFill>
                            <a:schemeClr val="dk1"/>
                          </a:solidFill>
                          <a:latin typeface="Arial" panose="020B0604020202020204" pitchFamily="34" charset="0"/>
                          <a:ea typeface="+mn-ea"/>
                          <a:cs typeface="Arial" panose="020B0604020202020204" pitchFamily="34" charset="0"/>
                        </a:rPr>
                        <a:t>: SINR, CQI, etc.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baseline="0" dirty="0" smtClean="0">
                          <a:solidFill>
                            <a:schemeClr val="dk1"/>
                          </a:solidFill>
                          <a:latin typeface="Arial" panose="020B0604020202020204" pitchFamily="34" charset="0"/>
                          <a:ea typeface="+mn-ea"/>
                          <a:cs typeface="Arial" panose="020B0604020202020204" pitchFamily="34" charset="0"/>
                        </a:rPr>
                        <a:t>Info from Tx</a:t>
                      </a:r>
                      <a:r>
                        <a:rPr lang="en-US" sz="1300" kern="1200" baseline="0" dirty="0" smtClean="0">
                          <a:solidFill>
                            <a:schemeClr val="dk1"/>
                          </a:solidFill>
                          <a:latin typeface="Arial" panose="020B0604020202020204" pitchFamily="34" charset="0"/>
                          <a:ea typeface="+mn-ea"/>
                          <a:cs typeface="Arial" panose="020B0604020202020204" pitchFamily="34" charset="0"/>
                        </a:rPr>
                        <a:t>: Tx power level, </a:t>
                      </a:r>
                      <a:r>
                        <a:rPr lang="en-US" sz="1300" kern="1200" baseline="0" dirty="0" smtClean="0">
                          <a:solidFill>
                            <a:schemeClr val="accent6">
                              <a:lumMod val="75000"/>
                            </a:schemeClr>
                          </a:solidFill>
                          <a:latin typeface="Arial" panose="020B0604020202020204" pitchFamily="34" charset="0"/>
                          <a:ea typeface="+mn-ea"/>
                          <a:cs typeface="Arial" panose="020B0604020202020204" pitchFamily="34" charset="0"/>
                        </a:rPr>
                        <a:t>location</a:t>
                      </a:r>
                      <a:r>
                        <a:rPr lang="en-US" sz="1300" kern="1200" baseline="0" dirty="0" smtClean="0">
                          <a:solidFill>
                            <a:schemeClr val="dk1"/>
                          </a:solidFill>
                          <a:latin typeface="Arial" panose="020B0604020202020204" pitchFamily="34" charset="0"/>
                          <a:ea typeface="+mn-ea"/>
                          <a:cs typeface="Arial" panose="020B0604020202020204" pitchFamily="34" charset="0"/>
                        </a:rPr>
                        <a:t>, etc.</a:t>
                      </a:r>
                      <a:endParaRPr lang="en-US" sz="1300" kern="1200" dirty="0" smtClean="0">
                        <a:solidFill>
                          <a:schemeClr val="dk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en-US" sz="1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tr>
              <a:tr h="370840">
                <a:tc>
                  <a:txBody>
                    <a:bodyPr/>
                    <a:lstStyle/>
                    <a:p>
                      <a:r>
                        <a:rPr lang="en-US" sz="1300" dirty="0" smtClean="0">
                          <a:latin typeface="+mj-lt"/>
                        </a:rPr>
                        <a:t>Chat</a:t>
                      </a:r>
                      <a:endParaRPr lang="en-US" sz="1300" dirty="0">
                        <a:latin typeface="+mj-lt"/>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dirty="0" smtClean="0">
                          <a:latin typeface="+mj-lt"/>
                          <a:cs typeface="Arial" pitchFamily="34" charset="0"/>
                        </a:rPr>
                        <a:t>Service Power Category</a:t>
                      </a:r>
                      <a:r>
                        <a:rPr lang="en-US" sz="1300" kern="1200" dirty="0" smtClean="0">
                          <a:solidFill>
                            <a:schemeClr val="dk1"/>
                          </a:solidFill>
                          <a:latin typeface="+mj-lt"/>
                          <a:ea typeface="+mn-ea"/>
                          <a:cs typeface="+mn-cs"/>
                        </a:rPr>
                        <a:t>: e.g. Cat3 - low data rate &amp; high error rate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u="none" kern="1200" dirty="0" smtClean="0">
                          <a:solidFill>
                            <a:schemeClr val="dk1"/>
                          </a:solidFill>
                          <a:latin typeface="+mj-lt"/>
                          <a:ea typeface="+mn-ea"/>
                          <a:cs typeface="+mn-cs"/>
                        </a:rPr>
                        <a:t>QoS</a:t>
                      </a:r>
                      <a:r>
                        <a:rPr lang="en-US" sz="1300" kern="1200" dirty="0" smtClean="0">
                          <a:solidFill>
                            <a:schemeClr val="dk1"/>
                          </a:solidFill>
                          <a:latin typeface="+mj-lt"/>
                          <a:ea typeface="+mn-ea"/>
                          <a:cs typeface="+mn-cs"/>
                        </a:rPr>
                        <a:t>: average </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srgbClr val="7030A0"/>
                          </a:solidFill>
                          <a:effectLst/>
                          <a:uLnTx/>
                          <a:uFillTx/>
                          <a:latin typeface="Arial" panose="020B0604020202020204" pitchFamily="34" charset="0"/>
                          <a:ea typeface="+mn-ea"/>
                          <a:cs typeface="Arial" panose="020B0604020202020204" pitchFamily="34" charset="0"/>
                        </a:rPr>
                        <a:t>Power Control Interval</a:t>
                      </a:r>
                      <a:r>
                        <a:rPr kumimoji="0" lang="en-US" sz="13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medium</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Measurements at Rx</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SINR, RSSI, etc.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Info from Tx</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Tx power level, </a:t>
                      </a:r>
                      <a:r>
                        <a:rPr kumimoji="0" lang="en-US" sz="1300" b="0" i="0" u="none" strike="noStrike" kern="1200" cap="none" spc="0" normalizeH="0" baseline="0" noProof="0" dirty="0" smtClean="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speed</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etc.</a:t>
                      </a:r>
                    </a:p>
                  </a:txBody>
                  <a:tcPr/>
                </a:tc>
              </a:tr>
              <a:tr h="370840">
                <a:tc>
                  <a:txBody>
                    <a:bodyPr/>
                    <a:lstStyle/>
                    <a:p>
                      <a:r>
                        <a:rPr lang="en-US" sz="1300" dirty="0" smtClean="0">
                          <a:latin typeface="+mj-lt"/>
                        </a:rPr>
                        <a:t>Keep Alive</a:t>
                      </a:r>
                      <a:endParaRPr lang="en-US" sz="1300" dirty="0">
                        <a:latin typeface="+mj-lt"/>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dirty="0" smtClean="0">
                          <a:latin typeface="+mj-lt"/>
                          <a:cs typeface="Arial" pitchFamily="34" charset="0"/>
                        </a:rPr>
                        <a:t>Service Power Category</a:t>
                      </a:r>
                      <a:r>
                        <a:rPr lang="en-US" sz="1300" kern="1200" dirty="0" smtClean="0">
                          <a:solidFill>
                            <a:schemeClr val="dk1"/>
                          </a:solidFill>
                          <a:latin typeface="+mj-lt"/>
                          <a:ea typeface="+mn-ea"/>
                          <a:cs typeface="+mn-cs"/>
                        </a:rPr>
                        <a:t>: e.g. Cat4 - very low data rate &amp; high error rate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300" b="1" i="1" kern="1200" dirty="0" smtClean="0">
                          <a:solidFill>
                            <a:schemeClr val="dk1"/>
                          </a:solidFill>
                          <a:latin typeface="+mj-lt"/>
                          <a:ea typeface="+mn-ea"/>
                          <a:cs typeface="Arial" pitchFamily="34" charset="0"/>
                        </a:rPr>
                        <a:t>QoS: </a:t>
                      </a:r>
                      <a:r>
                        <a:rPr lang="en-US" sz="1300" b="0" i="0" kern="1200" dirty="0" smtClean="0">
                          <a:solidFill>
                            <a:schemeClr val="dk1"/>
                          </a:solidFill>
                          <a:latin typeface="+mj-lt"/>
                          <a:ea typeface="+mn-ea"/>
                          <a:cs typeface="Arial" pitchFamily="34" charset="0"/>
                        </a:rPr>
                        <a:t>low</a:t>
                      </a:r>
                      <a:endParaRPr lang="en-US" sz="1300" b="0" i="0" kern="1200" noProof="0" dirty="0" smtClean="0">
                        <a:solidFill>
                          <a:schemeClr val="dk1"/>
                        </a:solidFill>
                        <a:latin typeface="+mj-lt"/>
                        <a:ea typeface="+mn-ea"/>
                        <a:cs typeface="Arial" pitchFamily="34"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Measurements at Rx</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RSSI, etc.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3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Info from Tx</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Tx power level, </a:t>
                      </a:r>
                      <a:r>
                        <a:rPr kumimoji="0" lang="en-US" sz="1300" b="0" i="0" u="none" strike="noStrike" kern="1200" cap="none" spc="0" normalizeH="0" baseline="0" noProof="0" dirty="0" smtClean="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speed</a:t>
                      </a:r>
                      <a:r>
                        <a:rPr kumimoji="0" lang="en-US" sz="13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etc.</a:t>
                      </a:r>
                    </a:p>
                  </a:txBody>
                  <a:tcPr/>
                </a:tc>
              </a:tr>
            </a:tbl>
          </a:graphicData>
        </a:graphic>
      </p:graphicFrame>
    </p:spTree>
    <p:extLst>
      <p:ext uri="{BB962C8B-B14F-4D97-AF65-F5344CB8AC3E}">
        <p14:creationId xmlns:p14="http://schemas.microsoft.com/office/powerpoint/2010/main" val="2034054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500042"/>
            <a:ext cx="9144000" cy="726976"/>
          </a:xfrm>
        </p:spPr>
        <p:txBody>
          <a:bodyPr>
            <a:noAutofit/>
          </a:bodyPr>
          <a:lstStyle/>
          <a:p>
            <a:r>
              <a:rPr lang="en-US" sz="2800" dirty="0" smtClean="0">
                <a:solidFill>
                  <a:srgbClr val="0000FF"/>
                </a:solidFill>
              </a:rPr>
              <a:t>Context-aware Power Control for PAC </a:t>
            </a:r>
            <a:endParaRPr lang="ko-KR" altLang="en-US" sz="2800" dirty="0">
              <a:solidFill>
                <a:srgbClr val="0000FF"/>
              </a:solidFill>
            </a:endParaRPr>
          </a:p>
        </p:txBody>
      </p:sp>
      <p:sp>
        <p:nvSpPr>
          <p:cNvPr id="5888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959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980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98019" name="Object 3"/>
          <p:cNvGraphicFramePr>
            <a:graphicFrameLocks/>
          </p:cNvGraphicFramePr>
          <p:nvPr>
            <p:extLst>
              <p:ext uri="{D42A27DB-BD31-4B8C-83A1-F6EECF244321}">
                <p14:modId xmlns:p14="http://schemas.microsoft.com/office/powerpoint/2010/main" val="1326528242"/>
              </p:ext>
            </p:extLst>
          </p:nvPr>
        </p:nvGraphicFramePr>
        <p:xfrm>
          <a:off x="1066800" y="1270000"/>
          <a:ext cx="7010400" cy="5270500"/>
        </p:xfrm>
        <a:graphic>
          <a:graphicData uri="http://schemas.openxmlformats.org/presentationml/2006/ole">
            <mc:AlternateContent xmlns:mc="http://schemas.openxmlformats.org/markup-compatibility/2006">
              <mc:Choice xmlns:v="urn:schemas-microsoft-com:vml" Requires="v">
                <p:oleObj spid="_x0000_s598044" name="Visio" r:id="rId4" imgW="7828818" imgH="5942318" progId="Visio.Drawing.11">
                  <p:embed/>
                </p:oleObj>
              </mc:Choice>
              <mc:Fallback>
                <p:oleObj name="Visio" r:id="rId4" imgW="7828818" imgH="5942318" progId="Visio.Drawing.11">
                  <p:embed/>
                  <p:pic>
                    <p:nvPicPr>
                      <p:cNvPr id="0" name="Picture 3"/>
                      <p:cNvPicPr>
                        <a:picLocks noChangeArrowheads="1"/>
                      </p:cNvPicPr>
                      <p:nvPr/>
                    </p:nvPicPr>
                    <p:blipFill>
                      <a:blip r:embed="rId5"/>
                      <a:srcRect/>
                      <a:stretch>
                        <a:fillRect/>
                      </a:stretch>
                    </p:blipFill>
                    <p:spPr bwMode="auto">
                      <a:xfrm>
                        <a:off x="1066800" y="1270000"/>
                        <a:ext cx="7010400" cy="527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14290"/>
            <a:ext cx="8229600" cy="944562"/>
          </a:xfrm>
        </p:spPr>
        <p:txBody>
          <a:bodyPr/>
          <a:lstStyle/>
          <a:p>
            <a:r>
              <a:rPr lang="en-US" altLang="ko-KR" dirty="0" smtClean="0">
                <a:solidFill>
                  <a:srgbClr val="0000FF"/>
                </a:solidFill>
              </a:rPr>
              <a:t>Conclusions</a:t>
            </a:r>
            <a:endParaRPr lang="ko-KR" altLang="en-US" dirty="0">
              <a:solidFill>
                <a:srgbClr val="0000FF"/>
              </a:solidFill>
            </a:endParaRPr>
          </a:p>
        </p:txBody>
      </p:sp>
      <p:sp>
        <p:nvSpPr>
          <p:cNvPr id="3" name="내용 개체 틀 2"/>
          <p:cNvSpPr>
            <a:spLocks noGrp="1"/>
          </p:cNvSpPr>
          <p:nvPr>
            <p:ph idx="1"/>
          </p:nvPr>
        </p:nvSpPr>
        <p:spPr>
          <a:xfrm>
            <a:off x="428628" y="857232"/>
            <a:ext cx="8358214" cy="5572164"/>
          </a:xfrm>
        </p:spPr>
        <p:txBody>
          <a:bodyPr>
            <a:noAutofit/>
          </a:bodyPr>
          <a:lstStyle/>
          <a:p>
            <a:pPr marL="225425" indent="-225425">
              <a:buClr>
                <a:srgbClr val="00B0F0"/>
              </a:buClr>
              <a:buFont typeface="Wingdings" pitchFamily="2" charset="2"/>
              <a:buChar char="§"/>
            </a:pPr>
            <a:r>
              <a:rPr lang="en-US" altLang="ko-KR" dirty="0" smtClean="0">
                <a:latin typeface="Arial" pitchFamily="34" charset="0"/>
                <a:cs typeface="Arial" pitchFamily="34" charset="0"/>
              </a:rPr>
              <a:t>  Context-aware</a:t>
            </a:r>
            <a:endParaRPr lang="en-US" altLang="ko-KR" dirty="0">
              <a:latin typeface="Arial" pitchFamily="34" charset="0"/>
              <a:cs typeface="Arial" pitchFamily="34" charset="0"/>
            </a:endParaRPr>
          </a:p>
          <a:p>
            <a:pPr marL="688975" lvl="1" indent="-225425">
              <a:buClr>
                <a:srgbClr val="00B0F0"/>
              </a:buClr>
            </a:pPr>
            <a:r>
              <a:rPr lang="en-US" altLang="ko-KR" sz="1900" dirty="0" smtClean="0">
                <a:latin typeface="Arial" pitchFamily="34" charset="0"/>
                <a:cs typeface="Arial" pitchFamily="34" charset="0"/>
              </a:rPr>
              <a:t>Different P2PNWs, formed for different applications or services, conduct different Power Control schemes optimized with different Context and Power Control Information (CPCI).</a:t>
            </a:r>
            <a:endParaRPr lang="en-US" altLang="ko-KR" dirty="0" smtClean="0">
              <a:latin typeface="Arial" pitchFamily="34" charset="0"/>
              <a:cs typeface="Arial" pitchFamily="34" charset="0"/>
            </a:endParaRPr>
          </a:p>
          <a:p>
            <a:pPr marL="225425" indent="-225425">
              <a:buClr>
                <a:srgbClr val="00B0F0"/>
              </a:buClr>
              <a:buFont typeface="Wingdings" pitchFamily="2" charset="2"/>
              <a:buChar char="§"/>
            </a:pPr>
            <a:r>
              <a:rPr lang="en-US" altLang="ko-KR" dirty="0">
                <a:latin typeface="Arial" pitchFamily="34" charset="0"/>
                <a:cs typeface="Arial" pitchFamily="34" charset="0"/>
              </a:rPr>
              <a:t> </a:t>
            </a:r>
            <a:r>
              <a:rPr lang="en-US" altLang="ko-KR" dirty="0" smtClean="0">
                <a:latin typeface="Arial" pitchFamily="34" charset="0"/>
                <a:cs typeface="Arial" pitchFamily="34" charset="0"/>
              </a:rPr>
              <a:t>Co-existence</a:t>
            </a:r>
            <a:endParaRPr lang="en-US" altLang="ko-KR" dirty="0">
              <a:latin typeface="Arial" pitchFamily="34" charset="0"/>
              <a:cs typeface="Arial" pitchFamily="34" charset="0"/>
            </a:endParaRPr>
          </a:p>
          <a:p>
            <a:pPr marL="688975" lvl="1" indent="-225425">
              <a:buClr>
                <a:srgbClr val="00B0F0"/>
              </a:buClr>
            </a:pPr>
            <a:r>
              <a:rPr lang="en-US" altLang="ko-KR" sz="1900" dirty="0" smtClean="0">
                <a:latin typeface="Arial" pitchFamily="34" charset="0"/>
                <a:cs typeface="Arial" pitchFamily="34" charset="0"/>
              </a:rPr>
              <a:t>Optimized the transmitting power level not only for the individual transmitter or receiver, but also for over all P2PNWs in proximity, i.e. inter-P2P power control to reduce interference to other PDs in proximity.</a:t>
            </a:r>
            <a:endParaRPr lang="en-US" altLang="ko-KR" sz="1900" dirty="0">
              <a:latin typeface="Arial" pitchFamily="34" charset="0"/>
              <a:cs typeface="Arial" pitchFamily="34" charset="0"/>
            </a:endParaRPr>
          </a:p>
          <a:p>
            <a:pPr marL="520700" indent="-457200">
              <a:buClr>
                <a:srgbClr val="00B0F0"/>
              </a:buClr>
              <a:buFont typeface="Wingdings" panose="05000000000000000000" pitchFamily="2" charset="2"/>
              <a:buChar char="§"/>
            </a:pPr>
            <a:r>
              <a:rPr lang="en-US" altLang="ko-KR" dirty="0" smtClean="0">
                <a:latin typeface="Arial" pitchFamily="34" charset="0"/>
                <a:cs typeface="Arial" pitchFamily="34" charset="0"/>
              </a:rPr>
              <a:t>Infrastructure-less</a:t>
            </a:r>
          </a:p>
          <a:p>
            <a:pPr marL="688975" lvl="1" indent="-225425">
              <a:buClr>
                <a:srgbClr val="00B0F0"/>
              </a:buClr>
            </a:pPr>
            <a:r>
              <a:rPr lang="en-US" altLang="ko-KR" sz="1900" dirty="0" smtClean="0">
                <a:latin typeface="Arial" pitchFamily="34" charset="0"/>
                <a:cs typeface="Arial" pitchFamily="34" charset="0"/>
              </a:rPr>
              <a:t>No central controller to specify the initial power level and the max. power level, etc.</a:t>
            </a:r>
            <a:endParaRPr lang="en-US" altLang="ko-KR" sz="1600" dirty="0" smtClean="0">
              <a:latin typeface="Arial" pitchFamily="34" charset="0"/>
              <a:cs typeface="Arial" pitchFamily="34" charset="0"/>
            </a:endParaRPr>
          </a:p>
          <a:p>
            <a:pPr marL="863600" lvl="2" indent="0">
              <a:buClr>
                <a:srgbClr val="00B0F0"/>
              </a:buClr>
              <a:buNone/>
            </a:pPr>
            <a:r>
              <a:rPr lang="en-US" altLang="ko-KR" sz="1600" dirty="0" smtClean="0">
                <a:solidFill>
                  <a:srgbClr val="0000FF"/>
                </a:solidFill>
                <a:latin typeface="Arial" pitchFamily="34" charset="0"/>
                <a:cs typeface="Arial" pitchFamily="34" charset="0"/>
                <a:sym typeface="Wingdings" panose="05000000000000000000" pitchFamily="2" charset="2"/>
              </a:rPr>
              <a:t> </a:t>
            </a:r>
            <a:r>
              <a:rPr lang="en-US" altLang="ko-KR" sz="1600" dirty="0" smtClean="0">
                <a:latin typeface="Arial" pitchFamily="34" charset="0"/>
                <a:cs typeface="Arial" pitchFamily="34" charset="0"/>
                <a:sym typeface="Wingdings" panose="05000000000000000000" pitchFamily="2" charset="2"/>
              </a:rPr>
              <a:t>CPCI detection in proximity</a:t>
            </a:r>
          </a:p>
          <a:p>
            <a:pPr marL="863600" lvl="2" indent="0">
              <a:buClr>
                <a:srgbClr val="00B0F0"/>
              </a:buClr>
              <a:buNone/>
            </a:pPr>
            <a:r>
              <a:rPr lang="en-US" altLang="ko-KR" sz="1600" dirty="0" smtClean="0">
                <a:solidFill>
                  <a:srgbClr val="0000FF"/>
                </a:solidFill>
                <a:latin typeface="Arial" pitchFamily="34" charset="0"/>
                <a:cs typeface="Arial" pitchFamily="34" charset="0"/>
                <a:sym typeface="Wingdings" panose="05000000000000000000" pitchFamily="2" charset="2"/>
              </a:rPr>
              <a:t></a:t>
            </a:r>
            <a:r>
              <a:rPr lang="en-US" altLang="ko-KR" sz="1600" dirty="0" smtClean="0">
                <a:latin typeface="Arial" pitchFamily="34" charset="0"/>
                <a:cs typeface="Arial" pitchFamily="34" charset="0"/>
                <a:sym typeface="Wingdings" panose="05000000000000000000" pitchFamily="2" charset="2"/>
              </a:rPr>
              <a:t> Cooperation among PDs in proximity, i.e. Inter-P2PNWs power control</a:t>
            </a:r>
            <a:endParaRPr lang="en-US" altLang="ko-KR"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Props1.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F9E7D636-D1A9-424F-85CF-A033F87387DD}">
  <ds:schemaRefs>
    <ds:schemaRef ds:uri="http://schemas.microsoft.com/office/2006/documentManagement/types"/>
    <ds:schemaRef ds:uri="http://purl.org/dc/terms/"/>
    <ds:schemaRef ds:uri="132a0d76-4fce-476a-bb63-62eb729f34bf"/>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180239</TotalTime>
  <Words>735</Words>
  <Application>Microsoft Office PowerPoint</Application>
  <PresentationFormat>On-screen Show (4:3)</PresentationFormat>
  <Paragraphs>112</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Visio</vt:lpstr>
      <vt:lpstr>PowerPoint Presentation</vt:lpstr>
      <vt:lpstr>Context-aware Power Control</vt:lpstr>
      <vt:lpstr>PAC Requirements</vt:lpstr>
      <vt:lpstr>Conventional Power Control</vt:lpstr>
      <vt:lpstr>Context-aware Power Control</vt:lpstr>
      <vt:lpstr>Inter-P2PNWs Power Control</vt:lpstr>
      <vt:lpstr>Examples of Context and Power Control Information</vt:lpstr>
      <vt:lpstr>Context-aware Power Control for PAC </vt:lpstr>
      <vt:lpstr>Conclusions</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Contribution for IEEE802.15.8 Call for Preliminary Contribution </dc:title>
  <dc:creator>Soo-Young Chang</dc:creator>
  <cp:lastModifiedBy>Li, Qing</cp:lastModifiedBy>
  <cp:revision>2826</cp:revision>
  <dcterms:created xsi:type="dcterms:W3CDTF">2010-05-03T18:32:55Z</dcterms:created>
  <dcterms:modified xsi:type="dcterms:W3CDTF">2014-03-12T22:18:14Z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