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63" r:id="rId5"/>
  </p:sldMasterIdLst>
  <p:notesMasterIdLst>
    <p:notesMasterId r:id="rId18"/>
  </p:notesMasterIdLst>
  <p:sldIdLst>
    <p:sldId id="283" r:id="rId6"/>
    <p:sldId id="284" r:id="rId7"/>
    <p:sldId id="320" r:id="rId8"/>
    <p:sldId id="285" r:id="rId9"/>
    <p:sldId id="299" r:id="rId10"/>
    <p:sldId id="301" r:id="rId11"/>
    <p:sldId id="319" r:id="rId12"/>
    <p:sldId id="314" r:id="rId13"/>
    <p:sldId id="317" r:id="rId14"/>
    <p:sldId id="318" r:id="rId15"/>
    <p:sldId id="312" r:id="rId16"/>
    <p:sldId id="31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en, Zhuo" initials="CZ" lastIdx="60" clrIdx="0"/>
  <p:cmAuthor id="1" name="Han, Tao" initials="HT" lastIdx="2" clrIdx="1"/>
  <p:cmAuthor id="2" name="Wang, Chonggang" initials="CG" lastIdx="2" clrIdx="2"/>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873" autoAdjust="0"/>
    <p:restoredTop sz="90072" autoAdjust="0"/>
  </p:normalViewPr>
  <p:slideViewPr>
    <p:cSldViewPr>
      <p:cViewPr>
        <p:scale>
          <a:sx n="70" d="100"/>
          <a:sy n="70" d="100"/>
        </p:scale>
        <p:origin x="-1272" y="-7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9765B7-FBC4-4B47-8090-6A3D9AA812CF}" type="datetimeFigureOut">
              <a:rPr lang="en-US" smtClean="0"/>
              <a:t>3/12/2014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16513F-F885-49DD-B721-E38AF1E3646C}" type="slidenum">
              <a:rPr lang="en-US" smtClean="0"/>
              <a:t>‹#›</a:t>
            </a:fld>
            <a:endParaRPr lang="en-US" dirty="0"/>
          </a:p>
        </p:txBody>
      </p:sp>
    </p:spTree>
    <p:extLst>
      <p:ext uri="{BB962C8B-B14F-4D97-AF65-F5344CB8AC3E}">
        <p14:creationId xmlns:p14="http://schemas.microsoft.com/office/powerpoint/2010/main" val="27797675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solidFill>
                  <a:prstClr val="black"/>
                </a:solidFill>
              </a:rPr>
              <a:pPr/>
              <a:t>1</a:t>
            </a:fld>
            <a:endParaRPr lang="en-US" dirty="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16513F-F885-49DD-B721-E38AF1E3646C}" type="slidenum">
              <a:rPr lang="en-US" smtClean="0"/>
              <a:t>2</a:t>
            </a:fld>
            <a:endParaRPr lang="en-US" dirty="0"/>
          </a:p>
        </p:txBody>
      </p:sp>
    </p:spTree>
    <p:extLst>
      <p:ext uri="{BB962C8B-B14F-4D97-AF65-F5344CB8AC3E}">
        <p14:creationId xmlns:p14="http://schemas.microsoft.com/office/powerpoint/2010/main" val="3583472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16513F-F885-49DD-B721-E38AF1E3646C}" type="slidenum">
              <a:rPr lang="en-US" smtClean="0"/>
              <a:t>8</a:t>
            </a:fld>
            <a:endParaRPr lang="en-US" dirty="0"/>
          </a:p>
        </p:txBody>
      </p:sp>
    </p:spTree>
    <p:extLst>
      <p:ext uri="{BB962C8B-B14F-4D97-AF65-F5344CB8AC3E}">
        <p14:creationId xmlns:p14="http://schemas.microsoft.com/office/powerpoint/2010/main" val="21242376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16513F-F885-49DD-B721-E38AF1E3646C}" type="slidenum">
              <a:rPr lang="en-US" smtClean="0"/>
              <a:t>11</a:t>
            </a:fld>
            <a:endParaRPr lang="en-US" dirty="0"/>
          </a:p>
        </p:txBody>
      </p:sp>
    </p:spTree>
    <p:extLst>
      <p:ext uri="{BB962C8B-B14F-4D97-AF65-F5344CB8AC3E}">
        <p14:creationId xmlns:p14="http://schemas.microsoft.com/office/powerpoint/2010/main" val="35458287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cxnSp>
        <p:nvCxnSpPr>
          <p:cNvPr id="7"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57200" y="152400"/>
            <a:ext cx="1905000" cy="307777"/>
          </a:xfrm>
          <a:prstGeom prst="rect">
            <a:avLst/>
          </a:prstGeom>
          <a:noFill/>
        </p:spPr>
        <p:txBody>
          <a:bodyPr wrap="square" rtlCol="0">
            <a:spAutoFit/>
          </a:bodyPr>
          <a:lstStyle/>
          <a:p>
            <a:r>
              <a:rPr lang="en-US" sz="1400" b="1" dirty="0" smtClean="0">
                <a:solidFill>
                  <a:prstClr val="black"/>
                </a:solidFill>
                <a:cs typeface="Times New Roman" pitchFamily="18" charset="0"/>
              </a:rPr>
              <a:t>March 2014</a:t>
            </a:r>
            <a:endParaRPr lang="en-US" sz="1400" b="1" dirty="0">
              <a:solidFill>
                <a:prstClr val="black"/>
              </a:solidFill>
              <a:cs typeface="Times New Roman" pitchFamily="18" charset="0"/>
            </a:endParaRPr>
          </a:p>
        </p:txBody>
      </p:sp>
      <p:sp>
        <p:nvSpPr>
          <p:cNvPr id="9" name="TextBox 8"/>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prstClr val="black"/>
                </a:solidFill>
                <a:cs typeface="Times New Roman" pitchFamily="18" charset="0"/>
              </a:rPr>
              <a:t>doc.: IEEE </a:t>
            </a:r>
            <a:r>
              <a:rPr lang="en-US" sz="1400" b="1" dirty="0" smtClean="0">
                <a:solidFill>
                  <a:prstClr val="black"/>
                </a:solidFill>
              </a:rPr>
              <a:t>15-14-0137-00-0008</a:t>
            </a:r>
            <a:endParaRPr lang="en-US" sz="1400" b="1" dirty="0">
              <a:solidFill>
                <a:prstClr val="black"/>
              </a:solidFill>
              <a:cs typeface="Times New Roman" pitchFamily="18" charset="0"/>
            </a:endParaRPr>
          </a:p>
        </p:txBody>
      </p: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Date Placeholder 3"/>
          <p:cNvSpPr txBox="1">
            <a:spLocks/>
          </p:cNvSpPr>
          <p:nvPr userDrawn="1"/>
        </p:nvSpPr>
        <p:spPr>
          <a:xfrm>
            <a:off x="422176" y="6376243"/>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a:defRPr/>
            </a:pPr>
            <a:r>
              <a:rPr lang="en-US" dirty="0" smtClean="0">
                <a:solidFill>
                  <a:prstClr val="black"/>
                </a:solidFill>
              </a:rPr>
              <a:t>Submission</a:t>
            </a:r>
            <a:endParaRPr lang="en-US" dirty="0">
              <a:solidFill>
                <a:prstClr val="black"/>
              </a:solidFill>
            </a:endParaRPr>
          </a:p>
        </p:txBody>
      </p:sp>
      <p:sp>
        <p:nvSpPr>
          <p:cNvPr id="12" name="Date Placeholder 3"/>
          <p:cNvSpPr txBox="1">
            <a:spLocks/>
          </p:cNvSpPr>
          <p:nvPr userDrawn="1"/>
        </p:nvSpPr>
        <p:spPr>
          <a:xfrm>
            <a:off x="5724128" y="6381328"/>
            <a:ext cx="2962672"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algn="r">
              <a:defRPr/>
            </a:pPr>
            <a:r>
              <a:rPr lang="en-US" dirty="0" smtClean="0">
                <a:solidFill>
                  <a:prstClr val="black"/>
                </a:solidFill>
              </a:rPr>
              <a:t>TH, CW, QL, HL, ZC@InterDigital</a:t>
            </a:r>
            <a:endParaRPr lang="en-US" dirty="0">
              <a:solidFill>
                <a:prstClr val="black"/>
              </a:solidFill>
            </a:endParaRPr>
          </a:p>
        </p:txBody>
      </p:sp>
      <p:sp>
        <p:nvSpPr>
          <p:cNvPr id="13" name="Date Placeholder 3"/>
          <p:cNvSpPr txBox="1">
            <a:spLocks/>
          </p:cNvSpPr>
          <p:nvPr userDrawn="1"/>
        </p:nvSpPr>
        <p:spPr>
          <a:xfrm>
            <a:off x="3203848" y="6309320"/>
            <a:ext cx="27432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algn="ctr">
              <a:defRPr/>
            </a:pPr>
            <a:r>
              <a:rPr lang="en-US" dirty="0" smtClean="0">
                <a:solidFill>
                  <a:prstClr val="black"/>
                </a:solidFill>
              </a:rPr>
              <a:t>Slide </a:t>
            </a:r>
            <a:fld id="{03A12984-0DDF-4C5E-9156-2D48CD352EE6}" type="slidenum">
              <a:rPr lang="en-US" smtClean="0">
                <a:solidFill>
                  <a:prstClr val="black"/>
                </a:solidFill>
              </a:rPr>
              <a:pPr algn="ctr">
                <a:defRPr/>
              </a:pPr>
              <a:t>‹#›</a:t>
            </a:fld>
            <a:endParaRPr lang="en-US" dirty="0">
              <a:solidFill>
                <a:prstClr val="black"/>
              </a:solidFill>
            </a:endParaRPr>
          </a:p>
        </p:txBody>
      </p:sp>
    </p:spTree>
    <p:extLst>
      <p:ext uri="{BB962C8B-B14F-4D97-AF65-F5344CB8AC3E}">
        <p14:creationId xmlns:p14="http://schemas.microsoft.com/office/powerpoint/2010/main" val="3299943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44562"/>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76400"/>
            <a:ext cx="8229600" cy="44497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395536" y="6381328"/>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a:defRPr/>
            </a:pPr>
            <a:r>
              <a:rPr lang="en-US" dirty="0" smtClean="0">
                <a:solidFill>
                  <a:prstClr val="black"/>
                </a:solidFill>
              </a:rPr>
              <a:t>Submission</a:t>
            </a:r>
            <a:endParaRPr lang="en-US" dirty="0">
              <a:solidFill>
                <a:prstClr val="black"/>
              </a:solidFill>
            </a:endParaRPr>
          </a:p>
        </p:txBody>
      </p:sp>
      <p:sp>
        <p:nvSpPr>
          <p:cNvPr id="9" name="Date Placeholder 3"/>
          <p:cNvSpPr txBox="1">
            <a:spLocks/>
          </p:cNvSpPr>
          <p:nvPr userDrawn="1"/>
        </p:nvSpPr>
        <p:spPr>
          <a:xfrm>
            <a:off x="5724128" y="6324600"/>
            <a:ext cx="2962672"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algn="r">
              <a:defRPr/>
            </a:pPr>
            <a:r>
              <a:rPr lang="en-US" dirty="0" smtClean="0">
                <a:solidFill>
                  <a:prstClr val="black"/>
                </a:solidFill>
              </a:rPr>
              <a:t>TH, CW, QL, HL, ZC @InterDigital</a:t>
            </a:r>
            <a:endParaRPr lang="en-US" dirty="0">
              <a:solidFill>
                <a:prstClr val="black"/>
              </a:solidFill>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447800" cy="307777"/>
          </a:xfrm>
          <a:prstGeom prst="rect">
            <a:avLst/>
          </a:prstGeom>
          <a:noFill/>
        </p:spPr>
        <p:txBody>
          <a:bodyPr wrap="square" rtlCol="0">
            <a:spAutoFit/>
          </a:bodyPr>
          <a:lstStyle/>
          <a:p>
            <a:r>
              <a:rPr lang="en-US" sz="1400" b="1" dirty="0" smtClean="0">
                <a:solidFill>
                  <a:prstClr val="black"/>
                </a:solidFill>
                <a:cs typeface="Times New Roman" pitchFamily="18" charset="0"/>
              </a:rPr>
              <a:t>March 2014</a:t>
            </a:r>
            <a:endParaRPr lang="en-US" sz="1400" b="1" dirty="0">
              <a:solidFill>
                <a:prstClr val="black"/>
              </a:solidFill>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prstClr val="black"/>
                </a:solidFill>
                <a:cs typeface="Times New Roman" pitchFamily="18" charset="0"/>
              </a:rPr>
              <a:t>doc.: IEEE </a:t>
            </a:r>
            <a:r>
              <a:rPr lang="en-US" sz="1400" b="1" dirty="0" smtClean="0">
                <a:solidFill>
                  <a:prstClr val="black"/>
                </a:solidFill>
              </a:rPr>
              <a:t>15-14-0137-00-0008</a:t>
            </a:r>
            <a:endParaRPr lang="en-US" sz="1400" b="1" dirty="0">
              <a:solidFill>
                <a:prstClr val="black"/>
              </a:solidFill>
              <a:cs typeface="Times New Roman" pitchFamily="18" charset="0"/>
            </a:endParaRPr>
          </a:p>
        </p:txBody>
      </p:sp>
      <p:sp>
        <p:nvSpPr>
          <p:cNvPr id="13" name="Date Placeholder 3"/>
          <p:cNvSpPr txBox="1">
            <a:spLocks/>
          </p:cNvSpPr>
          <p:nvPr userDrawn="1"/>
        </p:nvSpPr>
        <p:spPr>
          <a:xfrm>
            <a:off x="3203848" y="6309320"/>
            <a:ext cx="27432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algn="ctr">
              <a:defRPr/>
            </a:pPr>
            <a:r>
              <a:rPr lang="en-US" dirty="0" smtClean="0">
                <a:solidFill>
                  <a:prstClr val="black"/>
                </a:solidFill>
              </a:rPr>
              <a:t>Slide </a:t>
            </a:r>
            <a:fld id="{03A12984-0DDF-4C5E-9156-2D48CD352EE6}" type="slidenum">
              <a:rPr lang="en-US" smtClean="0">
                <a:solidFill>
                  <a:prstClr val="black"/>
                </a:solidFill>
              </a:rPr>
              <a:pPr algn="ctr">
                <a:defRPr/>
              </a:pPr>
              <a:t>‹#›</a:t>
            </a:fld>
            <a:endParaRPr lang="en-US" dirty="0">
              <a:solidFill>
                <a:prstClr val="black"/>
              </a:solidFill>
            </a:endParaRPr>
          </a:p>
        </p:txBody>
      </p:sp>
    </p:spTree>
    <p:extLst>
      <p:ext uri="{BB962C8B-B14F-4D97-AF65-F5344CB8AC3E}">
        <p14:creationId xmlns:p14="http://schemas.microsoft.com/office/powerpoint/2010/main" val="1886461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cxnSp>
        <p:nvCxnSpPr>
          <p:cNvPr id="7"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57200" y="152400"/>
            <a:ext cx="1905000" cy="307777"/>
          </a:xfrm>
          <a:prstGeom prst="rect">
            <a:avLst/>
          </a:prstGeom>
          <a:noFill/>
        </p:spPr>
        <p:txBody>
          <a:bodyPr wrap="square" rtlCol="0">
            <a:spAutoFit/>
          </a:bodyPr>
          <a:lstStyle/>
          <a:p>
            <a:r>
              <a:rPr lang="en-US" sz="1400" b="1" dirty="0" smtClean="0">
                <a:solidFill>
                  <a:prstClr val="black"/>
                </a:solidFill>
                <a:cs typeface="Times New Roman" pitchFamily="18" charset="0"/>
              </a:rPr>
              <a:t>March 2014</a:t>
            </a:r>
            <a:endParaRPr lang="en-US" sz="1400" b="1" dirty="0">
              <a:solidFill>
                <a:prstClr val="black"/>
              </a:solidFill>
              <a:cs typeface="Times New Roman" pitchFamily="18" charset="0"/>
            </a:endParaRPr>
          </a:p>
        </p:txBody>
      </p:sp>
      <p:sp>
        <p:nvSpPr>
          <p:cNvPr id="9" name="TextBox 8"/>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prstClr val="black"/>
                </a:solidFill>
                <a:cs typeface="Times New Roman" pitchFamily="18" charset="0"/>
              </a:rPr>
              <a:t>doc.: IEEE </a:t>
            </a:r>
            <a:r>
              <a:rPr lang="en-US" sz="1400" b="1" dirty="0" smtClean="0">
                <a:solidFill>
                  <a:prstClr val="black"/>
                </a:solidFill>
              </a:rPr>
              <a:t>15-14-xxxx-00-0008</a:t>
            </a:r>
            <a:endParaRPr lang="en-US" sz="1400" b="1" dirty="0">
              <a:solidFill>
                <a:prstClr val="black"/>
              </a:solidFill>
              <a:cs typeface="Times New Roman" pitchFamily="18" charset="0"/>
            </a:endParaRPr>
          </a:p>
        </p:txBody>
      </p: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Date Placeholder 3"/>
          <p:cNvSpPr txBox="1">
            <a:spLocks/>
          </p:cNvSpPr>
          <p:nvPr userDrawn="1"/>
        </p:nvSpPr>
        <p:spPr>
          <a:xfrm>
            <a:off x="422176" y="6376243"/>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a:defRPr/>
            </a:pPr>
            <a:r>
              <a:rPr lang="en-US" dirty="0" smtClean="0">
                <a:solidFill>
                  <a:prstClr val="black"/>
                </a:solidFill>
              </a:rPr>
              <a:t>Submission</a:t>
            </a:r>
            <a:endParaRPr lang="en-US" dirty="0">
              <a:solidFill>
                <a:prstClr val="black"/>
              </a:solidFill>
            </a:endParaRPr>
          </a:p>
        </p:txBody>
      </p:sp>
      <p:sp>
        <p:nvSpPr>
          <p:cNvPr id="12" name="Date Placeholder 3"/>
          <p:cNvSpPr txBox="1">
            <a:spLocks/>
          </p:cNvSpPr>
          <p:nvPr userDrawn="1"/>
        </p:nvSpPr>
        <p:spPr>
          <a:xfrm>
            <a:off x="5724128" y="6381328"/>
            <a:ext cx="2962672"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algn="r">
              <a:defRPr/>
            </a:pPr>
            <a:r>
              <a:rPr lang="en-US" dirty="0" smtClean="0">
                <a:solidFill>
                  <a:prstClr val="black"/>
                </a:solidFill>
              </a:rPr>
              <a:t>QL, CW, HL, ZC, TH @InterDigital</a:t>
            </a:r>
            <a:endParaRPr lang="en-US" dirty="0">
              <a:solidFill>
                <a:prstClr val="black"/>
              </a:solidFill>
            </a:endParaRPr>
          </a:p>
        </p:txBody>
      </p:sp>
      <p:sp>
        <p:nvSpPr>
          <p:cNvPr id="13" name="Date Placeholder 3"/>
          <p:cNvSpPr txBox="1">
            <a:spLocks/>
          </p:cNvSpPr>
          <p:nvPr userDrawn="1"/>
        </p:nvSpPr>
        <p:spPr>
          <a:xfrm>
            <a:off x="3203848" y="6309320"/>
            <a:ext cx="27432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algn="ctr">
              <a:defRPr/>
            </a:pPr>
            <a:r>
              <a:rPr lang="en-US" dirty="0" smtClean="0">
                <a:solidFill>
                  <a:prstClr val="black"/>
                </a:solidFill>
              </a:rPr>
              <a:t>Slide </a:t>
            </a:r>
            <a:fld id="{03A12984-0DDF-4C5E-9156-2D48CD352EE6}" type="slidenum">
              <a:rPr lang="en-US" smtClean="0">
                <a:solidFill>
                  <a:prstClr val="black"/>
                </a:solidFill>
              </a:rPr>
              <a:pPr algn="ctr">
                <a:defRPr/>
              </a:pPr>
              <a:t>‹#›</a:t>
            </a:fld>
            <a:endParaRPr lang="en-US" dirty="0">
              <a:solidFill>
                <a:prstClr val="black"/>
              </a:solidFill>
            </a:endParaRPr>
          </a:p>
        </p:txBody>
      </p:sp>
    </p:spTree>
    <p:extLst>
      <p:ext uri="{BB962C8B-B14F-4D97-AF65-F5344CB8AC3E}">
        <p14:creationId xmlns:p14="http://schemas.microsoft.com/office/powerpoint/2010/main" val="3652530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44562"/>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76400"/>
            <a:ext cx="8229600" cy="44497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395536" y="6381328"/>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a:defRPr/>
            </a:pPr>
            <a:r>
              <a:rPr lang="en-US" dirty="0" smtClean="0">
                <a:solidFill>
                  <a:prstClr val="black"/>
                </a:solidFill>
              </a:rPr>
              <a:t>Submission</a:t>
            </a:r>
            <a:endParaRPr lang="en-US" dirty="0">
              <a:solidFill>
                <a:prstClr val="black"/>
              </a:solidFill>
            </a:endParaRPr>
          </a:p>
        </p:txBody>
      </p:sp>
      <p:sp>
        <p:nvSpPr>
          <p:cNvPr id="9" name="Date Placeholder 3"/>
          <p:cNvSpPr txBox="1">
            <a:spLocks/>
          </p:cNvSpPr>
          <p:nvPr userDrawn="1"/>
        </p:nvSpPr>
        <p:spPr>
          <a:xfrm>
            <a:off x="5724128" y="6324600"/>
            <a:ext cx="2962672"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algn="r">
              <a:defRPr/>
            </a:pPr>
            <a:r>
              <a:rPr lang="en-US" dirty="0" smtClean="0">
                <a:solidFill>
                  <a:prstClr val="black"/>
                </a:solidFill>
              </a:rPr>
              <a:t>TH, CW, QL, HL, ZC@InterDigital</a:t>
            </a:r>
            <a:endParaRPr lang="en-US" dirty="0">
              <a:solidFill>
                <a:prstClr val="black"/>
              </a:solidFill>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447800" cy="307777"/>
          </a:xfrm>
          <a:prstGeom prst="rect">
            <a:avLst/>
          </a:prstGeom>
          <a:noFill/>
        </p:spPr>
        <p:txBody>
          <a:bodyPr wrap="square" rtlCol="0">
            <a:spAutoFit/>
          </a:bodyPr>
          <a:lstStyle/>
          <a:p>
            <a:r>
              <a:rPr lang="en-US" sz="1400" b="1" dirty="0" smtClean="0">
                <a:solidFill>
                  <a:prstClr val="black"/>
                </a:solidFill>
                <a:cs typeface="Times New Roman" pitchFamily="18" charset="0"/>
              </a:rPr>
              <a:t>March 2014</a:t>
            </a:r>
            <a:endParaRPr lang="en-US" sz="1400" b="1" dirty="0">
              <a:solidFill>
                <a:prstClr val="black"/>
              </a:solidFill>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prstClr val="black"/>
                </a:solidFill>
                <a:cs typeface="Times New Roman" pitchFamily="18" charset="0"/>
              </a:rPr>
              <a:t>doc.: IEEE </a:t>
            </a:r>
            <a:r>
              <a:rPr lang="en-US" sz="1400" b="1" dirty="0" smtClean="0">
                <a:solidFill>
                  <a:prstClr val="black"/>
                </a:solidFill>
              </a:rPr>
              <a:t>15-14-0137-00-0008</a:t>
            </a:r>
            <a:endParaRPr lang="en-US" sz="1400" b="1" dirty="0">
              <a:solidFill>
                <a:prstClr val="black"/>
              </a:solidFill>
              <a:cs typeface="Times New Roman" pitchFamily="18" charset="0"/>
            </a:endParaRPr>
          </a:p>
        </p:txBody>
      </p:sp>
      <p:sp>
        <p:nvSpPr>
          <p:cNvPr id="13" name="Date Placeholder 3"/>
          <p:cNvSpPr txBox="1">
            <a:spLocks/>
          </p:cNvSpPr>
          <p:nvPr userDrawn="1"/>
        </p:nvSpPr>
        <p:spPr>
          <a:xfrm>
            <a:off x="3203848" y="6309320"/>
            <a:ext cx="27432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algn="ctr">
              <a:defRPr/>
            </a:pPr>
            <a:r>
              <a:rPr lang="en-US" dirty="0" smtClean="0">
                <a:solidFill>
                  <a:prstClr val="black"/>
                </a:solidFill>
              </a:rPr>
              <a:t>Slide </a:t>
            </a:r>
            <a:fld id="{03A12984-0DDF-4C5E-9156-2D48CD352EE6}" type="slidenum">
              <a:rPr lang="en-US" smtClean="0">
                <a:solidFill>
                  <a:prstClr val="black"/>
                </a:solidFill>
              </a:rPr>
              <a:pPr algn="ctr">
                <a:defRPr/>
              </a:pPr>
              <a:t>‹#›</a:t>
            </a:fld>
            <a:endParaRPr lang="en-US" dirty="0">
              <a:solidFill>
                <a:prstClr val="black"/>
              </a:solidFill>
            </a:endParaRPr>
          </a:p>
        </p:txBody>
      </p:sp>
    </p:spTree>
    <p:extLst>
      <p:ext uri="{BB962C8B-B14F-4D97-AF65-F5344CB8AC3E}">
        <p14:creationId xmlns:p14="http://schemas.microsoft.com/office/powerpoint/2010/main" val="274083837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9445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371600"/>
            <a:ext cx="8229600" cy="4754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solidFill>
                  <a:prstClr val="black">
                    <a:tint val="75000"/>
                  </a:prstClr>
                </a:solidFill>
              </a:rPr>
              <a:t>Slide 1</a:t>
            </a:r>
            <a:endParaRPr lang="en-US" dirty="0">
              <a:solidFill>
                <a:prstClr val="black">
                  <a:tint val="75000"/>
                </a:prstClr>
              </a:solidFill>
            </a:endParaRPr>
          </a:p>
        </p:txBody>
      </p:sp>
    </p:spTree>
    <p:extLst>
      <p:ext uri="{BB962C8B-B14F-4D97-AF65-F5344CB8AC3E}">
        <p14:creationId xmlns:p14="http://schemas.microsoft.com/office/powerpoint/2010/main" val="1740867630"/>
      </p:ext>
    </p:extLst>
  </p:cSld>
  <p:clrMap bg1="lt1" tx1="dk1" bg2="lt2" tx2="dk2" accent1="accent1" accent2="accent2" accent3="accent3" accent4="accent4" accent5="accent5" accent6="accent6" hlink="hlink" folHlink="folHlink"/>
  <p:sldLayoutIdLst>
    <p:sldLayoutId id="2147483661" r:id="rId1"/>
    <p:sldLayoutId id="2147483662" r:id="rId2"/>
  </p:sldLayoutIdLst>
  <p:hf sldNum="0" hdr="0" ftr="0" dt="0"/>
  <p:txStyles>
    <p:titleStyle>
      <a:lvl1pPr algn="ctr" defTabSz="914400" rtl="0" eaLnBrk="1" latinLnBrk="0" hangingPunct="1">
        <a:spcBef>
          <a:spcPct val="0"/>
        </a:spcBef>
        <a:buNone/>
        <a:defRPr sz="3800" b="1" i="0" kern="1200" baseline="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9445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371600"/>
            <a:ext cx="8229600" cy="4754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solidFill>
                  <a:prstClr val="black">
                    <a:tint val="75000"/>
                  </a:prstClr>
                </a:solidFill>
              </a:rPr>
              <a:t>Slide 1</a:t>
            </a:r>
            <a:endParaRPr lang="en-US" dirty="0">
              <a:solidFill>
                <a:prstClr val="black">
                  <a:tint val="75000"/>
                </a:prstClr>
              </a:solidFill>
            </a:endParaRPr>
          </a:p>
        </p:txBody>
      </p:sp>
    </p:spTree>
    <p:extLst>
      <p:ext uri="{BB962C8B-B14F-4D97-AF65-F5344CB8AC3E}">
        <p14:creationId xmlns:p14="http://schemas.microsoft.com/office/powerpoint/2010/main" val="3180112035"/>
      </p:ext>
    </p:extLst>
  </p:cSld>
  <p:clrMap bg1="lt1" tx1="dk1" bg2="lt2" tx2="dk2" accent1="accent1" accent2="accent2" accent3="accent3" accent4="accent4" accent5="accent5" accent6="accent6" hlink="hlink" folHlink="folHlink"/>
  <p:sldLayoutIdLst>
    <p:sldLayoutId id="2147483664" r:id="rId1"/>
    <p:sldLayoutId id="2147483665" r:id="rId2"/>
  </p:sldLayoutIdLst>
  <p:hf sldNum="0" hdr="0" ftr="0" dt="0"/>
  <p:txStyles>
    <p:titleStyle>
      <a:lvl1pPr algn="ctr" defTabSz="914400" rtl="0" eaLnBrk="1" latinLnBrk="0" hangingPunct="1">
        <a:spcBef>
          <a:spcPct val="0"/>
        </a:spcBef>
        <a:buNone/>
        <a:defRPr sz="3800" b="1" i="0" kern="1200" baseline="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4.xml"/><Relationship Id="rId1" Type="http://schemas.openxmlformats.org/officeDocument/2006/relationships/vmlDrawing" Target="../drawings/vmlDrawing5.vml"/><Relationship Id="rId4" Type="http://schemas.openxmlformats.org/officeDocument/2006/relationships/image" Target="../media/image5.e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4.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oleObject" Target="../embeddings/oleObject3.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4.xml"/><Relationship Id="rId1" Type="http://schemas.openxmlformats.org/officeDocument/2006/relationships/vmlDrawing" Target="../drawings/vmlDrawing4.vml"/><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47638" y="609600"/>
            <a:ext cx="8853518" cy="5016758"/>
          </a:xfrm>
          <a:prstGeom prst="rect">
            <a:avLst/>
          </a:prstGeom>
          <a:noFill/>
          <a:ln w="12700">
            <a:noFill/>
            <a:miter lim="800000"/>
            <a:headEnd type="none" w="sm" len="sm"/>
            <a:tailEnd type="none" w="sm" len="sm"/>
          </a:ln>
          <a:effectLst/>
        </p:spPr>
        <p:txBody>
          <a:bodyPr wrap="square">
            <a:spAutoFit/>
          </a:bodyPr>
          <a:lstStyle/>
          <a:p>
            <a:pPr algn="ctr">
              <a:defRPr/>
            </a:pPr>
            <a:r>
              <a:rPr lang="en-US" altLang="ko-KR" b="1" u="sng" dirty="0" smtClean="0">
                <a:solidFill>
                  <a:prstClr val="black"/>
                </a:solidFill>
                <a:effectLst>
                  <a:outerShdw blurRad="38100" dist="38100" dir="2700000" algn="tl">
                    <a:srgbClr val="C0C0C0"/>
                  </a:outerShdw>
                </a:effectLst>
                <a:ea typeface="굴림" pitchFamily="50" charset="-127"/>
                <a:cs typeface="Times New Roman" pitchFamily="18" charset="0"/>
              </a:rPr>
              <a:t>Project: IEEE P802.15 Working Group for Wireless Personal Area Networks (WPANs)</a:t>
            </a:r>
            <a:endParaRPr lang="en-US" altLang="ko-KR" sz="1600" b="1" dirty="0" smtClean="0">
              <a:solidFill>
                <a:prstClr val="black"/>
              </a:solidFill>
              <a:ea typeface="굴림" pitchFamily="50" charset="-127"/>
              <a:cs typeface="Times New Roman" pitchFamily="18" charset="0"/>
            </a:endParaRPr>
          </a:p>
          <a:p>
            <a:pPr>
              <a:defRPr/>
            </a:pPr>
            <a:endParaRPr lang="en-US" altLang="ko-KR" sz="1600" dirty="0" smtClean="0">
              <a:solidFill>
                <a:prstClr val="black"/>
              </a:solidFill>
              <a:ea typeface="굴림" pitchFamily="50" charset="-127"/>
              <a:cs typeface="Times New Roman" pitchFamily="18" charset="0"/>
            </a:endParaRPr>
          </a:p>
          <a:p>
            <a:pPr>
              <a:defRPr/>
            </a:pPr>
            <a:r>
              <a:rPr lang="en-US" altLang="ko-KR" sz="1600" b="1" dirty="0" smtClean="0">
                <a:solidFill>
                  <a:prstClr val="black"/>
                </a:solidFill>
                <a:ea typeface="굴림" pitchFamily="50" charset="-127"/>
              </a:rPr>
              <a:t>Submission Title:</a:t>
            </a:r>
            <a:r>
              <a:rPr lang="en-US" altLang="ko-KR" sz="1600" dirty="0" smtClean="0">
                <a:solidFill>
                  <a:prstClr val="black"/>
                </a:solidFill>
                <a:ea typeface="굴림" pitchFamily="50" charset="-127"/>
              </a:rPr>
              <a:t> [Reliable Multicast for PAC]	</a:t>
            </a:r>
          </a:p>
          <a:p>
            <a:pPr>
              <a:defRPr/>
            </a:pPr>
            <a:r>
              <a:rPr lang="en-US" altLang="ko-KR" sz="1600" b="1" dirty="0" smtClean="0">
                <a:solidFill>
                  <a:prstClr val="black"/>
                </a:solidFill>
                <a:ea typeface="굴림" pitchFamily="50" charset="-127"/>
              </a:rPr>
              <a:t>Date Submitted:  [</a:t>
            </a:r>
            <a:r>
              <a:rPr lang="en-US" altLang="ko-KR" sz="1600" dirty="0">
                <a:solidFill>
                  <a:prstClr val="black"/>
                </a:solidFill>
                <a:ea typeface="굴림" pitchFamily="50" charset="-127"/>
              </a:rPr>
              <a:t>12 March 2014</a:t>
            </a:r>
            <a:r>
              <a:rPr lang="en-US" altLang="ko-KR" sz="1600" dirty="0" smtClean="0">
                <a:solidFill>
                  <a:prstClr val="black"/>
                </a:solidFill>
                <a:ea typeface="굴림" pitchFamily="50" charset="-127"/>
              </a:rPr>
              <a:t>]	</a:t>
            </a:r>
          </a:p>
          <a:p>
            <a:pPr>
              <a:defRPr/>
            </a:pPr>
            <a:r>
              <a:rPr lang="en-US" altLang="ko-KR" sz="1600" b="1" dirty="0" smtClean="0">
                <a:solidFill>
                  <a:prstClr val="black"/>
                </a:solidFill>
                <a:ea typeface="굴림" pitchFamily="50" charset="-127"/>
              </a:rPr>
              <a:t>Source:</a:t>
            </a:r>
            <a:r>
              <a:rPr lang="en-US" altLang="ko-KR" sz="1600" dirty="0" smtClean="0">
                <a:solidFill>
                  <a:prstClr val="black"/>
                </a:solidFill>
                <a:ea typeface="굴림" pitchFamily="50" charset="-127"/>
              </a:rPr>
              <a:t> [Tao Han, Chonggang </a:t>
            </a:r>
            <a:r>
              <a:rPr lang="en-US" altLang="ko-KR" sz="1600" dirty="0">
                <a:solidFill>
                  <a:prstClr val="black"/>
                </a:solidFill>
                <a:ea typeface="굴림" pitchFamily="50" charset="-127"/>
              </a:rPr>
              <a:t>Wang, Qing </a:t>
            </a:r>
            <a:r>
              <a:rPr lang="en-US" altLang="ko-KR" sz="1600" dirty="0" smtClean="0">
                <a:solidFill>
                  <a:prstClr val="black"/>
                </a:solidFill>
                <a:ea typeface="굴림" pitchFamily="50" charset="-127"/>
              </a:rPr>
              <a:t>Li, Hongkun Li, Zhuo Chen]</a:t>
            </a:r>
            <a:endParaRPr lang="en-US" altLang="ko-KR" sz="1600" baseline="30000" dirty="0" smtClean="0">
              <a:solidFill>
                <a:prstClr val="black"/>
              </a:solidFill>
              <a:ea typeface="굴림" pitchFamily="50" charset="-127"/>
            </a:endParaRPr>
          </a:p>
          <a:p>
            <a:pPr>
              <a:defRPr/>
            </a:pPr>
            <a:r>
              <a:rPr lang="en-US" altLang="ko-KR" sz="1600" dirty="0" smtClean="0">
                <a:solidFill>
                  <a:prstClr val="black"/>
                </a:solidFill>
                <a:ea typeface="굴림" pitchFamily="50" charset="-127"/>
              </a:rPr>
              <a:t>Company [InterDigital Communications Corporation]</a:t>
            </a:r>
          </a:p>
          <a:p>
            <a:pPr>
              <a:defRPr/>
            </a:pPr>
            <a:r>
              <a:rPr lang="en-US" altLang="ko-KR" sz="1600" dirty="0" smtClean="0">
                <a:solidFill>
                  <a:prstClr val="black"/>
                </a:solidFill>
                <a:ea typeface="굴림" pitchFamily="50" charset="-127"/>
              </a:rPr>
              <a:t>Address [781 Third Avenue, King of Prussia, PA 19406-1409, USA] </a:t>
            </a:r>
          </a:p>
          <a:p>
            <a:pPr>
              <a:defRPr/>
            </a:pPr>
            <a:r>
              <a:rPr lang="en-US" altLang="ko-KR" sz="1600" dirty="0" smtClean="0">
                <a:solidFill>
                  <a:prstClr val="black"/>
                </a:solidFill>
                <a:ea typeface="굴림" pitchFamily="50" charset="-127"/>
              </a:rPr>
              <a:t>Voice:[610-878-5695], FAX: [610-878-7885], E-Mail:[Qing.Li@InterDigital.com]</a:t>
            </a:r>
          </a:p>
          <a:p>
            <a:pPr>
              <a:spcBef>
                <a:spcPts val="600"/>
              </a:spcBef>
              <a:spcAft>
                <a:spcPts val="600"/>
              </a:spcAft>
              <a:defRPr/>
            </a:pPr>
            <a:r>
              <a:rPr lang="en-US" altLang="ko-KR" sz="1600" b="1" dirty="0" smtClean="0">
                <a:solidFill>
                  <a:prstClr val="black"/>
                </a:solidFill>
                <a:ea typeface="굴림" pitchFamily="50" charset="-127"/>
              </a:rPr>
              <a:t>Re:</a:t>
            </a:r>
            <a:r>
              <a:rPr lang="en-US" altLang="ko-KR" sz="1600" dirty="0" smtClean="0">
                <a:solidFill>
                  <a:prstClr val="black"/>
                </a:solidFill>
                <a:ea typeface="굴림" pitchFamily="50" charset="-127"/>
              </a:rPr>
              <a:t> [ Call for Preliminary Contributions]</a:t>
            </a:r>
          </a:p>
          <a:p>
            <a:pPr>
              <a:spcBef>
                <a:spcPts val="600"/>
              </a:spcBef>
              <a:spcAft>
                <a:spcPts val="600"/>
              </a:spcAft>
              <a:defRPr/>
            </a:pPr>
            <a:r>
              <a:rPr lang="en-US" altLang="ko-KR" sz="1600" b="1" dirty="0" smtClean="0">
                <a:solidFill>
                  <a:prstClr val="black"/>
                </a:solidFill>
                <a:ea typeface="굴림" pitchFamily="50" charset="-127"/>
              </a:rPr>
              <a:t>Abstract:</a:t>
            </a:r>
            <a:r>
              <a:rPr lang="en-US" altLang="ko-KR" sz="1600" dirty="0" smtClean="0">
                <a:solidFill>
                  <a:prstClr val="black"/>
                </a:solidFill>
                <a:ea typeface="굴림" pitchFamily="50" charset="-127"/>
              </a:rPr>
              <a:t>	[This document presents reliable multicast schemes for 802.15.8 TG]</a:t>
            </a:r>
          </a:p>
          <a:p>
            <a:pPr>
              <a:spcBef>
                <a:spcPts val="600"/>
              </a:spcBef>
              <a:spcAft>
                <a:spcPts val="600"/>
              </a:spcAft>
              <a:defRPr/>
            </a:pPr>
            <a:r>
              <a:rPr lang="en-US" altLang="ko-KR" sz="1600" b="1" dirty="0" smtClean="0">
                <a:solidFill>
                  <a:prstClr val="black"/>
                </a:solidFill>
                <a:ea typeface="굴림" pitchFamily="50" charset="-127"/>
              </a:rPr>
              <a:t>Purpose:</a:t>
            </a:r>
            <a:r>
              <a:rPr lang="en-US" altLang="ko-KR" sz="1600" dirty="0" smtClean="0">
                <a:solidFill>
                  <a:prstClr val="black"/>
                </a:solidFill>
                <a:ea typeface="굴림" pitchFamily="50" charset="-127"/>
              </a:rPr>
              <a:t>	[To discuss technical feasibility of the proposed reliable multicast schemes for 802.15.8 TG]</a:t>
            </a:r>
          </a:p>
          <a:p>
            <a:pPr>
              <a:defRPr/>
            </a:pPr>
            <a:endParaRPr lang="en-US" altLang="ko-KR" sz="1600" b="1" dirty="0" smtClean="0">
              <a:solidFill>
                <a:prstClr val="black"/>
              </a:solidFill>
              <a:ea typeface="굴림" pitchFamily="50" charset="-127"/>
              <a:cs typeface="Times New Roman" pitchFamily="18" charset="0"/>
            </a:endParaRPr>
          </a:p>
          <a:p>
            <a:pPr>
              <a:defRPr/>
            </a:pPr>
            <a:r>
              <a:rPr lang="en-US" altLang="ko-KR" sz="1600" b="1" dirty="0" smtClean="0">
                <a:solidFill>
                  <a:prstClr val="black"/>
                </a:solidFill>
                <a:ea typeface="굴림" pitchFamily="50" charset="-127"/>
                <a:cs typeface="Times New Roman" pitchFamily="18" charset="0"/>
              </a:rPr>
              <a:t>Notice:</a:t>
            </a:r>
            <a:r>
              <a:rPr lang="en-US" altLang="ko-KR" sz="1600" dirty="0" smtClean="0">
                <a:solidFill>
                  <a:prstClr val="black"/>
                </a:solidFill>
                <a:ea typeface="굴림" pitchFamily="50" charset="-127"/>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smtClean="0">
                <a:solidFill>
                  <a:prstClr val="black"/>
                </a:solidFill>
                <a:ea typeface="굴림" pitchFamily="50" charset="-127"/>
                <a:cs typeface="Times New Roman" pitchFamily="18" charset="0"/>
              </a:rPr>
              <a:t>Release:</a:t>
            </a:r>
            <a:r>
              <a:rPr lang="en-US" altLang="ko-KR" sz="1600" dirty="0" smtClean="0">
                <a:solidFill>
                  <a:prstClr val="black"/>
                </a:solidFill>
                <a:ea typeface="굴림" pitchFamily="50" charset="-127"/>
                <a:cs typeface="Times New Roman" pitchFamily="18" charset="0"/>
              </a:rPr>
              <a:t> The contributor acknowledges and accepts that this contribution becomes the property of IEEE and may be made publicly available by P802.15.	</a:t>
            </a:r>
            <a:endParaRPr lang="en-US" altLang="ko-KR" sz="1600" dirty="0">
              <a:solidFill>
                <a:prstClr val="black"/>
              </a:solidFill>
              <a:ea typeface="굴림" pitchFamily="50" charset="-127"/>
              <a:cs typeface="Times New Roman" pitchFamily="18" charset="0"/>
            </a:endParaRPr>
          </a:p>
        </p:txBody>
      </p:sp>
    </p:spTree>
    <p:extLst>
      <p:ext uri="{BB962C8B-B14F-4D97-AF65-F5344CB8AC3E}">
        <p14:creationId xmlns:p14="http://schemas.microsoft.com/office/powerpoint/2010/main" val="2592159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10600" cy="944562"/>
          </a:xfrm>
        </p:spPr>
        <p:txBody>
          <a:bodyPr>
            <a:noAutofit/>
          </a:bodyPr>
          <a:lstStyle/>
          <a:p>
            <a:r>
              <a:rPr lang="en-US" sz="3200" dirty="0"/>
              <a:t>MAC Multicast Reliability </a:t>
            </a:r>
            <a:r>
              <a:rPr lang="en-US" sz="3200" dirty="0" smtClean="0"/>
              <a:t>Management (4/4)</a:t>
            </a:r>
            <a:endParaRPr lang="en-US" sz="3200" dirty="0"/>
          </a:p>
        </p:txBody>
      </p:sp>
      <p:sp>
        <p:nvSpPr>
          <p:cNvPr id="3" name="Content Placeholder 2"/>
          <p:cNvSpPr>
            <a:spLocks noGrp="1"/>
          </p:cNvSpPr>
          <p:nvPr>
            <p:ph idx="1"/>
          </p:nvPr>
        </p:nvSpPr>
        <p:spPr>
          <a:xfrm>
            <a:off x="152400" y="1219201"/>
            <a:ext cx="8991600" cy="3733800"/>
          </a:xfrm>
        </p:spPr>
        <p:txBody>
          <a:bodyPr>
            <a:normAutofit/>
          </a:bodyPr>
          <a:lstStyle/>
          <a:p>
            <a:pPr>
              <a:buClr>
                <a:srgbClr val="00B0F0"/>
              </a:buClr>
            </a:pPr>
            <a:r>
              <a:rPr lang="en-US" sz="2400" dirty="0" smtClean="0">
                <a:cs typeface="Arial" pitchFamily="34" charset="0"/>
              </a:rPr>
              <a:t>Partial ACK Use </a:t>
            </a:r>
            <a:r>
              <a:rPr lang="en-US" sz="2400" dirty="0">
                <a:cs typeface="Arial" pitchFamily="34" charset="0"/>
              </a:rPr>
              <a:t>C</a:t>
            </a:r>
            <a:r>
              <a:rPr lang="en-US" sz="2400" dirty="0" smtClean="0">
                <a:cs typeface="Arial" pitchFamily="34" charset="0"/>
              </a:rPr>
              <a:t>ase: Personalized Advertisement</a:t>
            </a:r>
          </a:p>
          <a:p>
            <a:pPr lvl="1">
              <a:buClr>
                <a:srgbClr val="00B0F0"/>
              </a:buClr>
            </a:pPr>
            <a:r>
              <a:rPr lang="en-US" sz="2000" dirty="0" smtClean="0">
                <a:cs typeface="Arial" pitchFamily="34" charset="0"/>
              </a:rPr>
              <a:t>PD 1 multicasts its advertisement to a group of targeted customers, PD 2-5. </a:t>
            </a:r>
          </a:p>
          <a:p>
            <a:pPr lvl="1">
              <a:buClr>
                <a:srgbClr val="00B0F0"/>
              </a:buClr>
            </a:pPr>
            <a:r>
              <a:rPr lang="en-US" sz="2000" dirty="0" smtClean="0">
                <a:cs typeface="Arial" pitchFamily="34" charset="0"/>
              </a:rPr>
              <a:t>PD 1 aims to ensure at least 50% of its targeted customers receive the advertisement.  </a:t>
            </a:r>
          </a:p>
          <a:p>
            <a:pPr lvl="1">
              <a:buClr>
                <a:srgbClr val="00B0F0"/>
              </a:buClr>
            </a:pPr>
            <a:r>
              <a:rPr lang="en-US" sz="2000" dirty="0">
                <a:cs typeface="Arial" pitchFamily="34" charset="0"/>
              </a:rPr>
              <a:t>1</a:t>
            </a:r>
            <a:r>
              <a:rPr lang="en-US" sz="2000" dirty="0" smtClean="0">
                <a:cs typeface="Arial" pitchFamily="34" charset="0"/>
              </a:rPr>
              <a:t> or more PDs in the group can send an ACK to PD 1. </a:t>
            </a:r>
          </a:p>
          <a:p>
            <a:pPr lvl="1">
              <a:buClr>
                <a:srgbClr val="00B0F0"/>
              </a:buClr>
            </a:pPr>
            <a:r>
              <a:rPr lang="en-US" sz="2000" dirty="0" smtClean="0">
                <a:cs typeface="Arial" pitchFamily="34" charset="0"/>
              </a:rPr>
              <a:t>PD 1 multicasts new data only after receiving ACKs </a:t>
            </a:r>
            <a:r>
              <a:rPr lang="en-US" sz="2000" dirty="0">
                <a:cs typeface="Arial" pitchFamily="34" charset="0"/>
              </a:rPr>
              <a:t>from </a:t>
            </a:r>
            <a:r>
              <a:rPr lang="en-US" sz="2000" dirty="0" smtClean="0">
                <a:cs typeface="Arial" pitchFamily="34" charset="0"/>
              </a:rPr>
              <a:t>at least 50% of the PDs. </a:t>
            </a:r>
            <a:endParaRPr lang="en-US" sz="2000" dirty="0">
              <a:cs typeface="Arial" pitchFamily="34"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642763824"/>
              </p:ext>
            </p:extLst>
          </p:nvPr>
        </p:nvGraphicFramePr>
        <p:xfrm>
          <a:off x="1600200" y="3581400"/>
          <a:ext cx="6248400" cy="2793756"/>
        </p:xfrm>
        <a:graphic>
          <a:graphicData uri="http://schemas.openxmlformats.org/presentationml/2006/ole">
            <mc:AlternateContent xmlns:mc="http://schemas.openxmlformats.org/markup-compatibility/2006">
              <mc:Choice xmlns:v="urn:schemas-microsoft-com:vml" Requires="v">
                <p:oleObj spid="_x0000_s32793" name="Visio" r:id="rId3" imgW="5946454" imgH="3574191" progId="Visio.Drawing.11">
                  <p:embed/>
                </p:oleObj>
              </mc:Choice>
              <mc:Fallback>
                <p:oleObj name="Visio" r:id="rId3" imgW="5946454" imgH="3574191" progId="Visio.Drawing.11">
                  <p:embed/>
                  <p:pic>
                    <p:nvPicPr>
                      <p:cNvPr id="0" name="Object 1"/>
                      <p:cNvPicPr>
                        <a:picLocks noChangeAspect="1" noChangeArrowheads="1"/>
                      </p:cNvPicPr>
                      <p:nvPr/>
                    </p:nvPicPr>
                    <p:blipFill>
                      <a:blip r:embed="rId4"/>
                      <a:srcRect/>
                      <a:stretch>
                        <a:fillRect/>
                      </a:stretch>
                    </p:blipFill>
                    <p:spPr bwMode="auto">
                      <a:xfrm>
                        <a:off x="1600200" y="3581400"/>
                        <a:ext cx="6248400" cy="2793756"/>
                      </a:xfrm>
                      <a:prstGeom prst="rect">
                        <a:avLst/>
                      </a:prstGeom>
                      <a:noFill/>
                    </p:spPr>
                  </p:pic>
                </p:oleObj>
              </mc:Fallback>
            </mc:AlternateContent>
          </a:graphicData>
        </a:graphic>
      </p:graphicFrame>
    </p:spTree>
    <p:extLst>
      <p:ext uri="{BB962C8B-B14F-4D97-AF65-F5344CB8AC3E}">
        <p14:creationId xmlns:p14="http://schemas.microsoft.com/office/powerpoint/2010/main" val="3742874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457200" y="1371600"/>
            <a:ext cx="8229600" cy="4754563"/>
          </a:xfrm>
        </p:spPr>
        <p:txBody>
          <a:bodyPr>
            <a:normAutofit/>
          </a:bodyPr>
          <a:lstStyle/>
          <a:p>
            <a:pPr>
              <a:lnSpc>
                <a:spcPct val="160000"/>
              </a:lnSpc>
              <a:buClr>
                <a:srgbClr val="00B0F0"/>
              </a:buClr>
            </a:pPr>
            <a:r>
              <a:rPr lang="en-US" sz="2400" dirty="0" smtClean="0">
                <a:cs typeface="Arial" pitchFamily="34" charset="0"/>
              </a:rPr>
              <a:t>Reliable Multicast Use Cases</a:t>
            </a:r>
          </a:p>
          <a:p>
            <a:pPr lvl="1">
              <a:lnSpc>
                <a:spcPct val="160000"/>
              </a:lnSpc>
              <a:buClr>
                <a:srgbClr val="00B0F0"/>
              </a:buClr>
            </a:pPr>
            <a:r>
              <a:rPr lang="en-US" sz="2000" dirty="0" smtClean="0">
                <a:cs typeface="Arial" pitchFamily="34" charset="0"/>
              </a:rPr>
              <a:t>Centralized one-hop multicast</a:t>
            </a:r>
          </a:p>
          <a:p>
            <a:pPr lvl="1">
              <a:lnSpc>
                <a:spcPct val="160000"/>
              </a:lnSpc>
              <a:buClr>
                <a:srgbClr val="00B0F0"/>
              </a:buClr>
            </a:pPr>
            <a:r>
              <a:rPr lang="en-US" sz="2000" dirty="0" smtClean="0">
                <a:cs typeface="Arial" pitchFamily="34" charset="0"/>
              </a:rPr>
              <a:t>Distributed one-hop multicast</a:t>
            </a:r>
          </a:p>
          <a:p>
            <a:pPr>
              <a:lnSpc>
                <a:spcPct val="160000"/>
              </a:lnSpc>
              <a:buClr>
                <a:srgbClr val="00B0F0"/>
              </a:buClr>
            </a:pPr>
            <a:r>
              <a:rPr lang="en-US" sz="2400" dirty="0" smtClean="0">
                <a:cs typeface="Arial" pitchFamily="34" charset="0"/>
              </a:rPr>
              <a:t>MAC </a:t>
            </a:r>
            <a:r>
              <a:rPr lang="en-US" sz="2400" dirty="0">
                <a:cs typeface="Arial" pitchFamily="34" charset="0"/>
              </a:rPr>
              <a:t>M</a:t>
            </a:r>
            <a:r>
              <a:rPr lang="en-US" sz="2400" dirty="0" smtClean="0">
                <a:cs typeface="Arial" pitchFamily="34" charset="0"/>
              </a:rPr>
              <a:t>ulticast </a:t>
            </a:r>
            <a:r>
              <a:rPr lang="en-US" sz="2400" dirty="0">
                <a:cs typeface="Arial" pitchFamily="34" charset="0"/>
              </a:rPr>
              <a:t>R</a:t>
            </a:r>
            <a:r>
              <a:rPr lang="en-US" sz="2400" dirty="0" smtClean="0">
                <a:cs typeface="Arial" pitchFamily="34" charset="0"/>
              </a:rPr>
              <a:t>eliability Management</a:t>
            </a:r>
          </a:p>
          <a:p>
            <a:pPr lvl="1">
              <a:lnSpc>
                <a:spcPct val="160000"/>
              </a:lnSpc>
              <a:buClr>
                <a:srgbClr val="00B0F0"/>
              </a:buClr>
            </a:pPr>
            <a:r>
              <a:rPr lang="en-US" sz="2000" dirty="0" smtClean="0">
                <a:cs typeface="Arial" pitchFamily="34" charset="0"/>
              </a:rPr>
              <a:t>All ACK mechanism</a:t>
            </a:r>
          </a:p>
          <a:p>
            <a:pPr lvl="1">
              <a:lnSpc>
                <a:spcPct val="160000"/>
              </a:lnSpc>
              <a:buClr>
                <a:srgbClr val="00B0F0"/>
              </a:buClr>
            </a:pPr>
            <a:r>
              <a:rPr lang="en-US" sz="2000" dirty="0" smtClean="0">
                <a:cs typeface="Arial" pitchFamily="34" charset="0"/>
              </a:rPr>
              <a:t>Any ACK mechanism</a:t>
            </a:r>
          </a:p>
          <a:p>
            <a:pPr lvl="1">
              <a:lnSpc>
                <a:spcPct val="160000"/>
              </a:lnSpc>
              <a:buClr>
                <a:srgbClr val="00B0F0"/>
              </a:buClr>
            </a:pPr>
            <a:r>
              <a:rPr lang="en-US" sz="2000" dirty="0" smtClean="0">
                <a:cs typeface="Arial" pitchFamily="34" charset="0"/>
              </a:rPr>
              <a:t>Partial ACK mechanism</a:t>
            </a:r>
          </a:p>
        </p:txBody>
      </p:sp>
    </p:spTree>
    <p:extLst>
      <p:ext uri="{BB962C8B-B14F-4D97-AF65-F5344CB8AC3E}">
        <p14:creationId xmlns:p14="http://schemas.microsoft.com/office/powerpoint/2010/main" val="41980719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pPr marL="457200" lvl="1" indent="0">
              <a:buNone/>
            </a:pPr>
            <a:r>
              <a:rPr lang="en-US" dirty="0">
                <a:cs typeface="Arial" pitchFamily="34" charset="0"/>
              </a:rPr>
              <a:t>[1] </a:t>
            </a:r>
            <a:r>
              <a:rPr lang="en-US" dirty="0"/>
              <a:t>PAC TGD: </a:t>
            </a:r>
            <a:r>
              <a:rPr lang="en-US" dirty="0" smtClean="0"/>
              <a:t>15-12-0568-08-0008-tg8-technical-guidance-document.</a:t>
            </a:r>
          </a:p>
          <a:p>
            <a:pPr marL="457200" lvl="1" indent="0">
              <a:buNone/>
            </a:pPr>
            <a:r>
              <a:rPr lang="en-US" dirty="0">
                <a:cs typeface="Arial" pitchFamily="34" charset="0"/>
              </a:rPr>
              <a:t>[2] </a:t>
            </a:r>
            <a:r>
              <a:rPr lang="en-US" sz="2600" dirty="0">
                <a:solidFill>
                  <a:prstClr val="black"/>
                </a:solidFill>
                <a:latin typeface="Times New Roman" panose="02020603050405020304" pitchFamily="18" charset="0"/>
                <a:cs typeface="Times New Roman" panose="02020603050405020304" pitchFamily="18" charset="0"/>
              </a:rPr>
              <a:t>PAC PFD: 15-14-0085-01-0008-tg8-pac-framework-document.</a:t>
            </a:r>
          </a:p>
          <a:p>
            <a:endParaRPr lang="en-US" sz="2800" dirty="0">
              <a:cs typeface="Arial" pitchFamily="34" charset="0"/>
            </a:endParaRPr>
          </a:p>
        </p:txBody>
      </p:sp>
    </p:spTree>
    <p:extLst>
      <p:ext uri="{BB962C8B-B14F-4D97-AF65-F5344CB8AC3E}">
        <p14:creationId xmlns:p14="http://schemas.microsoft.com/office/powerpoint/2010/main" val="2591785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39552"/>
          </a:xfrm>
        </p:spPr>
        <p:txBody>
          <a:bodyPr>
            <a:normAutofit/>
          </a:bodyPr>
          <a:lstStyle/>
          <a:p>
            <a:r>
              <a:rPr lang="en-US" sz="2800" dirty="0" smtClean="0"/>
              <a:t>Requirements</a:t>
            </a:r>
            <a:endParaRPr lang="en-US" sz="2800" dirty="0"/>
          </a:p>
        </p:txBody>
      </p:sp>
      <p:sp>
        <p:nvSpPr>
          <p:cNvPr id="3" name="Content Placeholder 2"/>
          <p:cNvSpPr>
            <a:spLocks noGrp="1"/>
          </p:cNvSpPr>
          <p:nvPr>
            <p:ph idx="1"/>
          </p:nvPr>
        </p:nvSpPr>
        <p:spPr>
          <a:xfrm>
            <a:off x="304800" y="1196752"/>
            <a:ext cx="8610600" cy="4929411"/>
          </a:xfrm>
        </p:spPr>
        <p:txBody>
          <a:bodyPr>
            <a:normAutofit/>
          </a:bodyPr>
          <a:lstStyle/>
          <a:p>
            <a:pPr>
              <a:buClr>
                <a:srgbClr val="00B0F0"/>
              </a:buClr>
            </a:pPr>
            <a:r>
              <a:rPr lang="en-US" altLang="ko-KR" sz="2400" dirty="0" smtClean="0">
                <a:cs typeface="Arial" pitchFamily="34" charset="0"/>
              </a:rPr>
              <a:t>Excerpts </a:t>
            </a:r>
            <a:r>
              <a:rPr lang="en-US" altLang="ko-KR" sz="2400" dirty="0">
                <a:cs typeface="Arial" pitchFamily="34" charset="0"/>
              </a:rPr>
              <a:t>from IEEE 802.15.8 TGD [</a:t>
            </a:r>
            <a:r>
              <a:rPr lang="en-US" altLang="ko-KR" sz="2400" dirty="0" smtClean="0">
                <a:cs typeface="Arial" pitchFamily="34" charset="0"/>
              </a:rPr>
              <a:t>1]:</a:t>
            </a:r>
            <a:endParaRPr lang="en-US" altLang="ko-KR" sz="2400" dirty="0">
              <a:cs typeface="Arial" pitchFamily="34" charset="0"/>
            </a:endParaRPr>
          </a:p>
          <a:p>
            <a:pPr lvl="1">
              <a:buClr>
                <a:srgbClr val="00B0F0"/>
              </a:buClr>
            </a:pPr>
            <a:r>
              <a:rPr lang="en-US" sz="2200" b="1" u="sng" dirty="0">
                <a:solidFill>
                  <a:prstClr val="black"/>
                </a:solidFill>
                <a:cs typeface="Arial" pitchFamily="34" charset="0"/>
              </a:rPr>
              <a:t>6.9 Multicast</a:t>
            </a:r>
            <a:r>
              <a:rPr lang="en-US" sz="2200" dirty="0">
                <a:solidFill>
                  <a:prstClr val="black"/>
                </a:solidFill>
                <a:cs typeface="Arial" pitchFamily="34" charset="0"/>
              </a:rPr>
              <a:t>: “IEEE 802.15.8 may support a reliable multicast transmission including both one-hop and multi-hop cases</a:t>
            </a:r>
            <a:r>
              <a:rPr lang="en-US" sz="2200" dirty="0" smtClean="0">
                <a:solidFill>
                  <a:prstClr val="black"/>
                </a:solidFill>
                <a:cs typeface="Arial" pitchFamily="34" charset="0"/>
              </a:rPr>
              <a:t>.”</a:t>
            </a:r>
          </a:p>
          <a:p>
            <a:pPr>
              <a:buClr>
                <a:srgbClr val="00B0F0"/>
              </a:buClr>
            </a:pPr>
            <a:r>
              <a:rPr lang="en-US" sz="2400" dirty="0" smtClean="0">
                <a:cs typeface="Arial" pitchFamily="34" charset="0"/>
              </a:rPr>
              <a:t>Excerpts </a:t>
            </a:r>
            <a:r>
              <a:rPr lang="en-US" sz="2400" dirty="0">
                <a:cs typeface="Arial" pitchFamily="34" charset="0"/>
              </a:rPr>
              <a:t>from </a:t>
            </a:r>
            <a:r>
              <a:rPr lang="en-US" altLang="ko-KR" sz="2400" dirty="0">
                <a:cs typeface="Arial" pitchFamily="34" charset="0"/>
              </a:rPr>
              <a:t>IEEE 802.15.8 </a:t>
            </a:r>
            <a:r>
              <a:rPr lang="en-US" altLang="ko-KR" sz="2400" dirty="0" smtClean="0">
                <a:cs typeface="Arial" pitchFamily="34" charset="0"/>
              </a:rPr>
              <a:t>PFD </a:t>
            </a:r>
            <a:r>
              <a:rPr lang="en-US" altLang="ko-KR" sz="2400" dirty="0">
                <a:cs typeface="Arial" pitchFamily="34" charset="0"/>
              </a:rPr>
              <a:t>[2</a:t>
            </a:r>
            <a:r>
              <a:rPr lang="en-US" altLang="ko-KR" sz="2400" dirty="0" smtClean="0">
                <a:cs typeface="Arial" pitchFamily="34" charset="0"/>
              </a:rPr>
              <a:t>]:</a:t>
            </a:r>
            <a:endParaRPr lang="en-US" altLang="ko-KR" sz="2400" dirty="0">
              <a:cs typeface="Arial" pitchFamily="34" charset="0"/>
            </a:endParaRPr>
          </a:p>
          <a:p>
            <a:pPr lvl="1">
              <a:buClr>
                <a:srgbClr val="00B0F0"/>
              </a:buClr>
            </a:pPr>
            <a:r>
              <a:rPr lang="en-GB" sz="2200" b="1" u="sng" dirty="0" smtClean="0"/>
              <a:t>5.6.2 Multicast</a:t>
            </a:r>
            <a:r>
              <a:rPr lang="en-GB" sz="2200" b="1" dirty="0" smtClean="0"/>
              <a:t>: </a:t>
            </a:r>
            <a:r>
              <a:rPr lang="en-GB" sz="2200" dirty="0" smtClean="0"/>
              <a:t>“</a:t>
            </a:r>
            <a:r>
              <a:rPr lang="en-GB" sz="2200" dirty="0"/>
              <a:t>Multicast is a one-to-many </a:t>
            </a:r>
            <a:r>
              <a:rPr lang="en-GB" sz="2200" dirty="0" smtClean="0"/>
              <a:t>data communication </a:t>
            </a:r>
            <a:r>
              <a:rPr lang="en-GB" sz="2200" dirty="0"/>
              <a:t>to a group or groups of PDs which may be addressed by multicast group ID(s).</a:t>
            </a:r>
            <a:r>
              <a:rPr lang="en-GB" sz="2200" dirty="0" smtClean="0"/>
              <a:t>”</a:t>
            </a:r>
            <a:endParaRPr lang="en-US" sz="2200" dirty="0"/>
          </a:p>
          <a:p>
            <a:pPr lvl="1">
              <a:buClr>
                <a:srgbClr val="00B0F0"/>
              </a:buClr>
            </a:pPr>
            <a:endParaRPr lang="en-US" sz="2200" dirty="0">
              <a:solidFill>
                <a:prstClr val="black"/>
              </a:solidFill>
              <a:cs typeface="Arial" pitchFamily="34" charset="0"/>
            </a:endParaRPr>
          </a:p>
        </p:txBody>
      </p:sp>
    </p:spTree>
    <p:extLst>
      <p:ext uri="{BB962C8B-B14F-4D97-AF65-F5344CB8AC3E}">
        <p14:creationId xmlns:p14="http://schemas.microsoft.com/office/powerpoint/2010/main" val="2784681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a:xfrm>
            <a:off x="457200" y="1447800"/>
            <a:ext cx="8229600" cy="4678363"/>
          </a:xfrm>
        </p:spPr>
        <p:txBody>
          <a:bodyPr/>
          <a:lstStyle/>
          <a:p>
            <a:pPr marL="342900" lvl="1" indent="-342900">
              <a:buClr>
                <a:srgbClr val="00B0F0"/>
              </a:buClr>
              <a:buFont typeface="Arial" pitchFamily="34" charset="0"/>
              <a:buChar char="•"/>
              <a:defRPr/>
            </a:pPr>
            <a:r>
              <a:rPr lang="en-US" sz="2400" dirty="0">
                <a:solidFill>
                  <a:prstClr val="black"/>
                </a:solidFill>
                <a:cs typeface="Arial" pitchFamily="34" charset="0"/>
              </a:rPr>
              <a:t>Group communication is one of the key features required for PAC, which is not fully supported by the current IEEE 802.15. </a:t>
            </a:r>
          </a:p>
          <a:p>
            <a:pPr>
              <a:buClr>
                <a:srgbClr val="00B0F0"/>
              </a:buClr>
              <a:defRPr/>
            </a:pPr>
            <a:r>
              <a:rPr lang="en-US" sz="2400" dirty="0" smtClean="0">
                <a:solidFill>
                  <a:prstClr val="black"/>
                </a:solidFill>
                <a:cs typeface="Arial" pitchFamily="34" charset="0"/>
              </a:rPr>
              <a:t>There </a:t>
            </a:r>
            <a:r>
              <a:rPr lang="en-US" sz="2400" dirty="0">
                <a:solidFill>
                  <a:prstClr val="black"/>
                </a:solidFill>
                <a:cs typeface="Arial" pitchFamily="34" charset="0"/>
              </a:rPr>
              <a:t>are many multicast PAC use cases (e.g., conference meeting),  as described in Application Matrix. </a:t>
            </a:r>
          </a:p>
          <a:p>
            <a:pPr>
              <a:buClr>
                <a:srgbClr val="00B0F0"/>
              </a:buClr>
              <a:defRPr/>
            </a:pPr>
            <a:r>
              <a:rPr lang="en-US" sz="2400" dirty="0">
                <a:solidFill>
                  <a:prstClr val="black"/>
                </a:solidFill>
                <a:cs typeface="Arial" pitchFamily="34" charset="0"/>
              </a:rPr>
              <a:t>PAC multicast reliability needs to be provided in an efficient way.</a:t>
            </a:r>
          </a:p>
          <a:p>
            <a:endParaRPr lang="en-US" dirty="0"/>
          </a:p>
        </p:txBody>
      </p:sp>
    </p:spTree>
    <p:extLst>
      <p:ext uri="{BB962C8B-B14F-4D97-AF65-F5344CB8AC3E}">
        <p14:creationId xmlns:p14="http://schemas.microsoft.com/office/powerpoint/2010/main" val="277700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Terms and Concepts</a:t>
            </a:r>
          </a:p>
        </p:txBody>
      </p:sp>
      <p:sp>
        <p:nvSpPr>
          <p:cNvPr id="3" name="Content Placeholder 2"/>
          <p:cNvSpPr>
            <a:spLocks noGrp="1"/>
          </p:cNvSpPr>
          <p:nvPr>
            <p:ph idx="1"/>
          </p:nvPr>
        </p:nvSpPr>
        <p:spPr/>
        <p:txBody>
          <a:bodyPr>
            <a:normAutofit/>
          </a:bodyPr>
          <a:lstStyle/>
          <a:p>
            <a:pPr lvl="0">
              <a:buClr>
                <a:srgbClr val="00B0F0"/>
              </a:buClr>
            </a:pPr>
            <a:r>
              <a:rPr lang="en-US" sz="2800" u="sng" dirty="0">
                <a:cs typeface="Arial" pitchFamily="34" charset="0"/>
              </a:rPr>
              <a:t>Reliable </a:t>
            </a:r>
            <a:r>
              <a:rPr lang="en-US" sz="2800" u="sng" dirty="0" smtClean="0">
                <a:cs typeface="Arial" pitchFamily="34" charset="0"/>
              </a:rPr>
              <a:t>Multicast</a:t>
            </a:r>
          </a:p>
          <a:p>
            <a:pPr lvl="1">
              <a:buClr>
                <a:srgbClr val="00B0F0"/>
              </a:buClr>
            </a:pPr>
            <a:r>
              <a:rPr lang="en-US" sz="2400" dirty="0">
                <a:solidFill>
                  <a:prstClr val="black"/>
                </a:solidFill>
                <a:cs typeface="Arial" pitchFamily="34" charset="0"/>
              </a:rPr>
              <a:t>To provide reliable data transmission in </a:t>
            </a:r>
            <a:r>
              <a:rPr lang="en-US" sz="2400" dirty="0" smtClean="0">
                <a:solidFill>
                  <a:prstClr val="black"/>
                </a:solidFill>
                <a:cs typeface="Arial" pitchFamily="34" charset="0"/>
              </a:rPr>
              <a:t>multicast </a:t>
            </a:r>
            <a:r>
              <a:rPr lang="en-US" sz="2400" dirty="0">
                <a:solidFill>
                  <a:prstClr val="black"/>
                </a:solidFill>
                <a:cs typeface="Arial" pitchFamily="34" charset="0"/>
              </a:rPr>
              <a:t>from one PD to multiple or all PDs </a:t>
            </a:r>
            <a:r>
              <a:rPr lang="en-US" sz="2400" dirty="0" smtClean="0">
                <a:solidFill>
                  <a:prstClr val="black"/>
                </a:solidFill>
                <a:cs typeface="Arial" pitchFamily="34" charset="0"/>
              </a:rPr>
              <a:t>within proximity</a:t>
            </a:r>
            <a:r>
              <a:rPr lang="en-US" sz="2400" dirty="0">
                <a:solidFill>
                  <a:prstClr val="black"/>
                </a:solidFill>
                <a:cs typeface="Arial" pitchFamily="34" charset="0"/>
              </a:rPr>
              <a:t>.</a:t>
            </a:r>
          </a:p>
          <a:p>
            <a:endParaRPr lang="en-US" dirty="0"/>
          </a:p>
        </p:txBody>
      </p:sp>
    </p:spTree>
    <p:extLst>
      <p:ext uri="{BB962C8B-B14F-4D97-AF65-F5344CB8AC3E}">
        <p14:creationId xmlns:p14="http://schemas.microsoft.com/office/powerpoint/2010/main" val="78010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Multicast Use Cases (1/2)</a:t>
            </a:r>
            <a:endParaRPr lang="en-US" dirty="0"/>
          </a:p>
        </p:txBody>
      </p:sp>
      <p:sp>
        <p:nvSpPr>
          <p:cNvPr id="3" name="Content Placeholder 2"/>
          <p:cNvSpPr>
            <a:spLocks noGrp="1"/>
          </p:cNvSpPr>
          <p:nvPr>
            <p:ph idx="1"/>
          </p:nvPr>
        </p:nvSpPr>
        <p:spPr>
          <a:xfrm>
            <a:off x="304800" y="1524000"/>
            <a:ext cx="8534400" cy="4449763"/>
          </a:xfrm>
        </p:spPr>
        <p:txBody>
          <a:bodyPr>
            <a:normAutofit/>
          </a:bodyPr>
          <a:lstStyle/>
          <a:p>
            <a:pPr>
              <a:buClr>
                <a:srgbClr val="00B0F0"/>
              </a:buClr>
            </a:pPr>
            <a:r>
              <a:rPr lang="en-US" sz="2800" dirty="0">
                <a:cs typeface="Arial" pitchFamily="34" charset="0"/>
              </a:rPr>
              <a:t>Centralized One-Hop </a:t>
            </a:r>
            <a:r>
              <a:rPr lang="en-US" sz="2800" dirty="0" smtClean="0">
                <a:cs typeface="Arial" pitchFamily="34" charset="0"/>
              </a:rPr>
              <a:t>Multicast (e.g. Conference Meeting)</a:t>
            </a:r>
          </a:p>
          <a:p>
            <a:pPr lvl="1">
              <a:buClr>
                <a:srgbClr val="00B0F0"/>
              </a:buClr>
            </a:pPr>
            <a:r>
              <a:rPr lang="en-US" sz="2400" dirty="0" smtClean="0">
                <a:cs typeface="Arial" pitchFamily="34" charset="0"/>
              </a:rPr>
              <a:t>The PD 1 controls all transmissions.</a:t>
            </a:r>
          </a:p>
          <a:p>
            <a:pPr lvl="1">
              <a:buClr>
                <a:srgbClr val="00B0F0"/>
              </a:buClr>
            </a:pPr>
            <a:r>
              <a:rPr lang="en-US" sz="2400" dirty="0" smtClean="0">
                <a:cs typeface="Arial" pitchFamily="34" charset="0"/>
              </a:rPr>
              <a:t>Only PD 1 multicasts data.</a:t>
            </a:r>
            <a:endParaRPr lang="en-US" sz="2400" dirty="0">
              <a:cs typeface="Arial" pitchFamily="34" charset="0"/>
            </a:endParaRPr>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1126445415"/>
              </p:ext>
            </p:extLst>
          </p:nvPr>
        </p:nvGraphicFramePr>
        <p:xfrm>
          <a:off x="838200" y="3523273"/>
          <a:ext cx="7010400" cy="2572727"/>
        </p:xfrm>
        <a:graphic>
          <a:graphicData uri="http://schemas.openxmlformats.org/presentationml/2006/ole">
            <mc:AlternateContent xmlns:mc="http://schemas.openxmlformats.org/markup-compatibility/2006">
              <mc:Choice xmlns:v="urn:schemas-microsoft-com:vml" Requires="v">
                <p:oleObj spid="_x0000_s33795" name="Visio" r:id="rId3" imgW="8865364" imgH="3254892" progId="Visio.Drawing.11">
                  <p:embed/>
                </p:oleObj>
              </mc:Choice>
              <mc:Fallback>
                <p:oleObj name="Visio" r:id="rId3" imgW="8865364" imgH="3254892"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3523273"/>
                        <a:ext cx="7010400" cy="2572727"/>
                      </a:xfrm>
                      <a:prstGeom prst="rect">
                        <a:avLst/>
                      </a:prstGeom>
                      <a:noFill/>
                    </p:spPr>
                  </p:pic>
                </p:oleObj>
              </mc:Fallback>
            </mc:AlternateContent>
          </a:graphicData>
        </a:graphic>
      </p:graphicFrame>
    </p:spTree>
    <p:extLst>
      <p:ext uri="{BB962C8B-B14F-4D97-AF65-F5344CB8AC3E}">
        <p14:creationId xmlns:p14="http://schemas.microsoft.com/office/powerpoint/2010/main" val="817138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Multicast Use Cases (2/2)</a:t>
            </a:r>
            <a:endParaRPr lang="en-US" dirty="0"/>
          </a:p>
        </p:txBody>
      </p:sp>
      <p:sp>
        <p:nvSpPr>
          <p:cNvPr id="3" name="Content Placeholder 2"/>
          <p:cNvSpPr>
            <a:spLocks noGrp="1"/>
          </p:cNvSpPr>
          <p:nvPr>
            <p:ph idx="1"/>
          </p:nvPr>
        </p:nvSpPr>
        <p:spPr>
          <a:xfrm>
            <a:off x="304800" y="1524000"/>
            <a:ext cx="8610600" cy="4449763"/>
          </a:xfrm>
        </p:spPr>
        <p:txBody>
          <a:bodyPr>
            <a:normAutofit/>
          </a:bodyPr>
          <a:lstStyle/>
          <a:p>
            <a:pPr>
              <a:buClr>
                <a:srgbClr val="00B0F0"/>
              </a:buClr>
            </a:pPr>
            <a:r>
              <a:rPr lang="en-US" sz="2800" dirty="0" smtClean="0">
                <a:cs typeface="Arial" pitchFamily="34" charset="0"/>
              </a:rPr>
              <a:t>Distributed </a:t>
            </a:r>
            <a:r>
              <a:rPr lang="en-US" sz="2800" dirty="0">
                <a:cs typeface="Arial" pitchFamily="34" charset="0"/>
              </a:rPr>
              <a:t>One-Hop </a:t>
            </a:r>
            <a:r>
              <a:rPr lang="en-US" sz="2800" dirty="0" smtClean="0">
                <a:cs typeface="Arial" pitchFamily="34" charset="0"/>
              </a:rPr>
              <a:t>Multicast (e.g. Group Chat)</a:t>
            </a:r>
          </a:p>
          <a:p>
            <a:pPr lvl="1">
              <a:buClr>
                <a:srgbClr val="00B0F0"/>
              </a:buClr>
            </a:pPr>
            <a:r>
              <a:rPr lang="en-US" sz="2400" dirty="0" smtClean="0">
                <a:cs typeface="Arial" pitchFamily="34" charset="0"/>
              </a:rPr>
              <a:t>PDs manage themselves.</a:t>
            </a:r>
          </a:p>
          <a:p>
            <a:pPr lvl="1">
              <a:buClr>
                <a:srgbClr val="00B0F0"/>
              </a:buClr>
            </a:pPr>
            <a:r>
              <a:rPr lang="en-US" sz="2400" dirty="0" smtClean="0">
                <a:cs typeface="Arial" pitchFamily="34" charset="0"/>
              </a:rPr>
              <a:t>PDs can directly multicast data.</a:t>
            </a:r>
            <a:endParaRPr lang="en-US" sz="2400" dirty="0">
              <a:cs typeface="Arial" pitchFamily="34"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1639974779"/>
              </p:ext>
            </p:extLst>
          </p:nvPr>
        </p:nvGraphicFramePr>
        <p:xfrm>
          <a:off x="914400" y="3352800"/>
          <a:ext cx="7543800" cy="2514600"/>
        </p:xfrm>
        <a:graphic>
          <a:graphicData uri="http://schemas.openxmlformats.org/presentationml/2006/ole">
            <mc:AlternateContent xmlns:mc="http://schemas.openxmlformats.org/markup-compatibility/2006">
              <mc:Choice xmlns:v="urn:schemas-microsoft-com:vml" Requires="v">
                <p:oleObj spid="_x0000_s29787" name="Visio" r:id="rId3" imgW="3854506" imgH="1203664" progId="Visio.Drawing.11">
                  <p:embed/>
                </p:oleObj>
              </mc:Choice>
              <mc:Fallback>
                <p:oleObj name="Visio" r:id="rId3" imgW="3854506" imgH="1203664" progId="Visio.Drawing.11">
                  <p:embed/>
                  <p:pic>
                    <p:nvPicPr>
                      <p:cNvPr id="0" name="Object 11"/>
                      <p:cNvPicPr>
                        <a:picLocks noChangeAspect="1" noChangeArrowheads="1"/>
                      </p:cNvPicPr>
                      <p:nvPr/>
                    </p:nvPicPr>
                    <p:blipFill>
                      <a:blip r:embed="rId4"/>
                      <a:srcRect/>
                      <a:stretch>
                        <a:fillRect/>
                      </a:stretch>
                    </p:blipFill>
                    <p:spPr bwMode="auto">
                      <a:xfrm>
                        <a:off x="914400" y="3352800"/>
                        <a:ext cx="7543800" cy="25146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466159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t>MAC Multicast Reliability Management (1/4)</a:t>
            </a:r>
            <a:endParaRPr lang="en-US" dirty="0"/>
          </a:p>
        </p:txBody>
      </p:sp>
      <p:sp>
        <p:nvSpPr>
          <p:cNvPr id="3" name="Content Placeholder 2"/>
          <p:cNvSpPr>
            <a:spLocks noGrp="1"/>
          </p:cNvSpPr>
          <p:nvPr>
            <p:ph idx="1"/>
          </p:nvPr>
        </p:nvSpPr>
        <p:spPr/>
        <p:txBody>
          <a:bodyPr>
            <a:normAutofit/>
          </a:bodyPr>
          <a:lstStyle/>
          <a:p>
            <a:r>
              <a:rPr lang="en-US" dirty="0"/>
              <a:t>Main Idea</a:t>
            </a:r>
          </a:p>
          <a:p>
            <a:pPr lvl="1"/>
            <a:r>
              <a:rPr lang="en-US" dirty="0"/>
              <a:t>Using different ACK </a:t>
            </a:r>
            <a:r>
              <a:rPr lang="en-US" dirty="0" smtClean="0"/>
              <a:t>policies between the sender PD and receiver PDs </a:t>
            </a:r>
            <a:r>
              <a:rPr lang="en-US" dirty="0"/>
              <a:t>to achieve multicast reliability in more efficient way.</a:t>
            </a:r>
          </a:p>
          <a:p>
            <a:pPr lvl="1"/>
            <a:r>
              <a:rPr lang="en-US" dirty="0"/>
              <a:t>ACK Policy:</a:t>
            </a:r>
          </a:p>
          <a:p>
            <a:pPr lvl="2"/>
            <a:r>
              <a:rPr lang="en-US" dirty="0"/>
              <a:t>All ACK: All PDs </a:t>
            </a:r>
            <a:r>
              <a:rPr lang="en-US" dirty="0" smtClean="0"/>
              <a:t>(i.e. receivers) need </a:t>
            </a:r>
            <a:r>
              <a:rPr lang="en-US" dirty="0"/>
              <a:t>to send ACK. </a:t>
            </a:r>
          </a:p>
          <a:p>
            <a:pPr lvl="2"/>
            <a:r>
              <a:rPr lang="en-US" dirty="0"/>
              <a:t>Any ACK: ACK is only required from any </a:t>
            </a:r>
            <a:r>
              <a:rPr lang="en-US" dirty="0" smtClean="0"/>
              <a:t>PD (i.e. receiver).</a:t>
            </a:r>
            <a:endParaRPr lang="en-US" dirty="0"/>
          </a:p>
          <a:p>
            <a:pPr lvl="2"/>
            <a:r>
              <a:rPr lang="en-US" dirty="0"/>
              <a:t>Partial ACK: Only </a:t>
            </a:r>
            <a:r>
              <a:rPr lang="en-US" dirty="0" smtClean="0"/>
              <a:t>some PDs (i.e. receivers) send </a:t>
            </a:r>
            <a:r>
              <a:rPr lang="en-US" dirty="0"/>
              <a:t>ACK.</a:t>
            </a:r>
          </a:p>
          <a:p>
            <a:endParaRPr lang="en-US" dirty="0"/>
          </a:p>
        </p:txBody>
      </p:sp>
    </p:spTree>
    <p:extLst>
      <p:ext uri="{BB962C8B-B14F-4D97-AF65-F5344CB8AC3E}">
        <p14:creationId xmlns:p14="http://schemas.microsoft.com/office/powerpoint/2010/main" val="975343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10600" cy="944562"/>
          </a:xfrm>
        </p:spPr>
        <p:txBody>
          <a:bodyPr>
            <a:noAutofit/>
          </a:bodyPr>
          <a:lstStyle/>
          <a:p>
            <a:r>
              <a:rPr lang="en-US" sz="3200" dirty="0"/>
              <a:t>MAC Multicast Reliability </a:t>
            </a:r>
            <a:r>
              <a:rPr lang="en-US" sz="3200" dirty="0" smtClean="0"/>
              <a:t>Management (2/4)</a:t>
            </a:r>
            <a:endParaRPr lang="en-US" sz="3200" dirty="0"/>
          </a:p>
        </p:txBody>
      </p:sp>
      <p:sp>
        <p:nvSpPr>
          <p:cNvPr id="3" name="Content Placeholder 2"/>
          <p:cNvSpPr>
            <a:spLocks noGrp="1"/>
          </p:cNvSpPr>
          <p:nvPr>
            <p:ph idx="1"/>
          </p:nvPr>
        </p:nvSpPr>
        <p:spPr>
          <a:xfrm>
            <a:off x="457200" y="1219201"/>
            <a:ext cx="8229600" cy="2133599"/>
          </a:xfrm>
        </p:spPr>
        <p:txBody>
          <a:bodyPr>
            <a:normAutofit lnSpcReduction="10000"/>
          </a:bodyPr>
          <a:lstStyle/>
          <a:p>
            <a:pPr>
              <a:buClr>
                <a:srgbClr val="00B0F0"/>
              </a:buClr>
            </a:pPr>
            <a:r>
              <a:rPr lang="en-US" sz="2400" dirty="0" smtClean="0">
                <a:cs typeface="Arial" pitchFamily="34" charset="0"/>
              </a:rPr>
              <a:t>All ACK </a:t>
            </a:r>
            <a:r>
              <a:rPr lang="en-US" sz="2400" dirty="0">
                <a:cs typeface="Arial" pitchFamily="34" charset="0"/>
              </a:rPr>
              <a:t>U</a:t>
            </a:r>
            <a:r>
              <a:rPr lang="en-US" sz="2400" dirty="0" smtClean="0">
                <a:cs typeface="Arial" pitchFamily="34" charset="0"/>
              </a:rPr>
              <a:t>se Case: Conference Meeting</a:t>
            </a:r>
          </a:p>
          <a:p>
            <a:pPr lvl="1">
              <a:buClr>
                <a:srgbClr val="00B0F0"/>
              </a:buClr>
            </a:pPr>
            <a:r>
              <a:rPr lang="en-US" sz="2000" dirty="0" smtClean="0">
                <a:cs typeface="Arial" pitchFamily="34" charset="0"/>
              </a:rPr>
              <a:t>PD 1-4 have an important conference meeting.</a:t>
            </a:r>
          </a:p>
          <a:p>
            <a:pPr lvl="1">
              <a:buClr>
                <a:srgbClr val="00B0F0"/>
              </a:buClr>
            </a:pPr>
            <a:r>
              <a:rPr lang="en-US" sz="2000" dirty="0" smtClean="0">
                <a:cs typeface="Arial" pitchFamily="34" charset="0"/>
              </a:rPr>
              <a:t>PD 1 is the speaker who multicasts data to PD 2-4.</a:t>
            </a:r>
          </a:p>
          <a:p>
            <a:pPr lvl="1">
              <a:buClr>
                <a:srgbClr val="00B0F0"/>
              </a:buClr>
            </a:pPr>
            <a:r>
              <a:rPr lang="en-US" sz="2000" dirty="0" smtClean="0">
                <a:cs typeface="Arial" pitchFamily="34" charset="0"/>
              </a:rPr>
              <a:t>PD 2-4 are required to send ACK to PD 1 to acknowledge receiving the multicast data.</a:t>
            </a:r>
          </a:p>
          <a:p>
            <a:pPr lvl="1">
              <a:buClr>
                <a:srgbClr val="00B0F0"/>
              </a:buClr>
            </a:pPr>
            <a:r>
              <a:rPr lang="en-US" sz="2000" dirty="0" smtClean="0">
                <a:cs typeface="Arial" pitchFamily="34" charset="0"/>
              </a:rPr>
              <a:t>PD 1 multicasts new data only after receiving all ACKs from PD 2-4. </a:t>
            </a:r>
            <a:endParaRPr lang="en-US" sz="2000" dirty="0">
              <a:cs typeface="Arial" pitchFamily="34"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80006317"/>
              </p:ext>
            </p:extLst>
          </p:nvPr>
        </p:nvGraphicFramePr>
        <p:xfrm>
          <a:off x="1600200" y="3276600"/>
          <a:ext cx="5715000" cy="3053502"/>
        </p:xfrm>
        <a:graphic>
          <a:graphicData uri="http://schemas.openxmlformats.org/presentationml/2006/ole">
            <mc:AlternateContent xmlns:mc="http://schemas.openxmlformats.org/markup-compatibility/2006">
              <mc:Choice xmlns:v="urn:schemas-microsoft-com:vml" Requires="v">
                <p:oleObj spid="_x0000_s30746" name="Visio" r:id="rId4" imgW="5272348" imgH="2819186" progId="Visio.Drawing.11">
                  <p:embed/>
                </p:oleObj>
              </mc:Choice>
              <mc:Fallback>
                <p:oleObj name="Visio" r:id="rId4" imgW="5272348" imgH="2819186" progId="Visio.Drawing.11">
                  <p:embed/>
                  <p:pic>
                    <p:nvPicPr>
                      <p:cNvPr id="0" name="Object 1"/>
                      <p:cNvPicPr>
                        <a:picLocks noChangeAspect="1" noChangeArrowheads="1"/>
                      </p:cNvPicPr>
                      <p:nvPr/>
                    </p:nvPicPr>
                    <p:blipFill>
                      <a:blip r:embed="rId5"/>
                      <a:srcRect/>
                      <a:stretch>
                        <a:fillRect/>
                      </a:stretch>
                    </p:blipFill>
                    <p:spPr bwMode="auto">
                      <a:xfrm>
                        <a:off x="1600200" y="3276600"/>
                        <a:ext cx="5715000" cy="3053502"/>
                      </a:xfrm>
                      <a:prstGeom prst="rect">
                        <a:avLst/>
                      </a:prstGeom>
                      <a:noFill/>
                    </p:spPr>
                  </p:pic>
                </p:oleObj>
              </mc:Fallback>
            </mc:AlternateContent>
          </a:graphicData>
        </a:graphic>
      </p:graphicFrame>
    </p:spTree>
    <p:extLst>
      <p:ext uri="{BB962C8B-B14F-4D97-AF65-F5344CB8AC3E}">
        <p14:creationId xmlns:p14="http://schemas.microsoft.com/office/powerpoint/2010/main" val="4223762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10600" cy="762000"/>
          </a:xfrm>
        </p:spPr>
        <p:txBody>
          <a:bodyPr>
            <a:noAutofit/>
          </a:bodyPr>
          <a:lstStyle/>
          <a:p>
            <a:r>
              <a:rPr lang="en-US" sz="3200" dirty="0"/>
              <a:t>MAC Multicast Reliability </a:t>
            </a:r>
            <a:r>
              <a:rPr lang="en-US" sz="3200" dirty="0" smtClean="0"/>
              <a:t>Management (3/4)</a:t>
            </a:r>
            <a:endParaRPr lang="en-US" sz="3200" dirty="0"/>
          </a:p>
        </p:txBody>
      </p:sp>
      <p:sp>
        <p:nvSpPr>
          <p:cNvPr id="3" name="Content Placeholder 2"/>
          <p:cNvSpPr>
            <a:spLocks noGrp="1"/>
          </p:cNvSpPr>
          <p:nvPr>
            <p:ph idx="1"/>
          </p:nvPr>
        </p:nvSpPr>
        <p:spPr>
          <a:xfrm>
            <a:off x="0" y="1143000"/>
            <a:ext cx="9144000" cy="4678363"/>
          </a:xfrm>
        </p:spPr>
        <p:txBody>
          <a:bodyPr>
            <a:normAutofit/>
          </a:bodyPr>
          <a:lstStyle/>
          <a:p>
            <a:pPr>
              <a:buClr>
                <a:srgbClr val="00B0F0"/>
              </a:buClr>
            </a:pPr>
            <a:r>
              <a:rPr lang="en-US" sz="2400" dirty="0" smtClean="0">
                <a:cs typeface="Arial" pitchFamily="34" charset="0"/>
              </a:rPr>
              <a:t>Any ACK Use </a:t>
            </a:r>
            <a:r>
              <a:rPr lang="en-US" sz="2400" dirty="0">
                <a:cs typeface="Arial" pitchFamily="34" charset="0"/>
              </a:rPr>
              <a:t>C</a:t>
            </a:r>
            <a:r>
              <a:rPr lang="en-US" sz="2400" dirty="0" smtClean="0">
                <a:cs typeface="Arial" pitchFamily="34" charset="0"/>
              </a:rPr>
              <a:t>ase: Data Backup (Caching)</a:t>
            </a:r>
          </a:p>
          <a:p>
            <a:pPr lvl="1">
              <a:buClr>
                <a:srgbClr val="00B0F0"/>
              </a:buClr>
            </a:pPr>
            <a:r>
              <a:rPr lang="en-US" sz="1900" dirty="0" smtClean="0">
                <a:cs typeface="Arial" pitchFamily="34" charset="0"/>
              </a:rPr>
              <a:t>PD 1-4 are a group of PDs running a data backup/caching application.</a:t>
            </a:r>
          </a:p>
          <a:p>
            <a:pPr lvl="1">
              <a:buClr>
                <a:srgbClr val="00B0F0"/>
              </a:buClr>
            </a:pPr>
            <a:r>
              <a:rPr lang="en-US" sz="1900" dirty="0" smtClean="0">
                <a:cs typeface="Arial" pitchFamily="34" charset="0"/>
              </a:rPr>
              <a:t>PD 1 aims to backup its data in one of the PDs in its group.</a:t>
            </a:r>
          </a:p>
          <a:p>
            <a:pPr lvl="1">
              <a:buClr>
                <a:srgbClr val="00B0F0"/>
              </a:buClr>
            </a:pPr>
            <a:r>
              <a:rPr lang="en-US" sz="1900" dirty="0" smtClean="0">
                <a:cs typeface="Arial" pitchFamily="34" charset="0"/>
              </a:rPr>
              <a:t>Any PDs in group can send an ACK to PD 1 to confirm the data backup.</a:t>
            </a:r>
          </a:p>
          <a:p>
            <a:pPr lvl="1">
              <a:buClr>
                <a:srgbClr val="00B0F0"/>
              </a:buClr>
            </a:pPr>
            <a:r>
              <a:rPr lang="en-US" sz="1900" dirty="0" smtClean="0">
                <a:cs typeface="Arial" pitchFamily="34" charset="0"/>
              </a:rPr>
              <a:t>PD 1 multicasts new data as long as receiving one ACK from PD 2-4. </a:t>
            </a:r>
            <a:endParaRPr lang="en-US" sz="1900" dirty="0">
              <a:cs typeface="Arial" pitchFamily="34" charset="0"/>
            </a:endParaRPr>
          </a:p>
        </p:txBody>
      </p:sp>
      <p:sp>
        <p:nvSpPr>
          <p:cNvPr id="4"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4123484651"/>
              </p:ext>
            </p:extLst>
          </p:nvPr>
        </p:nvGraphicFramePr>
        <p:xfrm>
          <a:off x="1447800" y="3033280"/>
          <a:ext cx="6019800" cy="3215120"/>
        </p:xfrm>
        <a:graphic>
          <a:graphicData uri="http://schemas.openxmlformats.org/presentationml/2006/ole">
            <mc:AlternateContent xmlns:mc="http://schemas.openxmlformats.org/markup-compatibility/2006">
              <mc:Choice xmlns:v="urn:schemas-microsoft-com:vml" Requires="v">
                <p:oleObj spid="_x0000_s31771" name="Visio" r:id="rId3" imgW="5025130" imgH="2688269" progId="Visio.Drawing.11">
                  <p:embed/>
                </p:oleObj>
              </mc:Choice>
              <mc:Fallback>
                <p:oleObj name="Visio" r:id="rId3" imgW="5025130" imgH="2688269" progId="Visio.Drawing.11">
                  <p:embed/>
                  <p:pic>
                    <p:nvPicPr>
                      <p:cNvPr id="0" name="Object 3"/>
                      <p:cNvPicPr>
                        <a:picLocks noChangeAspect="1" noChangeArrowheads="1"/>
                      </p:cNvPicPr>
                      <p:nvPr/>
                    </p:nvPicPr>
                    <p:blipFill>
                      <a:blip r:embed="rId4"/>
                      <a:srcRect/>
                      <a:stretch>
                        <a:fillRect/>
                      </a:stretch>
                    </p:blipFill>
                    <p:spPr bwMode="auto">
                      <a:xfrm>
                        <a:off x="1447800" y="3033280"/>
                        <a:ext cx="6019800" cy="3215120"/>
                      </a:xfrm>
                      <a:prstGeom prst="rect">
                        <a:avLst/>
                      </a:prstGeom>
                      <a:noFill/>
                    </p:spPr>
                  </p:pic>
                </p:oleObj>
              </mc:Fallback>
            </mc:AlternateContent>
          </a:graphicData>
        </a:graphic>
      </p:graphicFrame>
    </p:spTree>
    <p:extLst>
      <p:ext uri="{BB962C8B-B14F-4D97-AF65-F5344CB8AC3E}">
        <p14:creationId xmlns:p14="http://schemas.microsoft.com/office/powerpoint/2010/main" val="374287460"/>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F088DF2AB799D41A5071453C89FDE46" ma:contentTypeVersion="4" ma:contentTypeDescription="Create a new document." ma:contentTypeScope="" ma:versionID="7fae7bb7ab4f949442a53737ebc166b8">
  <xsd:schema xmlns:xsd="http://www.w3.org/2001/XMLSchema" xmlns:p="http://schemas.microsoft.com/office/2006/metadata/properties" xmlns:ns2="132a0d76-4fce-476a-bb63-62eb729f34bf" targetNamespace="http://schemas.microsoft.com/office/2006/metadata/properties" ma:root="true" ma:fieldsID="8bb250c6ea72dc50483d48c616d18c89" ns2:_="">
    <xsd:import namespace="132a0d76-4fce-476a-bb63-62eb729f34bf"/>
    <xsd:element name="properties">
      <xsd:complexType>
        <xsd:sequence>
          <xsd:element name="documentManagement">
            <xsd:complexType>
              <xsd:all>
                <xsd:element ref="ns2:Meeting_id" minOccurs="0"/>
                <xsd:element ref="ns2:Year" minOccurs="0"/>
                <xsd:element ref="ns2:Revision" minOccurs="0"/>
              </xsd:all>
            </xsd:complexType>
          </xsd:element>
        </xsd:sequence>
      </xsd:complexType>
    </xsd:element>
  </xsd:schema>
  <xsd:schema xmlns:xsd="http://www.w3.org/2001/XMLSchema" xmlns:dms="http://schemas.microsoft.com/office/2006/documentManagement/types" targetNamespace="132a0d76-4fce-476a-bb63-62eb729f34bf" elementFormDefault="qualified">
    <xsd:import namespace="http://schemas.microsoft.com/office/2006/documentManagement/types"/>
    <xsd:element name="Meeting_id" ma:index="8" nillable="true" ma:displayName="Meeting_id" ma:format="Dropdown" ma:internalName="Meeting_id">
      <xsd:simpleType>
        <xsd:union memberTypes="dms:Text">
          <xsd:simpleType>
            <xsd:restriction base="dms:Choice">
              <xsd:enumeration value="TP1"/>
            </xsd:restriction>
          </xsd:simpleType>
        </xsd:union>
      </xsd:simpleType>
    </xsd:element>
    <xsd:element name="Year" ma:index="9" nillable="true" ma:displayName="Year" ma:format="Dropdown" ma:internalName="Year">
      <xsd:simpleType>
        <xsd:union memberTypes="dms:Text">
          <xsd:simpleType>
            <xsd:restriction base="dms:Choice">
              <xsd:enumeration value="2011"/>
              <xsd:enumeration value="2012"/>
              <xsd:enumeration value="2013"/>
            </xsd:restriction>
          </xsd:simpleType>
        </xsd:union>
      </xsd:simpleType>
    </xsd:element>
    <xsd:element name="Revision" ma:index="10" nillable="true" ma:displayName="Revision" ma:decimals="0" ma:internalName="Revision">
      <xsd:simpleType>
        <xsd:restriction base="dms:Number"/>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Meeting_id xmlns="132a0d76-4fce-476a-bb63-62eb729f34bf" xsi:nil="true"/>
    <Year xmlns="132a0d76-4fce-476a-bb63-62eb729f34bf" xsi:nil="true"/>
    <Revision xmlns="132a0d76-4fce-476a-bb63-62eb729f34bf" xsi:nil="true"/>
  </documentManagement>
</p:properties>
</file>

<file path=customXml/itemProps1.xml><?xml version="1.0" encoding="utf-8"?>
<ds:datastoreItem xmlns:ds="http://schemas.openxmlformats.org/officeDocument/2006/customXml" ds:itemID="{BC940526-B94C-4409-B079-D7D9DB028E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32a0d76-4fce-476a-bb63-62eb729f34bf"/>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7D32AABB-D224-4A72-97F8-95250B9978A4}">
  <ds:schemaRefs>
    <ds:schemaRef ds:uri="http://schemas.microsoft.com/sharepoint/v3/contenttype/forms"/>
  </ds:schemaRefs>
</ds:datastoreItem>
</file>

<file path=customXml/itemProps3.xml><?xml version="1.0" encoding="utf-8"?>
<ds:datastoreItem xmlns:ds="http://schemas.openxmlformats.org/officeDocument/2006/customXml" ds:itemID="{680D2797-C45B-4F08-9FEB-45881A973435}">
  <ds:schemaRefs>
    <ds:schemaRef ds:uri="http://purl.org/dc/elements/1.1/"/>
    <ds:schemaRef ds:uri="http://purl.org/dc/dcmitype/"/>
    <ds:schemaRef ds:uri="http://schemas.microsoft.com/office/2006/documentManagement/types"/>
    <ds:schemaRef ds:uri="http://www.w3.org/XML/1998/namespace"/>
    <ds:schemaRef ds:uri="http://purl.org/dc/terms/"/>
    <ds:schemaRef ds:uri="http://schemas.microsoft.com/office/2006/metadata/properties"/>
    <ds:schemaRef ds:uri="http://schemas.openxmlformats.org/package/2006/metadata/core-properties"/>
    <ds:schemaRef ds:uri="132a0d76-4fce-476a-bb63-62eb729f34bf"/>
  </ds:schemaRefs>
</ds:datastoreItem>
</file>

<file path=docProps/app.xml><?xml version="1.0" encoding="utf-8"?>
<Properties xmlns="http://schemas.openxmlformats.org/officeDocument/2006/extended-properties" xmlns:vt="http://schemas.openxmlformats.org/officeDocument/2006/docPropsVTypes">
  <TotalTime>1045</TotalTime>
  <Words>561</Words>
  <Application>Microsoft Office PowerPoint</Application>
  <PresentationFormat>On-screen Show (4:3)</PresentationFormat>
  <Paragraphs>74</Paragraphs>
  <Slides>12</Slides>
  <Notes>4</Notes>
  <HiddenSlides>0</HiddenSlides>
  <MMClips>0</MMClips>
  <ScaleCrop>false</ScaleCrop>
  <HeadingPairs>
    <vt:vector size="6" baseType="variant">
      <vt:variant>
        <vt:lpstr>Theme</vt:lpstr>
      </vt:variant>
      <vt:variant>
        <vt:i4>2</vt:i4>
      </vt:variant>
      <vt:variant>
        <vt:lpstr>Embedded OLE Servers</vt:lpstr>
      </vt:variant>
      <vt:variant>
        <vt:i4>2</vt:i4>
      </vt:variant>
      <vt:variant>
        <vt:lpstr>Slide Titles</vt:lpstr>
      </vt:variant>
      <vt:variant>
        <vt:i4>12</vt:i4>
      </vt:variant>
    </vt:vector>
  </HeadingPairs>
  <TitlesOfParts>
    <vt:vector size="16" baseType="lpstr">
      <vt:lpstr>1_Office Theme</vt:lpstr>
      <vt:lpstr>2_Office Theme</vt:lpstr>
      <vt:lpstr>Microsoft Visio Drawing</vt:lpstr>
      <vt:lpstr>Visio</vt:lpstr>
      <vt:lpstr>PowerPoint Presentation</vt:lpstr>
      <vt:lpstr>Requirements</vt:lpstr>
      <vt:lpstr>Motivation</vt:lpstr>
      <vt:lpstr>Terms and Concepts</vt:lpstr>
      <vt:lpstr>MAC Multicast Use Cases (1/2)</vt:lpstr>
      <vt:lpstr>MAC Multicast Use Cases (2/2)</vt:lpstr>
      <vt:lpstr>MAC Multicast Reliability Management (1/4)</vt:lpstr>
      <vt:lpstr>MAC Multicast Reliability Management (2/4)</vt:lpstr>
      <vt:lpstr>MAC Multicast Reliability Management (3/4)</vt:lpstr>
      <vt:lpstr>MAC Multicast Reliability Management (4/4)</vt:lpstr>
      <vt:lpstr>Conclusion</vt:lpstr>
      <vt:lpstr>References</vt:lpstr>
    </vt:vector>
  </TitlesOfParts>
  <Company>InterDigital Communications,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 Tao</dc:creator>
  <cp:lastModifiedBy>Han, Tao</cp:lastModifiedBy>
  <cp:revision>124</cp:revision>
  <dcterms:created xsi:type="dcterms:W3CDTF">2014-03-03T18:18:11Z</dcterms:created>
  <dcterms:modified xsi:type="dcterms:W3CDTF">2014-03-12T22:12:51Z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0x010100FF088DF2AB799D41A5071453C89FDE46</vt:lpwstr>
  </property>
</Properties>
</file>