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6"/>
  </p:notesMasterIdLst>
  <p:handoutMasterIdLst>
    <p:handoutMasterId r:id="rId17"/>
  </p:handoutMasterIdLst>
  <p:sldIdLst>
    <p:sldId id="507" r:id="rId5"/>
    <p:sldId id="812" r:id="rId6"/>
    <p:sldId id="819" r:id="rId7"/>
    <p:sldId id="820" r:id="rId8"/>
    <p:sldId id="776" r:id="rId9"/>
    <p:sldId id="797" r:id="rId10"/>
    <p:sldId id="818" r:id="rId11"/>
    <p:sldId id="814" r:id="rId12"/>
    <p:sldId id="822" r:id="rId13"/>
    <p:sldId id="817" r:id="rId14"/>
    <p:sldId id="81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87567" autoAdjust="0"/>
  </p:normalViewPr>
  <p:slideViewPr>
    <p:cSldViewPr>
      <p:cViewPr>
        <p:scale>
          <a:sx n="70" d="100"/>
          <a:sy n="70" d="100"/>
        </p:scale>
        <p:origin x="-5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2014-03-12</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3/12/2014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dirty="0"/>
          </a:p>
        </p:txBody>
      </p:sp>
    </p:spTree>
    <p:extLst>
      <p:ext uri="{BB962C8B-B14F-4D97-AF65-F5344CB8AC3E}">
        <p14:creationId xmlns:p14="http://schemas.microsoft.com/office/powerpoint/2010/main" val="3104674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3</a:t>
            </a:fld>
            <a:endParaRPr lang="en-US" dirty="0"/>
          </a:p>
        </p:txBody>
      </p:sp>
    </p:spTree>
    <p:extLst>
      <p:ext uri="{BB962C8B-B14F-4D97-AF65-F5344CB8AC3E}">
        <p14:creationId xmlns:p14="http://schemas.microsoft.com/office/powerpoint/2010/main" val="3514830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dirty="0"/>
          </a:p>
        </p:txBody>
      </p:sp>
    </p:spTree>
    <p:extLst>
      <p:ext uri="{BB962C8B-B14F-4D97-AF65-F5344CB8AC3E}">
        <p14:creationId xmlns:p14="http://schemas.microsoft.com/office/powerpoint/2010/main" val="806206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dirty="0"/>
          </a:p>
        </p:txBody>
      </p:sp>
    </p:spTree>
    <p:extLst>
      <p:ext uri="{BB962C8B-B14F-4D97-AF65-F5344CB8AC3E}">
        <p14:creationId xmlns:p14="http://schemas.microsoft.com/office/powerpoint/2010/main" val="732878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dirty="0"/>
          </a:p>
        </p:txBody>
      </p:sp>
    </p:spTree>
    <p:extLst>
      <p:ext uri="{BB962C8B-B14F-4D97-AF65-F5344CB8AC3E}">
        <p14:creationId xmlns:p14="http://schemas.microsoft.com/office/powerpoint/2010/main" val="732878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dirty="0"/>
          </a:p>
        </p:txBody>
      </p:sp>
    </p:spTree>
    <p:extLst>
      <p:ext uri="{BB962C8B-B14F-4D97-AF65-F5344CB8AC3E}">
        <p14:creationId xmlns:p14="http://schemas.microsoft.com/office/powerpoint/2010/main" val="122203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15-14-0136-00-0008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724128" y="6381328"/>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HL, ZC, QL, CW, TH @InterDigital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724128" y="6324600"/>
            <a:ext cx="296267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HL, ZC, QL, CW, TH @InterDigital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15-14-0136-00-0008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4.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509200"/>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a:t>
            </a:r>
            <a:r>
              <a:rPr lang="en-US" sz="1600" dirty="0"/>
              <a:t>Frame Structure Supporting Multi-hop Communications for PAC</a:t>
            </a:r>
            <a:r>
              <a:rPr lang="en-US" altLang="ko-KR" sz="1600" dirty="0" smtClean="0">
                <a:ea typeface="굴림" pitchFamily="50" charset="-127"/>
              </a:rPr>
              <a:t>]	</a:t>
            </a:r>
          </a:p>
          <a:p>
            <a:pPr>
              <a:defRPr/>
            </a:pPr>
            <a:r>
              <a:rPr lang="en-US" altLang="ko-KR" sz="1600" b="1" dirty="0" smtClean="0">
                <a:ea typeface="굴림" pitchFamily="50" charset="-127"/>
              </a:rPr>
              <a:t>Date Submitted:  [</a:t>
            </a:r>
            <a:r>
              <a:rPr lang="en-US" altLang="ko-KR" sz="1600" dirty="0">
                <a:ea typeface="굴림" pitchFamily="50" charset="-127"/>
              </a:rPr>
              <a:t>12 March 2014</a:t>
            </a:r>
            <a:r>
              <a:rPr lang="en-US" altLang="ko-KR" sz="1600" dirty="0" smtClean="0">
                <a:ea typeface="굴림" pitchFamily="50" charset="-127"/>
              </a:rPr>
              <a:t>]	</a:t>
            </a:r>
          </a:p>
          <a:p>
            <a:pPr>
              <a:defRPr/>
            </a:pPr>
            <a:r>
              <a:rPr lang="en-US" altLang="ko-KR" sz="1600" b="1" dirty="0" smtClean="0">
                <a:ea typeface="굴림" pitchFamily="50" charset="-127"/>
              </a:rPr>
              <a:t>Source:</a:t>
            </a:r>
            <a:r>
              <a:rPr lang="en-US" altLang="ko-KR" sz="1600" dirty="0" smtClean="0">
                <a:ea typeface="굴림" pitchFamily="50" charset="-127"/>
              </a:rPr>
              <a:t> </a:t>
            </a:r>
            <a:r>
              <a:rPr lang="en-US" altLang="ko-KR" sz="1600" dirty="0">
                <a:ea typeface="굴림" pitchFamily="50" charset="-127"/>
              </a:rPr>
              <a:t>[Hongkun Li, Zhuo Chen, Qing </a:t>
            </a:r>
            <a:r>
              <a:rPr lang="en-US" altLang="ko-KR" sz="1600" dirty="0" smtClean="0">
                <a:ea typeface="굴림" pitchFamily="50" charset="-127"/>
              </a:rPr>
              <a:t>Li, Chonggang Wang, Tao Han]</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Call for Preliminary Contributions]</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presents frame structures including multi-hop communication on the PHY/MAC system design for 802.15.8 TG]</a:t>
            </a: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feasibility of the proposed frame structures for multi-hop communication for 802.15.8 TG]</a:t>
            </a: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536"/>
          </a:xfrm>
        </p:spPr>
        <p:txBody>
          <a:bodyPr>
            <a:normAutofit/>
          </a:bodyPr>
          <a:lstStyle/>
          <a:p>
            <a:r>
              <a:rPr lang="en-US" sz="2800" dirty="0"/>
              <a:t>Conclusion</a:t>
            </a:r>
          </a:p>
        </p:txBody>
      </p:sp>
      <p:sp>
        <p:nvSpPr>
          <p:cNvPr id="3" name="Content Placeholder 2"/>
          <p:cNvSpPr>
            <a:spLocks noGrp="1"/>
          </p:cNvSpPr>
          <p:nvPr>
            <p:ph idx="1"/>
          </p:nvPr>
        </p:nvSpPr>
        <p:spPr>
          <a:xfrm>
            <a:off x="457200" y="1196752"/>
            <a:ext cx="8229600" cy="4929411"/>
          </a:xfrm>
        </p:spPr>
        <p:txBody>
          <a:bodyPr>
            <a:normAutofit/>
          </a:bodyPr>
          <a:lstStyle/>
          <a:p>
            <a:r>
              <a:rPr lang="en-US" sz="2600" dirty="0" smtClean="0"/>
              <a:t>To reduce the impact of multi-hop communications on one-hop communications, as well as the potential collisions, we propose 2 frame structures to support multi-hop communications for PAC:</a:t>
            </a:r>
          </a:p>
          <a:p>
            <a:pPr lvl="1"/>
            <a:r>
              <a:rPr lang="en-US" sz="2200" dirty="0" smtClean="0"/>
              <a:t>Proposed frame structure 1: a dedicated multi-hop period is </a:t>
            </a:r>
            <a:r>
              <a:rPr lang="en-US" sz="2200" dirty="0"/>
              <a:t>inserted at the end of a </a:t>
            </a:r>
            <a:r>
              <a:rPr lang="en-US" sz="2200" dirty="0" smtClean="0"/>
              <a:t>superframe, to support communications between hopper and its PDs, and/or among its PDs.</a:t>
            </a:r>
          </a:p>
          <a:p>
            <a:pPr lvl="1"/>
            <a:r>
              <a:rPr lang="en-US" sz="2200" dirty="0" smtClean="0"/>
              <a:t>Proposed frame structure 2: a </a:t>
            </a:r>
            <a:r>
              <a:rPr lang="en-US" sz="2200" dirty="0"/>
              <a:t>dedicated multi-hop period is inserted at the end of a </a:t>
            </a:r>
            <a:r>
              <a:rPr lang="en-US" sz="2200" dirty="0" smtClean="0"/>
              <a:t>frame, to </a:t>
            </a:r>
            <a:r>
              <a:rPr lang="en-US" sz="2200" dirty="0"/>
              <a:t>support communications between hopper and its PDs, and/or among its </a:t>
            </a:r>
            <a:r>
              <a:rPr lang="en-US" sz="2200" dirty="0" smtClean="0"/>
              <a:t>PDs.</a:t>
            </a:r>
          </a:p>
        </p:txBody>
      </p:sp>
    </p:spTree>
    <p:extLst>
      <p:ext uri="{BB962C8B-B14F-4D97-AF65-F5344CB8AC3E}">
        <p14:creationId xmlns:p14="http://schemas.microsoft.com/office/powerpoint/2010/main" val="2985623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indent="0" algn="ctr">
              <a:buNone/>
            </a:pPr>
            <a:r>
              <a:rPr lang="en-US" sz="3600" dirty="0" smtClean="0"/>
              <a:t>References</a:t>
            </a:r>
          </a:p>
          <a:p>
            <a:pPr marL="0" indent="0" algn="ctr">
              <a:buNone/>
            </a:pPr>
            <a:endParaRPr lang="en-US" sz="3600" dirty="0" smtClean="0"/>
          </a:p>
          <a:p>
            <a:pPr lvl="1"/>
            <a:r>
              <a:rPr lang="en-US" sz="2600" dirty="0"/>
              <a:t>[1] PAC TGD: </a:t>
            </a:r>
            <a:r>
              <a:rPr lang="en-US" sz="2600" dirty="0" smtClean="0"/>
              <a:t>15-12-0568-08-0008-tg8-technical-guidance-document</a:t>
            </a:r>
          </a:p>
          <a:p>
            <a:pPr lvl="1"/>
            <a:r>
              <a:rPr lang="en-US" sz="2600" dirty="0" smtClean="0"/>
              <a:t>[2] </a:t>
            </a:r>
            <a:r>
              <a:rPr lang="en-US" sz="2600" dirty="0"/>
              <a:t>PAC PFD: </a:t>
            </a:r>
            <a:r>
              <a:rPr lang="en-US" sz="2600" dirty="0" smtClean="0"/>
              <a:t>15-14-0085-01-0008-tg8-pac-framework-document</a:t>
            </a:r>
            <a:endParaRPr lang="en-US" sz="2600" dirty="0"/>
          </a:p>
        </p:txBody>
      </p:sp>
    </p:spTree>
    <p:extLst>
      <p:ext uri="{BB962C8B-B14F-4D97-AF65-F5344CB8AC3E}">
        <p14:creationId xmlns:p14="http://schemas.microsoft.com/office/powerpoint/2010/main" val="249224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normAutofit/>
          </a:bodyPr>
          <a:lstStyle/>
          <a:p>
            <a:r>
              <a:rPr lang="en-US" sz="2800" dirty="0"/>
              <a:t>Introduction</a:t>
            </a:r>
          </a:p>
        </p:txBody>
      </p:sp>
      <p:sp>
        <p:nvSpPr>
          <p:cNvPr id="3" name="Content Placeholder 2"/>
          <p:cNvSpPr>
            <a:spLocks noGrp="1"/>
          </p:cNvSpPr>
          <p:nvPr>
            <p:ph idx="1"/>
          </p:nvPr>
        </p:nvSpPr>
        <p:spPr>
          <a:xfrm>
            <a:off x="457200" y="1196752"/>
            <a:ext cx="8435280" cy="4929411"/>
          </a:xfrm>
        </p:spPr>
        <p:txBody>
          <a:bodyPr>
            <a:normAutofit lnSpcReduction="10000"/>
          </a:bodyPr>
          <a:lstStyle/>
          <a:p>
            <a:r>
              <a:rPr lang="en-US" sz="2400" dirty="0" smtClean="0"/>
              <a:t>It’s essential to develop </a:t>
            </a:r>
            <a:r>
              <a:rPr lang="en-US" sz="2400" dirty="0"/>
              <a:t>a</a:t>
            </a:r>
            <a:r>
              <a:rPr lang="en-US" sz="2400" dirty="0" smtClean="0"/>
              <a:t> frame </a:t>
            </a:r>
            <a:r>
              <a:rPr lang="en-US" sz="2400" dirty="0"/>
              <a:t>structure to fully support multi-hop </a:t>
            </a:r>
            <a:r>
              <a:rPr lang="en-US" sz="2400" dirty="0" smtClean="0"/>
              <a:t>operation </a:t>
            </a:r>
            <a:r>
              <a:rPr lang="en-US" sz="2400" dirty="0"/>
              <a:t>at MAC, especially for distributed and infrastructure-less P2P </a:t>
            </a:r>
            <a:r>
              <a:rPr lang="en-US" sz="2400" dirty="0" smtClean="0"/>
              <a:t>networks (P2PNWs). </a:t>
            </a:r>
          </a:p>
          <a:p>
            <a:pPr>
              <a:buClr>
                <a:srgbClr val="00B0F0"/>
              </a:buClr>
            </a:pPr>
            <a:r>
              <a:rPr lang="en-US" altLang="ko-KR" sz="2400" dirty="0" smtClean="0">
                <a:cs typeface="Arial" pitchFamily="34" charset="0"/>
              </a:rPr>
              <a:t>Requirement </a:t>
            </a:r>
            <a:r>
              <a:rPr lang="en-US" altLang="ko-KR" sz="2400" dirty="0">
                <a:cs typeface="Arial" pitchFamily="34" charset="0"/>
              </a:rPr>
              <a:t>in 802.15.8 </a:t>
            </a:r>
            <a:r>
              <a:rPr lang="en-US" altLang="ko-KR" sz="2400" dirty="0" smtClean="0">
                <a:cs typeface="Arial" pitchFamily="34" charset="0"/>
              </a:rPr>
              <a:t>TGD [1]:</a:t>
            </a:r>
            <a:endParaRPr lang="en-US" altLang="ko-KR" sz="2400" dirty="0">
              <a:cs typeface="Arial" pitchFamily="34" charset="0"/>
            </a:endParaRPr>
          </a:p>
          <a:p>
            <a:pPr lvl="1">
              <a:buClr>
                <a:srgbClr val="00B0F0"/>
              </a:buClr>
            </a:pPr>
            <a:r>
              <a:rPr lang="en-GB" sz="2200" b="1" u="sng" dirty="0"/>
              <a:t>5.2 Common communication mode:</a:t>
            </a:r>
            <a:r>
              <a:rPr lang="en-GB" sz="2200" b="1" dirty="0"/>
              <a:t> </a:t>
            </a:r>
            <a:r>
              <a:rPr lang="en-US" sz="2200" dirty="0"/>
              <a:t>Common mode (e.g., for discovery and communication) shall be supported for interoperability.</a:t>
            </a:r>
            <a:endParaRPr lang="en-GB" sz="2200" dirty="0"/>
          </a:p>
          <a:p>
            <a:pPr lvl="1">
              <a:buClr>
                <a:srgbClr val="00B0F0"/>
              </a:buClr>
            </a:pPr>
            <a:r>
              <a:rPr lang="en-GB" sz="2200" b="1" u="sng" dirty="0"/>
              <a:t>6.11 Multi-hop Support</a:t>
            </a:r>
            <a:r>
              <a:rPr lang="en-US" sz="2200" b="1" u="sng" dirty="0"/>
              <a:t>:</a:t>
            </a:r>
            <a:r>
              <a:rPr lang="en-US" sz="2200" b="1" dirty="0"/>
              <a:t> </a:t>
            </a:r>
            <a:r>
              <a:rPr lang="en-GB" sz="2200" dirty="0"/>
              <a:t>IEEE 802.15.8 shall provide at least 2-hop relaying function. Only relay-enabled PD shall relay discovery messages and/or traffic data from PDs in the proximity</a:t>
            </a:r>
            <a:r>
              <a:rPr lang="en-GB" sz="2200" dirty="0" smtClean="0"/>
              <a:t>.</a:t>
            </a:r>
          </a:p>
          <a:p>
            <a:pPr>
              <a:buClr>
                <a:srgbClr val="00B0F0"/>
              </a:buClr>
            </a:pPr>
            <a:r>
              <a:rPr lang="en-US" altLang="ko-KR" sz="2400" dirty="0">
                <a:cs typeface="Arial" pitchFamily="34" charset="0"/>
              </a:rPr>
              <a:t>Requirement in 802.15.8 </a:t>
            </a:r>
            <a:r>
              <a:rPr lang="en-US" altLang="ko-KR" sz="2400" dirty="0" smtClean="0">
                <a:cs typeface="Arial" pitchFamily="34" charset="0"/>
              </a:rPr>
              <a:t>PFD [2]:</a:t>
            </a:r>
            <a:endParaRPr lang="en-US" altLang="ko-KR" sz="2400" dirty="0">
              <a:cs typeface="Arial" pitchFamily="34" charset="0"/>
            </a:endParaRPr>
          </a:p>
          <a:p>
            <a:pPr lvl="1">
              <a:buClr>
                <a:srgbClr val="00B0F0"/>
              </a:buClr>
            </a:pPr>
            <a:r>
              <a:rPr lang="en-GB" sz="2200" b="1" u="sng" dirty="0" smtClean="0"/>
              <a:t>5.14 </a:t>
            </a:r>
            <a:r>
              <a:rPr lang="en-GB" sz="2200" b="1" u="sng" dirty="0"/>
              <a:t>Multi-hop </a:t>
            </a:r>
            <a:r>
              <a:rPr lang="en-GB" sz="2200" b="1" u="sng" dirty="0" smtClean="0"/>
              <a:t>Operation</a:t>
            </a:r>
            <a:r>
              <a:rPr lang="en-US" sz="2200" b="1" u="sng" dirty="0" smtClean="0"/>
              <a:t>:</a:t>
            </a:r>
            <a:r>
              <a:rPr lang="en-US" sz="2200" b="1" dirty="0" smtClean="0"/>
              <a:t> </a:t>
            </a:r>
            <a:r>
              <a:rPr lang="en-GB" sz="2400" dirty="0"/>
              <a:t>To extend the coverage of a PD or group members, a PD or group members relay received data to the destination PD or group </a:t>
            </a:r>
            <a:r>
              <a:rPr lang="en-GB" sz="2400" dirty="0" smtClean="0"/>
              <a:t>members</a:t>
            </a:r>
            <a:r>
              <a:rPr lang="en-GB" sz="2200" dirty="0" smtClean="0"/>
              <a:t>.</a:t>
            </a:r>
            <a:endParaRPr lang="en-GB" sz="2200" dirty="0"/>
          </a:p>
        </p:txBody>
      </p:sp>
    </p:spTree>
    <p:extLst>
      <p:ext uri="{BB962C8B-B14F-4D97-AF65-F5344CB8AC3E}">
        <p14:creationId xmlns:p14="http://schemas.microsoft.com/office/powerpoint/2010/main" val="791752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lstStyle/>
          <a:p>
            <a:r>
              <a:rPr lang="en-US" dirty="0" smtClean="0"/>
              <a:t>Introduction</a:t>
            </a:r>
            <a:endParaRPr lang="en-US" dirty="0"/>
          </a:p>
        </p:txBody>
      </p:sp>
      <p:sp>
        <p:nvSpPr>
          <p:cNvPr id="3" name="Content Placeholder 2"/>
          <p:cNvSpPr>
            <a:spLocks noGrp="1"/>
          </p:cNvSpPr>
          <p:nvPr>
            <p:ph idx="1"/>
          </p:nvPr>
        </p:nvSpPr>
        <p:spPr>
          <a:xfrm>
            <a:off x="395536" y="1268760"/>
            <a:ext cx="8280920" cy="4857403"/>
          </a:xfrm>
        </p:spPr>
        <p:txBody>
          <a:bodyPr>
            <a:normAutofit/>
          </a:bodyPr>
          <a:lstStyle/>
          <a:p>
            <a:r>
              <a:rPr lang="en-US" sz="2400" dirty="0" smtClean="0"/>
              <a:t>Existing frame structures in IEEE 802.11 and 802.15 standards to support multi-hop communication:</a:t>
            </a:r>
          </a:p>
          <a:p>
            <a:endParaRPr lang="en-US" sz="2400" dirty="0" smtClean="0"/>
          </a:p>
          <a:p>
            <a:pPr lvl="1"/>
            <a:r>
              <a:rPr lang="en-US" sz="2000" dirty="0" smtClean="0"/>
              <a:t>802.11</a:t>
            </a:r>
          </a:p>
          <a:p>
            <a:pPr lvl="2"/>
            <a:r>
              <a:rPr lang="en-US" sz="2000" dirty="0" smtClean="0"/>
              <a:t>Contention free period and contention access period. </a:t>
            </a:r>
          </a:p>
          <a:p>
            <a:pPr lvl="2"/>
            <a:r>
              <a:rPr lang="en-US" sz="2000" dirty="0" smtClean="0"/>
              <a:t>Contention based access is simple but cause too many collisions to those P2PNWs with high density of PDs for both one-hop and multi-hop communication.</a:t>
            </a:r>
          </a:p>
          <a:p>
            <a:pPr marL="914400" lvl="2" indent="0">
              <a:buNone/>
            </a:pPr>
            <a:endParaRPr lang="en-US" sz="2000" dirty="0" smtClean="0"/>
          </a:p>
          <a:p>
            <a:pPr lvl="1"/>
            <a:r>
              <a:rPr lang="en-US" sz="2000" dirty="0" smtClean="0"/>
              <a:t>802.15.4</a:t>
            </a:r>
          </a:p>
          <a:p>
            <a:pPr lvl="2"/>
            <a:r>
              <a:rPr lang="en-US" sz="2000" dirty="0"/>
              <a:t>M</a:t>
            </a:r>
            <a:r>
              <a:rPr lang="en-US" sz="2000" dirty="0" smtClean="0"/>
              <a:t>ost frame </a:t>
            </a:r>
            <a:r>
              <a:rPr lang="en-US" sz="2000" dirty="0"/>
              <a:t>structures in 802.15.4 support only one-hop </a:t>
            </a:r>
            <a:r>
              <a:rPr lang="en-US" sz="2000" dirty="0" smtClean="0"/>
              <a:t>communication. </a:t>
            </a:r>
            <a:r>
              <a:rPr lang="en-US" sz="2000" dirty="0"/>
              <a:t>Not suitable for multi-hop communication for distributed and infrastructure-less </a:t>
            </a:r>
            <a:r>
              <a:rPr lang="en-US" sz="2000" dirty="0" smtClean="0"/>
              <a:t>P2PNW.  </a:t>
            </a:r>
          </a:p>
          <a:p>
            <a:pPr lvl="1"/>
            <a:endParaRPr lang="en-US" sz="2000" dirty="0"/>
          </a:p>
        </p:txBody>
      </p:sp>
    </p:spTree>
    <p:extLst>
      <p:ext uri="{BB962C8B-B14F-4D97-AF65-F5344CB8AC3E}">
        <p14:creationId xmlns:p14="http://schemas.microsoft.com/office/powerpoint/2010/main" val="138712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lstStyle/>
          <a:p>
            <a:r>
              <a:rPr lang="en-US" sz="2800" dirty="0" smtClean="0"/>
              <a:t>Proposal</a:t>
            </a:r>
            <a:endParaRPr lang="en-US" sz="2800" dirty="0"/>
          </a:p>
        </p:txBody>
      </p:sp>
      <p:sp>
        <p:nvSpPr>
          <p:cNvPr id="3" name="Content Placeholder 2"/>
          <p:cNvSpPr>
            <a:spLocks noGrp="1"/>
          </p:cNvSpPr>
          <p:nvPr>
            <p:ph idx="1"/>
          </p:nvPr>
        </p:nvSpPr>
        <p:spPr>
          <a:xfrm>
            <a:off x="457200" y="1124745"/>
            <a:ext cx="8229600" cy="3528392"/>
          </a:xfrm>
        </p:spPr>
        <p:txBody>
          <a:bodyPr/>
          <a:lstStyle/>
          <a:p>
            <a:r>
              <a:rPr lang="en-US" sz="2600" dirty="0" smtClean="0"/>
              <a:t>To reduce the impact on one-hop communication, which may be required by many use cases in PAC.</a:t>
            </a:r>
          </a:p>
          <a:p>
            <a:r>
              <a:rPr lang="en-US" sz="2600" dirty="0"/>
              <a:t>T</a:t>
            </a:r>
            <a:r>
              <a:rPr lang="en-US" sz="2600" dirty="0" smtClean="0"/>
              <a:t>o reduce the contention and potential collision among different hops, especially for those high data rate and high QoS applications.</a:t>
            </a:r>
          </a:p>
          <a:p>
            <a:r>
              <a:rPr lang="en-US" sz="2600" dirty="0"/>
              <a:t>T</a:t>
            </a:r>
            <a:r>
              <a:rPr lang="en-US" sz="2600" dirty="0" smtClean="0"/>
              <a:t>o introduce more flexibility of frame formation for distributed P2PNW.</a:t>
            </a:r>
          </a:p>
          <a:p>
            <a:pPr marL="457200" lvl="1" indent="0">
              <a:buNone/>
            </a:pPr>
            <a:endParaRPr lang="en-US" dirty="0"/>
          </a:p>
          <a:p>
            <a:endParaRPr lang="en-US" dirty="0"/>
          </a:p>
        </p:txBody>
      </p:sp>
      <p:sp>
        <p:nvSpPr>
          <p:cNvPr id="4" name="Rectangle 3"/>
          <p:cNvSpPr/>
          <p:nvPr/>
        </p:nvSpPr>
        <p:spPr>
          <a:xfrm>
            <a:off x="611560" y="4494061"/>
            <a:ext cx="8136904" cy="954107"/>
          </a:xfrm>
          <a:prstGeom prst="rect">
            <a:avLst/>
          </a:prstGeom>
        </p:spPr>
        <p:txBody>
          <a:bodyPr wrap="square">
            <a:spAutoFit/>
          </a:bodyPr>
          <a:lstStyle/>
          <a:p>
            <a:pPr algn="ctr"/>
            <a:r>
              <a:rPr lang="en-US" sz="2800" dirty="0">
                <a:solidFill>
                  <a:srgbClr val="FF0000"/>
                </a:solidFill>
              </a:rPr>
              <a:t>Propose to insert a dedicated multi-hop period in superframe to support the multi-hop </a:t>
            </a:r>
            <a:r>
              <a:rPr lang="en-US" sz="2800" dirty="0" smtClean="0">
                <a:solidFill>
                  <a:srgbClr val="FF0000"/>
                </a:solidFill>
              </a:rPr>
              <a:t>communication.</a:t>
            </a:r>
            <a:endParaRPr lang="en-US" sz="2800" dirty="0">
              <a:solidFill>
                <a:srgbClr val="FF0000"/>
              </a:solidFill>
            </a:endParaRPr>
          </a:p>
        </p:txBody>
      </p:sp>
    </p:spTree>
    <p:extLst>
      <p:ext uri="{BB962C8B-B14F-4D97-AF65-F5344CB8AC3E}">
        <p14:creationId xmlns:p14="http://schemas.microsoft.com/office/powerpoint/2010/main" val="1935599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39552"/>
          </a:xfrm>
        </p:spPr>
        <p:txBody>
          <a:bodyPr>
            <a:normAutofit/>
          </a:bodyPr>
          <a:lstStyle/>
          <a:p>
            <a:r>
              <a:rPr lang="en-US" sz="2800" dirty="0" smtClean="0"/>
              <a:t>Terms and Concepts</a:t>
            </a:r>
            <a:endParaRPr lang="en-US" sz="2800" dirty="0"/>
          </a:p>
        </p:txBody>
      </p:sp>
      <p:sp>
        <p:nvSpPr>
          <p:cNvPr id="6" name="Content Placeholder 5"/>
          <p:cNvSpPr>
            <a:spLocks noGrp="1"/>
          </p:cNvSpPr>
          <p:nvPr>
            <p:ph idx="1"/>
          </p:nvPr>
        </p:nvSpPr>
        <p:spPr>
          <a:xfrm>
            <a:off x="457200" y="1412776"/>
            <a:ext cx="8229600" cy="4713387"/>
          </a:xfrm>
        </p:spPr>
        <p:txBody>
          <a:bodyPr>
            <a:normAutofit/>
          </a:bodyPr>
          <a:lstStyle/>
          <a:p>
            <a:r>
              <a:rPr lang="en-US" sz="2400" b="1" u="sng" dirty="0" smtClean="0"/>
              <a:t>PD:</a:t>
            </a:r>
            <a:r>
              <a:rPr lang="en-US" sz="2400" dirty="0" smtClean="0"/>
              <a:t> </a:t>
            </a:r>
            <a:r>
              <a:rPr lang="en-US" sz="2400" dirty="0"/>
              <a:t>Peer Device</a:t>
            </a:r>
          </a:p>
          <a:p>
            <a:r>
              <a:rPr lang="en-US" sz="2400" b="1" u="sng" dirty="0" smtClean="0"/>
              <a:t>Hopper:</a:t>
            </a:r>
            <a:r>
              <a:rPr lang="en-US" sz="2400" dirty="0" smtClean="0"/>
              <a:t> </a:t>
            </a:r>
            <a:r>
              <a:rPr lang="en-US" sz="2400" dirty="0"/>
              <a:t>In the context of multi-hop, </a:t>
            </a:r>
            <a:r>
              <a:rPr lang="en-US" sz="2400" dirty="0" smtClean="0"/>
              <a:t>a PD that </a:t>
            </a:r>
            <a:r>
              <a:rPr lang="en-US" sz="2400" dirty="0"/>
              <a:t>relays or hops a message/messages or data to the other </a:t>
            </a:r>
            <a:r>
              <a:rPr lang="en-US" sz="2400" dirty="0" smtClean="0"/>
              <a:t>PDs in </a:t>
            </a:r>
            <a:r>
              <a:rPr lang="en-US" sz="2400" dirty="0"/>
              <a:t>proximity to extend the radio coverage. </a:t>
            </a:r>
            <a:endParaRPr lang="en-US" sz="2400" dirty="0" smtClean="0"/>
          </a:p>
          <a:p>
            <a:r>
              <a:rPr lang="en-US" sz="2400" b="1" u="sng" dirty="0" smtClean="0"/>
              <a:t>End PD: </a:t>
            </a:r>
            <a:r>
              <a:rPr lang="en-US" sz="2400" dirty="0"/>
              <a:t>In the context of multi-hop, </a:t>
            </a:r>
            <a:r>
              <a:rPr lang="en-US" sz="2400" dirty="0" smtClean="0"/>
              <a:t>a </a:t>
            </a:r>
            <a:r>
              <a:rPr lang="en-US" sz="2400" dirty="0"/>
              <a:t>PD that does not relay or hop any message or data to </a:t>
            </a:r>
            <a:r>
              <a:rPr lang="en-US" sz="2400" dirty="0" smtClean="0"/>
              <a:t>the </a:t>
            </a:r>
            <a:r>
              <a:rPr lang="en-US" sz="2400" dirty="0"/>
              <a:t>other </a:t>
            </a:r>
            <a:r>
              <a:rPr lang="en-US" sz="2400" dirty="0" smtClean="0"/>
              <a:t>PDs </a:t>
            </a:r>
            <a:r>
              <a:rPr lang="en-US" sz="2400" dirty="0"/>
              <a:t>in proximity</a:t>
            </a:r>
            <a:r>
              <a:rPr lang="en-US" sz="2400" dirty="0" smtClean="0"/>
              <a:t>.</a:t>
            </a:r>
          </a:p>
          <a:p>
            <a:r>
              <a:rPr lang="en-US" sz="2400" b="1" u="sng" dirty="0"/>
              <a:t>Initiator:</a:t>
            </a:r>
            <a:r>
              <a:rPr lang="en-US" sz="2400" dirty="0" smtClean="0"/>
              <a:t> </a:t>
            </a:r>
            <a:r>
              <a:rPr lang="en-US" sz="2400" dirty="0"/>
              <a:t>The first PD to initiate the </a:t>
            </a:r>
            <a:r>
              <a:rPr lang="en-US" sz="2400" i="1" dirty="0"/>
              <a:t>first</a:t>
            </a:r>
            <a:r>
              <a:rPr lang="en-US" sz="2400" dirty="0"/>
              <a:t> service or application in proximity or the first PD to initiate a service or application in proximity.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216"/>
            <a:ext cx="8579296" cy="739552"/>
          </a:xfrm>
        </p:spPr>
        <p:txBody>
          <a:bodyPr>
            <a:noAutofit/>
          </a:bodyPr>
          <a:lstStyle/>
          <a:p>
            <a:r>
              <a:rPr lang="en-US" sz="2800" dirty="0" smtClean="0"/>
              <a:t>Frame Structure 1 Supporting Multi-hop Communication </a:t>
            </a:r>
            <a:endParaRPr lang="en-US"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166131395"/>
              </p:ext>
            </p:extLst>
          </p:nvPr>
        </p:nvGraphicFramePr>
        <p:xfrm>
          <a:off x="323528" y="1456184"/>
          <a:ext cx="8293100" cy="1828800"/>
        </p:xfrm>
        <a:graphic>
          <a:graphicData uri="http://schemas.openxmlformats.org/presentationml/2006/ole">
            <mc:AlternateContent xmlns:mc="http://schemas.openxmlformats.org/markup-compatibility/2006">
              <mc:Choice xmlns:v="urn:schemas-microsoft-com:vml" Requires="v">
                <p:oleObj spid="_x0000_s460913" name="Visio" r:id="rId4" imgW="8048017" imgH="1658742" progId="Visio.Drawing.11">
                  <p:embed/>
                </p:oleObj>
              </mc:Choice>
              <mc:Fallback>
                <p:oleObj name="Visio" r:id="rId4" imgW="8048017" imgH="1658742" progId="Visio.Drawing.11">
                  <p:embed/>
                  <p:pic>
                    <p:nvPicPr>
                      <p:cNvPr id="0" name=""/>
                      <p:cNvPicPr/>
                      <p:nvPr/>
                    </p:nvPicPr>
                    <p:blipFill>
                      <a:blip r:embed="rId5"/>
                      <a:stretch>
                        <a:fillRect/>
                      </a:stretch>
                    </p:blipFill>
                    <p:spPr>
                      <a:xfrm>
                        <a:off x="323528" y="1456184"/>
                        <a:ext cx="8293100" cy="1828800"/>
                      </a:xfrm>
                      <a:prstGeom prst="rect">
                        <a:avLst/>
                      </a:prstGeom>
                    </p:spPr>
                  </p:pic>
                </p:oleObj>
              </mc:Fallback>
            </mc:AlternateContent>
          </a:graphicData>
        </a:graphic>
      </p:graphicFrame>
      <p:sp>
        <p:nvSpPr>
          <p:cNvPr id="4" name="TextBox 3"/>
          <p:cNvSpPr txBox="1"/>
          <p:nvPr/>
        </p:nvSpPr>
        <p:spPr>
          <a:xfrm>
            <a:off x="124074" y="3420576"/>
            <a:ext cx="8840414" cy="2600712"/>
          </a:xfrm>
          <a:prstGeom prst="rect">
            <a:avLst/>
          </a:prstGeom>
          <a:noFill/>
        </p:spPr>
        <p:txBody>
          <a:bodyPr wrap="square" rtlCol="0">
            <a:spAutoFit/>
          </a:bodyPr>
          <a:lstStyle/>
          <a:p>
            <a:r>
              <a:rPr lang="en-US" sz="2300" dirty="0" smtClean="0"/>
              <a:t>A Superframe consists of :</a:t>
            </a:r>
          </a:p>
          <a:p>
            <a:pPr marL="800100" lvl="1" indent="-342900">
              <a:buFont typeface="Arial" panose="020B0604020202020204" pitchFamily="34" charset="0"/>
              <a:buChar char="•"/>
            </a:pPr>
            <a:r>
              <a:rPr lang="en-US" sz="2000" b="1" dirty="0" smtClean="0"/>
              <a:t>Superframe </a:t>
            </a:r>
            <a:r>
              <a:rPr lang="en-US" sz="2000" b="1" dirty="0"/>
              <a:t>Beacon </a:t>
            </a:r>
            <a:r>
              <a:rPr lang="en-US" sz="2000" dirty="0" smtClean="0"/>
              <a:t>is</a:t>
            </a:r>
            <a:r>
              <a:rPr lang="en-US" sz="2000" b="1" dirty="0" smtClean="0"/>
              <a:t> </a:t>
            </a:r>
            <a:r>
              <a:rPr lang="en-US" sz="2000" dirty="0" smtClean="0"/>
              <a:t>to </a:t>
            </a:r>
            <a:r>
              <a:rPr lang="en-US" sz="2000" dirty="0"/>
              <a:t>indicate the start of a </a:t>
            </a:r>
            <a:r>
              <a:rPr lang="en-US" sz="2000" dirty="0" smtClean="0"/>
              <a:t>superframe and define the superframe structure</a:t>
            </a:r>
          </a:p>
          <a:p>
            <a:pPr marL="800100" lvl="1" indent="-342900">
              <a:buFont typeface="Arial" panose="020B0604020202020204" pitchFamily="34" charset="0"/>
              <a:buChar char="•"/>
            </a:pPr>
            <a:r>
              <a:rPr lang="en-US" sz="2000" b="1" dirty="0" smtClean="0"/>
              <a:t>Superframe (SF) Common </a:t>
            </a:r>
            <a:r>
              <a:rPr lang="en-US" sz="2000" b="1" dirty="0"/>
              <a:t>Period </a:t>
            </a:r>
            <a:r>
              <a:rPr lang="en-US" sz="2000" dirty="0" smtClean="0"/>
              <a:t>follows </a:t>
            </a:r>
            <a:r>
              <a:rPr lang="en-US" sz="2000" dirty="0"/>
              <a:t>the Superframe </a:t>
            </a:r>
            <a:r>
              <a:rPr lang="en-US" sz="2000" dirty="0" smtClean="0"/>
              <a:t>Beacon, and is shared through contention based access</a:t>
            </a:r>
          </a:p>
          <a:p>
            <a:pPr marL="800100" lvl="1" indent="-342900">
              <a:buFont typeface="Arial" panose="020B0604020202020204" pitchFamily="34" charset="0"/>
              <a:buChar char="•"/>
            </a:pPr>
            <a:r>
              <a:rPr lang="en-US" sz="2000" b="1" dirty="0" smtClean="0"/>
              <a:t>One-hop </a:t>
            </a:r>
            <a:r>
              <a:rPr lang="en-US" sz="2000" b="1" dirty="0"/>
              <a:t>Period </a:t>
            </a:r>
            <a:r>
              <a:rPr lang="en-US" sz="2000" dirty="0"/>
              <a:t>contains a frame or </a:t>
            </a:r>
            <a:r>
              <a:rPr lang="en-US" sz="2000" dirty="0" smtClean="0"/>
              <a:t>multiple frames</a:t>
            </a:r>
          </a:p>
          <a:p>
            <a:pPr marL="800100" lvl="1" indent="-342900">
              <a:buFont typeface="Arial" panose="020B0604020202020204" pitchFamily="34" charset="0"/>
              <a:buChar char="•"/>
            </a:pPr>
            <a:r>
              <a:rPr lang="en-US" sz="2000" b="1" dirty="0" smtClean="0"/>
              <a:t>Multi-hop </a:t>
            </a:r>
            <a:r>
              <a:rPr lang="en-US" sz="2000" b="1" dirty="0"/>
              <a:t>Period </a:t>
            </a:r>
            <a:r>
              <a:rPr lang="en-US" sz="2000" dirty="0" smtClean="0"/>
              <a:t>is dedicated </a:t>
            </a:r>
            <a:r>
              <a:rPr lang="en-US" sz="2000" dirty="0"/>
              <a:t>for multi-hop P2P </a:t>
            </a:r>
            <a:r>
              <a:rPr lang="en-US" sz="2000" dirty="0" smtClean="0"/>
              <a:t>communications</a:t>
            </a:r>
          </a:p>
          <a:p>
            <a:pPr marL="800100" lvl="1" indent="-342900">
              <a:buFont typeface="Arial" panose="020B0604020202020204" pitchFamily="34" charset="0"/>
              <a:buChar char="•"/>
            </a:pPr>
            <a:r>
              <a:rPr lang="en-US" sz="2000" b="1" dirty="0" smtClean="0"/>
              <a:t>Inactive </a:t>
            </a:r>
            <a:r>
              <a:rPr lang="en-US" sz="2000" b="1" dirty="0"/>
              <a:t>period </a:t>
            </a:r>
            <a:r>
              <a:rPr lang="en-US" sz="2000" dirty="0"/>
              <a:t>as the gap or guard time between Superframes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26460" y="476672"/>
            <a:ext cx="5472608" cy="892552"/>
          </a:xfrm>
          <a:prstGeom prst="rect">
            <a:avLst/>
          </a:prstGeom>
          <a:noFill/>
        </p:spPr>
        <p:txBody>
          <a:bodyPr wrap="square" rtlCol="0">
            <a:spAutoFit/>
          </a:bodyPr>
          <a:lstStyle/>
          <a:p>
            <a:r>
              <a:rPr lang="en-US" sz="2600" b="1" dirty="0" smtClean="0">
                <a:latin typeface="+mj-lt"/>
                <a:ea typeface="+mj-ea"/>
                <a:cs typeface="+mj-cs"/>
              </a:rPr>
              <a:t>An Example of Frame Structure 1 Supporting Multi-hop</a:t>
            </a:r>
            <a:endParaRPr lang="en-US" sz="2600" b="1" dirty="0">
              <a:latin typeface="+mj-lt"/>
              <a:ea typeface="+mj-ea"/>
              <a:cs typeface="+mj-cs"/>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445281303"/>
              </p:ext>
            </p:extLst>
          </p:nvPr>
        </p:nvGraphicFramePr>
        <p:xfrm>
          <a:off x="209550" y="554038"/>
          <a:ext cx="8726488" cy="5749925"/>
        </p:xfrm>
        <a:graphic>
          <a:graphicData uri="http://schemas.openxmlformats.org/presentationml/2006/ole">
            <mc:AlternateContent xmlns:mc="http://schemas.openxmlformats.org/markup-compatibility/2006">
              <mc:Choice xmlns:v="urn:schemas-microsoft-com:vml" Requires="v">
                <p:oleObj spid="_x0000_s462958" name="Visio" r:id="rId4" imgW="9011138" imgH="5792775" progId="Visio.Drawing.11">
                  <p:embed/>
                </p:oleObj>
              </mc:Choice>
              <mc:Fallback>
                <p:oleObj name="Visio" r:id="rId4" imgW="9011138" imgH="5792775" progId="Visio.Drawing.11">
                  <p:embed/>
                  <p:pic>
                    <p:nvPicPr>
                      <p:cNvPr id="0" name=""/>
                      <p:cNvPicPr/>
                      <p:nvPr/>
                    </p:nvPicPr>
                    <p:blipFill>
                      <a:blip r:embed="rId5"/>
                      <a:stretch>
                        <a:fillRect/>
                      </a:stretch>
                    </p:blipFill>
                    <p:spPr>
                      <a:xfrm>
                        <a:off x="209550" y="554038"/>
                        <a:ext cx="8726488" cy="5749925"/>
                      </a:xfrm>
                      <a:prstGeom prst="rect">
                        <a:avLst/>
                      </a:prstGeom>
                    </p:spPr>
                  </p:pic>
                </p:oleObj>
              </mc:Fallback>
            </mc:AlternateContent>
          </a:graphicData>
        </a:graphic>
      </p:graphicFrame>
    </p:spTree>
    <p:extLst>
      <p:ext uri="{BB962C8B-B14F-4D97-AF65-F5344CB8AC3E}">
        <p14:creationId xmlns:p14="http://schemas.microsoft.com/office/powerpoint/2010/main" val="3737689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29208"/>
            <a:ext cx="8579296" cy="739552"/>
          </a:xfrm>
        </p:spPr>
        <p:txBody>
          <a:bodyPr>
            <a:noAutofit/>
          </a:bodyPr>
          <a:lstStyle/>
          <a:p>
            <a:r>
              <a:rPr lang="en-US" sz="2800" dirty="0" smtClean="0"/>
              <a:t>Frame Structure 2 Supporting Multi-hop Communication </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3700280683"/>
              </p:ext>
            </p:extLst>
          </p:nvPr>
        </p:nvGraphicFramePr>
        <p:xfrm>
          <a:off x="323528" y="1182489"/>
          <a:ext cx="8342313" cy="2822575"/>
        </p:xfrm>
        <a:graphic>
          <a:graphicData uri="http://schemas.openxmlformats.org/presentationml/2006/ole">
            <mc:AlternateContent xmlns:mc="http://schemas.openxmlformats.org/markup-compatibility/2006">
              <mc:Choice xmlns:v="urn:schemas-microsoft-com:vml" Requires="v">
                <p:oleObj spid="_x0000_s461936" name="Visio" r:id="rId3" imgW="7876605" imgH="2572197" progId="Visio.Drawing.11">
                  <p:embed/>
                </p:oleObj>
              </mc:Choice>
              <mc:Fallback>
                <p:oleObj name="Visio" r:id="rId3" imgW="7876605" imgH="2572197" progId="Visio.Drawing.11">
                  <p:embed/>
                  <p:pic>
                    <p:nvPicPr>
                      <p:cNvPr id="0" name=""/>
                      <p:cNvPicPr/>
                      <p:nvPr/>
                    </p:nvPicPr>
                    <p:blipFill>
                      <a:blip r:embed="rId4"/>
                      <a:stretch>
                        <a:fillRect/>
                      </a:stretch>
                    </p:blipFill>
                    <p:spPr>
                      <a:xfrm>
                        <a:off x="323528" y="1182489"/>
                        <a:ext cx="8342313" cy="2822575"/>
                      </a:xfrm>
                      <a:prstGeom prst="rect">
                        <a:avLst/>
                      </a:prstGeom>
                    </p:spPr>
                  </p:pic>
                </p:oleObj>
              </mc:Fallback>
            </mc:AlternateContent>
          </a:graphicData>
        </a:graphic>
      </p:graphicFrame>
      <p:sp>
        <p:nvSpPr>
          <p:cNvPr id="5" name="TextBox 4"/>
          <p:cNvSpPr txBox="1"/>
          <p:nvPr/>
        </p:nvSpPr>
        <p:spPr>
          <a:xfrm>
            <a:off x="211348" y="4005064"/>
            <a:ext cx="8696398" cy="2160240"/>
          </a:xfrm>
          <a:prstGeom prst="rect">
            <a:avLst/>
          </a:prstGeom>
          <a:noFill/>
        </p:spPr>
        <p:txBody>
          <a:bodyPr wrap="square" rtlCol="0">
            <a:noAutofit/>
          </a:bodyPr>
          <a:lstStyle/>
          <a:p>
            <a:r>
              <a:rPr lang="en-US" sz="2300" dirty="0" smtClean="0"/>
              <a:t>A Superframe consists of :</a:t>
            </a:r>
          </a:p>
          <a:p>
            <a:pPr marL="800100" lvl="1" indent="-342900">
              <a:buFont typeface="Arial" panose="020B0604020202020204" pitchFamily="34" charset="0"/>
              <a:buChar char="•"/>
            </a:pPr>
            <a:r>
              <a:rPr lang="en-US" sz="2000" b="1" dirty="0" smtClean="0"/>
              <a:t>Superframe </a:t>
            </a:r>
            <a:r>
              <a:rPr lang="en-US" sz="2000" b="1" dirty="0"/>
              <a:t>Beacon </a:t>
            </a:r>
            <a:r>
              <a:rPr lang="en-US" sz="2000" dirty="0"/>
              <a:t>to indicate the start of the Superframe</a:t>
            </a:r>
          </a:p>
          <a:p>
            <a:pPr marL="800100" lvl="1" indent="-342900">
              <a:buFont typeface="Arial" panose="020B0604020202020204" pitchFamily="34" charset="0"/>
              <a:buChar char="•"/>
            </a:pPr>
            <a:r>
              <a:rPr lang="en-US" sz="2000" b="1" dirty="0" smtClean="0"/>
              <a:t>Superframe (SF) Common </a:t>
            </a:r>
            <a:r>
              <a:rPr lang="en-US" sz="2000" b="1" dirty="0"/>
              <a:t>Period </a:t>
            </a:r>
            <a:r>
              <a:rPr lang="en-US" sz="2000" dirty="0"/>
              <a:t>after the Superframe Beacon for inter-P2P communications</a:t>
            </a:r>
          </a:p>
          <a:p>
            <a:pPr marL="800100" lvl="1" indent="-342900">
              <a:buFont typeface="Arial" panose="020B0604020202020204" pitchFamily="34" charset="0"/>
              <a:buChar char="•"/>
            </a:pPr>
            <a:r>
              <a:rPr lang="en-US" sz="2000" b="1" dirty="0"/>
              <a:t>A </a:t>
            </a:r>
            <a:r>
              <a:rPr lang="en-US" sz="2000" b="1" dirty="0" smtClean="0"/>
              <a:t>Frame </a:t>
            </a:r>
            <a:r>
              <a:rPr lang="en-US" sz="2000" b="1" dirty="0"/>
              <a:t>or </a:t>
            </a:r>
            <a:r>
              <a:rPr lang="en-US" sz="2000" b="1" dirty="0" smtClean="0"/>
              <a:t>Frames</a:t>
            </a:r>
            <a:r>
              <a:rPr lang="en-US" sz="2000" dirty="0" smtClean="0"/>
              <a:t> </a:t>
            </a:r>
            <a:r>
              <a:rPr lang="en-US" sz="2000" dirty="0"/>
              <a:t>for P2P </a:t>
            </a:r>
            <a:r>
              <a:rPr lang="en-US" sz="2000" dirty="0" smtClean="0"/>
              <a:t>communications, consisting of One-hop Period and Multi-hop Period</a:t>
            </a:r>
          </a:p>
          <a:p>
            <a:pPr marL="800100" lvl="1" indent="-342900">
              <a:buFont typeface="Arial" panose="020B0604020202020204" pitchFamily="34" charset="0"/>
              <a:buChar char="•"/>
            </a:pPr>
            <a:r>
              <a:rPr lang="en-US" sz="2000" b="1" dirty="0" smtClean="0"/>
              <a:t>Inactive </a:t>
            </a:r>
            <a:r>
              <a:rPr lang="en-US" sz="2000" b="1" dirty="0"/>
              <a:t>period </a:t>
            </a:r>
            <a:r>
              <a:rPr lang="en-US" sz="2000" dirty="0"/>
              <a:t>as the gap or guard time between Superframes</a:t>
            </a:r>
          </a:p>
        </p:txBody>
      </p:sp>
    </p:spTree>
    <p:extLst>
      <p:ext uri="{BB962C8B-B14F-4D97-AF65-F5344CB8AC3E}">
        <p14:creationId xmlns:p14="http://schemas.microsoft.com/office/powerpoint/2010/main" val="3981264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26460" y="476672"/>
            <a:ext cx="5472608" cy="892552"/>
          </a:xfrm>
          <a:prstGeom prst="rect">
            <a:avLst/>
          </a:prstGeom>
          <a:noFill/>
        </p:spPr>
        <p:txBody>
          <a:bodyPr wrap="square" rtlCol="0">
            <a:spAutoFit/>
          </a:bodyPr>
          <a:lstStyle/>
          <a:p>
            <a:r>
              <a:rPr lang="en-US" sz="2600" b="1" dirty="0" smtClean="0">
                <a:latin typeface="+mj-lt"/>
                <a:ea typeface="+mj-ea"/>
                <a:cs typeface="+mj-cs"/>
              </a:rPr>
              <a:t>An Example of Frame Structure 2 Supporting Multi-hop</a:t>
            </a:r>
            <a:endParaRPr lang="en-US" sz="2600" b="1" dirty="0">
              <a:latin typeface="+mj-lt"/>
              <a:ea typeface="+mj-ea"/>
              <a:cs typeface="+mj-cs"/>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417948055"/>
              </p:ext>
            </p:extLst>
          </p:nvPr>
        </p:nvGraphicFramePr>
        <p:xfrm>
          <a:off x="539552" y="2243286"/>
          <a:ext cx="8205788" cy="4210050"/>
        </p:xfrm>
        <a:graphic>
          <a:graphicData uri="http://schemas.openxmlformats.org/presentationml/2006/ole">
            <mc:AlternateContent xmlns:mc="http://schemas.openxmlformats.org/markup-compatibility/2006">
              <mc:Choice xmlns:v="urn:schemas-microsoft-com:vml" Requires="v">
                <p:oleObj spid="_x0000_s463964" name="Visio" r:id="rId4" imgW="8427014" imgH="4312459" progId="Visio.Drawing.11">
                  <p:embed/>
                </p:oleObj>
              </mc:Choice>
              <mc:Fallback>
                <p:oleObj name="Visio" r:id="rId4" imgW="8427014" imgH="4312459" progId="Visio.Drawing.11">
                  <p:embed/>
                  <p:pic>
                    <p:nvPicPr>
                      <p:cNvPr id="0" name=""/>
                      <p:cNvPicPr/>
                      <p:nvPr/>
                    </p:nvPicPr>
                    <p:blipFill>
                      <a:blip r:embed="rId5"/>
                      <a:stretch>
                        <a:fillRect/>
                      </a:stretch>
                    </p:blipFill>
                    <p:spPr>
                      <a:xfrm>
                        <a:off x="539552" y="2243286"/>
                        <a:ext cx="8205788" cy="421005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628483288"/>
              </p:ext>
            </p:extLst>
          </p:nvPr>
        </p:nvGraphicFramePr>
        <p:xfrm>
          <a:off x="682625" y="546100"/>
          <a:ext cx="2716213" cy="2087563"/>
        </p:xfrm>
        <a:graphic>
          <a:graphicData uri="http://schemas.openxmlformats.org/presentationml/2006/ole">
            <mc:AlternateContent xmlns:mc="http://schemas.openxmlformats.org/markup-compatibility/2006">
              <mc:Choice xmlns:v="urn:schemas-microsoft-com:vml" Requires="v">
                <p:oleObj spid="_x0000_s463965" name="Visio" r:id="rId6" imgW="2578625" imgH="1871719" progId="Visio.Drawing.11">
                  <p:embed/>
                </p:oleObj>
              </mc:Choice>
              <mc:Fallback>
                <p:oleObj name="Visio" r:id="rId6" imgW="2578625" imgH="1871719" progId="Visio.Drawing.11">
                  <p:embed/>
                  <p:pic>
                    <p:nvPicPr>
                      <p:cNvPr id="0" name=""/>
                      <p:cNvPicPr/>
                      <p:nvPr/>
                    </p:nvPicPr>
                    <p:blipFill>
                      <a:blip r:embed="rId7"/>
                      <a:stretch>
                        <a:fillRect/>
                      </a:stretch>
                    </p:blipFill>
                    <p:spPr>
                      <a:xfrm>
                        <a:off x="682625" y="546100"/>
                        <a:ext cx="2716213" cy="2087563"/>
                      </a:xfrm>
                      <a:prstGeom prst="rect">
                        <a:avLst/>
                      </a:prstGeom>
                    </p:spPr>
                  </p:pic>
                </p:oleObj>
              </mc:Fallback>
            </mc:AlternateContent>
          </a:graphicData>
        </a:graphic>
      </p:graphicFrame>
    </p:spTree>
    <p:extLst>
      <p:ext uri="{BB962C8B-B14F-4D97-AF65-F5344CB8AC3E}">
        <p14:creationId xmlns:p14="http://schemas.microsoft.com/office/powerpoint/2010/main" val="816026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Props1.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F9E7D636-D1A9-424F-85CF-A033F87387DD}">
  <ds:schemaRefs>
    <ds:schemaRef ds:uri="http://purl.org/dc/dcmitype/"/>
    <ds:schemaRef ds:uri="http://schemas.microsoft.com/office/2006/documentManagement/types"/>
    <ds:schemaRef ds:uri="http://schemas.openxmlformats.org/package/2006/metadata/core-properties"/>
    <ds:schemaRef ds:uri="http://purl.org/dc/terms/"/>
    <ds:schemaRef ds:uri="132a0d76-4fce-476a-bb63-62eb729f34bf"/>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180900</TotalTime>
  <Words>641</Words>
  <Application>Microsoft Office PowerPoint</Application>
  <PresentationFormat>On-screen Show (4:3)</PresentationFormat>
  <Paragraphs>71</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Visio</vt:lpstr>
      <vt:lpstr>PowerPoint Presentation</vt:lpstr>
      <vt:lpstr>Introduction</vt:lpstr>
      <vt:lpstr>Introduction</vt:lpstr>
      <vt:lpstr>Proposal</vt:lpstr>
      <vt:lpstr>Terms and Concepts</vt:lpstr>
      <vt:lpstr>Frame Structure 1 Supporting Multi-hop Communication </vt:lpstr>
      <vt:lpstr>PowerPoint Presentation</vt:lpstr>
      <vt:lpstr>Frame Structure 2 Supporting Multi-hop Communication </vt:lpstr>
      <vt:lpstr>PowerPoint Presentation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Soo-Young Chang</dc:creator>
  <cp:lastModifiedBy>Li, Qing</cp:lastModifiedBy>
  <cp:revision>2922</cp:revision>
  <dcterms:created xsi:type="dcterms:W3CDTF">2010-05-03T18:32:55Z</dcterms:created>
  <dcterms:modified xsi:type="dcterms:W3CDTF">2014-03-12T22:14:58Z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