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15"/>
  </p:notesMasterIdLst>
  <p:handoutMasterIdLst>
    <p:handoutMasterId r:id="rId16"/>
  </p:handoutMasterIdLst>
  <p:sldIdLst>
    <p:sldId id="827" r:id="rId5"/>
    <p:sldId id="825" r:id="rId6"/>
    <p:sldId id="826" r:id="rId7"/>
    <p:sldId id="805" r:id="rId8"/>
    <p:sldId id="806" r:id="rId9"/>
    <p:sldId id="807" r:id="rId10"/>
    <p:sldId id="811" r:id="rId11"/>
    <p:sldId id="828" r:id="rId12"/>
    <p:sldId id="829" r:id="rId13"/>
    <p:sldId id="82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G" initials="CG" lastIdx="2" clrIdx="0"/>
  <p:cmAuthor id="1" name="liho" initials="hk" lastIdx="4" clrIdx="1"/>
  <p:cmAuthor id="2" name="Qing Li" initials="QL" lastIdx="1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33CC"/>
    <a:srgbClr val="3333FF"/>
    <a:srgbClr val="E33E1D"/>
    <a:srgbClr val="006600"/>
    <a:srgbClr val="D46C2C"/>
    <a:srgbClr val="000000"/>
    <a:srgbClr val="FF99FF"/>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A488322-F2BA-4B5B-9748-0D474271808F}" styleName="보통 스타일 3 - 강조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69" autoAdjust="0"/>
    <p:restoredTop sz="91107" autoAdjust="0"/>
  </p:normalViewPr>
  <p:slideViewPr>
    <p:cSldViewPr>
      <p:cViewPr>
        <p:scale>
          <a:sx n="80" d="100"/>
          <a:sy n="80" d="100"/>
        </p:scale>
        <p:origin x="-228" y="1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2412"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2C455B-F0A0-4813-B15D-6A08E42DAEFC}" type="datetimeFigureOut">
              <a:rPr lang="ko-KR" altLang="en-US" smtClean="0"/>
              <a:pPr/>
              <a:t>2014-03-12</a:t>
            </a:fld>
            <a:endParaRPr lang="ko-KR" altLang="en-US"/>
          </a:p>
        </p:txBody>
      </p:sp>
      <p:sp>
        <p:nvSpPr>
          <p:cNvPr id="4" name="바닥글 개체 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A297069-8D9D-4657-9ED2-F2848090BA43}" type="slidenum">
              <a:rPr lang="ko-KR" altLang="en-US" smtClean="0"/>
              <a:pPr/>
              <a:t>‹#›</a:t>
            </a:fld>
            <a:endParaRPr lang="ko-KR" altLang="en-US"/>
          </a:p>
        </p:txBody>
      </p:sp>
    </p:spTree>
    <p:extLst>
      <p:ext uri="{BB962C8B-B14F-4D97-AF65-F5344CB8AC3E}">
        <p14:creationId xmlns:p14="http://schemas.microsoft.com/office/powerpoint/2010/main" val="1718174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9679F-BA6A-46AA-9605-E3ADEF6577B1}" type="datetimeFigureOut">
              <a:rPr lang="en-US" smtClean="0"/>
              <a:pPr/>
              <a:t>3/12/2014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dirty="0"/>
          </a:p>
        </p:txBody>
      </p:sp>
    </p:spTree>
    <p:extLst>
      <p:ext uri="{BB962C8B-B14F-4D97-AF65-F5344CB8AC3E}">
        <p14:creationId xmlns:p14="http://schemas.microsoft.com/office/powerpoint/2010/main"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E8E286-FF09-4294-8AF4-AA83327DC834}" type="slidenum">
              <a:rPr lang="en-US" smtClean="0"/>
              <a:pPr/>
              <a:t>5</a:t>
            </a:fld>
            <a:endParaRPr lang="en-US" dirty="0"/>
          </a:p>
        </p:txBody>
      </p:sp>
    </p:spTree>
    <p:extLst>
      <p:ext uri="{BB962C8B-B14F-4D97-AF65-F5344CB8AC3E}">
        <p14:creationId xmlns:p14="http://schemas.microsoft.com/office/powerpoint/2010/main" val="3415179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E8E286-FF09-4294-8AF4-AA83327DC834}" type="slidenum">
              <a:rPr lang="en-US" smtClean="0"/>
              <a:pPr/>
              <a:t>6</a:t>
            </a:fld>
            <a:endParaRPr lang="en-US" dirty="0"/>
          </a:p>
        </p:txBody>
      </p:sp>
    </p:spTree>
    <p:extLst>
      <p:ext uri="{BB962C8B-B14F-4D97-AF65-F5344CB8AC3E}">
        <p14:creationId xmlns:p14="http://schemas.microsoft.com/office/powerpoint/2010/main" val="4078356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E8E286-FF09-4294-8AF4-AA83327DC834}" type="slidenum">
              <a:rPr lang="en-US" smtClean="0"/>
              <a:pPr/>
              <a:t>7</a:t>
            </a:fld>
            <a:endParaRPr lang="en-US" dirty="0"/>
          </a:p>
        </p:txBody>
      </p:sp>
    </p:spTree>
    <p:extLst>
      <p:ext uri="{BB962C8B-B14F-4D97-AF65-F5344CB8AC3E}">
        <p14:creationId xmlns:p14="http://schemas.microsoft.com/office/powerpoint/2010/main" val="1103708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1"/>
            <a:ext cx="1905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2014</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1"/>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t>15-14-0134-00-0008</a:t>
            </a:r>
            <a:endParaRPr lang="en-US" sz="1400" b="1" dirty="0">
              <a:latin typeface="Times New Roman" pitchFamily="18" charset="0"/>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22176" y="6376244"/>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5410200" y="6381329"/>
            <a:ext cx="3276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CW, QL, HL, ZC, TH@InterDigital</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3" name="Date Placeholder 3"/>
          <p:cNvSpPr txBox="1">
            <a:spLocks/>
          </p:cNvSpPr>
          <p:nvPr userDrawn="1"/>
        </p:nvSpPr>
        <p:spPr>
          <a:xfrm>
            <a:off x="3203848" y="6309321"/>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Slide </a:t>
            </a:r>
            <a:fld id="{03A12984-0DDF-4C5E-9156-2D48CD352EE6}"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4456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76401"/>
            <a:ext cx="8229600" cy="44497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395536" y="6381329"/>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5220072" y="6324601"/>
            <a:ext cx="3466728"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CW, QL, HL, ZC, TH@InterDigital</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1"/>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2014</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1"/>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t>15-14-0134-00-0008</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3203848" y="6309321"/>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Slide </a:t>
            </a:r>
            <a:fld id="{03A12984-0DDF-4C5E-9156-2D48CD352EE6}"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944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71601"/>
            <a:ext cx="8229600" cy="4754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Slide 1</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sldNum="0" hdr="0" ftr="0" dt="0"/>
  <p:txStyles>
    <p:titleStyle>
      <a:lvl1pPr algn="ctr" defTabSz="914400" rtl="0" eaLnBrk="1" latinLnBrk="0" hangingPunct="1">
        <a:spcBef>
          <a:spcPct val="0"/>
        </a:spcBef>
        <a:buNone/>
        <a:defRPr sz="3800" b="1" i="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47638" y="609600"/>
            <a:ext cx="8853518" cy="5262979"/>
          </a:xfrm>
          <a:prstGeom prst="rect">
            <a:avLst/>
          </a:prstGeom>
          <a:noFill/>
          <a:ln w="12700">
            <a:noFill/>
            <a:miter lim="800000"/>
            <a:headEnd type="none" w="sm" len="sm"/>
            <a:tailEnd type="none" w="sm" len="sm"/>
          </a:ln>
          <a:effectLst/>
        </p:spPr>
        <p:txBody>
          <a:bodyPr wrap="square">
            <a:spAutoFit/>
          </a:bodyPr>
          <a:lstStyle/>
          <a:p>
            <a:pPr algn="ctr" latinLnBrk="0">
              <a:defRPr/>
            </a:pPr>
            <a:r>
              <a:rPr kumimoji="0" lang="en-US" altLang="ko-KR" b="1" u="sng" dirty="0" smtClean="0">
                <a:effectLst>
                  <a:outerShdw blurRad="38100" dist="38100" dir="2700000" algn="tl">
                    <a:srgbClr val="C0C0C0"/>
                  </a:outerShdw>
                </a:effectLst>
                <a:latin typeface="Times New Roman" pitchFamily="18" charset="0"/>
                <a:ea typeface="굴림" pitchFamily="50" charset="-127"/>
                <a:cs typeface="Times New Roman" pitchFamily="18" charset="0"/>
              </a:rPr>
              <a:t>Project: IEEE P802.15 Working Group for Wireless Personal Area Networks (WPANs)</a:t>
            </a:r>
            <a:endParaRPr kumimoji="0" lang="en-US" altLang="ko-KR" sz="1600" b="1" dirty="0" smtClean="0">
              <a:latin typeface="Times New Roman" pitchFamily="18" charset="0"/>
              <a:ea typeface="굴림" pitchFamily="50" charset="-127"/>
              <a:cs typeface="Times New Roman" pitchFamily="18" charset="0"/>
            </a:endParaRPr>
          </a:p>
          <a:p>
            <a:pPr latinLnBrk="0">
              <a:defRPr/>
            </a:pPr>
            <a:endParaRPr kumimoji="0" lang="en-US" altLang="ko-KR" sz="1600" dirty="0" smtClean="0">
              <a:latin typeface="Times New Roman" pitchFamily="18" charset="0"/>
              <a:ea typeface="굴림" pitchFamily="50" charset="-127"/>
              <a:cs typeface="Times New Roman" pitchFamily="18" charset="0"/>
            </a:endParaRPr>
          </a:p>
          <a:p>
            <a:pPr>
              <a:defRPr/>
            </a:pPr>
            <a:r>
              <a:rPr lang="en-US" altLang="ko-KR" sz="1600" b="1" dirty="0" smtClean="0">
                <a:ea typeface="굴림" pitchFamily="50" charset="-127"/>
              </a:rPr>
              <a:t>Submission Title:</a:t>
            </a:r>
            <a:r>
              <a:rPr lang="en-US" altLang="ko-KR" sz="1600" dirty="0" smtClean="0">
                <a:ea typeface="굴림" pitchFamily="50" charset="-127"/>
              </a:rPr>
              <a:t> [Cross-Layer Context Management]	</a:t>
            </a:r>
          </a:p>
          <a:p>
            <a:pPr>
              <a:defRPr/>
            </a:pPr>
            <a:r>
              <a:rPr lang="en-US" altLang="ko-KR" sz="1600" b="1" dirty="0" smtClean="0">
                <a:ea typeface="굴림" pitchFamily="50" charset="-127"/>
              </a:rPr>
              <a:t>Date Submitted:  [</a:t>
            </a:r>
            <a:r>
              <a:rPr lang="en-US" altLang="ko-KR" sz="1600" dirty="0">
                <a:ea typeface="굴림" pitchFamily="50" charset="-127"/>
              </a:rPr>
              <a:t>12 March 2014</a:t>
            </a:r>
            <a:r>
              <a:rPr lang="en-US" altLang="ko-KR" sz="1600" dirty="0" smtClean="0">
                <a:ea typeface="굴림" pitchFamily="50" charset="-127"/>
              </a:rPr>
              <a:t>]	</a:t>
            </a:r>
          </a:p>
          <a:p>
            <a:pPr>
              <a:defRPr/>
            </a:pPr>
            <a:r>
              <a:rPr lang="en-US" altLang="ko-KR" sz="1600" b="1" dirty="0" smtClean="0">
                <a:ea typeface="굴림" pitchFamily="50" charset="-127"/>
              </a:rPr>
              <a:t>Source:</a:t>
            </a:r>
            <a:r>
              <a:rPr lang="en-US" altLang="ko-KR" sz="1600" dirty="0" smtClean="0">
                <a:ea typeface="굴림" pitchFamily="50" charset="-127"/>
              </a:rPr>
              <a:t> </a:t>
            </a:r>
            <a:r>
              <a:rPr lang="en-US" altLang="ko-KR" sz="1600" dirty="0">
                <a:ea typeface="굴림" pitchFamily="50" charset="-127"/>
              </a:rPr>
              <a:t>[Chonggang Wang, Qing </a:t>
            </a:r>
            <a:r>
              <a:rPr lang="en-US" altLang="ko-KR" sz="1600" dirty="0" smtClean="0">
                <a:ea typeface="굴림" pitchFamily="50" charset="-127"/>
              </a:rPr>
              <a:t>Li, Hongkun Li, Zhuo Chen, Tao Han]</a:t>
            </a:r>
            <a:endParaRPr lang="en-US" altLang="ko-KR" sz="1600" baseline="30000" dirty="0" smtClean="0">
              <a:ea typeface="굴림" pitchFamily="50" charset="-127"/>
            </a:endParaRPr>
          </a:p>
          <a:p>
            <a:pPr>
              <a:defRPr/>
            </a:pPr>
            <a:r>
              <a:rPr lang="en-US" altLang="ko-KR" sz="1600" dirty="0" smtClean="0">
                <a:ea typeface="굴림" pitchFamily="50" charset="-127"/>
              </a:rPr>
              <a:t>Company [InterDigital Communications Corporation]</a:t>
            </a:r>
          </a:p>
          <a:p>
            <a:pPr>
              <a:defRPr/>
            </a:pPr>
            <a:r>
              <a:rPr lang="en-US" altLang="ko-KR" sz="1600" dirty="0" smtClean="0">
                <a:ea typeface="굴림" pitchFamily="50" charset="-127"/>
              </a:rPr>
              <a:t>Address [781 Third Avenue, King of Prussia, PA 19406-1409, USA] </a:t>
            </a:r>
          </a:p>
          <a:p>
            <a:pPr>
              <a:defRPr/>
            </a:pPr>
            <a:r>
              <a:rPr lang="en-US" altLang="ko-KR" sz="1600" dirty="0" smtClean="0">
                <a:ea typeface="굴림" pitchFamily="50" charset="-127"/>
              </a:rPr>
              <a:t>Voice:[610-878-5695], FAX: [610-878-7885], E-Mail:[Qing.Li@InterDigital.com]</a:t>
            </a:r>
          </a:p>
          <a:p>
            <a:pPr>
              <a:spcBef>
                <a:spcPts val="600"/>
              </a:spcBef>
              <a:spcAft>
                <a:spcPts val="600"/>
              </a:spcAft>
              <a:defRPr/>
            </a:pPr>
            <a:r>
              <a:rPr lang="en-US" altLang="ko-KR" sz="1600" b="1" dirty="0" smtClean="0">
                <a:ea typeface="굴림" pitchFamily="50" charset="-127"/>
              </a:rPr>
              <a:t>Re:</a:t>
            </a:r>
            <a:r>
              <a:rPr lang="en-US" altLang="ko-KR" sz="1600" dirty="0" smtClean="0">
                <a:ea typeface="굴림" pitchFamily="50" charset="-127"/>
              </a:rPr>
              <a:t> [ Call for Preliminary Contributions]</a:t>
            </a:r>
          </a:p>
          <a:p>
            <a:pPr>
              <a:spcBef>
                <a:spcPts val="600"/>
              </a:spcBef>
              <a:spcAft>
                <a:spcPts val="600"/>
              </a:spcAft>
              <a:defRPr/>
            </a:pPr>
            <a:r>
              <a:rPr lang="en-US" altLang="ko-KR" sz="1600" b="1" dirty="0" smtClean="0">
                <a:ea typeface="굴림" pitchFamily="50" charset="-127"/>
              </a:rPr>
              <a:t>Abstract:</a:t>
            </a:r>
            <a:r>
              <a:rPr lang="en-US" altLang="ko-KR" sz="1600" dirty="0" smtClean="0">
                <a:ea typeface="굴림" pitchFamily="50" charset="-127"/>
              </a:rPr>
              <a:t>	[This document presents cross-layer context management for 802.15.8 TG]</a:t>
            </a:r>
          </a:p>
          <a:p>
            <a:pPr>
              <a:spcBef>
                <a:spcPts val="600"/>
              </a:spcBef>
              <a:spcAft>
                <a:spcPts val="600"/>
              </a:spcAft>
              <a:defRPr/>
            </a:pPr>
            <a:r>
              <a:rPr lang="en-US" altLang="ko-KR" sz="1600" b="1" dirty="0" smtClean="0">
                <a:ea typeface="굴림" pitchFamily="50" charset="-127"/>
              </a:rPr>
              <a:t>Purpose:</a:t>
            </a:r>
            <a:r>
              <a:rPr lang="en-US" altLang="ko-KR" sz="1600" dirty="0" smtClean="0">
                <a:ea typeface="굴림" pitchFamily="50" charset="-127"/>
              </a:rPr>
              <a:t>	[To discuss technical feasibility of the proposed cross-layer context management for 802.15.8 TG]</a:t>
            </a:r>
          </a:p>
          <a:p>
            <a:pPr latinLnBrk="0">
              <a:defRPr/>
            </a:pPr>
            <a:endParaRPr kumimoji="0" lang="en-US" altLang="ko-KR" sz="1600" b="1" dirty="0" smtClean="0">
              <a:latin typeface="Times New Roman" pitchFamily="18" charset="0"/>
              <a:ea typeface="굴림" pitchFamily="50" charset="-127"/>
              <a:cs typeface="Times New Roman" pitchFamily="18" charset="0"/>
            </a:endParaRPr>
          </a:p>
          <a:p>
            <a:pPr latinLnBrk="0">
              <a:defRPr/>
            </a:pPr>
            <a:r>
              <a:rPr kumimoji="0" lang="en-US" altLang="ko-KR" sz="1600" b="1" dirty="0" smtClean="0">
                <a:latin typeface="Times New Roman" pitchFamily="18" charset="0"/>
                <a:ea typeface="굴림" pitchFamily="50" charset="-127"/>
                <a:cs typeface="Times New Roman" pitchFamily="18" charset="0"/>
              </a:rPr>
              <a:t>Notice:</a:t>
            </a:r>
            <a:r>
              <a:rPr kumimoji="0" lang="en-US" altLang="ko-KR" sz="1600" dirty="0" smtClean="0">
                <a:latin typeface="Times New Roman" pitchFamily="18" charset="0"/>
                <a:ea typeface="굴림" pitchFamily="50" charset="-127"/>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latinLnBrk="0">
              <a:defRPr/>
            </a:pPr>
            <a:r>
              <a:rPr kumimoji="0" lang="en-US" altLang="ko-KR" sz="1600" b="1" dirty="0" smtClean="0">
                <a:latin typeface="Times New Roman" pitchFamily="18" charset="0"/>
                <a:ea typeface="굴림" pitchFamily="50" charset="-127"/>
                <a:cs typeface="Times New Roman" pitchFamily="18" charset="0"/>
              </a:rPr>
              <a:t>Release:</a:t>
            </a:r>
            <a:r>
              <a:rPr kumimoji="0" lang="en-US" altLang="ko-KR" sz="1600" dirty="0" smtClean="0">
                <a:latin typeface="Times New Roman" pitchFamily="18" charset="0"/>
                <a:ea typeface="굴림" pitchFamily="50" charset="-127"/>
                <a:cs typeface="Times New Roman" pitchFamily="18" charset="0"/>
              </a:rPr>
              <a:t> The contributor acknowledges and accepts that this contribution becomes the property of IEEE and may be made publicly available by P802.15.	</a:t>
            </a:r>
            <a:endParaRPr kumimoji="0" lang="en-US" altLang="ko-KR" sz="1600" dirty="0">
              <a:latin typeface="Times New Roman" pitchFamily="18" charset="0"/>
              <a:ea typeface="굴림" pitchFamily="50" charset="-127"/>
              <a:cs typeface="Times New Roman" pitchFamily="18" charset="0"/>
            </a:endParaRPr>
          </a:p>
        </p:txBody>
      </p:sp>
    </p:spTree>
    <p:extLst>
      <p:ext uri="{BB962C8B-B14F-4D97-AF65-F5344CB8AC3E}">
        <p14:creationId xmlns:p14="http://schemas.microsoft.com/office/powerpoint/2010/main" val="2632252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[1] </a:t>
            </a:r>
            <a:r>
              <a:rPr lang="en-US" dirty="0"/>
              <a:t>P</a:t>
            </a:r>
            <a:r>
              <a:rPr lang="en-US" dirty="0" smtClean="0"/>
              <a:t>AC Framework </a:t>
            </a:r>
            <a:r>
              <a:rPr lang="en-US" dirty="0"/>
              <a:t>Document (doc.: IEEE 802.15-14-0085-01-0008</a:t>
            </a:r>
            <a:r>
              <a:rPr lang="en-US" dirty="0" smtClean="0"/>
              <a:t>)</a:t>
            </a:r>
          </a:p>
          <a:p>
            <a:endParaRPr lang="en-US" dirty="0"/>
          </a:p>
        </p:txBody>
      </p:sp>
    </p:spTree>
    <p:extLst>
      <p:ext uri="{BB962C8B-B14F-4D97-AF65-F5344CB8AC3E}">
        <p14:creationId xmlns:p14="http://schemas.microsoft.com/office/powerpoint/2010/main" val="25696683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Content</a:t>
            </a:r>
            <a:endParaRPr lang="en-US" dirty="0"/>
          </a:p>
        </p:txBody>
      </p:sp>
      <p:sp>
        <p:nvSpPr>
          <p:cNvPr id="3" name="Content Placeholder 2"/>
          <p:cNvSpPr>
            <a:spLocks noGrp="1"/>
          </p:cNvSpPr>
          <p:nvPr>
            <p:ph idx="1"/>
          </p:nvPr>
        </p:nvSpPr>
        <p:spPr/>
        <p:txBody>
          <a:bodyPr>
            <a:normAutofit lnSpcReduction="10000"/>
          </a:bodyPr>
          <a:lstStyle/>
          <a:p>
            <a:r>
              <a:rPr lang="en-US" dirty="0" smtClean="0"/>
              <a:t>IEEE 802.15.8 Reference Model</a:t>
            </a:r>
          </a:p>
          <a:p>
            <a:r>
              <a:rPr lang="en-US" dirty="0" smtClean="0"/>
              <a:t>Context Management Use Case</a:t>
            </a:r>
          </a:p>
          <a:p>
            <a:r>
              <a:rPr lang="en-US" dirty="0" smtClean="0"/>
              <a:t>Proposed Cross-Layer Context Management Architecture</a:t>
            </a:r>
          </a:p>
          <a:p>
            <a:r>
              <a:rPr lang="en-US" dirty="0" smtClean="0"/>
              <a:t>Proposed Cross-Layer Context Management Interaction</a:t>
            </a:r>
          </a:p>
          <a:p>
            <a:r>
              <a:rPr lang="en-US" dirty="0" smtClean="0"/>
              <a:t>Primitives for HLCM SAP</a:t>
            </a:r>
          </a:p>
          <a:p>
            <a:r>
              <a:rPr lang="en-US" dirty="0" smtClean="0"/>
              <a:t>Primitives for PLCM SAP</a:t>
            </a:r>
          </a:p>
        </p:txBody>
      </p:sp>
    </p:spTree>
    <p:extLst>
      <p:ext uri="{BB962C8B-B14F-4D97-AF65-F5344CB8AC3E}">
        <p14:creationId xmlns:p14="http://schemas.microsoft.com/office/powerpoint/2010/main" val="17093431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802.15.8 Reference Model</a:t>
            </a:r>
            <a:endParaRPr lang="en-US" dirty="0"/>
          </a:p>
        </p:txBody>
      </p:sp>
      <p:sp>
        <p:nvSpPr>
          <p:cNvPr id="3" name="Content Placeholder 2"/>
          <p:cNvSpPr>
            <a:spLocks noGrp="1"/>
          </p:cNvSpPr>
          <p:nvPr>
            <p:ph idx="1"/>
          </p:nvPr>
        </p:nvSpPr>
        <p:spPr/>
        <p:txBody>
          <a:bodyPr/>
          <a:lstStyle/>
          <a:p>
            <a:r>
              <a:rPr lang="en-US" dirty="0" smtClean="0"/>
              <a:t>PAC Framework Document [1]</a:t>
            </a:r>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752914242"/>
              </p:ext>
            </p:extLst>
          </p:nvPr>
        </p:nvGraphicFramePr>
        <p:xfrm>
          <a:off x="1313656" y="2420888"/>
          <a:ext cx="6570712" cy="3881671"/>
        </p:xfrm>
        <a:graphic>
          <a:graphicData uri="http://schemas.openxmlformats.org/presentationml/2006/ole">
            <mc:AlternateContent xmlns:mc="http://schemas.openxmlformats.org/markup-compatibility/2006">
              <mc:Choice xmlns:v="urn:schemas-microsoft-com:vml" Requires="v">
                <p:oleObj spid="_x0000_s1026132" name="Visio" r:id="rId3" imgW="6889161" imgH="4072758" progId="Visio.Drawing.11">
                  <p:embed/>
                </p:oleObj>
              </mc:Choice>
              <mc:Fallback>
                <p:oleObj name="Visio" r:id="rId3" imgW="6889161" imgH="4072758"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3656" y="2420888"/>
                        <a:ext cx="6570712" cy="3881671"/>
                      </a:xfrm>
                      <a:prstGeom prst="rect">
                        <a:avLst/>
                      </a:prstGeom>
                      <a:noFill/>
                    </p:spPr>
                  </p:pic>
                </p:oleObj>
              </mc:Fallback>
            </mc:AlternateContent>
          </a:graphicData>
        </a:graphic>
      </p:graphicFrame>
    </p:spTree>
    <p:extLst>
      <p:ext uri="{BB962C8B-B14F-4D97-AF65-F5344CB8AC3E}">
        <p14:creationId xmlns:p14="http://schemas.microsoft.com/office/powerpoint/2010/main" val="13397394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Context Management Use Case </a:t>
            </a:r>
            <a:endParaRPr lang="en-US" dirty="0"/>
          </a:p>
        </p:txBody>
      </p:sp>
      <p:sp>
        <p:nvSpPr>
          <p:cNvPr id="3" name="Content Placeholder 2"/>
          <p:cNvSpPr>
            <a:spLocks noGrp="1"/>
          </p:cNvSpPr>
          <p:nvPr>
            <p:ph idx="1"/>
          </p:nvPr>
        </p:nvSpPr>
        <p:spPr>
          <a:xfrm>
            <a:off x="457200" y="4941168"/>
            <a:ext cx="8229600" cy="1368152"/>
          </a:xfrm>
        </p:spPr>
        <p:txBody>
          <a:bodyPr>
            <a:normAutofit fontScale="47500" lnSpcReduction="20000"/>
          </a:bodyPr>
          <a:lstStyle/>
          <a:p>
            <a:r>
              <a:rPr lang="en-US" dirty="0" smtClean="0"/>
              <a:t>Intra-PD Context Management</a:t>
            </a:r>
          </a:p>
          <a:p>
            <a:pPr lvl="1"/>
            <a:r>
              <a:rPr lang="en-US" dirty="0" smtClean="0"/>
              <a:t>The </a:t>
            </a:r>
            <a:r>
              <a:rPr lang="en-US" dirty="0"/>
              <a:t>higher layer requests the MAC layer to discover a particular </a:t>
            </a:r>
            <a:r>
              <a:rPr lang="en-US" dirty="0" smtClean="0"/>
              <a:t>PD (e.g</a:t>
            </a:r>
            <a:r>
              <a:rPr lang="en-US" dirty="0"/>
              <a:t>. </a:t>
            </a:r>
            <a:r>
              <a:rPr lang="en-US" dirty="0" smtClean="0"/>
              <a:t>a friend) </a:t>
            </a:r>
            <a:r>
              <a:rPr lang="en-US" dirty="0"/>
              <a:t>in </a:t>
            </a:r>
            <a:r>
              <a:rPr lang="en-US" dirty="0" smtClean="0"/>
              <a:t>proximity.</a:t>
            </a:r>
            <a:endParaRPr lang="en-US" dirty="0"/>
          </a:p>
          <a:p>
            <a:pPr lvl="1"/>
            <a:r>
              <a:rPr lang="en-US" dirty="0" smtClean="0"/>
              <a:t>The </a:t>
            </a:r>
            <a:r>
              <a:rPr lang="en-US" dirty="0"/>
              <a:t>MAC layer indicates to the higher layer of new </a:t>
            </a:r>
            <a:r>
              <a:rPr lang="en-US" dirty="0" smtClean="0"/>
              <a:t>PDs </a:t>
            </a:r>
            <a:r>
              <a:rPr lang="en-US" dirty="0"/>
              <a:t>occurring in </a:t>
            </a:r>
            <a:r>
              <a:rPr lang="en-US" dirty="0" smtClean="0"/>
              <a:t>proximity.</a:t>
            </a:r>
          </a:p>
          <a:p>
            <a:pPr lvl="1"/>
            <a:endParaRPr lang="en-US" dirty="0"/>
          </a:p>
          <a:p>
            <a:r>
              <a:rPr lang="en-US" dirty="0" smtClean="0"/>
              <a:t>Inter-PD Context Management</a:t>
            </a:r>
          </a:p>
          <a:p>
            <a:pPr lvl="1"/>
            <a:r>
              <a:rPr lang="en-US" dirty="0" smtClean="0"/>
              <a:t>A PD </a:t>
            </a:r>
            <a:r>
              <a:rPr lang="en-US" dirty="0"/>
              <a:t>indicates its service/application/user context to a group of other </a:t>
            </a:r>
            <a:r>
              <a:rPr lang="en-US" dirty="0" smtClean="0"/>
              <a:t>PDs in </a:t>
            </a:r>
            <a:r>
              <a:rPr lang="en-US" dirty="0"/>
              <a:t>proximity. </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827629384"/>
              </p:ext>
            </p:extLst>
          </p:nvPr>
        </p:nvGraphicFramePr>
        <p:xfrm>
          <a:off x="1115616" y="1196752"/>
          <a:ext cx="6850031" cy="3672408"/>
        </p:xfrm>
        <a:graphic>
          <a:graphicData uri="http://schemas.openxmlformats.org/presentationml/2006/ole">
            <mc:AlternateContent xmlns:mc="http://schemas.openxmlformats.org/markup-compatibility/2006">
              <mc:Choice xmlns:v="urn:schemas-microsoft-com:vml" Requires="v">
                <p:oleObj spid="_x0000_s1029202" name="Visio" r:id="rId3" imgW="6625423" imgH="3539369" progId="Visio.Drawing.11">
                  <p:embed/>
                </p:oleObj>
              </mc:Choice>
              <mc:Fallback>
                <p:oleObj name="Visio" r:id="rId3" imgW="6625423" imgH="3539369" progId="Visio.Drawing.11">
                  <p:embed/>
                  <p:pic>
                    <p:nvPicPr>
                      <p:cNvPr id="0" name="Object 1"/>
                      <p:cNvPicPr>
                        <a:picLocks noChangeAspect="1" noChangeArrowheads="1"/>
                      </p:cNvPicPr>
                      <p:nvPr/>
                    </p:nvPicPr>
                    <p:blipFill>
                      <a:blip r:embed="rId4"/>
                      <a:srcRect/>
                      <a:stretch>
                        <a:fillRect/>
                      </a:stretch>
                    </p:blipFill>
                    <p:spPr bwMode="auto">
                      <a:xfrm>
                        <a:off x="1115616" y="1196752"/>
                        <a:ext cx="6850031" cy="3672408"/>
                      </a:xfrm>
                      <a:prstGeom prst="rect">
                        <a:avLst/>
                      </a:prstGeom>
                      <a:noFill/>
                    </p:spPr>
                  </p:pic>
                </p:oleObj>
              </mc:Fallback>
            </mc:AlternateContent>
          </a:graphicData>
        </a:graphic>
      </p:graphicFrame>
    </p:spTree>
    <p:extLst>
      <p:ext uri="{BB962C8B-B14F-4D97-AF65-F5344CB8AC3E}">
        <p14:creationId xmlns:p14="http://schemas.microsoft.com/office/powerpoint/2010/main" val="30406066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Cross-Layer Context Management Architecture</a:t>
            </a:r>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TextBox 8"/>
          <p:cNvSpPr txBox="1"/>
          <p:nvPr/>
        </p:nvSpPr>
        <p:spPr>
          <a:xfrm>
            <a:off x="7020272" y="2898810"/>
            <a:ext cx="1800200" cy="1754326"/>
          </a:xfrm>
          <a:prstGeom prst="rect">
            <a:avLst/>
          </a:prstGeom>
          <a:noFill/>
        </p:spPr>
        <p:txBody>
          <a:bodyPr wrap="square" rtlCol="0">
            <a:spAutoFit/>
          </a:bodyPr>
          <a:lstStyle/>
          <a:p>
            <a:pPr algn="ctr"/>
            <a:r>
              <a:rPr lang="en-US" b="1" dirty="0" smtClean="0"/>
              <a:t>Context Manager</a:t>
            </a:r>
          </a:p>
          <a:p>
            <a:pPr algn="ctr"/>
            <a:r>
              <a:rPr lang="en-US" b="1" dirty="0" smtClean="0"/>
              <a:t>(CM) </a:t>
            </a:r>
          </a:p>
          <a:p>
            <a:pPr algn="ctr"/>
            <a:r>
              <a:rPr lang="en-US" b="1" dirty="0" smtClean="0"/>
              <a:t>as an </a:t>
            </a:r>
          </a:p>
          <a:p>
            <a:pPr algn="ctr"/>
            <a:r>
              <a:rPr lang="en-US" b="1" dirty="0" smtClean="0"/>
              <a:t>MAC </a:t>
            </a:r>
          </a:p>
          <a:p>
            <a:pPr algn="ctr"/>
            <a:r>
              <a:rPr lang="en-US" b="1" dirty="0" smtClean="0"/>
              <a:t>Function</a:t>
            </a:r>
            <a:endParaRPr lang="en-US" b="1" dirty="0"/>
          </a:p>
        </p:txBody>
      </p:sp>
      <p:sp>
        <p:nvSpPr>
          <p:cNvPr id="11" name="TextBox 10"/>
          <p:cNvSpPr txBox="1"/>
          <p:nvPr/>
        </p:nvSpPr>
        <p:spPr>
          <a:xfrm>
            <a:off x="2058657" y="5435932"/>
            <a:ext cx="4961615" cy="646331"/>
          </a:xfrm>
          <a:prstGeom prst="rect">
            <a:avLst/>
          </a:prstGeom>
          <a:noFill/>
        </p:spPr>
        <p:txBody>
          <a:bodyPr wrap="none" rtlCol="0">
            <a:spAutoFit/>
          </a:bodyPr>
          <a:lstStyle/>
          <a:p>
            <a:r>
              <a:rPr lang="en-US" b="1" dirty="0" smtClean="0"/>
              <a:t>HLCM SAP</a:t>
            </a:r>
            <a:r>
              <a:rPr lang="en-US" dirty="0" smtClean="0"/>
              <a:t>: High Layer to Context Manager SAP</a:t>
            </a:r>
          </a:p>
          <a:p>
            <a:r>
              <a:rPr lang="en-US" b="1" dirty="0" smtClean="0"/>
              <a:t>PLCM SAP</a:t>
            </a:r>
            <a:r>
              <a:rPr lang="en-US" dirty="0" smtClean="0"/>
              <a:t>: PHY Layer to Context Manager SAP</a:t>
            </a:r>
          </a:p>
        </p:txBody>
      </p:sp>
      <p:sp>
        <p:nvSpPr>
          <p:cNvPr id="3" name="Rectangle 8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423987538"/>
              </p:ext>
            </p:extLst>
          </p:nvPr>
        </p:nvGraphicFramePr>
        <p:xfrm>
          <a:off x="2339752" y="1937212"/>
          <a:ext cx="4320480" cy="3219980"/>
        </p:xfrm>
        <a:graphic>
          <a:graphicData uri="http://schemas.openxmlformats.org/presentationml/2006/ole">
            <mc:AlternateContent xmlns:mc="http://schemas.openxmlformats.org/markup-compatibility/2006">
              <mc:Choice xmlns:v="urn:schemas-microsoft-com:vml" Requires="v">
                <p:oleObj spid="_x0000_s1007736" name="Visio" r:id="rId4" imgW="3578298" imgH="2663732" progId="Visio.Drawing.11">
                  <p:embed/>
                </p:oleObj>
              </mc:Choice>
              <mc:Fallback>
                <p:oleObj name="Visio" r:id="rId4" imgW="3578298" imgH="2663732" progId="Visio.Drawing.11">
                  <p:embed/>
                  <p:pic>
                    <p:nvPicPr>
                      <p:cNvPr id="0" name="Object 8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9752" y="1937212"/>
                        <a:ext cx="4320480" cy="3219980"/>
                      </a:xfrm>
                      <a:prstGeom prst="rect">
                        <a:avLst/>
                      </a:prstGeom>
                      <a:noFill/>
                    </p:spPr>
                  </p:pic>
                </p:oleObj>
              </mc:Fallback>
            </mc:AlternateContent>
          </a:graphicData>
        </a:graphic>
      </p:graphicFrame>
    </p:spTree>
    <p:extLst>
      <p:ext uri="{BB962C8B-B14F-4D97-AF65-F5344CB8AC3E}">
        <p14:creationId xmlns:p14="http://schemas.microsoft.com/office/powerpoint/2010/main" val="25194449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Cross-Layer Context Management Interactions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682278717"/>
              </p:ext>
            </p:extLst>
          </p:nvPr>
        </p:nvGraphicFramePr>
        <p:xfrm>
          <a:off x="827584" y="2718212"/>
          <a:ext cx="7344817" cy="2281008"/>
        </p:xfrm>
        <a:graphic>
          <a:graphicData uri="http://schemas.openxmlformats.org/drawingml/2006/table">
            <a:tbl>
              <a:tblPr firstRow="1" firstCol="1" bandRow="1">
                <a:tableStyleId>{5C22544A-7EE6-4342-B048-85BDC9FD1C3A}</a:tableStyleId>
              </a:tblPr>
              <a:tblGrid>
                <a:gridCol w="1986713"/>
                <a:gridCol w="1685696"/>
                <a:gridCol w="1264272"/>
                <a:gridCol w="1204068"/>
                <a:gridCol w="1204068"/>
              </a:tblGrid>
              <a:tr h="698529">
                <a:tc>
                  <a:txBody>
                    <a:bodyPr/>
                    <a:lstStyle/>
                    <a:p>
                      <a:pPr marL="0" marR="0" algn="ctr">
                        <a:lnSpc>
                          <a:spcPct val="115000"/>
                        </a:lnSpc>
                        <a:spcBef>
                          <a:spcPts val="0"/>
                        </a:spcBef>
                        <a:spcAft>
                          <a:spcPts val="0"/>
                        </a:spcAft>
                      </a:pPr>
                      <a:r>
                        <a:rPr lang="en-US" sz="1600" dirty="0">
                          <a:effectLst/>
                        </a:rPr>
                        <a:t>Interactions</a:t>
                      </a:r>
                      <a:endParaRPr lang="en-US" sz="16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Requester</a:t>
                      </a:r>
                      <a:endParaRPr lang="en-US" sz="16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Receiver</a:t>
                      </a:r>
                      <a:endParaRPr lang="en-US" sz="16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HLCM SAP</a:t>
                      </a:r>
                      <a:endParaRPr lang="en-US" sz="1600" dirty="0">
                        <a:effectLst/>
                        <a:latin typeface="Calibri"/>
                        <a:ea typeface="Calibri"/>
                        <a:cs typeface="Times New Roman"/>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pPr>
                      <a:r>
                        <a:rPr lang="en-US" sz="1600" b="1" kern="1200" dirty="0" smtClean="0">
                          <a:solidFill>
                            <a:schemeClr val="lt1"/>
                          </a:solidFill>
                          <a:effectLst/>
                          <a:latin typeface="+mn-lt"/>
                          <a:ea typeface="+mn-ea"/>
                          <a:cs typeface="+mn-cs"/>
                        </a:rPr>
                        <a:t>PLCM SAP</a:t>
                      </a:r>
                      <a:endParaRPr lang="en-US" sz="1600" b="1" kern="1200" dirty="0">
                        <a:solidFill>
                          <a:schemeClr val="lt1"/>
                        </a:solidFill>
                        <a:effectLst/>
                        <a:latin typeface="+mn-lt"/>
                        <a:ea typeface="+mn-ea"/>
                        <a:cs typeface="+mn-cs"/>
                      </a:endParaRPr>
                    </a:p>
                  </a:txBody>
                  <a:tcPr marL="68580" marR="68580" marT="0" marB="0" anchor="ctr"/>
                </a:tc>
              </a:tr>
              <a:tr h="453599">
                <a:tc>
                  <a:txBody>
                    <a:bodyPr/>
                    <a:lstStyle/>
                    <a:p>
                      <a:pPr marL="0" marR="0">
                        <a:lnSpc>
                          <a:spcPct val="115000"/>
                        </a:lnSpc>
                        <a:spcBef>
                          <a:spcPts val="0"/>
                        </a:spcBef>
                        <a:spcAft>
                          <a:spcPts val="0"/>
                        </a:spcAft>
                      </a:pPr>
                      <a:r>
                        <a:rPr lang="en-US" sz="1400" dirty="0" smtClean="0">
                          <a:effectLst/>
                        </a:rPr>
                        <a:t>Context</a:t>
                      </a:r>
                      <a:r>
                        <a:rPr lang="en-US" sz="1400" baseline="0" dirty="0" smtClean="0">
                          <a:effectLst/>
                        </a:rPr>
                        <a:t> Retrieval</a:t>
                      </a:r>
                      <a:endParaRPr lang="en-US" sz="1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smtClean="0">
                          <a:effectLst/>
                          <a:latin typeface="+mn-lt"/>
                          <a:ea typeface="+mn-ea"/>
                          <a:cs typeface="+mn-cs"/>
                        </a:rPr>
                        <a:t>High</a:t>
                      </a:r>
                      <a:r>
                        <a:rPr lang="en-US" sz="1400" baseline="0" dirty="0" smtClean="0">
                          <a:effectLst/>
                          <a:latin typeface="+mn-lt"/>
                          <a:ea typeface="+mn-ea"/>
                          <a:cs typeface="+mn-cs"/>
                        </a:rPr>
                        <a:t> Layer</a:t>
                      </a:r>
                      <a:endParaRPr lang="en-US" sz="1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effectLst/>
                        </a:rPr>
                        <a:t>CM</a:t>
                      </a:r>
                      <a:endParaRPr lang="en-US" sz="1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smtClean="0">
                          <a:effectLst/>
                        </a:rPr>
                        <a:t>√</a:t>
                      </a:r>
                      <a:endParaRPr lang="en-US" sz="1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endParaRPr lang="en-US" sz="1400" dirty="0">
                        <a:effectLst/>
                        <a:latin typeface="Calibri"/>
                        <a:ea typeface="Calibri"/>
                        <a:cs typeface="Times New Roman"/>
                      </a:endParaRPr>
                    </a:p>
                  </a:txBody>
                  <a:tcPr marL="68580" marR="68580" marT="0" marB="0" anchor="ctr"/>
                </a:tc>
              </a:tr>
              <a:tr h="427594">
                <a:tc>
                  <a:txBody>
                    <a:bodyPr/>
                    <a:lstStyle/>
                    <a:p>
                      <a:pPr marL="0" marR="0">
                        <a:lnSpc>
                          <a:spcPct val="115000"/>
                        </a:lnSpc>
                        <a:spcBef>
                          <a:spcPts val="0"/>
                        </a:spcBef>
                        <a:spcAft>
                          <a:spcPts val="0"/>
                        </a:spcAft>
                      </a:pPr>
                      <a:r>
                        <a:rPr lang="en-US" sz="1400" dirty="0" smtClean="0">
                          <a:effectLst/>
                        </a:rPr>
                        <a:t>Context Subscription</a:t>
                      </a:r>
                      <a:endParaRPr lang="en-US" sz="1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smtClean="0">
                          <a:effectLst/>
                          <a:latin typeface="+mn-lt"/>
                          <a:ea typeface="+mn-ea"/>
                          <a:cs typeface="+mn-cs"/>
                        </a:rPr>
                        <a:t>High</a:t>
                      </a:r>
                      <a:r>
                        <a:rPr lang="en-US" sz="1400" baseline="0" dirty="0" smtClean="0">
                          <a:effectLst/>
                          <a:latin typeface="+mn-lt"/>
                          <a:ea typeface="+mn-ea"/>
                          <a:cs typeface="+mn-cs"/>
                        </a:rPr>
                        <a:t> Layer</a:t>
                      </a:r>
                      <a:endParaRPr lang="en-US" sz="1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effectLst/>
                        </a:rPr>
                        <a:t>CM</a:t>
                      </a:r>
                      <a:endParaRPr lang="en-US" sz="1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effectLst/>
                        </a:rPr>
                        <a:t>√</a:t>
                      </a:r>
                      <a:endParaRPr lang="en-US" sz="1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endParaRPr lang="en-US" sz="1400" dirty="0">
                        <a:effectLst/>
                        <a:latin typeface="Calibri"/>
                        <a:ea typeface="Calibri"/>
                        <a:cs typeface="Times New Roman"/>
                      </a:endParaRPr>
                    </a:p>
                  </a:txBody>
                  <a:tcPr marL="68580" marR="68580" marT="0" marB="0" anchor="ctr"/>
                </a:tc>
              </a:tr>
              <a:tr h="350643">
                <a:tc>
                  <a:txBody>
                    <a:bodyPr/>
                    <a:lstStyle/>
                    <a:p>
                      <a:pPr marL="0" marR="0">
                        <a:lnSpc>
                          <a:spcPct val="115000"/>
                        </a:lnSpc>
                        <a:spcBef>
                          <a:spcPts val="0"/>
                        </a:spcBef>
                        <a:spcAft>
                          <a:spcPts val="0"/>
                        </a:spcAft>
                      </a:pPr>
                      <a:r>
                        <a:rPr lang="en-US" sz="1400" dirty="0" smtClean="0">
                          <a:effectLst/>
                        </a:rPr>
                        <a:t>Context Notification</a:t>
                      </a:r>
                      <a:endParaRPr lang="en-US" sz="1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effectLst/>
                        </a:rPr>
                        <a:t>CM</a:t>
                      </a:r>
                      <a:endParaRPr lang="en-US" sz="1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smtClean="0">
                          <a:effectLst/>
                          <a:latin typeface="+mn-lt"/>
                          <a:ea typeface="+mn-ea"/>
                          <a:cs typeface="+mn-cs"/>
                        </a:rPr>
                        <a:t>Higher</a:t>
                      </a:r>
                      <a:r>
                        <a:rPr lang="en-US" sz="1400" baseline="0" dirty="0" smtClean="0">
                          <a:effectLst/>
                          <a:latin typeface="+mn-lt"/>
                          <a:ea typeface="+mn-ea"/>
                          <a:cs typeface="+mn-cs"/>
                        </a:rPr>
                        <a:t> Layer</a:t>
                      </a:r>
                      <a:endParaRPr lang="en-US" sz="1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effectLst/>
                        </a:rPr>
                        <a:t>√</a:t>
                      </a:r>
                      <a:endParaRPr lang="en-US" sz="1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endParaRPr lang="en-US" sz="1400" dirty="0">
                        <a:effectLst/>
                        <a:latin typeface="Calibri"/>
                        <a:ea typeface="Calibri"/>
                        <a:cs typeface="Times New Roman"/>
                      </a:endParaRPr>
                    </a:p>
                  </a:txBody>
                  <a:tcPr marL="68580" marR="68580" marT="0" marB="0" anchor="ctr"/>
                </a:tc>
              </a:tr>
              <a:tr h="350643">
                <a:tc>
                  <a:txBody>
                    <a:bodyPr/>
                    <a:lstStyle/>
                    <a:p>
                      <a:pPr marL="0" marR="0" algn="ctr">
                        <a:lnSpc>
                          <a:spcPct val="115000"/>
                        </a:lnSpc>
                        <a:spcBef>
                          <a:spcPts val="0"/>
                        </a:spcBef>
                        <a:spcAft>
                          <a:spcPts val="0"/>
                        </a:spcAft>
                      </a:pPr>
                      <a:r>
                        <a:rPr lang="en-US" sz="1400" dirty="0" smtClean="0">
                          <a:effectLst/>
                          <a:latin typeface="+mn-lt"/>
                          <a:ea typeface="Calibri"/>
                          <a:cs typeface="Times New Roman"/>
                        </a:rPr>
                        <a:t>Context Report</a:t>
                      </a:r>
                      <a:endParaRPr lang="en-US" sz="1400" dirty="0">
                        <a:effectLst/>
                        <a:latin typeface="+mn-lt"/>
                        <a:ea typeface="Calibri"/>
                        <a:cs typeface="Times New Roman"/>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pPr>
                      <a:r>
                        <a:rPr lang="en-US" sz="1400" kern="1200" dirty="0" smtClean="0">
                          <a:solidFill>
                            <a:schemeClr val="dk1"/>
                          </a:solidFill>
                          <a:effectLst/>
                          <a:latin typeface="+mn-lt"/>
                          <a:ea typeface="+mn-ea"/>
                          <a:cs typeface="+mn-cs"/>
                        </a:rPr>
                        <a:t>PHY or High Layer</a:t>
                      </a:r>
                      <a:endParaRPr lang="en-US" sz="1400" kern="1200" dirty="0">
                        <a:solidFill>
                          <a:schemeClr val="dk1"/>
                        </a:solidFill>
                        <a:effectLst/>
                        <a:latin typeface="+mn-lt"/>
                        <a:ea typeface="+mn-ea"/>
                        <a:cs typeface="+mn-cs"/>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pPr>
                      <a:r>
                        <a:rPr lang="en-US" sz="1400" kern="1200" dirty="0" smtClean="0">
                          <a:solidFill>
                            <a:schemeClr val="dk1"/>
                          </a:solidFill>
                          <a:effectLst/>
                          <a:latin typeface="+mn-lt"/>
                          <a:ea typeface="+mn-ea"/>
                          <a:cs typeface="+mn-cs"/>
                        </a:rPr>
                        <a:t>CM</a:t>
                      </a:r>
                      <a:endParaRPr lang="en-US" sz="1400" kern="1200" dirty="0">
                        <a:solidFill>
                          <a:schemeClr val="dk1"/>
                        </a:solidFill>
                        <a:effectLst/>
                        <a:latin typeface="+mn-lt"/>
                        <a:ea typeface="+mn-ea"/>
                        <a:cs typeface="+mn-cs"/>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pPr>
                      <a:endParaRPr lang="en-US" sz="1400" kern="1200" dirty="0">
                        <a:solidFill>
                          <a:schemeClr val="dk1"/>
                        </a:solidFill>
                        <a:effectLst/>
                        <a:latin typeface="+mn-lt"/>
                        <a:ea typeface="+mn-ea"/>
                        <a:cs typeface="+mn-cs"/>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a:t>
                      </a:r>
                    </a:p>
                  </a:txBody>
                  <a:tcPr marL="68580" marR="68580" marT="0" marB="0" anchor="ctr"/>
                </a:tc>
              </a:tr>
            </a:tbl>
          </a:graphicData>
        </a:graphic>
      </p:graphicFrame>
      <p:sp>
        <p:nvSpPr>
          <p:cNvPr id="3" name="TextBox 2"/>
          <p:cNvSpPr txBox="1"/>
          <p:nvPr/>
        </p:nvSpPr>
        <p:spPr>
          <a:xfrm>
            <a:off x="1691680" y="2276872"/>
            <a:ext cx="5671424" cy="369332"/>
          </a:xfrm>
          <a:prstGeom prst="rect">
            <a:avLst/>
          </a:prstGeom>
          <a:noFill/>
        </p:spPr>
        <p:txBody>
          <a:bodyPr wrap="none" rtlCol="0">
            <a:spAutoFit/>
          </a:bodyPr>
          <a:lstStyle/>
          <a:p>
            <a:r>
              <a:rPr lang="en-US" b="1" dirty="0" smtClean="0"/>
              <a:t>Table 1. Examples of Context Management Interactions</a:t>
            </a:r>
            <a:endParaRPr lang="en-US" b="1" dirty="0"/>
          </a:p>
        </p:txBody>
      </p:sp>
    </p:spTree>
    <p:extLst>
      <p:ext uri="{BB962C8B-B14F-4D97-AF65-F5344CB8AC3E}">
        <p14:creationId xmlns:p14="http://schemas.microsoft.com/office/powerpoint/2010/main" val="27955902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for HLCM SAP </a:t>
            </a:r>
            <a:endParaRPr lang="en-US" dirty="0"/>
          </a:p>
        </p:txBody>
      </p:sp>
      <p:sp>
        <p:nvSpPr>
          <p:cNvPr id="3" name="Content Placeholder 2"/>
          <p:cNvSpPr>
            <a:spLocks noGrp="1"/>
          </p:cNvSpPr>
          <p:nvPr>
            <p:ph idx="1"/>
          </p:nvPr>
        </p:nvSpPr>
        <p:spPr>
          <a:xfrm>
            <a:off x="457200" y="1628800"/>
            <a:ext cx="8229600" cy="816495"/>
          </a:xfrm>
        </p:spPr>
        <p:txBody>
          <a:bodyPr/>
          <a:lstStyle/>
          <a:p>
            <a:r>
              <a:rPr lang="en-US" dirty="0" smtClean="0"/>
              <a:t>High Layer Retrieves Context – An Example</a:t>
            </a:r>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1836164745"/>
              </p:ext>
            </p:extLst>
          </p:nvPr>
        </p:nvGraphicFramePr>
        <p:xfrm>
          <a:off x="827584" y="2348880"/>
          <a:ext cx="7615290" cy="3960440"/>
        </p:xfrm>
        <a:graphic>
          <a:graphicData uri="http://schemas.openxmlformats.org/presentationml/2006/ole">
            <mc:AlternateContent xmlns:mc="http://schemas.openxmlformats.org/markup-compatibility/2006">
              <mc:Choice xmlns:v="urn:schemas-microsoft-com:vml" Requires="v">
                <p:oleObj spid="_x0000_s1012822" name="Visio" r:id="rId4" imgW="6664330" imgH="3464058" progId="Visio.Drawing.11">
                  <p:embed/>
                </p:oleObj>
              </mc:Choice>
              <mc:Fallback>
                <p:oleObj name="Visio" r:id="rId4" imgW="6664330" imgH="3464058" progId="Visio.Drawing.11">
                  <p:embed/>
                  <p:pic>
                    <p:nvPicPr>
                      <p:cNvPr id="0" name="Object 1"/>
                      <p:cNvPicPr>
                        <a:picLocks noChangeAspect="1" noChangeArrowheads="1"/>
                      </p:cNvPicPr>
                      <p:nvPr/>
                    </p:nvPicPr>
                    <p:blipFill>
                      <a:blip r:embed="rId5"/>
                      <a:srcRect/>
                      <a:stretch>
                        <a:fillRect/>
                      </a:stretch>
                    </p:blipFill>
                    <p:spPr bwMode="auto">
                      <a:xfrm>
                        <a:off x="827584" y="2348880"/>
                        <a:ext cx="7615290" cy="3960440"/>
                      </a:xfrm>
                      <a:prstGeom prst="rect">
                        <a:avLst/>
                      </a:prstGeom>
                      <a:noFill/>
                    </p:spPr>
                  </p:pic>
                </p:oleObj>
              </mc:Fallback>
            </mc:AlternateContent>
          </a:graphicData>
        </a:graphic>
      </p:graphicFrame>
    </p:spTree>
    <p:extLst>
      <p:ext uri="{BB962C8B-B14F-4D97-AF65-F5344CB8AC3E}">
        <p14:creationId xmlns:p14="http://schemas.microsoft.com/office/powerpoint/2010/main" val="27228802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for PLCM SAP </a:t>
            </a:r>
            <a:endParaRPr lang="en-US" dirty="0"/>
          </a:p>
        </p:txBody>
      </p:sp>
      <p:sp>
        <p:nvSpPr>
          <p:cNvPr id="3" name="Content Placeholder 2"/>
          <p:cNvSpPr>
            <a:spLocks noGrp="1"/>
          </p:cNvSpPr>
          <p:nvPr>
            <p:ph idx="1"/>
          </p:nvPr>
        </p:nvSpPr>
        <p:spPr>
          <a:xfrm>
            <a:off x="457200" y="1628800"/>
            <a:ext cx="8229600" cy="816495"/>
          </a:xfrm>
        </p:spPr>
        <p:txBody>
          <a:bodyPr/>
          <a:lstStyle/>
          <a:p>
            <a:r>
              <a:rPr lang="en-US" dirty="0" smtClean="0"/>
              <a:t>PHY Layer Reports Context – An Example</a:t>
            </a:r>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10" name="Object 9"/>
          <p:cNvGraphicFramePr>
            <a:graphicFrameLocks noChangeAspect="1"/>
          </p:cNvGraphicFramePr>
          <p:nvPr>
            <p:extLst>
              <p:ext uri="{D42A27DB-BD31-4B8C-83A1-F6EECF244321}">
                <p14:modId xmlns:p14="http://schemas.microsoft.com/office/powerpoint/2010/main" val="1554915297"/>
              </p:ext>
            </p:extLst>
          </p:nvPr>
        </p:nvGraphicFramePr>
        <p:xfrm>
          <a:off x="1928490" y="2579819"/>
          <a:ext cx="4947766" cy="3441469"/>
        </p:xfrm>
        <a:graphic>
          <a:graphicData uri="http://schemas.openxmlformats.org/presentationml/2006/ole">
            <mc:AlternateContent xmlns:mc="http://schemas.openxmlformats.org/markup-compatibility/2006">
              <mc:Choice xmlns:v="urn:schemas-microsoft-com:vml" Requires="v">
                <p:oleObj spid="_x0000_s1030175" name="Visio" r:id="rId3" imgW="3006720" imgH="2092445" progId="Visio.Drawing.11">
                  <p:embed/>
                </p:oleObj>
              </mc:Choice>
              <mc:Fallback>
                <p:oleObj name="Visio" r:id="rId3" imgW="3006720" imgH="2092445" progId="Visio.Drawing.11">
                  <p:embed/>
                  <p:pic>
                    <p:nvPicPr>
                      <p:cNvPr id="0" name=""/>
                      <p:cNvPicPr/>
                      <p:nvPr/>
                    </p:nvPicPr>
                    <p:blipFill>
                      <a:blip r:embed="rId4"/>
                      <a:stretch>
                        <a:fillRect/>
                      </a:stretch>
                    </p:blipFill>
                    <p:spPr>
                      <a:xfrm>
                        <a:off x="1928490" y="2579819"/>
                        <a:ext cx="4947766" cy="3441469"/>
                      </a:xfrm>
                      <a:prstGeom prst="rect">
                        <a:avLst/>
                      </a:prstGeom>
                    </p:spPr>
                  </p:pic>
                </p:oleObj>
              </mc:Fallback>
            </mc:AlternateContent>
          </a:graphicData>
        </a:graphic>
      </p:graphicFrame>
    </p:spTree>
    <p:extLst>
      <p:ext uri="{BB962C8B-B14F-4D97-AF65-F5344CB8AC3E}">
        <p14:creationId xmlns:p14="http://schemas.microsoft.com/office/powerpoint/2010/main" val="34775894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Conclusion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IEEE 802.15.8 Reference Model</a:t>
            </a:r>
          </a:p>
          <a:p>
            <a:pPr lvl="1"/>
            <a:r>
              <a:rPr lang="en-US" dirty="0"/>
              <a:t>C</a:t>
            </a:r>
            <a:r>
              <a:rPr lang="en-US" dirty="0" smtClean="0"/>
              <a:t>ontext Management (CM), i.e. PD </a:t>
            </a:r>
            <a:r>
              <a:rPr lang="en-US" dirty="0"/>
              <a:t>M</a:t>
            </a:r>
            <a:r>
              <a:rPr lang="en-US" dirty="0" smtClean="0"/>
              <a:t>anagement </a:t>
            </a:r>
            <a:r>
              <a:rPr lang="en-US" dirty="0"/>
              <a:t>E</a:t>
            </a:r>
            <a:r>
              <a:rPr lang="en-US" dirty="0" smtClean="0"/>
              <a:t>ntity</a:t>
            </a:r>
          </a:p>
          <a:p>
            <a:r>
              <a:rPr lang="en-US" dirty="0" smtClean="0"/>
              <a:t>Context Management Use Case</a:t>
            </a:r>
          </a:p>
          <a:p>
            <a:pPr lvl="1"/>
            <a:r>
              <a:rPr lang="en-US" dirty="0" smtClean="0"/>
              <a:t>Inter-PD and intra-PD context exchange</a:t>
            </a:r>
          </a:p>
          <a:p>
            <a:r>
              <a:rPr lang="en-US" dirty="0" smtClean="0"/>
              <a:t>Proposed Cross-Layer Context Management Architecture</a:t>
            </a:r>
          </a:p>
          <a:p>
            <a:pPr lvl="1"/>
            <a:r>
              <a:rPr lang="en-US" dirty="0" smtClean="0"/>
              <a:t>Context Manager as an MAC function</a:t>
            </a:r>
          </a:p>
          <a:p>
            <a:r>
              <a:rPr lang="en-US" dirty="0" smtClean="0"/>
              <a:t>Proposed Cross-Layer Context Management Interaction</a:t>
            </a:r>
          </a:p>
          <a:p>
            <a:pPr lvl="1"/>
            <a:r>
              <a:rPr lang="en-US" dirty="0" smtClean="0"/>
              <a:t>Primitives between high layer and CM, primitives between PHY layer and CM</a:t>
            </a:r>
          </a:p>
          <a:p>
            <a:r>
              <a:rPr lang="en-US" dirty="0" smtClean="0"/>
              <a:t>Primitives for HLCM SAP</a:t>
            </a:r>
          </a:p>
          <a:p>
            <a:pPr lvl="1"/>
            <a:r>
              <a:rPr lang="en-US" dirty="0" smtClean="0"/>
              <a:t>Context retrieval</a:t>
            </a:r>
          </a:p>
          <a:p>
            <a:r>
              <a:rPr lang="en-US" dirty="0" smtClean="0"/>
              <a:t>Primitives for PLCM SAP</a:t>
            </a:r>
          </a:p>
          <a:p>
            <a:pPr lvl="1"/>
            <a:r>
              <a:rPr lang="en-US" dirty="0" smtClean="0"/>
              <a:t>Context report</a:t>
            </a:r>
          </a:p>
        </p:txBody>
      </p:sp>
    </p:spTree>
    <p:extLst>
      <p:ext uri="{BB962C8B-B14F-4D97-AF65-F5344CB8AC3E}">
        <p14:creationId xmlns:p14="http://schemas.microsoft.com/office/powerpoint/2010/main" val="38451665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F088DF2AB799D41A5071453C89FDE46" ma:contentTypeVersion="4" ma:contentTypeDescription="Create a new document." ma:contentTypeScope="" ma:versionID="7fae7bb7ab4f949442a53737ebc166b8">
  <xsd:schema xmlns:xsd="http://www.w3.org/2001/XMLSchema" xmlns:p="http://schemas.microsoft.com/office/2006/metadata/properties" xmlns:ns2="132a0d76-4fce-476a-bb63-62eb729f34bf" targetNamespace="http://schemas.microsoft.com/office/2006/metadata/properties" ma:root="true" ma:fieldsID="8bb250c6ea72dc50483d48c616d18c89" ns2:_="">
    <xsd:import namespace="132a0d76-4fce-476a-bb63-62eb729f34bf"/>
    <xsd:element name="properties">
      <xsd:complexType>
        <xsd:sequence>
          <xsd:element name="documentManagement">
            <xsd:complexType>
              <xsd:all>
                <xsd:element ref="ns2:Meeting_id" minOccurs="0"/>
                <xsd:element ref="ns2:Year" minOccurs="0"/>
                <xsd:element ref="ns2:Revision" minOccurs="0"/>
              </xsd:all>
            </xsd:complexType>
          </xsd:element>
        </xsd:sequence>
      </xsd:complexType>
    </xsd:element>
  </xsd:schema>
  <xsd:schema xmlns:xsd="http://www.w3.org/2001/XMLSchema" xmlns:dms="http://schemas.microsoft.com/office/2006/documentManagement/types" targetNamespace="132a0d76-4fce-476a-bb63-62eb729f34bf" elementFormDefault="qualified">
    <xsd:import namespace="http://schemas.microsoft.com/office/2006/documentManagement/types"/>
    <xsd:element name="Meeting_id" ma:index="8" nillable="true" ma:displayName="Meeting_id" ma:format="Dropdown" ma:internalName="Meeting_id">
      <xsd:simpleType>
        <xsd:union memberTypes="dms:Text">
          <xsd:simpleType>
            <xsd:restriction base="dms:Choice">
              <xsd:enumeration value="TP1"/>
            </xsd:restriction>
          </xsd:simpleType>
        </xsd:union>
      </xsd:simpleType>
    </xsd:element>
    <xsd:element name="Year" ma:index="9" nillable="true" ma:displayName="Year" ma:format="Dropdown" ma:internalName="Year">
      <xsd:simpleType>
        <xsd:union memberTypes="dms:Text">
          <xsd:simpleType>
            <xsd:restriction base="dms:Choice">
              <xsd:enumeration value="2011"/>
              <xsd:enumeration value="2012"/>
              <xsd:enumeration value="2013"/>
            </xsd:restriction>
          </xsd:simpleType>
        </xsd:union>
      </xsd:simpleType>
    </xsd:element>
    <xsd:element name="Revision" ma:index="10" nillable="true" ma:displayName="Revision" ma:decimals="0" ma:internalName="Revision">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Meeting_id xmlns="132a0d76-4fce-476a-bb63-62eb729f34bf" xsi:nil="true"/>
    <Year xmlns="132a0d76-4fce-476a-bb63-62eb729f34bf" xsi:nil="true"/>
    <Revision xmlns="132a0d76-4fce-476a-bb63-62eb729f34bf" xsi:nil="true"/>
  </documentManagement>
</p:properties>
</file>

<file path=customXml/itemProps1.xml><?xml version="1.0" encoding="utf-8"?>
<ds:datastoreItem xmlns:ds="http://schemas.openxmlformats.org/officeDocument/2006/customXml" ds:itemID="{40106AA1-83F6-418B-A889-1967DD22DE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2a0d76-4fce-476a-bb63-62eb729f34bf"/>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5E26FBF2-A5DD-4EFF-8BB7-08695BEEF342}">
  <ds:schemaRefs>
    <ds:schemaRef ds:uri="http://schemas.microsoft.com/sharepoint/v3/contenttype/forms"/>
  </ds:schemaRefs>
</ds:datastoreItem>
</file>

<file path=customXml/itemProps3.xml><?xml version="1.0" encoding="utf-8"?>
<ds:datastoreItem xmlns:ds="http://schemas.openxmlformats.org/officeDocument/2006/customXml" ds:itemID="{F9E7D636-D1A9-424F-85CF-A033F87387DD}">
  <ds:schemaRefs>
    <ds:schemaRef ds:uri="http://purl.org/dc/terms/"/>
    <ds:schemaRef ds:uri="http://purl.org/dc/elements/1.1/"/>
    <ds:schemaRef ds:uri="http://www.w3.org/XML/1998/namespace"/>
    <ds:schemaRef ds:uri="http://schemas.microsoft.com/office/2006/metadata/properties"/>
    <ds:schemaRef ds:uri="http://schemas.openxmlformats.org/package/2006/metadata/core-properties"/>
    <ds:schemaRef ds:uri="http://purl.org/dc/dcmitype/"/>
    <ds:schemaRef ds:uri="http://schemas.microsoft.com/office/2006/documentManagement/types"/>
    <ds:schemaRef ds:uri="132a0d76-4fce-476a-bb63-62eb729f34bf"/>
  </ds:schemaRefs>
</ds:datastoreItem>
</file>

<file path=docProps/app.xml><?xml version="1.0" encoding="utf-8"?>
<Properties xmlns="http://schemas.openxmlformats.org/officeDocument/2006/extended-properties" xmlns:vt="http://schemas.openxmlformats.org/officeDocument/2006/docPropsVTypes">
  <TotalTime>178759</TotalTime>
  <Words>300</Words>
  <Application>Microsoft Office PowerPoint</Application>
  <PresentationFormat>On-screen Show (4:3)</PresentationFormat>
  <Paragraphs>84</Paragraphs>
  <Slides>10</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Office Theme</vt:lpstr>
      <vt:lpstr>Visio</vt:lpstr>
      <vt:lpstr>PowerPoint Presentation</vt:lpstr>
      <vt:lpstr>Content</vt:lpstr>
      <vt:lpstr>IEEE 802.15.8 Reference Model</vt:lpstr>
      <vt:lpstr>Context Management Use Case </vt:lpstr>
      <vt:lpstr>Cross-Layer Context Management Architecture</vt:lpstr>
      <vt:lpstr>Cross-Layer Context Management Interactions</vt:lpstr>
      <vt:lpstr>Primitives for HLCM SAP </vt:lpstr>
      <vt:lpstr>Primitives for PLCM SAP </vt:lpstr>
      <vt:lpstr>Conclusion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Cross Layer Proposal for Preliminary Contribution </dc:title>
  <dc:creator>Soo-Young Chang</dc:creator>
  <cp:lastModifiedBy>Li, Qing</cp:lastModifiedBy>
  <cp:revision>2851</cp:revision>
  <dcterms:created xsi:type="dcterms:W3CDTF">2010-05-03T18:32:55Z</dcterms:created>
  <dcterms:modified xsi:type="dcterms:W3CDTF">2014-03-12T22:10:14Z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0x010100FF088DF2AB799D41A5071453C89FDE46</vt:lpwstr>
  </property>
</Properties>
</file>