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3"/>
  </p:notesMasterIdLst>
  <p:handoutMasterIdLst>
    <p:handoutMasterId r:id="rId24"/>
  </p:handoutMasterIdLst>
  <p:sldIdLst>
    <p:sldId id="370" r:id="rId2"/>
    <p:sldId id="348" r:id="rId3"/>
    <p:sldId id="350" r:id="rId4"/>
    <p:sldId id="354" r:id="rId5"/>
    <p:sldId id="355" r:id="rId6"/>
    <p:sldId id="351" r:id="rId7"/>
    <p:sldId id="356" r:id="rId8"/>
    <p:sldId id="357" r:id="rId9"/>
    <p:sldId id="358" r:id="rId10"/>
    <p:sldId id="360" r:id="rId11"/>
    <p:sldId id="359" r:id="rId12"/>
    <p:sldId id="368" r:id="rId13"/>
    <p:sldId id="361" r:id="rId14"/>
    <p:sldId id="362" r:id="rId15"/>
    <p:sldId id="366" r:id="rId16"/>
    <p:sldId id="369" r:id="rId17"/>
    <p:sldId id="364" r:id="rId18"/>
    <p:sldId id="365" r:id="rId19"/>
    <p:sldId id="371" r:id="rId20"/>
    <p:sldId id="367" r:id="rId21"/>
    <p:sldId id="297" r:id="rId22"/>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41">
          <p15:clr>
            <a:srgbClr val="A4A3A4"/>
          </p15:clr>
        </p15:guide>
        <p15:guide id="2" pos="312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0929"/>
  </p:normalViewPr>
  <p:slideViewPr>
    <p:cSldViewPr>
      <p:cViewPr varScale="1">
        <p:scale>
          <a:sx n="96" d="100"/>
          <a:sy n="96" d="100"/>
        </p:scale>
        <p:origin x="-108"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9380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82706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385426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095244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393497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91327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
        <p:nvSpPr>
          <p:cNvPr id="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600200"/>
            <a:ext cx="8839200" cy="487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
        <p:nvSpPr>
          <p:cNvPr id="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
        <p:nvSpPr>
          <p:cNvPr id="9"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52400" y="1600200"/>
            <a:ext cx="4343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
        <p:nvSpPr>
          <p:cNvPr id="10" name="Rectangle 4"/>
          <p:cNvSpPr>
            <a:spLocks noGrp="1" noChangeArrowheads="1"/>
          </p:cNvSpPr>
          <p:nvPr>
            <p:ph type="dt" sz="half" idx="13"/>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
        <p:nvSpPr>
          <p:cNvPr id="11" name="Rectangle 4"/>
          <p:cNvSpPr>
            <a:spLocks noGrp="1" noChangeArrowheads="1"/>
          </p:cNvSpPr>
          <p:nvPr>
            <p:ph type="dt" sz="half" idx="13"/>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
        <p:nvSpPr>
          <p:cNvPr id="7"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
        <p:nvSpPr>
          <p:cNvPr id="6"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Kapseok Chang,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
        <p:nvSpPr>
          <p:cNvPr id="9" name="Rectangle 4"/>
          <p:cNvSpPr>
            <a:spLocks noGrp="1" noChangeArrowheads="1"/>
          </p:cNvSpPr>
          <p:nvPr>
            <p:ph type="dt" sz="half" idx="13"/>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587044"/>
            <a:ext cx="8839200" cy="488836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March 2014</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Kapseok Chang, ETRI</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802.15-14-0132-00-0008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 Id="rId9" Type="http://schemas.openxmlformats.org/officeDocument/2006/relationships/image" Target="../media/image14.emf"/></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p:cNvSpPr>
            <a:spLocks noGrp="1"/>
          </p:cNvSpPr>
          <p:nvPr>
            <p:ph type="ftr" sz="quarter" idx="11"/>
          </p:nvPr>
        </p:nvSpPr>
        <p:spPr/>
        <p:txBody>
          <a:bodyPr/>
          <a:lstStyle/>
          <a:p>
            <a:pPr>
              <a:defRPr/>
            </a:pPr>
            <a:r>
              <a:rPr lang="en-US" dirty="0" smtClean="0"/>
              <a:t>Kapseok Chang, ETRI</a:t>
            </a:r>
            <a:endParaRPr lang="en-US" dirty="0"/>
          </a:p>
        </p:txBody>
      </p:sp>
      <p:sp>
        <p:nvSpPr>
          <p:cNvPr id="3" name="슬라이드 번호 개체 틀 2"/>
          <p:cNvSpPr>
            <a:spLocks noGrp="1"/>
          </p:cNvSpPr>
          <p:nvPr>
            <p:ph type="sldNum" sz="quarter" idx="12"/>
          </p:nvPr>
        </p:nvSpPr>
        <p:spPr/>
        <p:txBody>
          <a:bodyPr/>
          <a:lstStyle/>
          <a:p>
            <a:pPr>
              <a:defRPr/>
            </a:pPr>
            <a:r>
              <a:rPr lang="en-US" smtClean="0"/>
              <a:t>Slide </a:t>
            </a:r>
            <a:fld id="{2CBA69EF-5666-4CE6-95EF-25DC3F964742}" type="slidenum">
              <a:rPr lang="en-US" smtClean="0"/>
              <a:pPr>
                <a:defRPr/>
              </a:pPr>
              <a:t>1</a:t>
            </a:fld>
            <a:endParaRPr lang="en-US" dirty="0"/>
          </a:p>
        </p:txBody>
      </p:sp>
      <p:sp>
        <p:nvSpPr>
          <p:cNvPr id="4" name="날짜 개체 틀 3"/>
          <p:cNvSpPr>
            <a:spLocks noGrp="1"/>
          </p:cNvSpPr>
          <p:nvPr>
            <p:ph type="dt" sz="half" idx="2"/>
          </p:nvPr>
        </p:nvSpPr>
        <p:spPr>
          <a:xfrm>
            <a:off x="152400" y="377825"/>
            <a:ext cx="1600200" cy="215900"/>
          </a:xfrm>
        </p:spPr>
        <p:txBody>
          <a:bodyPr/>
          <a:lstStyle/>
          <a:p>
            <a:pPr>
              <a:defRPr/>
            </a:pPr>
            <a:r>
              <a:rPr lang="en-US" dirty="0" smtClean="0"/>
              <a:t>March 2014</a:t>
            </a:r>
            <a:endParaRPr lang="en-US" dirty="0"/>
          </a:p>
        </p:txBody>
      </p:sp>
      <p:sp>
        <p:nvSpPr>
          <p:cNvPr id="6" name="Rectangle 3"/>
          <p:cNvSpPr>
            <a:spLocks noChangeArrowheads="1"/>
          </p:cNvSpPr>
          <p:nvPr/>
        </p:nvSpPr>
        <p:spPr bwMode="auto">
          <a:xfrm>
            <a:off x="152400" y="914400"/>
            <a:ext cx="8991600" cy="501675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Collision Detection based PHY Proposal for PAC</a:t>
            </a:r>
          </a:p>
          <a:p>
            <a:pPr>
              <a:defRPr/>
            </a:pPr>
            <a:r>
              <a:rPr lang="en-US" sz="1600" b="1" dirty="0" smtClean="0">
                <a:solidFill>
                  <a:schemeClr val="tx2"/>
                </a:solidFill>
              </a:rPr>
              <a:t>Date Submitted: </a:t>
            </a:r>
            <a:r>
              <a:rPr lang="en-US" sz="1600" dirty="0" smtClean="0"/>
              <a:t>March 16, 2014</a:t>
            </a:r>
          </a:p>
          <a:p>
            <a:pPr>
              <a:defRPr/>
            </a:pPr>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Kapseok Chang, </a:t>
            </a:r>
            <a:r>
              <a:rPr lang="en-US" altLang="ko-KR" sz="1600" dirty="0" smtClean="0">
                <a:solidFill>
                  <a:schemeClr val="tx2"/>
                </a:solidFill>
              </a:rPr>
              <a:t>Byung-Jae Kwak, and Moon-Sik Lee </a:t>
            </a:r>
            <a:r>
              <a:rPr lang="en-US" sz="1600" dirty="0" smtClean="0">
                <a:solidFill>
                  <a:schemeClr val="bg1"/>
                </a:solidFill>
              </a:rPr>
              <a:t>and Byung-Jae Kwak (ETRI)</a:t>
            </a:r>
            <a:endParaRPr lang="en-US" sz="1600" dirty="0">
              <a:solidFill>
                <a:schemeClr val="bg1"/>
              </a:solidFill>
            </a:endParaRPr>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ETRI</a:t>
            </a:r>
            <a:endParaRPr lang="en-US" sz="1600" dirty="0"/>
          </a:p>
          <a:p>
            <a:pPr>
              <a:defRPr/>
            </a:pPr>
            <a:r>
              <a:rPr lang="en-US" sz="1600" b="1" dirty="0">
                <a:solidFill>
                  <a:schemeClr val="tx2"/>
                </a:solidFill>
              </a:rPr>
              <a:t>Address: </a:t>
            </a:r>
            <a:r>
              <a:rPr lang="en-US" sz="1600" dirty="0" smtClean="0">
                <a:solidFill>
                  <a:schemeClr val="tx2"/>
                </a:solidFill>
              </a:rPr>
              <a:t>218 </a:t>
            </a:r>
            <a:r>
              <a:rPr lang="en-US" sz="1600" dirty="0">
                <a:solidFill>
                  <a:schemeClr val="tx2"/>
                </a:solidFill>
              </a:rPr>
              <a:t>Gajeong-ro, Yuseong-gu, Daejeon, 305-700, Korea</a:t>
            </a:r>
          </a:p>
          <a:p>
            <a:pPr>
              <a:defRPr/>
            </a:pPr>
            <a:r>
              <a:rPr lang="en-US" sz="1600" b="1" dirty="0" smtClean="0">
                <a:solidFill>
                  <a:schemeClr val="tx2"/>
                </a:solidFill>
              </a:rPr>
              <a:t>Voice</a:t>
            </a:r>
            <a:r>
              <a:rPr lang="en-US" sz="1600" b="1" dirty="0" smtClean="0"/>
              <a:t>: </a:t>
            </a:r>
            <a:r>
              <a:rPr lang="en-US" sz="1600" dirty="0" smtClean="0"/>
              <a:t>+82 42 860 1639</a:t>
            </a:r>
            <a:r>
              <a:rPr lang="en-US" sz="1600" dirty="0" smtClean="0">
                <a:solidFill>
                  <a:schemeClr val="tx2"/>
                </a:solidFill>
              </a:rPr>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a:solidFill>
                  <a:schemeClr val="tx2"/>
                </a:solidFill>
              </a:rPr>
              <a:t>{kschang, </a:t>
            </a:r>
            <a:r>
              <a:rPr lang="en-US" sz="1600" dirty="0" smtClean="0">
                <a:solidFill>
                  <a:schemeClr val="tx2"/>
                </a:solidFill>
              </a:rPr>
              <a:t>bjkwak, moonsiklee}@</a:t>
            </a:r>
            <a:r>
              <a:rPr lang="en-US" sz="1600" dirty="0">
                <a:solidFill>
                  <a:schemeClr val="tx2"/>
                </a:solidFill>
              </a:rPr>
              <a:t>etri.re.kr </a:t>
            </a:r>
            <a:r>
              <a:rPr lang="en-US" sz="1600" dirty="0" smtClean="0">
                <a:solidFill>
                  <a:schemeClr val="bg1"/>
                </a:solidFill>
              </a:rPr>
              <a:t>, </a:t>
            </a:r>
            <a:r>
              <a:rPr lang="en-US" sz="1600" dirty="0">
                <a:solidFill>
                  <a:schemeClr val="bg1"/>
                </a:solidFill>
              </a:rPr>
              <a:t>bjkwak, moonsiklee}@etri.re.kr, </a:t>
            </a:r>
            <a:endParaRPr lang="en-US" sz="1600" dirty="0" smtClean="0">
              <a:solidFill>
                <a:schemeClr val="bg1"/>
              </a:solidFill>
            </a:endParaRPr>
          </a:p>
          <a:p>
            <a:pPr>
              <a:spcBef>
                <a:spcPts val="600"/>
              </a:spcBef>
              <a:spcAft>
                <a:spcPts val="600"/>
              </a:spcAft>
              <a:defRPr/>
            </a:pPr>
            <a:r>
              <a:rPr lang="en-US" sz="1600" b="1" dirty="0" smtClean="0"/>
              <a:t>Re:</a:t>
            </a:r>
            <a:r>
              <a:rPr lang="en-US" sz="1600" dirty="0" smtClean="0"/>
              <a:t> TG8 PAC Call for Contributions </a:t>
            </a:r>
            <a:r>
              <a:rPr lang="en-US" sz="1600" dirty="0"/>
              <a:t>(</a:t>
            </a:r>
            <a:r>
              <a:rPr lang="en-US" sz="1600" dirty="0" smtClean="0"/>
              <a:t>CFC: IEEE P802.15-14-0087-00-0008)</a:t>
            </a: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presents technical proposals for IEEE 802.15. TG8 PAC </a:t>
            </a:r>
            <a:r>
              <a:rPr lang="en-US" sz="1600" dirty="0" smtClean="0">
                <a:solidFill>
                  <a:schemeClr val="tx2"/>
                </a:solidFill>
              </a:rPr>
              <a:t>standard.</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763538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(1)</a:t>
            </a:r>
            <a:endParaRPr lang="ko-KR" altLang="en-US" dirty="0"/>
          </a:p>
        </p:txBody>
      </p:sp>
      <p:sp>
        <p:nvSpPr>
          <p:cNvPr id="3" name="바닥글 개체 틀 2"/>
          <p:cNvSpPr>
            <a:spLocks noGrp="1"/>
          </p:cNvSpPr>
          <p:nvPr>
            <p:ph type="ftr" sz="quarter" idx="11"/>
          </p:nvPr>
        </p:nvSpPr>
        <p:spPr/>
        <p:txBody>
          <a:bodyPr/>
          <a:lstStyle/>
          <a:p>
            <a:pPr>
              <a:defRPr/>
            </a:pPr>
            <a:r>
              <a:rPr lang="en-US" smtClean="0"/>
              <a:t>Kapseok Chang, ETRI</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10</a:t>
            </a:fld>
            <a:endParaRPr lang="en-US" dirty="0"/>
          </a:p>
        </p:txBody>
      </p:sp>
      <p:sp>
        <p:nvSpPr>
          <p:cNvPr id="5" name="날짜 개체 틀 4"/>
          <p:cNvSpPr>
            <a:spLocks noGrp="1"/>
          </p:cNvSpPr>
          <p:nvPr>
            <p:ph type="dt" sz="half" idx="2"/>
          </p:nvPr>
        </p:nvSpPr>
        <p:spPr/>
        <p:txBody>
          <a:bodyPr/>
          <a:lstStyle/>
          <a:p>
            <a:pPr>
              <a:defRPr/>
            </a:pPr>
            <a:r>
              <a:rPr lang="en-US" smtClean="0"/>
              <a:t>March 2014</a:t>
            </a:r>
            <a:endParaRPr lang="en-US" dirty="0"/>
          </a:p>
        </p:txBody>
      </p:sp>
      <p:pic>
        <p:nvPicPr>
          <p:cNvPr id="2" name="그림 1"/>
          <p:cNvPicPr>
            <a:picLocks noChangeAspect="1"/>
          </p:cNvPicPr>
          <p:nvPr/>
        </p:nvPicPr>
        <p:blipFill>
          <a:blip r:embed="rId2"/>
          <a:stretch>
            <a:fillRect/>
          </a:stretch>
        </p:blipFill>
        <p:spPr>
          <a:xfrm>
            <a:off x="152401" y="1578906"/>
            <a:ext cx="8839200" cy="1545294"/>
          </a:xfrm>
          <a:prstGeom prst="rect">
            <a:avLst/>
          </a:prstGeom>
        </p:spPr>
      </p:pic>
      <p:sp>
        <p:nvSpPr>
          <p:cNvPr id="10" name="Content Placeholder 6"/>
          <p:cNvSpPr>
            <a:spLocks noGrp="1"/>
          </p:cNvSpPr>
          <p:nvPr>
            <p:ph idx="1"/>
          </p:nvPr>
        </p:nvSpPr>
        <p:spPr>
          <a:xfrm>
            <a:off x="838200" y="3200400"/>
            <a:ext cx="7543800" cy="3124200"/>
          </a:xfrm>
        </p:spPr>
        <p:txBody>
          <a:bodyPr>
            <a:normAutofit lnSpcReduction="10000"/>
          </a:bodyPr>
          <a:lstStyle/>
          <a:p>
            <a:pPr>
              <a:buNone/>
            </a:pPr>
            <a:r>
              <a:rPr lang="en-US" sz="2000" dirty="0" smtClean="0"/>
              <a:t>STF</a:t>
            </a:r>
            <a:endParaRPr lang="en-US" sz="2000" b="1" dirty="0" smtClean="0"/>
          </a:p>
          <a:p>
            <a:pPr lvl="1"/>
            <a:r>
              <a:rPr lang="en-US" sz="1800" dirty="0" smtClean="0"/>
              <a:t>It is used </a:t>
            </a:r>
            <a:r>
              <a:rPr lang="en-US" altLang="ko-KR" sz="1800" dirty="0" smtClean="0"/>
              <a:t>for carrier sensing, AGC, </a:t>
            </a:r>
            <a:r>
              <a:rPr lang="en-US" altLang="ko-KR" sz="1800" dirty="0"/>
              <a:t>packet detection, coarse </a:t>
            </a:r>
            <a:r>
              <a:rPr lang="en-US" altLang="ko-KR" sz="1800" dirty="0" smtClean="0"/>
              <a:t>time/frequency </a:t>
            </a:r>
            <a:r>
              <a:rPr lang="en-US" altLang="ko-KR" sz="1800" dirty="0"/>
              <a:t>synchronization</a:t>
            </a:r>
            <a:r>
              <a:rPr lang="en-US" altLang="ko-KR" sz="1800" dirty="0" smtClean="0"/>
              <a:t>, and partial </a:t>
            </a:r>
            <a:r>
              <a:rPr lang="en-US" altLang="ko-KR" sz="1800" dirty="0"/>
              <a:t>fine </a:t>
            </a:r>
            <a:r>
              <a:rPr lang="en-US" altLang="ko-KR" sz="1800" dirty="0" smtClean="0"/>
              <a:t>time/frequency </a:t>
            </a:r>
            <a:r>
              <a:rPr lang="en-US" altLang="ko-KR" sz="1800" dirty="0"/>
              <a:t>synchronization</a:t>
            </a:r>
            <a:r>
              <a:rPr lang="en-US" altLang="ko-KR" sz="1800" dirty="0" smtClean="0"/>
              <a:t>.</a:t>
            </a:r>
          </a:p>
          <a:p>
            <a:pPr lvl="1"/>
            <a:r>
              <a:rPr lang="en-US" sz="1800" dirty="0" smtClean="0"/>
              <a:t>It consists of a set of 5 repetition signals (Ds).</a:t>
            </a:r>
          </a:p>
          <a:p>
            <a:pPr>
              <a:buNone/>
            </a:pPr>
            <a:r>
              <a:rPr lang="en-US" sz="2000" b="1" dirty="0" smtClean="0"/>
              <a:t>LTF</a:t>
            </a:r>
          </a:p>
          <a:p>
            <a:pPr lvl="1"/>
            <a:r>
              <a:rPr lang="en-US" altLang="ko-KR" sz="1800" dirty="0" smtClean="0"/>
              <a:t>It is used </a:t>
            </a:r>
            <a:r>
              <a:rPr lang="en-US" altLang="ko-KR" sz="1800" dirty="0"/>
              <a:t>for </a:t>
            </a:r>
            <a:r>
              <a:rPr lang="en-US" altLang="ko-KR" sz="1800" dirty="0" smtClean="0"/>
              <a:t>final fine time/frequency synchronization and channel estimation.</a:t>
            </a:r>
          </a:p>
          <a:p>
            <a:pPr>
              <a:buNone/>
            </a:pPr>
            <a:r>
              <a:rPr lang="en-US" altLang="ko-KR" sz="2000" dirty="0" smtClean="0"/>
              <a:t>CDF</a:t>
            </a:r>
            <a:endParaRPr lang="en-US" altLang="ko-KR" sz="2000" dirty="0"/>
          </a:p>
          <a:p>
            <a:pPr lvl="1"/>
            <a:r>
              <a:rPr lang="en-US" sz="1800" dirty="0" smtClean="0"/>
              <a:t>It is used for collision detection.</a:t>
            </a:r>
            <a:endParaRPr lang="en-US" sz="1800" dirty="0"/>
          </a:p>
        </p:txBody>
      </p:sp>
    </p:spTree>
    <p:extLst>
      <p:ext uri="{BB962C8B-B14F-4D97-AF65-F5344CB8AC3E}">
        <p14:creationId xmlns:p14="http://schemas.microsoft.com/office/powerpoint/2010/main" val="308866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(2)</a:t>
            </a:r>
            <a:endParaRPr lang="ko-KR" altLang="en-US" dirty="0"/>
          </a:p>
        </p:txBody>
      </p:sp>
      <p:sp>
        <p:nvSpPr>
          <p:cNvPr id="3" name="바닥글 개체 틀 2"/>
          <p:cNvSpPr>
            <a:spLocks noGrp="1"/>
          </p:cNvSpPr>
          <p:nvPr>
            <p:ph type="ftr" sz="quarter" idx="11"/>
          </p:nvPr>
        </p:nvSpPr>
        <p:spPr/>
        <p:txBody>
          <a:bodyPr/>
          <a:lstStyle/>
          <a:p>
            <a:pPr>
              <a:defRPr/>
            </a:pPr>
            <a:r>
              <a:rPr lang="en-US" smtClean="0"/>
              <a:t>Kapseok Chang, ETRI</a:t>
            </a:r>
            <a:endParaRPr lang="en-US" dirty="0"/>
          </a:p>
        </p:txBody>
      </p:sp>
      <p:sp>
        <p:nvSpPr>
          <p:cNvPr id="4" name="슬라이드 번호 개체 틀 3"/>
          <p:cNvSpPr>
            <a:spLocks noGrp="1"/>
          </p:cNvSpPr>
          <p:nvPr>
            <p:ph type="sldNum" sz="quarter" idx="12"/>
          </p:nvPr>
        </p:nvSpPr>
        <p:spPr/>
        <p:txBody>
          <a:bodyPr/>
          <a:lstStyle/>
          <a:p>
            <a:pPr>
              <a:defRPr/>
            </a:pPr>
            <a:r>
              <a:rPr lang="en-US" dirty="0" smtClean="0"/>
              <a:t>Slide </a:t>
            </a:r>
            <a:fld id="{FDF07906-6276-45F3-B6FE-099C5D66E044}" type="slidenum">
              <a:rPr lang="en-US" smtClean="0"/>
              <a:pPr>
                <a:defRPr/>
              </a:pPr>
              <a:t>11</a:t>
            </a:fld>
            <a:endParaRPr lang="en-US" dirty="0"/>
          </a:p>
        </p:txBody>
      </p:sp>
      <p:sp>
        <p:nvSpPr>
          <p:cNvPr id="5" name="날짜 개체 틀 4"/>
          <p:cNvSpPr>
            <a:spLocks noGrp="1"/>
          </p:cNvSpPr>
          <p:nvPr>
            <p:ph type="dt" sz="half" idx="2"/>
          </p:nvPr>
        </p:nvSpPr>
        <p:spPr/>
        <p:txBody>
          <a:bodyPr/>
          <a:lstStyle/>
          <a:p>
            <a:pPr>
              <a:defRPr/>
            </a:pPr>
            <a:r>
              <a:rPr lang="en-US" smtClean="0"/>
              <a:t>March 2014</a:t>
            </a:r>
            <a:endParaRPr lang="en-US" dirty="0"/>
          </a:p>
        </p:txBody>
      </p:sp>
      <p:sp>
        <p:nvSpPr>
          <p:cNvPr id="2" name="내용 개체 틀 1"/>
          <p:cNvSpPr>
            <a:spLocks noGrp="1"/>
          </p:cNvSpPr>
          <p:nvPr>
            <p:ph idx="1"/>
          </p:nvPr>
        </p:nvSpPr>
        <p:spPr>
          <a:xfrm>
            <a:off x="3753504" y="2530399"/>
            <a:ext cx="5238095" cy="3945014"/>
          </a:xfrm>
        </p:spPr>
        <p:txBody>
          <a:bodyPr>
            <a:normAutofit/>
          </a:bodyPr>
          <a:lstStyle/>
          <a:p>
            <a:r>
              <a:rPr lang="en-US" altLang="ko-KR" dirty="0" smtClean="0"/>
              <a:t>STF [2]-[4]</a:t>
            </a:r>
          </a:p>
          <a:p>
            <a:pPr marL="0" indent="0">
              <a:buNone/>
            </a:pPr>
            <a:r>
              <a:rPr lang="en-US" altLang="ko-KR" sz="1800" b="1" dirty="0" smtClean="0"/>
              <a:t>    Base sequence</a:t>
            </a:r>
          </a:p>
          <a:p>
            <a:pPr lvl="3"/>
            <a:endParaRPr lang="en-US" altLang="ko-KR" dirty="0" smtClean="0"/>
          </a:p>
          <a:p>
            <a:pPr lvl="3"/>
            <a:endParaRPr lang="en-US" altLang="ko-KR" dirty="0"/>
          </a:p>
          <a:p>
            <a:pPr marL="268288" lvl="1" indent="0">
              <a:buNone/>
            </a:pPr>
            <a:endParaRPr lang="en-US" altLang="ko-KR" sz="1800" b="1" dirty="0" smtClean="0">
              <a:cs typeface="+mn-cs"/>
            </a:endParaRPr>
          </a:p>
          <a:p>
            <a:pPr marL="268288" lvl="1" indent="0">
              <a:buNone/>
            </a:pPr>
            <a:r>
              <a:rPr lang="en-US" altLang="ko-KR" sz="1800" b="1" dirty="0" smtClean="0">
                <a:cs typeface="+mn-cs"/>
              </a:rPr>
              <a:t>Modified </a:t>
            </a:r>
            <a:r>
              <a:rPr lang="en-US" altLang="ko-KR" sz="1800" b="1" dirty="0">
                <a:cs typeface="+mn-cs"/>
              </a:rPr>
              <a:t>sequence</a:t>
            </a:r>
          </a:p>
          <a:p>
            <a:pPr marL="268288" lvl="1" indent="0">
              <a:buNone/>
            </a:pPr>
            <a:endParaRPr lang="en-US" altLang="ko-KR" b="1" dirty="0" smtClean="0"/>
          </a:p>
          <a:p>
            <a:pPr marL="268288" lvl="1" indent="0">
              <a:buNone/>
            </a:pPr>
            <a:endParaRPr lang="en-US" altLang="ko-KR" b="1" dirty="0"/>
          </a:p>
          <a:p>
            <a:pPr marL="554038" lvl="1">
              <a:buFont typeface="Times New Roman" panose="02020603050405020304" pitchFamily="18" charset="0"/>
              <a:buChar char="۞"/>
            </a:pPr>
            <a:endParaRPr lang="en-US" altLang="ko-KR" sz="1400" dirty="0" smtClean="0"/>
          </a:p>
          <a:p>
            <a:pPr marL="554038" lvl="1">
              <a:buFont typeface="Times New Roman" panose="02020603050405020304" pitchFamily="18" charset="0"/>
              <a:buChar char="۞"/>
            </a:pPr>
            <a:r>
              <a:rPr lang="en-US" altLang="ko-KR" sz="1400" dirty="0" smtClean="0"/>
              <a:t>The </a:t>
            </a:r>
            <a:r>
              <a:rPr lang="en-US" altLang="ko-KR" sz="1400" dirty="0"/>
              <a:t>time-domain signal is inherently immune to carrier frequency </a:t>
            </a:r>
            <a:r>
              <a:rPr lang="en-US" altLang="ko-KR" sz="1400" dirty="0" smtClean="0"/>
              <a:t>offset [4].</a:t>
            </a:r>
            <a:endParaRPr lang="en-US" altLang="ko-KR" dirty="0"/>
          </a:p>
        </p:txBody>
      </p:sp>
      <p:graphicFrame>
        <p:nvGraphicFramePr>
          <p:cNvPr id="9" name="개체 8"/>
          <p:cNvGraphicFramePr>
            <a:graphicFrameLocks noChangeAspect="1"/>
          </p:cNvGraphicFramePr>
          <p:nvPr>
            <p:extLst>
              <p:ext uri="{D42A27DB-BD31-4B8C-83A1-F6EECF244321}">
                <p14:modId xmlns:p14="http://schemas.microsoft.com/office/powerpoint/2010/main" val="3691431010"/>
              </p:ext>
            </p:extLst>
          </p:nvPr>
        </p:nvGraphicFramePr>
        <p:xfrm>
          <a:off x="4343400" y="3340100"/>
          <a:ext cx="3395662" cy="622300"/>
        </p:xfrm>
        <a:graphic>
          <a:graphicData uri="http://schemas.openxmlformats.org/presentationml/2006/ole">
            <mc:AlternateContent xmlns:mc="http://schemas.openxmlformats.org/markup-compatibility/2006">
              <mc:Choice xmlns:v="urn:schemas-microsoft-com:vml" Requires="v">
                <p:oleObj spid="_x0000_s109892" name="Equation" r:id="rId3" imgW="1981080" imgH="368280" progId="Equation.DSMT4">
                  <p:embed/>
                </p:oleObj>
              </mc:Choice>
              <mc:Fallback>
                <p:oleObj name="Equation" r:id="rId3" imgW="1981080" imgH="368280" progId="Equation.DSMT4">
                  <p:embed/>
                  <p:pic>
                    <p:nvPicPr>
                      <p:cNvPr id="0" name="Object 1"/>
                      <p:cNvPicPr>
                        <a:picLocks noChangeAspect="1" noChangeArrowheads="1"/>
                      </p:cNvPicPr>
                      <p:nvPr/>
                    </p:nvPicPr>
                    <p:blipFill>
                      <a:blip r:embed="rId4"/>
                      <a:srcRect/>
                      <a:stretch>
                        <a:fillRect/>
                      </a:stretch>
                    </p:blipFill>
                    <p:spPr bwMode="auto">
                      <a:xfrm>
                        <a:off x="4343400" y="3340100"/>
                        <a:ext cx="3395662" cy="622300"/>
                      </a:xfrm>
                      <a:prstGeom prst="rect">
                        <a:avLst/>
                      </a:prstGeom>
                      <a:noFill/>
                    </p:spPr>
                  </p:pic>
                </p:oleObj>
              </mc:Fallback>
            </mc:AlternateContent>
          </a:graphicData>
        </a:graphic>
      </p:graphicFrame>
      <p:sp>
        <p:nvSpPr>
          <p:cNvPr id="10" name="Rectangle 4"/>
          <p:cNvSpPr>
            <a:spLocks noChangeArrowheads="1"/>
          </p:cNvSpPr>
          <p:nvPr/>
        </p:nvSpPr>
        <p:spPr bwMode="auto">
          <a:xfrm>
            <a:off x="3352800" y="5867400"/>
            <a:ext cx="1017767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graphicFrame>
        <p:nvGraphicFramePr>
          <p:cNvPr id="11" name="개체 10"/>
          <p:cNvGraphicFramePr>
            <a:graphicFrameLocks noChangeAspect="1"/>
          </p:cNvGraphicFramePr>
          <p:nvPr>
            <p:extLst>
              <p:ext uri="{D42A27DB-BD31-4B8C-83A1-F6EECF244321}">
                <p14:modId xmlns:p14="http://schemas.microsoft.com/office/powerpoint/2010/main" val="699895313"/>
              </p:ext>
            </p:extLst>
          </p:nvPr>
        </p:nvGraphicFramePr>
        <p:xfrm>
          <a:off x="4332965" y="4662724"/>
          <a:ext cx="3255922" cy="366476"/>
        </p:xfrm>
        <a:graphic>
          <a:graphicData uri="http://schemas.openxmlformats.org/presentationml/2006/ole">
            <mc:AlternateContent xmlns:mc="http://schemas.openxmlformats.org/markup-compatibility/2006">
              <mc:Choice xmlns:v="urn:schemas-microsoft-com:vml" Requires="v">
                <p:oleObj spid="_x0000_s109893" name="Equation" r:id="rId5" imgW="1942920" imgH="228600" progId="Equation.DSMT4">
                  <p:embed/>
                </p:oleObj>
              </mc:Choice>
              <mc:Fallback>
                <p:oleObj name="Equation" r:id="rId5" imgW="1942920" imgH="228600" progId="Equation.DSMT4">
                  <p:embed/>
                  <p:pic>
                    <p:nvPicPr>
                      <p:cNvPr id="0" name="Object 3"/>
                      <p:cNvPicPr>
                        <a:picLocks noChangeAspect="1" noChangeArrowheads="1"/>
                      </p:cNvPicPr>
                      <p:nvPr/>
                    </p:nvPicPr>
                    <p:blipFill>
                      <a:blip r:embed="rId6"/>
                      <a:srcRect/>
                      <a:stretch>
                        <a:fillRect/>
                      </a:stretch>
                    </p:blipFill>
                    <p:spPr bwMode="auto">
                      <a:xfrm>
                        <a:off x="4332965" y="4662724"/>
                        <a:ext cx="3255922" cy="366476"/>
                      </a:xfrm>
                      <a:prstGeom prst="rect">
                        <a:avLst/>
                      </a:prstGeom>
                      <a:noFill/>
                    </p:spPr>
                  </p:pic>
                </p:oleObj>
              </mc:Fallback>
            </mc:AlternateContent>
          </a:graphicData>
        </a:graphic>
      </p:graphicFrame>
      <p:pic>
        <p:nvPicPr>
          <p:cNvPr id="8" name="그림 7"/>
          <p:cNvPicPr>
            <a:picLocks noChangeAspect="1"/>
          </p:cNvPicPr>
          <p:nvPr/>
        </p:nvPicPr>
        <p:blipFill>
          <a:blip r:embed="rId7"/>
          <a:stretch>
            <a:fillRect/>
          </a:stretch>
        </p:blipFill>
        <p:spPr>
          <a:xfrm>
            <a:off x="381000" y="1286320"/>
            <a:ext cx="6781800" cy="5266880"/>
          </a:xfrm>
          <a:prstGeom prst="rect">
            <a:avLst/>
          </a:prstGeom>
        </p:spPr>
      </p:pic>
    </p:spTree>
    <p:extLst>
      <p:ext uri="{BB962C8B-B14F-4D97-AF65-F5344CB8AC3E}">
        <p14:creationId xmlns:p14="http://schemas.microsoft.com/office/powerpoint/2010/main" val="2868465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(3)</a:t>
            </a:r>
            <a:endParaRPr lang="ko-KR" altLang="en-US" dirty="0"/>
          </a:p>
        </p:txBody>
      </p:sp>
      <p:sp>
        <p:nvSpPr>
          <p:cNvPr id="14" name="내용 개체 틀 13"/>
          <p:cNvSpPr>
            <a:spLocks noGrp="1"/>
          </p:cNvSpPr>
          <p:nvPr>
            <p:ph idx="1"/>
          </p:nvPr>
        </p:nvSpPr>
        <p:spPr>
          <a:xfrm>
            <a:off x="152400" y="4114800"/>
            <a:ext cx="8839200" cy="2362200"/>
          </a:xfrm>
        </p:spPr>
        <p:txBody>
          <a:bodyPr>
            <a:normAutofit fontScale="92500" lnSpcReduction="10000"/>
          </a:bodyPr>
          <a:lstStyle/>
          <a:p>
            <a:r>
              <a:rPr lang="en-US" altLang="ko-KR" dirty="0" smtClean="0"/>
              <a:t>STF</a:t>
            </a:r>
          </a:p>
          <a:p>
            <a:pPr lvl="1"/>
            <a:r>
              <a:rPr lang="en-US" altLang="ko-KR" sz="1800" dirty="0"/>
              <a:t>What is transmitted is signaled using the STF pattern as shown below</a:t>
            </a:r>
          </a:p>
          <a:p>
            <a:pPr lvl="2"/>
            <a:r>
              <a:rPr lang="en-US" altLang="ko-KR" sz="1600" dirty="0">
                <a:solidFill>
                  <a:srgbClr val="92D050"/>
                </a:solidFill>
              </a:rPr>
              <a:t>Set (D,D,D,D,D) is configured in the beginning of the Preamble for each of synchronization slot, request to send (RTS), </a:t>
            </a:r>
            <a:r>
              <a:rPr lang="en-US" altLang="ko-KR" sz="1600" dirty="0" smtClean="0">
                <a:solidFill>
                  <a:srgbClr val="92D050"/>
                </a:solidFill>
              </a:rPr>
              <a:t>clear </a:t>
            </a:r>
            <a:r>
              <a:rPr lang="en-US" altLang="ko-KR" sz="1600" dirty="0">
                <a:solidFill>
                  <a:srgbClr val="92D050"/>
                </a:solidFill>
              </a:rPr>
              <a:t>to send (</a:t>
            </a:r>
            <a:r>
              <a:rPr lang="en-US" altLang="ko-KR" sz="1600" dirty="0" smtClean="0">
                <a:solidFill>
                  <a:srgbClr val="92D050"/>
                </a:solidFill>
              </a:rPr>
              <a:t>CTS), and acknowledgement (Ack).  </a:t>
            </a:r>
            <a:endParaRPr lang="en-US" altLang="ko-KR" sz="1600" dirty="0">
              <a:solidFill>
                <a:srgbClr val="92D050"/>
              </a:solidFill>
            </a:endParaRPr>
          </a:p>
          <a:p>
            <a:pPr lvl="2"/>
            <a:r>
              <a:rPr lang="en-US" altLang="ko-KR" sz="1600" dirty="0">
                <a:solidFill>
                  <a:srgbClr val="92D050"/>
                </a:solidFill>
              </a:rPr>
              <a:t>Set (D,D,D,D,-D) is configured in </a:t>
            </a:r>
            <a:r>
              <a:rPr lang="en-US" altLang="ko-KR" sz="1600" dirty="0" smtClean="0">
                <a:solidFill>
                  <a:srgbClr val="92D050"/>
                </a:solidFill>
              </a:rPr>
              <a:t>the beginning of the </a:t>
            </a:r>
            <a:r>
              <a:rPr lang="en-US" altLang="ko-KR" sz="1600" dirty="0">
                <a:solidFill>
                  <a:srgbClr val="92D050"/>
                </a:solidFill>
              </a:rPr>
              <a:t>Preamble for </a:t>
            </a:r>
            <a:r>
              <a:rPr lang="en-US" altLang="ko-KR" sz="1600" dirty="0" smtClean="0">
                <a:solidFill>
                  <a:srgbClr val="92D050"/>
                </a:solidFill>
              </a:rPr>
              <a:t>data packet.</a:t>
            </a:r>
          </a:p>
          <a:p>
            <a:pPr lvl="1"/>
            <a:r>
              <a:rPr lang="en-US" altLang="ko-KR" dirty="0" smtClean="0">
                <a:solidFill>
                  <a:srgbClr val="92D050"/>
                </a:solidFill>
              </a:rPr>
              <a:t>Specifically, the discovery indication subslot comprises the STF pattern (D,D,D,D,D) alone. </a:t>
            </a:r>
            <a:endParaRPr lang="ko-KR" altLang="en-US" dirty="0"/>
          </a:p>
        </p:txBody>
      </p:sp>
      <p:sp>
        <p:nvSpPr>
          <p:cNvPr id="3" name="바닥글 개체 틀 2"/>
          <p:cNvSpPr>
            <a:spLocks noGrp="1"/>
          </p:cNvSpPr>
          <p:nvPr>
            <p:ph type="ftr" sz="quarter" idx="11"/>
          </p:nvPr>
        </p:nvSpPr>
        <p:spPr/>
        <p:txBody>
          <a:bodyPr/>
          <a:lstStyle/>
          <a:p>
            <a:pPr>
              <a:defRPr/>
            </a:pPr>
            <a:r>
              <a:rPr lang="en-US" smtClean="0"/>
              <a:t>Kapseok Chang, ETRI</a:t>
            </a:r>
            <a:endParaRPr lang="en-US" dirty="0"/>
          </a:p>
        </p:txBody>
      </p:sp>
      <p:sp>
        <p:nvSpPr>
          <p:cNvPr id="5" name="날짜 개체 틀 4"/>
          <p:cNvSpPr>
            <a:spLocks noGrp="1"/>
          </p:cNvSpPr>
          <p:nvPr>
            <p:ph type="dt" sz="half" idx="2"/>
          </p:nvPr>
        </p:nvSpPr>
        <p:spPr/>
        <p:txBody>
          <a:bodyPr/>
          <a:lstStyle/>
          <a:p>
            <a:pPr>
              <a:defRPr/>
            </a:pPr>
            <a:r>
              <a:rPr lang="en-US" smtClean="0"/>
              <a:t>March 2014</a:t>
            </a:r>
            <a:endParaRPr lang="en-US" dirty="0"/>
          </a:p>
        </p:txBody>
      </p:sp>
      <p:sp>
        <p:nvSpPr>
          <p:cNvPr id="10" name="Rectangle 4"/>
          <p:cNvSpPr>
            <a:spLocks noChangeArrowheads="1"/>
          </p:cNvSpPr>
          <p:nvPr/>
        </p:nvSpPr>
        <p:spPr bwMode="auto">
          <a:xfrm>
            <a:off x="3352800" y="5867400"/>
            <a:ext cx="1017767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pic>
        <p:nvPicPr>
          <p:cNvPr id="8" name="그림 7"/>
          <p:cNvPicPr>
            <a:picLocks noChangeAspect="1"/>
          </p:cNvPicPr>
          <p:nvPr/>
        </p:nvPicPr>
        <p:blipFill>
          <a:blip r:embed="rId2"/>
          <a:stretch>
            <a:fillRect/>
          </a:stretch>
        </p:blipFill>
        <p:spPr>
          <a:xfrm>
            <a:off x="990600" y="1384715"/>
            <a:ext cx="7198782" cy="2730085"/>
          </a:xfrm>
          <a:prstGeom prst="rect">
            <a:avLst/>
          </a:prstGeom>
        </p:spPr>
      </p:pic>
      <p:sp>
        <p:nvSpPr>
          <p:cNvPr id="11" name="슬라이드 번호 개체 틀 3"/>
          <p:cNvSpPr>
            <a:spLocks noGrp="1"/>
          </p:cNvSpPr>
          <p:nvPr>
            <p:ph type="sldNum" sz="quarter" idx="12"/>
          </p:nvPr>
        </p:nvSpPr>
        <p:spPr>
          <a:xfrm>
            <a:off x="4355223" y="6477000"/>
            <a:ext cx="509756" cy="184666"/>
          </a:xfrm>
        </p:spPr>
        <p:txBody>
          <a:bodyPr/>
          <a:lstStyle/>
          <a:p>
            <a:pPr>
              <a:defRPr/>
            </a:pPr>
            <a:r>
              <a:rPr lang="en-US" dirty="0" smtClean="0"/>
              <a:t>Slide 12</a:t>
            </a:r>
            <a:endParaRPr lang="en-US" dirty="0"/>
          </a:p>
        </p:txBody>
      </p:sp>
    </p:spTree>
    <p:extLst>
      <p:ext uri="{BB962C8B-B14F-4D97-AF65-F5344CB8AC3E}">
        <p14:creationId xmlns:p14="http://schemas.microsoft.com/office/powerpoint/2010/main" val="1523781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(4)</a:t>
            </a:r>
            <a:endParaRPr lang="ko-KR" altLang="en-US" dirty="0"/>
          </a:p>
        </p:txBody>
      </p:sp>
      <p:sp>
        <p:nvSpPr>
          <p:cNvPr id="3" name="바닥글 개체 틀 2"/>
          <p:cNvSpPr>
            <a:spLocks noGrp="1"/>
          </p:cNvSpPr>
          <p:nvPr>
            <p:ph type="ftr" sz="quarter" idx="11"/>
          </p:nvPr>
        </p:nvSpPr>
        <p:spPr/>
        <p:txBody>
          <a:bodyPr/>
          <a:lstStyle/>
          <a:p>
            <a:pPr>
              <a:defRPr/>
            </a:pPr>
            <a:r>
              <a:rPr lang="en-US" smtClean="0"/>
              <a:t>Kapseok Chang, ETRI</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13</a:t>
            </a:fld>
            <a:endParaRPr lang="en-US" dirty="0"/>
          </a:p>
        </p:txBody>
      </p:sp>
      <p:sp>
        <p:nvSpPr>
          <p:cNvPr id="5" name="날짜 개체 틀 4"/>
          <p:cNvSpPr>
            <a:spLocks noGrp="1"/>
          </p:cNvSpPr>
          <p:nvPr>
            <p:ph type="dt" sz="half" idx="2"/>
          </p:nvPr>
        </p:nvSpPr>
        <p:spPr/>
        <p:txBody>
          <a:bodyPr/>
          <a:lstStyle/>
          <a:p>
            <a:pPr>
              <a:defRPr/>
            </a:pPr>
            <a:r>
              <a:rPr lang="en-US" smtClean="0"/>
              <a:t>March 2014</a:t>
            </a:r>
            <a:endParaRPr lang="en-US" dirty="0"/>
          </a:p>
        </p:txBody>
      </p:sp>
      <p:sp>
        <p:nvSpPr>
          <p:cNvPr id="9" name="슬라이드 번호 개체 틀 3"/>
          <p:cNvSpPr txBox="1">
            <a:spLocks/>
          </p:cNvSpPr>
          <p:nvPr/>
        </p:nvSpPr>
        <p:spPr bwMode="auto">
          <a:xfrm>
            <a:off x="4341813" y="6477000"/>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mtClean="0"/>
              <a:t>Slide </a:t>
            </a:r>
            <a:fld id="{FDF07906-6276-45F3-B6FE-099C5D66E044}" type="slidenum">
              <a:rPr lang="en-US" smtClean="0"/>
              <a:pPr>
                <a:defRPr/>
              </a:pPr>
              <a:t>13</a:t>
            </a:fld>
            <a:endParaRPr lang="en-US" dirty="0"/>
          </a:p>
        </p:txBody>
      </p:sp>
      <p:sp>
        <p:nvSpPr>
          <p:cNvPr id="13" name="내용 개체 틀 1"/>
          <p:cNvSpPr txBox="1">
            <a:spLocks/>
          </p:cNvSpPr>
          <p:nvPr/>
        </p:nvSpPr>
        <p:spPr bwMode="auto">
          <a:xfrm>
            <a:off x="304801" y="2286001"/>
            <a:ext cx="5181600" cy="41894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342900" indent="-342900" algn="just" rtl="0" eaLnBrk="0" fontAlgn="base" hangingPunct="0">
              <a:spcBef>
                <a:spcPct val="20000"/>
              </a:spcBef>
              <a:spcAft>
                <a:spcPct val="0"/>
              </a:spcAft>
              <a:buFont typeface="Wingdings" panose="05000000000000000000" pitchFamily="2" charset="2"/>
              <a:buChar char="v"/>
              <a:defRPr sz="2400" b="1">
                <a:solidFill>
                  <a:schemeClr val="tx1"/>
                </a:solidFill>
                <a:latin typeface="+mj-ea"/>
                <a:ea typeface="+mj-ea"/>
                <a:cs typeface="+mn-cs"/>
              </a:defRPr>
            </a:lvl1pPr>
            <a:lvl2pPr marL="742950" indent="-285750" algn="just" rtl="0" eaLnBrk="0" fontAlgn="base" hangingPunct="0">
              <a:spcBef>
                <a:spcPct val="20000"/>
              </a:spcBef>
              <a:spcAft>
                <a:spcPct val="0"/>
              </a:spcAft>
              <a:buFont typeface="Wingdings" panose="05000000000000000000" pitchFamily="2" charset="2"/>
              <a:buChar char="l"/>
              <a:defRPr sz="2000">
                <a:solidFill>
                  <a:schemeClr val="tx1"/>
                </a:solidFill>
                <a:latin typeface="+mj-ea"/>
                <a:ea typeface="+mj-ea"/>
              </a:defRPr>
            </a:lvl2pPr>
            <a:lvl3pPr marL="1085850" indent="-228600" algn="just" rtl="0" eaLnBrk="0" fontAlgn="base" hangingPunct="0">
              <a:spcBef>
                <a:spcPct val="20000"/>
              </a:spcBef>
              <a:spcAft>
                <a:spcPct val="0"/>
              </a:spcAft>
              <a:buFont typeface="Wingdings" panose="05000000000000000000" pitchFamily="2" charset="2"/>
              <a:buChar char="Ø"/>
              <a:defRPr sz="1800" b="1">
                <a:solidFill>
                  <a:schemeClr val="tx1"/>
                </a:solidFill>
                <a:latin typeface="+mj-ea"/>
                <a:ea typeface="+mj-ea"/>
              </a:defRPr>
            </a:lvl3pPr>
            <a:lvl4pPr marL="1428750" indent="-228600" algn="just" rtl="0" eaLnBrk="0" fontAlgn="base" hangingPunct="0">
              <a:spcBef>
                <a:spcPct val="20000"/>
              </a:spcBef>
              <a:spcAft>
                <a:spcPct val="0"/>
              </a:spcAft>
              <a:buFont typeface="Wingdings" panose="05000000000000000000" pitchFamily="2" charset="2"/>
              <a:buChar char="§"/>
              <a:defRPr sz="1600">
                <a:solidFill>
                  <a:schemeClr val="tx1"/>
                </a:solidFill>
                <a:latin typeface="+mj-ea"/>
                <a:ea typeface="+mj-ea"/>
              </a:defRPr>
            </a:lvl4pPr>
            <a:lvl5pPr marL="1771650" indent="-228600" algn="just" rtl="0" eaLnBrk="0" fontAlgn="base" hangingPunct="0">
              <a:spcBef>
                <a:spcPct val="20000"/>
              </a:spcBef>
              <a:spcAft>
                <a:spcPct val="0"/>
              </a:spcAft>
              <a:buChar char="•"/>
              <a:defRPr sz="1400" b="1">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r>
              <a:rPr lang="en-US" altLang="ko-KR" kern="0" dirty="0" smtClean="0"/>
              <a:t>LTF [2]-[4]</a:t>
            </a:r>
          </a:p>
          <a:p>
            <a:pPr marL="0" indent="0">
              <a:buFont typeface="Wingdings" panose="05000000000000000000" pitchFamily="2" charset="2"/>
              <a:buNone/>
            </a:pPr>
            <a:r>
              <a:rPr lang="en-US" altLang="ko-KR" sz="1800" kern="0" dirty="0" smtClean="0"/>
              <a:t>    Base sequence</a:t>
            </a:r>
          </a:p>
          <a:p>
            <a:pPr lvl="3"/>
            <a:endParaRPr lang="en-US" altLang="ko-KR" kern="0" dirty="0" smtClean="0"/>
          </a:p>
          <a:p>
            <a:pPr lvl="3"/>
            <a:endParaRPr lang="en-US" altLang="ko-KR" kern="0" dirty="0" smtClean="0"/>
          </a:p>
          <a:p>
            <a:pPr marL="268288" lvl="1" indent="0">
              <a:buFont typeface="Wingdings" panose="05000000000000000000" pitchFamily="2" charset="2"/>
              <a:buNone/>
            </a:pPr>
            <a:endParaRPr lang="en-US" altLang="ko-KR" b="1" kern="0" dirty="0" smtClean="0"/>
          </a:p>
          <a:p>
            <a:pPr marL="268288" lvl="1" indent="0">
              <a:buFont typeface="Wingdings" panose="05000000000000000000" pitchFamily="2" charset="2"/>
              <a:buNone/>
            </a:pPr>
            <a:r>
              <a:rPr lang="en-US" altLang="ko-KR" sz="1800" b="1" kern="0" dirty="0"/>
              <a:t>Modified sequence</a:t>
            </a:r>
          </a:p>
          <a:p>
            <a:pPr marL="268288" lvl="1" indent="0">
              <a:buFont typeface="Wingdings" panose="05000000000000000000" pitchFamily="2" charset="2"/>
              <a:buNone/>
            </a:pPr>
            <a:endParaRPr lang="en-US" altLang="ko-KR" b="1" kern="0" dirty="0"/>
          </a:p>
          <a:p>
            <a:pPr marL="268288" lvl="1" indent="0">
              <a:buFont typeface="Wingdings" panose="05000000000000000000" pitchFamily="2" charset="2"/>
              <a:buNone/>
            </a:pPr>
            <a:endParaRPr lang="en-US" altLang="ko-KR" b="1" kern="0" dirty="0" smtClean="0"/>
          </a:p>
          <a:p>
            <a:pPr marL="554038" lvl="1">
              <a:buFont typeface="Times New Roman" panose="02020603050405020304" pitchFamily="18" charset="0"/>
              <a:buChar char="۞"/>
            </a:pPr>
            <a:endParaRPr lang="en-US" altLang="ko-KR" sz="1400" kern="0" dirty="0" smtClean="0"/>
          </a:p>
          <a:p>
            <a:pPr marL="554038" lvl="1">
              <a:buFont typeface="Times New Roman" panose="02020603050405020304" pitchFamily="18" charset="0"/>
              <a:buChar char="۞"/>
            </a:pPr>
            <a:r>
              <a:rPr lang="en-US" altLang="ko-KR" sz="1400" kern="0" dirty="0" smtClean="0"/>
              <a:t>The time-domain signal of an effective OFDM symbol (E) is real or imaginary, which make the complexity of a detector for fine synchronization low by a factor of 2 [4]. </a:t>
            </a:r>
          </a:p>
          <a:p>
            <a:pPr marL="554038" lvl="1">
              <a:buFont typeface="Times New Roman" panose="02020603050405020304" pitchFamily="18" charset="0"/>
              <a:buChar char="۞"/>
            </a:pPr>
            <a:r>
              <a:rPr lang="en-US" altLang="ko-KR" sz="1400" kern="0" dirty="0" smtClean="0"/>
              <a:t>The time-domain signal is inherently immune to carrier frequency offset [4].</a:t>
            </a:r>
          </a:p>
          <a:p>
            <a:pPr lvl="1"/>
            <a:endParaRPr lang="en-US" altLang="ko-KR" kern="0" dirty="0"/>
          </a:p>
        </p:txBody>
      </p:sp>
      <p:graphicFrame>
        <p:nvGraphicFramePr>
          <p:cNvPr id="14" name="개체 13"/>
          <p:cNvGraphicFramePr>
            <a:graphicFrameLocks noChangeAspect="1"/>
          </p:cNvGraphicFramePr>
          <p:nvPr>
            <p:extLst>
              <p:ext uri="{D42A27DB-BD31-4B8C-83A1-F6EECF244321}">
                <p14:modId xmlns:p14="http://schemas.microsoft.com/office/powerpoint/2010/main" val="2917391271"/>
              </p:ext>
            </p:extLst>
          </p:nvPr>
        </p:nvGraphicFramePr>
        <p:xfrm>
          <a:off x="925513" y="3048000"/>
          <a:ext cx="3417887" cy="663575"/>
        </p:xfrm>
        <a:graphic>
          <a:graphicData uri="http://schemas.openxmlformats.org/presentationml/2006/ole">
            <mc:AlternateContent xmlns:mc="http://schemas.openxmlformats.org/markup-compatibility/2006">
              <mc:Choice xmlns:v="urn:schemas-microsoft-com:vml" Requires="v">
                <p:oleObj spid="_x0000_s110917" name="Equation" r:id="rId3" imgW="1993680" imgH="393480" progId="Equation.DSMT4">
                  <p:embed/>
                </p:oleObj>
              </mc:Choice>
              <mc:Fallback>
                <p:oleObj name="Equation" r:id="rId3" imgW="1993680" imgH="393480" progId="Equation.DSMT4">
                  <p:embed/>
                  <p:pic>
                    <p:nvPicPr>
                      <p:cNvPr id="0" name=""/>
                      <p:cNvPicPr>
                        <a:picLocks noChangeAspect="1" noChangeArrowheads="1"/>
                      </p:cNvPicPr>
                      <p:nvPr/>
                    </p:nvPicPr>
                    <p:blipFill>
                      <a:blip r:embed="rId4"/>
                      <a:srcRect/>
                      <a:stretch>
                        <a:fillRect/>
                      </a:stretch>
                    </p:blipFill>
                    <p:spPr bwMode="auto">
                      <a:xfrm>
                        <a:off x="925513" y="3048000"/>
                        <a:ext cx="3417887" cy="663575"/>
                      </a:xfrm>
                      <a:prstGeom prst="rect">
                        <a:avLst/>
                      </a:prstGeom>
                      <a:noFill/>
                    </p:spPr>
                  </p:pic>
                </p:oleObj>
              </mc:Fallback>
            </mc:AlternateContent>
          </a:graphicData>
        </a:graphic>
      </p:graphicFrame>
      <p:graphicFrame>
        <p:nvGraphicFramePr>
          <p:cNvPr id="17" name="개체 16"/>
          <p:cNvGraphicFramePr>
            <a:graphicFrameLocks noChangeAspect="1"/>
          </p:cNvGraphicFramePr>
          <p:nvPr>
            <p:extLst>
              <p:ext uri="{D42A27DB-BD31-4B8C-83A1-F6EECF244321}">
                <p14:modId xmlns:p14="http://schemas.microsoft.com/office/powerpoint/2010/main" val="2766050364"/>
              </p:ext>
            </p:extLst>
          </p:nvPr>
        </p:nvGraphicFramePr>
        <p:xfrm>
          <a:off x="914399" y="4213225"/>
          <a:ext cx="3427413" cy="473820"/>
        </p:xfrm>
        <a:graphic>
          <a:graphicData uri="http://schemas.openxmlformats.org/presentationml/2006/ole">
            <mc:AlternateContent xmlns:mc="http://schemas.openxmlformats.org/markup-compatibility/2006">
              <mc:Choice xmlns:v="urn:schemas-microsoft-com:vml" Requires="v">
                <p:oleObj spid="_x0000_s110918" name="Equation" r:id="rId5" imgW="2019240" imgH="279360" progId="Equation.DSMT4">
                  <p:embed/>
                </p:oleObj>
              </mc:Choice>
              <mc:Fallback>
                <p:oleObj name="Equation" r:id="rId5" imgW="2019240" imgH="279360" progId="Equation.DSMT4">
                  <p:embed/>
                  <p:pic>
                    <p:nvPicPr>
                      <p:cNvPr id="0" name=""/>
                      <p:cNvPicPr>
                        <a:picLocks noChangeAspect="1" noChangeArrowheads="1"/>
                      </p:cNvPicPr>
                      <p:nvPr/>
                    </p:nvPicPr>
                    <p:blipFill>
                      <a:blip r:embed="rId6"/>
                      <a:srcRect/>
                      <a:stretch>
                        <a:fillRect/>
                      </a:stretch>
                    </p:blipFill>
                    <p:spPr bwMode="auto">
                      <a:xfrm>
                        <a:off x="914399" y="4213225"/>
                        <a:ext cx="3427413" cy="473820"/>
                      </a:xfrm>
                      <a:prstGeom prst="rect">
                        <a:avLst/>
                      </a:prstGeom>
                      <a:noFill/>
                    </p:spPr>
                  </p:pic>
                </p:oleObj>
              </mc:Fallback>
            </mc:AlternateContent>
          </a:graphicData>
        </a:graphic>
      </p:graphicFrame>
      <p:pic>
        <p:nvPicPr>
          <p:cNvPr id="2" name="그림 1"/>
          <p:cNvPicPr>
            <a:picLocks noChangeAspect="1"/>
          </p:cNvPicPr>
          <p:nvPr/>
        </p:nvPicPr>
        <p:blipFill>
          <a:blip r:embed="rId7"/>
          <a:stretch>
            <a:fillRect/>
          </a:stretch>
        </p:blipFill>
        <p:spPr>
          <a:xfrm>
            <a:off x="2514600" y="1259990"/>
            <a:ext cx="6477000" cy="5170508"/>
          </a:xfrm>
          <a:prstGeom prst="rect">
            <a:avLst/>
          </a:prstGeom>
        </p:spPr>
      </p:pic>
    </p:spTree>
    <p:extLst>
      <p:ext uri="{BB962C8B-B14F-4D97-AF65-F5344CB8AC3E}">
        <p14:creationId xmlns:p14="http://schemas.microsoft.com/office/powerpoint/2010/main" val="2154004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Preamble Format (5)</a:t>
            </a:r>
            <a:endParaRPr lang="ko-KR" altLang="en-US" dirty="0"/>
          </a:p>
        </p:txBody>
      </p:sp>
      <p:sp>
        <p:nvSpPr>
          <p:cNvPr id="3" name="바닥글 개체 틀 2"/>
          <p:cNvSpPr>
            <a:spLocks noGrp="1"/>
          </p:cNvSpPr>
          <p:nvPr>
            <p:ph type="ftr" sz="quarter" idx="11"/>
          </p:nvPr>
        </p:nvSpPr>
        <p:spPr/>
        <p:txBody>
          <a:bodyPr/>
          <a:lstStyle/>
          <a:p>
            <a:pPr>
              <a:defRPr/>
            </a:pPr>
            <a:r>
              <a:rPr lang="en-US" smtClean="0"/>
              <a:t>Kapseok Chang, ETRI</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14</a:t>
            </a:fld>
            <a:endParaRPr lang="en-US" dirty="0"/>
          </a:p>
        </p:txBody>
      </p:sp>
      <p:sp>
        <p:nvSpPr>
          <p:cNvPr id="5" name="날짜 개체 틀 4"/>
          <p:cNvSpPr>
            <a:spLocks noGrp="1"/>
          </p:cNvSpPr>
          <p:nvPr>
            <p:ph type="dt" sz="half" idx="2"/>
          </p:nvPr>
        </p:nvSpPr>
        <p:spPr/>
        <p:txBody>
          <a:bodyPr/>
          <a:lstStyle/>
          <a:p>
            <a:pPr>
              <a:defRPr/>
            </a:pPr>
            <a:r>
              <a:rPr lang="en-US" smtClean="0"/>
              <a:t>March 2014</a:t>
            </a:r>
            <a:endParaRPr lang="en-US" dirty="0"/>
          </a:p>
        </p:txBody>
      </p:sp>
      <p:sp>
        <p:nvSpPr>
          <p:cNvPr id="2" name="내용 개체 틀 1"/>
          <p:cNvSpPr>
            <a:spLocks noGrp="1"/>
          </p:cNvSpPr>
          <p:nvPr>
            <p:ph idx="1"/>
          </p:nvPr>
        </p:nvSpPr>
        <p:spPr>
          <a:xfrm>
            <a:off x="190500" y="2365664"/>
            <a:ext cx="5219700" cy="3958935"/>
          </a:xfrm>
        </p:spPr>
        <p:txBody>
          <a:bodyPr>
            <a:normAutofit lnSpcReduction="10000"/>
          </a:bodyPr>
          <a:lstStyle/>
          <a:p>
            <a:r>
              <a:rPr lang="en-US" altLang="ko-KR" dirty="0" smtClean="0"/>
              <a:t>CDF [4]</a:t>
            </a:r>
          </a:p>
          <a:p>
            <a:pPr lvl="1" algn="l"/>
            <a:r>
              <a:rPr lang="en-US" altLang="ko-KR" dirty="0"/>
              <a:t>A PD who wants to transmit data using Random Access selects two random sub-carriers, one from the upper half and another from the lower half of the sub-carriers.</a:t>
            </a:r>
          </a:p>
          <a:p>
            <a:pPr lvl="1" algn="l"/>
            <a:r>
              <a:rPr lang="en-US" altLang="ko-KR" dirty="0"/>
              <a:t>The PD transmits a busy tone in the selected sub-carriers of the second symbol of LTF.</a:t>
            </a:r>
          </a:p>
          <a:p>
            <a:pPr lvl="1" algn="l"/>
            <a:r>
              <a:rPr lang="en-US" altLang="ko-KR" dirty="0"/>
              <a:t>When a receiver sees more than one tone in either of the two sub-carrier blocks.</a:t>
            </a:r>
          </a:p>
        </p:txBody>
      </p:sp>
      <p:pic>
        <p:nvPicPr>
          <p:cNvPr id="8" name="그림 7"/>
          <p:cNvPicPr>
            <a:picLocks noChangeAspect="1"/>
          </p:cNvPicPr>
          <p:nvPr/>
        </p:nvPicPr>
        <p:blipFill>
          <a:blip r:embed="rId2"/>
          <a:stretch>
            <a:fillRect/>
          </a:stretch>
        </p:blipFill>
        <p:spPr>
          <a:xfrm>
            <a:off x="838200" y="1295400"/>
            <a:ext cx="7772400" cy="3740730"/>
          </a:xfrm>
          <a:prstGeom prst="rect">
            <a:avLst/>
          </a:prstGeom>
        </p:spPr>
      </p:pic>
    </p:spTree>
    <p:extLst>
      <p:ext uri="{BB962C8B-B14F-4D97-AF65-F5344CB8AC3E}">
        <p14:creationId xmlns:p14="http://schemas.microsoft.com/office/powerpoint/2010/main" val="340908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Modulation and Mapping (1)</a:t>
            </a:r>
            <a:endParaRPr lang="ko-KR" altLang="en-US" dirty="0"/>
          </a:p>
        </p:txBody>
      </p:sp>
      <p:sp>
        <p:nvSpPr>
          <p:cNvPr id="13" name="내용 개체 틀 12"/>
          <p:cNvSpPr>
            <a:spLocks noGrp="1"/>
          </p:cNvSpPr>
          <p:nvPr>
            <p:ph idx="1"/>
          </p:nvPr>
        </p:nvSpPr>
        <p:spPr>
          <a:xfrm>
            <a:off x="152400" y="4114800"/>
            <a:ext cx="8839200" cy="2362200"/>
          </a:xfrm>
        </p:spPr>
        <p:txBody>
          <a:bodyPr/>
          <a:lstStyle/>
          <a:p>
            <a:r>
              <a:rPr lang="en-US" altLang="ko-KR" dirty="0" smtClean="0"/>
              <a:t>SBPSK/SQPSK</a:t>
            </a:r>
          </a:p>
          <a:p>
            <a:pPr lvl="1"/>
            <a:r>
              <a:rPr lang="en-US" altLang="ko-KR" dirty="0" smtClean="0"/>
              <a:t>Concatenated spreading (i.e. diversity gain):</a:t>
            </a:r>
          </a:p>
          <a:p>
            <a:pPr lvl="4"/>
            <a:endParaRPr lang="en-US" altLang="ko-KR" dirty="0" smtClean="0"/>
          </a:p>
          <a:p>
            <a:pPr lvl="4"/>
            <a:endParaRPr lang="en-US" altLang="ko-KR" dirty="0" smtClean="0"/>
          </a:p>
          <a:p>
            <a:pPr lvl="1"/>
            <a:r>
              <a:rPr lang="en-US" altLang="ko-KR" dirty="0" smtClean="0"/>
              <a:t>Phase rotation to suppress peak-to-average-power ratio increasing:  </a:t>
            </a:r>
          </a:p>
          <a:p>
            <a:pPr lvl="1"/>
            <a:endParaRPr lang="ko-KR" altLang="en-US" dirty="0"/>
          </a:p>
        </p:txBody>
      </p:sp>
      <p:sp>
        <p:nvSpPr>
          <p:cNvPr id="4" name="바닥글 개체 틀 3"/>
          <p:cNvSpPr>
            <a:spLocks noGrp="1"/>
          </p:cNvSpPr>
          <p:nvPr>
            <p:ph type="ftr" sz="quarter" idx="11"/>
          </p:nvPr>
        </p:nvSpPr>
        <p:spPr/>
        <p:txBody>
          <a:bodyPr/>
          <a:lstStyle/>
          <a:p>
            <a:r>
              <a:rPr lang="en-US" smtClean="0"/>
              <a:t>Kapseok Chang, ETRI</a:t>
            </a:r>
            <a:endParaRPr lang="en-US" dirty="0"/>
          </a:p>
        </p:txBody>
      </p:sp>
      <p:sp>
        <p:nvSpPr>
          <p:cNvPr id="5" name="슬라이드 번호 개체 틀 4"/>
          <p:cNvSpPr>
            <a:spLocks noGrp="1"/>
          </p:cNvSpPr>
          <p:nvPr>
            <p:ph type="sldNum" sz="quarter" idx="12"/>
          </p:nvPr>
        </p:nvSpPr>
        <p:spPr/>
        <p:txBody>
          <a:bodyPr/>
          <a:lstStyle/>
          <a:p>
            <a:r>
              <a:rPr lang="en-US" smtClean="0"/>
              <a:t>Slide </a:t>
            </a:r>
            <a:fld id="{192548F8-60BC-436C-9C09-D0C12CFCAADD}" type="slidenum">
              <a:rPr lang="en-US" smtClean="0"/>
              <a:pPr/>
              <a:t>15</a:t>
            </a:fld>
            <a:endParaRPr lang="en-US" dirty="0"/>
          </a:p>
        </p:txBody>
      </p:sp>
      <p:sp>
        <p:nvSpPr>
          <p:cNvPr id="6" name="날짜 개체 틀 5"/>
          <p:cNvSpPr>
            <a:spLocks noGrp="1"/>
          </p:cNvSpPr>
          <p:nvPr>
            <p:ph type="dt" sz="half" idx="2"/>
          </p:nvPr>
        </p:nvSpPr>
        <p:spPr/>
        <p:txBody>
          <a:bodyPr/>
          <a:lstStyle/>
          <a:p>
            <a:r>
              <a:rPr lang="en-US" smtClean="0"/>
              <a:t>March 2014</a:t>
            </a:r>
            <a:endParaRPr lang="en-US" dirty="0"/>
          </a:p>
        </p:txBody>
      </p:sp>
      <p:graphicFrame>
        <p:nvGraphicFramePr>
          <p:cNvPr id="16" name="개체 15"/>
          <p:cNvGraphicFramePr>
            <a:graphicFrameLocks noChangeAspect="1"/>
          </p:cNvGraphicFramePr>
          <p:nvPr>
            <p:extLst>
              <p:ext uri="{D42A27DB-BD31-4B8C-83A1-F6EECF244321}">
                <p14:modId xmlns:p14="http://schemas.microsoft.com/office/powerpoint/2010/main" val="1999374604"/>
              </p:ext>
            </p:extLst>
          </p:nvPr>
        </p:nvGraphicFramePr>
        <p:xfrm>
          <a:off x="1419225" y="4876800"/>
          <a:ext cx="6962775" cy="434975"/>
        </p:xfrm>
        <a:graphic>
          <a:graphicData uri="http://schemas.openxmlformats.org/presentationml/2006/ole">
            <mc:AlternateContent xmlns:mc="http://schemas.openxmlformats.org/markup-compatibility/2006">
              <mc:Choice xmlns:v="urn:schemas-microsoft-com:vml" Requires="v">
                <p:oleObj spid="_x0000_s111836" name="Equation" r:id="rId3" imgW="4254480" imgH="279360" progId="Equation.DSMT4">
                  <p:embed/>
                </p:oleObj>
              </mc:Choice>
              <mc:Fallback>
                <p:oleObj name="Equation" r:id="rId3" imgW="4254480" imgH="279360" progId="Equation.DSMT4">
                  <p:embed/>
                  <p:pic>
                    <p:nvPicPr>
                      <p:cNvPr id="0" name="Object 1"/>
                      <p:cNvPicPr>
                        <a:picLocks noChangeAspect="1" noChangeArrowheads="1"/>
                      </p:cNvPicPr>
                      <p:nvPr/>
                    </p:nvPicPr>
                    <p:blipFill>
                      <a:blip r:embed="rId4"/>
                      <a:srcRect/>
                      <a:stretch>
                        <a:fillRect/>
                      </a:stretch>
                    </p:blipFill>
                    <p:spPr bwMode="auto">
                      <a:xfrm>
                        <a:off x="1419225" y="4876800"/>
                        <a:ext cx="6962775" cy="434975"/>
                      </a:xfrm>
                      <a:prstGeom prst="rect">
                        <a:avLst/>
                      </a:prstGeom>
                      <a:noFill/>
                    </p:spPr>
                  </p:pic>
                </p:oleObj>
              </mc:Fallback>
            </mc:AlternateContent>
          </a:graphicData>
        </a:graphic>
      </p:graphicFrame>
      <p:sp>
        <p:nvSpPr>
          <p:cNvPr id="17" name="Rectangle 4"/>
          <p:cNvSpPr>
            <a:spLocks noChangeArrowheads="1"/>
          </p:cNvSpPr>
          <p:nvPr/>
        </p:nvSpPr>
        <p:spPr bwMode="auto">
          <a:xfrm>
            <a:off x="2966949" y="544076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18" name="개체 17"/>
          <p:cNvGraphicFramePr>
            <a:graphicFrameLocks noChangeAspect="1"/>
          </p:cNvGraphicFramePr>
          <p:nvPr>
            <p:extLst>
              <p:ext uri="{D42A27DB-BD31-4B8C-83A1-F6EECF244321}">
                <p14:modId xmlns:p14="http://schemas.microsoft.com/office/powerpoint/2010/main" val="2963539359"/>
              </p:ext>
            </p:extLst>
          </p:nvPr>
        </p:nvGraphicFramePr>
        <p:xfrm>
          <a:off x="982014" y="5715000"/>
          <a:ext cx="3437586" cy="461002"/>
        </p:xfrm>
        <a:graphic>
          <a:graphicData uri="http://schemas.openxmlformats.org/presentationml/2006/ole">
            <mc:AlternateContent xmlns:mc="http://schemas.openxmlformats.org/markup-compatibility/2006">
              <mc:Choice xmlns:v="urn:schemas-microsoft-com:vml" Requires="v">
                <p:oleObj spid="_x0000_s111837" name="Equation" r:id="rId5" imgW="1917360" imgH="253800" progId="Equation.DSMT4">
                  <p:embed/>
                </p:oleObj>
              </mc:Choice>
              <mc:Fallback>
                <p:oleObj name="Equation" r:id="rId5" imgW="1917360" imgH="253800" progId="Equation.DSMT4">
                  <p:embed/>
                  <p:pic>
                    <p:nvPicPr>
                      <p:cNvPr id="0" name="Object 3"/>
                      <p:cNvPicPr>
                        <a:picLocks noChangeAspect="1" noChangeArrowheads="1"/>
                      </p:cNvPicPr>
                      <p:nvPr/>
                    </p:nvPicPr>
                    <p:blipFill>
                      <a:blip r:embed="rId6"/>
                      <a:srcRect/>
                      <a:stretch>
                        <a:fillRect/>
                      </a:stretch>
                    </p:blipFill>
                    <p:spPr bwMode="auto">
                      <a:xfrm>
                        <a:off x="982014" y="5715000"/>
                        <a:ext cx="3437586" cy="461002"/>
                      </a:xfrm>
                      <a:prstGeom prst="rect">
                        <a:avLst/>
                      </a:prstGeom>
                      <a:noFill/>
                    </p:spPr>
                  </p:pic>
                </p:oleObj>
              </mc:Fallback>
            </mc:AlternateContent>
          </a:graphicData>
        </a:graphic>
      </p:graphicFrame>
      <p:sp>
        <p:nvSpPr>
          <p:cNvPr id="1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20" name="개체 19"/>
          <p:cNvGraphicFramePr>
            <a:graphicFrameLocks noChangeAspect="1"/>
          </p:cNvGraphicFramePr>
          <p:nvPr>
            <p:extLst>
              <p:ext uri="{D42A27DB-BD31-4B8C-83A1-F6EECF244321}">
                <p14:modId xmlns:p14="http://schemas.microsoft.com/office/powerpoint/2010/main" val="1086322621"/>
              </p:ext>
            </p:extLst>
          </p:nvPr>
        </p:nvGraphicFramePr>
        <p:xfrm>
          <a:off x="1001504" y="6019800"/>
          <a:ext cx="7532896" cy="459002"/>
        </p:xfrm>
        <a:graphic>
          <a:graphicData uri="http://schemas.openxmlformats.org/presentationml/2006/ole">
            <mc:AlternateContent xmlns:mc="http://schemas.openxmlformats.org/markup-compatibility/2006">
              <mc:Choice xmlns:v="urn:schemas-microsoft-com:vml" Requires="v">
                <p:oleObj spid="_x0000_s111838" name="Equation" r:id="rId7" imgW="4546440" imgH="279360" progId="Equation.DSMT4">
                  <p:embed/>
                </p:oleObj>
              </mc:Choice>
              <mc:Fallback>
                <p:oleObj name="Equation" r:id="rId7" imgW="4546440" imgH="279360" progId="Equation.DSMT4">
                  <p:embed/>
                  <p:pic>
                    <p:nvPicPr>
                      <p:cNvPr id="0" name="Object 5"/>
                      <p:cNvPicPr>
                        <a:picLocks noChangeAspect="1" noChangeArrowheads="1"/>
                      </p:cNvPicPr>
                      <p:nvPr/>
                    </p:nvPicPr>
                    <p:blipFill>
                      <a:blip r:embed="rId8"/>
                      <a:srcRect/>
                      <a:stretch>
                        <a:fillRect/>
                      </a:stretch>
                    </p:blipFill>
                    <p:spPr bwMode="auto">
                      <a:xfrm>
                        <a:off x="1001504" y="6019800"/>
                        <a:ext cx="7532896" cy="459002"/>
                      </a:xfrm>
                      <a:prstGeom prst="rect">
                        <a:avLst/>
                      </a:prstGeom>
                      <a:noFill/>
                    </p:spPr>
                  </p:pic>
                </p:oleObj>
              </mc:Fallback>
            </mc:AlternateContent>
          </a:graphicData>
        </a:graphic>
      </p:graphicFrame>
      <p:pic>
        <p:nvPicPr>
          <p:cNvPr id="21" name="그림 20"/>
          <p:cNvPicPr>
            <a:picLocks noChangeAspect="1"/>
          </p:cNvPicPr>
          <p:nvPr/>
        </p:nvPicPr>
        <p:blipFill>
          <a:blip r:embed="rId9"/>
          <a:stretch>
            <a:fillRect/>
          </a:stretch>
        </p:blipFill>
        <p:spPr>
          <a:xfrm>
            <a:off x="1634860" y="1296375"/>
            <a:ext cx="6213740" cy="3123225"/>
          </a:xfrm>
          <a:prstGeom prst="rect">
            <a:avLst/>
          </a:prstGeom>
        </p:spPr>
      </p:pic>
    </p:spTree>
    <p:extLst>
      <p:ext uri="{BB962C8B-B14F-4D97-AF65-F5344CB8AC3E}">
        <p14:creationId xmlns:p14="http://schemas.microsoft.com/office/powerpoint/2010/main" val="619294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Modulation and Mapping (2)</a:t>
            </a:r>
            <a:endParaRPr lang="ko-KR" altLang="en-US" dirty="0"/>
          </a:p>
        </p:txBody>
      </p:sp>
      <p:sp>
        <p:nvSpPr>
          <p:cNvPr id="13" name="내용 개체 틀 12"/>
          <p:cNvSpPr>
            <a:spLocks noGrp="1"/>
          </p:cNvSpPr>
          <p:nvPr>
            <p:ph idx="1"/>
          </p:nvPr>
        </p:nvSpPr>
        <p:spPr>
          <a:xfrm>
            <a:off x="152400" y="5105400"/>
            <a:ext cx="8839200" cy="1371599"/>
          </a:xfrm>
        </p:spPr>
        <p:txBody>
          <a:bodyPr/>
          <a:lstStyle/>
          <a:p>
            <a:r>
              <a:rPr lang="en-US" altLang="ko-KR" dirty="0" smtClean="0"/>
              <a:t>QPSK/16QAM/64QAM</a:t>
            </a:r>
          </a:p>
          <a:p>
            <a:pPr lvl="1"/>
            <a:r>
              <a:rPr lang="en-US" altLang="ko-KR" dirty="0" smtClean="0"/>
              <a:t>Grouping </a:t>
            </a:r>
            <a:r>
              <a:rPr lang="en-US" altLang="ko-KR" i="1" dirty="0" smtClean="0"/>
              <a:t>N</a:t>
            </a:r>
            <a:r>
              <a:rPr lang="en-US" altLang="ko-KR" dirty="0" smtClean="0"/>
              <a:t> bits</a:t>
            </a:r>
          </a:p>
          <a:p>
            <a:pPr lvl="1"/>
            <a:r>
              <a:rPr lang="en-US" altLang="ko-KR" dirty="0" smtClean="0"/>
              <a:t>Concatenated frequency mapping so as to reduce burst error  </a:t>
            </a:r>
          </a:p>
          <a:p>
            <a:pPr lvl="1"/>
            <a:endParaRPr lang="ko-KR" altLang="en-US" dirty="0"/>
          </a:p>
        </p:txBody>
      </p:sp>
      <p:sp>
        <p:nvSpPr>
          <p:cNvPr id="4" name="바닥글 개체 틀 3"/>
          <p:cNvSpPr>
            <a:spLocks noGrp="1"/>
          </p:cNvSpPr>
          <p:nvPr>
            <p:ph type="ftr" sz="quarter" idx="11"/>
          </p:nvPr>
        </p:nvSpPr>
        <p:spPr/>
        <p:txBody>
          <a:bodyPr/>
          <a:lstStyle/>
          <a:p>
            <a:r>
              <a:rPr lang="en-US" smtClean="0"/>
              <a:t>Kapseok Chang, ETRI</a:t>
            </a:r>
            <a:endParaRPr lang="en-US" dirty="0"/>
          </a:p>
        </p:txBody>
      </p:sp>
      <p:sp>
        <p:nvSpPr>
          <p:cNvPr id="5" name="슬라이드 번호 개체 틀 4"/>
          <p:cNvSpPr>
            <a:spLocks noGrp="1"/>
          </p:cNvSpPr>
          <p:nvPr>
            <p:ph type="sldNum" sz="quarter" idx="12"/>
          </p:nvPr>
        </p:nvSpPr>
        <p:spPr/>
        <p:txBody>
          <a:bodyPr/>
          <a:lstStyle/>
          <a:p>
            <a:r>
              <a:rPr lang="en-US" smtClean="0"/>
              <a:t>Slide </a:t>
            </a:r>
            <a:fld id="{192548F8-60BC-436C-9C09-D0C12CFCAADD}" type="slidenum">
              <a:rPr lang="en-US" smtClean="0"/>
              <a:pPr/>
              <a:t>16</a:t>
            </a:fld>
            <a:endParaRPr lang="en-US" dirty="0"/>
          </a:p>
        </p:txBody>
      </p:sp>
      <p:sp>
        <p:nvSpPr>
          <p:cNvPr id="6" name="날짜 개체 틀 5"/>
          <p:cNvSpPr>
            <a:spLocks noGrp="1"/>
          </p:cNvSpPr>
          <p:nvPr>
            <p:ph type="dt" sz="half" idx="2"/>
          </p:nvPr>
        </p:nvSpPr>
        <p:spPr/>
        <p:txBody>
          <a:bodyPr/>
          <a:lstStyle/>
          <a:p>
            <a:r>
              <a:rPr lang="en-US" smtClean="0"/>
              <a:t>March 2014</a:t>
            </a:r>
            <a:endParaRPr lang="en-US" dirty="0"/>
          </a:p>
        </p:txBody>
      </p:sp>
      <p:sp>
        <p:nvSpPr>
          <p:cNvPr id="17" name="Rectangle 4"/>
          <p:cNvSpPr>
            <a:spLocks noChangeArrowheads="1"/>
          </p:cNvSpPr>
          <p:nvPr/>
        </p:nvSpPr>
        <p:spPr bwMode="auto">
          <a:xfrm>
            <a:off x="2966949" y="544076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3" name="그림 2"/>
          <p:cNvPicPr>
            <a:picLocks noChangeAspect="1"/>
          </p:cNvPicPr>
          <p:nvPr/>
        </p:nvPicPr>
        <p:blipFill>
          <a:blip r:embed="rId2"/>
          <a:stretch>
            <a:fillRect/>
          </a:stretch>
        </p:blipFill>
        <p:spPr>
          <a:xfrm>
            <a:off x="762000" y="1334432"/>
            <a:ext cx="7772400" cy="3630848"/>
          </a:xfrm>
          <a:prstGeom prst="rect">
            <a:avLst/>
          </a:prstGeom>
        </p:spPr>
      </p:pic>
    </p:spTree>
    <p:extLst>
      <p:ext uri="{BB962C8B-B14F-4D97-AF65-F5344CB8AC3E}">
        <p14:creationId xmlns:p14="http://schemas.microsoft.com/office/powerpoint/2010/main" val="3971653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Header</a:t>
            </a:r>
            <a:endParaRPr lang="ko-KR" altLang="en-US" dirty="0"/>
          </a:p>
        </p:txBody>
      </p:sp>
      <p:sp>
        <p:nvSpPr>
          <p:cNvPr id="3" name="내용 개체 틀 2"/>
          <p:cNvSpPr>
            <a:spLocks noGrp="1"/>
          </p:cNvSpPr>
          <p:nvPr>
            <p:ph idx="1"/>
          </p:nvPr>
        </p:nvSpPr>
        <p:spPr/>
        <p:txBody>
          <a:bodyPr/>
          <a:lstStyle/>
          <a:p>
            <a:r>
              <a:rPr lang="en-US" altLang="ko-KR" dirty="0" smtClean="0"/>
              <a:t>Header shall be heavily protected.</a:t>
            </a:r>
          </a:p>
          <a:p>
            <a:r>
              <a:rPr lang="en-US" altLang="ko-KR" dirty="0" smtClean="0"/>
              <a:t>Bit-level </a:t>
            </a:r>
            <a:r>
              <a:rPr lang="en-US" altLang="ko-KR" dirty="0"/>
              <a:t>scrambling</a:t>
            </a:r>
          </a:p>
          <a:p>
            <a:pPr lvl="1"/>
            <a:r>
              <a:rPr lang="en-US" altLang="ko-KR" dirty="0" smtClean="0"/>
              <a:t>Shall be specified.</a:t>
            </a:r>
          </a:p>
          <a:p>
            <a:pPr lvl="1"/>
            <a:r>
              <a:rPr lang="en-US" altLang="ko-KR" dirty="0" smtClean="0"/>
              <a:t>Specific method is TBD.</a:t>
            </a:r>
            <a:endParaRPr lang="en-US" altLang="ko-KR" dirty="0"/>
          </a:p>
          <a:p>
            <a:r>
              <a:rPr lang="en-US" altLang="ko-KR" dirty="0"/>
              <a:t>Channel encoding</a:t>
            </a:r>
          </a:p>
          <a:p>
            <a:pPr lvl="1"/>
            <a:r>
              <a:rPr lang="en-US" altLang="ko-KR" dirty="0"/>
              <a:t>Convolutional encoder shall be specified.</a:t>
            </a:r>
          </a:p>
          <a:p>
            <a:pPr lvl="1"/>
            <a:r>
              <a:rPr lang="en-US" altLang="ko-KR" dirty="0"/>
              <a:t>The specification of channel encoder is TBD.</a:t>
            </a:r>
          </a:p>
          <a:p>
            <a:r>
              <a:rPr lang="en-US" altLang="ko-KR" dirty="0"/>
              <a:t>Modulation </a:t>
            </a:r>
            <a:r>
              <a:rPr lang="en-US" altLang="ko-KR" dirty="0" smtClean="0"/>
              <a:t>schemes </a:t>
            </a:r>
            <a:r>
              <a:rPr lang="en-US" altLang="ko-KR" dirty="0"/>
              <a:t>applied</a:t>
            </a:r>
          </a:p>
          <a:p>
            <a:pPr lvl="1"/>
            <a:r>
              <a:rPr lang="en-US" altLang="ko-KR" dirty="0" smtClean="0"/>
              <a:t>SBPSK/SQPSK: FFS</a:t>
            </a:r>
          </a:p>
        </p:txBody>
      </p:sp>
      <p:sp>
        <p:nvSpPr>
          <p:cNvPr id="4" name="바닥글 개체 틀 3"/>
          <p:cNvSpPr>
            <a:spLocks noGrp="1"/>
          </p:cNvSpPr>
          <p:nvPr>
            <p:ph type="ftr" sz="quarter" idx="11"/>
          </p:nvPr>
        </p:nvSpPr>
        <p:spPr/>
        <p:txBody>
          <a:bodyPr/>
          <a:lstStyle/>
          <a:p>
            <a:pPr>
              <a:defRPr/>
            </a:pPr>
            <a:r>
              <a:rPr lang="en-US" smtClean="0"/>
              <a:t>Kapseok Chang, ETRI</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17</a:t>
            </a:fld>
            <a:endParaRPr lang="en-US" dirty="0"/>
          </a:p>
        </p:txBody>
      </p:sp>
      <p:sp>
        <p:nvSpPr>
          <p:cNvPr id="6" name="날짜 개체 틀 5"/>
          <p:cNvSpPr>
            <a:spLocks noGrp="1"/>
          </p:cNvSpPr>
          <p:nvPr>
            <p:ph type="dt" sz="half" idx="2"/>
          </p:nvPr>
        </p:nvSpPr>
        <p:spPr/>
        <p:txBody>
          <a:bodyPr/>
          <a:lstStyle/>
          <a:p>
            <a:pPr>
              <a:defRPr/>
            </a:pPr>
            <a:r>
              <a:rPr lang="en-US" smtClean="0"/>
              <a:t>March 2014</a:t>
            </a:r>
            <a:endParaRPr lang="en-US" dirty="0"/>
          </a:p>
        </p:txBody>
      </p:sp>
    </p:spTree>
    <p:extLst>
      <p:ext uri="{BB962C8B-B14F-4D97-AF65-F5344CB8AC3E}">
        <p14:creationId xmlns:p14="http://schemas.microsoft.com/office/powerpoint/2010/main" val="3242890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Payload</a:t>
            </a:r>
            <a:endParaRPr lang="ko-KR" altLang="en-US" dirty="0"/>
          </a:p>
        </p:txBody>
      </p:sp>
      <p:sp>
        <p:nvSpPr>
          <p:cNvPr id="3" name="내용 개체 틀 2"/>
          <p:cNvSpPr>
            <a:spLocks noGrp="1"/>
          </p:cNvSpPr>
          <p:nvPr>
            <p:ph idx="1"/>
          </p:nvPr>
        </p:nvSpPr>
        <p:spPr/>
        <p:txBody>
          <a:bodyPr/>
          <a:lstStyle/>
          <a:p>
            <a:r>
              <a:rPr lang="en-US" altLang="ko-KR" dirty="0" smtClean="0"/>
              <a:t>Bit-level scrambling</a:t>
            </a:r>
          </a:p>
          <a:p>
            <a:pPr lvl="1"/>
            <a:r>
              <a:rPr lang="en-US" altLang="ko-KR" dirty="0" smtClean="0"/>
              <a:t>TBD</a:t>
            </a:r>
          </a:p>
          <a:p>
            <a:r>
              <a:rPr lang="en-US" altLang="ko-KR" dirty="0" smtClean="0"/>
              <a:t>Channel encoding</a:t>
            </a:r>
          </a:p>
          <a:p>
            <a:pPr lvl="1"/>
            <a:r>
              <a:rPr lang="en-US" altLang="ko-KR" dirty="0" smtClean="0"/>
              <a:t>Convolutional encoder shall be specified.</a:t>
            </a:r>
          </a:p>
          <a:p>
            <a:pPr lvl="1"/>
            <a:r>
              <a:rPr lang="en-US" altLang="ko-KR" dirty="0" smtClean="0"/>
              <a:t>The specification of channel encoder is TBD.</a:t>
            </a:r>
          </a:p>
          <a:p>
            <a:r>
              <a:rPr lang="en-US" altLang="ko-KR" dirty="0" smtClean="0"/>
              <a:t>Modulation schemes applied</a:t>
            </a:r>
          </a:p>
          <a:p>
            <a:pPr lvl="1"/>
            <a:r>
              <a:rPr lang="en-US" altLang="ko-KR" dirty="0" smtClean="0"/>
              <a:t>SBPSK</a:t>
            </a:r>
          </a:p>
          <a:p>
            <a:pPr lvl="1"/>
            <a:r>
              <a:rPr lang="en-US" altLang="ko-KR" dirty="0" smtClean="0"/>
              <a:t>SQPSK</a:t>
            </a:r>
          </a:p>
          <a:p>
            <a:pPr lvl="1"/>
            <a:r>
              <a:rPr lang="en-US" altLang="ko-KR" dirty="0" smtClean="0"/>
              <a:t>QPSK</a:t>
            </a:r>
          </a:p>
          <a:p>
            <a:pPr lvl="1"/>
            <a:r>
              <a:rPr lang="en-US" altLang="ko-KR" dirty="0" smtClean="0"/>
              <a:t>16-QAM</a:t>
            </a:r>
          </a:p>
          <a:p>
            <a:pPr lvl="1"/>
            <a:r>
              <a:rPr lang="en-US" altLang="ko-KR" dirty="0" smtClean="0"/>
              <a:t>64-QAM  </a:t>
            </a:r>
          </a:p>
          <a:p>
            <a:pPr lvl="1"/>
            <a:endParaRPr lang="ko-KR" altLang="en-US" dirty="0"/>
          </a:p>
        </p:txBody>
      </p:sp>
      <p:sp>
        <p:nvSpPr>
          <p:cNvPr id="4" name="바닥글 개체 틀 3"/>
          <p:cNvSpPr>
            <a:spLocks noGrp="1"/>
          </p:cNvSpPr>
          <p:nvPr>
            <p:ph type="ftr" sz="quarter" idx="11"/>
          </p:nvPr>
        </p:nvSpPr>
        <p:spPr/>
        <p:txBody>
          <a:bodyPr/>
          <a:lstStyle/>
          <a:p>
            <a:pPr>
              <a:defRPr/>
            </a:pPr>
            <a:r>
              <a:rPr lang="en-US" smtClean="0"/>
              <a:t>Kapseok Chang, ETRI</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18</a:t>
            </a:fld>
            <a:endParaRPr lang="en-US" dirty="0"/>
          </a:p>
        </p:txBody>
      </p:sp>
      <p:sp>
        <p:nvSpPr>
          <p:cNvPr id="6" name="날짜 개체 틀 5"/>
          <p:cNvSpPr>
            <a:spLocks noGrp="1"/>
          </p:cNvSpPr>
          <p:nvPr>
            <p:ph type="dt" sz="half" idx="2"/>
          </p:nvPr>
        </p:nvSpPr>
        <p:spPr/>
        <p:txBody>
          <a:bodyPr/>
          <a:lstStyle/>
          <a:p>
            <a:pPr>
              <a:defRPr/>
            </a:pPr>
            <a:r>
              <a:rPr lang="en-US" smtClean="0"/>
              <a:t>March 2014</a:t>
            </a:r>
            <a:endParaRPr lang="en-US" dirty="0"/>
          </a:p>
        </p:txBody>
      </p:sp>
    </p:spTree>
    <p:extLst>
      <p:ext uri="{BB962C8B-B14F-4D97-AF65-F5344CB8AC3E}">
        <p14:creationId xmlns:p14="http://schemas.microsoft.com/office/powerpoint/2010/main" val="3554444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Security</a:t>
            </a:r>
            <a:endParaRPr lang="ko-KR" altLang="en-US" dirty="0"/>
          </a:p>
        </p:txBody>
      </p:sp>
      <p:sp>
        <p:nvSpPr>
          <p:cNvPr id="3" name="내용 개체 틀 2"/>
          <p:cNvSpPr>
            <a:spLocks noGrp="1"/>
          </p:cNvSpPr>
          <p:nvPr>
            <p:ph idx="1"/>
          </p:nvPr>
        </p:nvSpPr>
        <p:spPr>
          <a:xfrm>
            <a:off x="152400" y="1219200"/>
            <a:ext cx="8839200" cy="4876800"/>
          </a:xfrm>
        </p:spPr>
        <p:txBody>
          <a:bodyPr>
            <a:normAutofit lnSpcReduction="10000"/>
          </a:bodyPr>
          <a:lstStyle/>
          <a:p>
            <a:r>
              <a:rPr lang="en-US" altLang="ko-KR" dirty="0" smtClean="0"/>
              <a:t>“A system is as strong as the weakest link”</a:t>
            </a:r>
          </a:p>
          <a:p>
            <a:r>
              <a:rPr lang="en-US" altLang="ko-KR" dirty="0" smtClean="0"/>
              <a:t>In centralized systems, the infrastructure determines the security policy</a:t>
            </a:r>
          </a:p>
          <a:p>
            <a:r>
              <a:rPr lang="en-US" altLang="ko-KR" dirty="0" smtClean="0"/>
              <a:t>Distributed D2D: Devices (users) are on their own</a:t>
            </a:r>
          </a:p>
          <a:p>
            <a:r>
              <a:rPr lang="en-US" altLang="ko-KR" dirty="0" smtClean="0"/>
              <a:t>Cannot trust users: “end user carelessness constitute the biggest security threat”</a:t>
            </a:r>
          </a:p>
          <a:p>
            <a:r>
              <a:rPr lang="en-US" altLang="ko-KR" dirty="0"/>
              <a:t>PHY security is especially appealing technology to D2D communications</a:t>
            </a:r>
          </a:p>
          <a:p>
            <a:r>
              <a:rPr lang="en-US" altLang="ko-KR" dirty="0" smtClean="0"/>
              <a:t>PHY security protects the radio links between PDs, and provide the 1</a:t>
            </a:r>
            <a:r>
              <a:rPr lang="en-US" altLang="ko-KR" baseline="30000" dirty="0" smtClean="0"/>
              <a:t>st</a:t>
            </a:r>
            <a:r>
              <a:rPr lang="en-US" altLang="ko-KR" dirty="0" smtClean="0"/>
              <a:t> layer of security in the </a:t>
            </a:r>
            <a:r>
              <a:rPr lang="en-US" altLang="ko-KR" i="1" dirty="0" smtClean="0"/>
              <a:t>layered security model</a:t>
            </a:r>
          </a:p>
          <a:p>
            <a:r>
              <a:rPr lang="en-US" altLang="ko-KR" dirty="0" smtClean="0"/>
              <a:t>PHY security can protect MAC header as well as payload</a:t>
            </a:r>
            <a:endParaRPr lang="en-US" altLang="ko-KR" dirty="0"/>
          </a:p>
          <a:p>
            <a:endParaRPr lang="en-US" altLang="ko-KR" dirty="0" smtClean="0"/>
          </a:p>
        </p:txBody>
      </p:sp>
      <p:sp>
        <p:nvSpPr>
          <p:cNvPr id="4" name="바닥글 개체 틀 3"/>
          <p:cNvSpPr>
            <a:spLocks noGrp="1"/>
          </p:cNvSpPr>
          <p:nvPr>
            <p:ph type="ftr" sz="quarter" idx="11"/>
          </p:nvPr>
        </p:nvSpPr>
        <p:spPr/>
        <p:txBody>
          <a:bodyPr/>
          <a:lstStyle/>
          <a:p>
            <a:pPr>
              <a:defRPr/>
            </a:pPr>
            <a:r>
              <a:rPr lang="en-US" smtClean="0"/>
              <a:t>Kapseok Chang, ETRI</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192548F8-60BC-436C-9C09-D0C12CFCAADD}" type="slidenum">
              <a:rPr lang="en-US" smtClean="0"/>
              <a:pPr>
                <a:defRPr/>
              </a:pPr>
              <a:t>19</a:t>
            </a:fld>
            <a:endParaRPr lang="en-US" dirty="0"/>
          </a:p>
        </p:txBody>
      </p:sp>
      <p:sp>
        <p:nvSpPr>
          <p:cNvPr id="6" name="날짜 개체 틀 5"/>
          <p:cNvSpPr>
            <a:spLocks noGrp="1"/>
          </p:cNvSpPr>
          <p:nvPr>
            <p:ph type="dt" sz="half" idx="2"/>
          </p:nvPr>
        </p:nvSpPr>
        <p:spPr/>
        <p:txBody>
          <a:bodyPr/>
          <a:lstStyle/>
          <a:p>
            <a:pPr>
              <a:defRPr/>
            </a:pPr>
            <a:r>
              <a:rPr lang="en-US" smtClean="0"/>
              <a:t>March 2014</a:t>
            </a:r>
            <a:endParaRPr lang="en-US" dirty="0"/>
          </a:p>
        </p:txBody>
      </p:sp>
    </p:spTree>
    <p:extLst>
      <p:ext uri="{BB962C8B-B14F-4D97-AF65-F5344CB8AC3E}">
        <p14:creationId xmlns:p14="http://schemas.microsoft.com/office/powerpoint/2010/main" val="75511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smtClean="0"/>
              <a:t>Outline</a:t>
            </a:r>
            <a:endParaRPr lang="en-US" dirty="0" smtClean="0"/>
          </a:p>
        </p:txBody>
      </p:sp>
      <p:sp>
        <p:nvSpPr>
          <p:cNvPr id="6" name="Content Placeholder 5"/>
          <p:cNvSpPr>
            <a:spLocks noGrp="1"/>
          </p:cNvSpPr>
          <p:nvPr>
            <p:ph idx="1"/>
          </p:nvPr>
        </p:nvSpPr>
        <p:spPr>
          <a:xfrm>
            <a:off x="152400" y="1219200"/>
            <a:ext cx="8839200" cy="5257800"/>
          </a:xfrm>
        </p:spPr>
        <p:txBody>
          <a:bodyPr>
            <a:normAutofit lnSpcReduction="10000"/>
          </a:bodyPr>
          <a:lstStyle/>
          <a:p>
            <a:r>
              <a:rPr lang="en-US" altLang="ko-KR" dirty="0" smtClean="0"/>
              <a:t>Proposal Overview</a:t>
            </a:r>
          </a:p>
          <a:p>
            <a:r>
              <a:rPr lang="en-US" altLang="ko-KR" dirty="0" smtClean="0"/>
              <a:t>Channelization</a:t>
            </a:r>
          </a:p>
          <a:p>
            <a:r>
              <a:rPr lang="en-US" altLang="ko-KR" dirty="0" smtClean="0"/>
              <a:t>PHY Overview</a:t>
            </a:r>
          </a:p>
          <a:p>
            <a:r>
              <a:rPr lang="en-US" altLang="ko-KR" dirty="0" smtClean="0"/>
              <a:t>MCS Characteristics</a:t>
            </a:r>
          </a:p>
          <a:p>
            <a:r>
              <a:rPr lang="en-US" altLang="ko-KR" dirty="0" smtClean="0"/>
              <a:t>MCS Table</a:t>
            </a:r>
          </a:p>
          <a:p>
            <a:r>
              <a:rPr lang="en-US" altLang="ko-KR" dirty="0" smtClean="0"/>
              <a:t>PHY Parameters</a:t>
            </a:r>
          </a:p>
          <a:p>
            <a:r>
              <a:rPr lang="en-US" altLang="ko-KR" dirty="0" smtClean="0"/>
              <a:t>PPDU Format</a:t>
            </a:r>
          </a:p>
          <a:p>
            <a:r>
              <a:rPr lang="en-US" altLang="ko-KR" dirty="0" smtClean="0"/>
              <a:t>Preamble Format</a:t>
            </a:r>
          </a:p>
          <a:p>
            <a:r>
              <a:rPr lang="en-US" altLang="ko-KR" dirty="0" smtClean="0"/>
              <a:t>Modulation and Mapping</a:t>
            </a:r>
          </a:p>
          <a:p>
            <a:r>
              <a:rPr lang="en-US" altLang="ko-KR" dirty="0" smtClean="0"/>
              <a:t>Header</a:t>
            </a:r>
          </a:p>
          <a:p>
            <a:r>
              <a:rPr lang="en-US" altLang="ko-KR" dirty="0" smtClean="0"/>
              <a:t>Payload</a:t>
            </a:r>
          </a:p>
          <a:p>
            <a:r>
              <a:rPr lang="en-US" altLang="ko-KR" dirty="0" smtClean="0"/>
              <a:t>PHY Security</a:t>
            </a:r>
          </a:p>
          <a:p>
            <a:r>
              <a:rPr lang="en-US" altLang="ko-KR" dirty="0" smtClean="0"/>
              <a:t>Conclusions</a:t>
            </a:r>
          </a:p>
        </p:txBody>
      </p:sp>
      <p:sp>
        <p:nvSpPr>
          <p:cNvPr id="4101" name="Footer Placeholder 2"/>
          <p:cNvSpPr>
            <a:spLocks noGrp="1"/>
          </p:cNvSpPr>
          <p:nvPr>
            <p:ph type="ftr" sz="quarter" idx="11"/>
          </p:nvPr>
        </p:nvSpPr>
        <p:spPr/>
        <p:txBody>
          <a:bodyPr/>
          <a:lstStyle/>
          <a:p>
            <a:r>
              <a:rPr lang="en-US" smtClean="0"/>
              <a:t>Kapseok Chang, ETRI</a:t>
            </a:r>
            <a:endParaRPr lang="en-US" dirty="0" smtClean="0"/>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
        <p:nvSpPr>
          <p:cNvPr id="4100" name="Date Placeholder 1"/>
          <p:cNvSpPr>
            <a:spLocks noGrp="1"/>
          </p:cNvSpPr>
          <p:nvPr>
            <p:ph type="dt" sz="quarter" idx="2"/>
          </p:nvPr>
        </p:nvSpPr>
        <p:spPr/>
        <p:txBody>
          <a:bodyPr/>
          <a:lstStyle/>
          <a:p>
            <a:r>
              <a:rPr lang="en-US" dirty="0" smtClean="0"/>
              <a:t>March 2014</a:t>
            </a:r>
            <a:endParaRPr lang="en-US" dirty="0"/>
          </a:p>
        </p:txBody>
      </p:sp>
    </p:spTree>
    <p:extLst>
      <p:ext uri="{BB962C8B-B14F-4D97-AF65-F5344CB8AC3E}">
        <p14:creationId xmlns:p14="http://schemas.microsoft.com/office/powerpoint/2010/main" val="39003354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a:bodyPr>
          <a:lstStyle/>
          <a:p>
            <a:r>
              <a:rPr lang="en-US" altLang="ko-KR" dirty="0"/>
              <a:t>OFDM MCS’s have been </a:t>
            </a:r>
            <a:r>
              <a:rPr lang="en-US" altLang="ko-KR" dirty="0" smtClean="0"/>
              <a:t>proposed.</a:t>
            </a:r>
            <a:r>
              <a:rPr lang="en-US" altLang="ko-KR" dirty="0"/>
              <a:t> </a:t>
            </a:r>
            <a:endParaRPr lang="en-US" altLang="ko-KR" dirty="0" smtClean="0"/>
          </a:p>
          <a:p>
            <a:pPr lvl="1"/>
            <a:r>
              <a:rPr lang="en-US" altLang="ko-KR" dirty="0" smtClean="0"/>
              <a:t>Optimized for NLOS – tolerant to high degree of multipath</a:t>
            </a:r>
          </a:p>
          <a:p>
            <a:pPr lvl="1"/>
            <a:r>
              <a:rPr lang="en-US" altLang="ko-KR" dirty="0" smtClean="0"/>
              <a:t>Up </a:t>
            </a:r>
            <a:r>
              <a:rPr lang="en-US" altLang="ko-KR" dirty="0"/>
              <a:t>to 54 Mbps</a:t>
            </a:r>
          </a:p>
          <a:p>
            <a:endParaRPr lang="en-US" altLang="ko-KR" dirty="0" smtClean="0"/>
          </a:p>
          <a:p>
            <a:r>
              <a:rPr lang="en-US" altLang="ko-KR" dirty="0" smtClean="0"/>
              <a:t>Preamble has been proposed.</a:t>
            </a:r>
          </a:p>
          <a:p>
            <a:pPr lvl="1"/>
            <a:r>
              <a:rPr lang="en-US" altLang="ko-KR" dirty="0" smtClean="0"/>
              <a:t>The time-/frequency-domain structure of STF</a:t>
            </a:r>
          </a:p>
          <a:p>
            <a:pPr lvl="1"/>
            <a:r>
              <a:rPr lang="en-US" altLang="ko-KR" dirty="0" smtClean="0"/>
              <a:t>The frequency-domain structure of LTF</a:t>
            </a:r>
          </a:p>
          <a:p>
            <a:pPr lvl="1"/>
            <a:r>
              <a:rPr lang="en-US" altLang="ko-KR" dirty="0" smtClean="0"/>
              <a:t>The frequency-domain structure of CDF for tone-based collision detection</a:t>
            </a:r>
            <a:endParaRPr lang="en-US" altLang="ko-KR" dirty="0"/>
          </a:p>
          <a:p>
            <a:pPr lvl="1"/>
            <a:r>
              <a:rPr lang="en-US" altLang="ko-KR" dirty="0" smtClean="0"/>
              <a:t>Optimized </a:t>
            </a:r>
            <a:r>
              <a:rPr lang="en-US" altLang="ko-KR" dirty="0"/>
              <a:t>for high </a:t>
            </a:r>
            <a:r>
              <a:rPr lang="en-US" altLang="ko-KR" dirty="0" smtClean="0"/>
              <a:t>performance</a:t>
            </a:r>
          </a:p>
          <a:p>
            <a:pPr lvl="2"/>
            <a:r>
              <a:rPr lang="en-US" altLang="ko-KR" dirty="0" smtClean="0"/>
              <a:t>To be verified at the next meeting.</a:t>
            </a:r>
            <a:endParaRPr lang="en-US" altLang="ko-KR" dirty="0"/>
          </a:p>
        </p:txBody>
      </p:sp>
      <p:sp>
        <p:nvSpPr>
          <p:cNvPr id="4" name="바닥글 개체 틀 3"/>
          <p:cNvSpPr>
            <a:spLocks noGrp="1"/>
          </p:cNvSpPr>
          <p:nvPr>
            <p:ph type="ftr" sz="quarter" idx="11"/>
          </p:nvPr>
        </p:nvSpPr>
        <p:spPr/>
        <p:txBody>
          <a:bodyPr/>
          <a:lstStyle/>
          <a:p>
            <a:pPr>
              <a:defRPr/>
            </a:pPr>
            <a:r>
              <a:rPr lang="en-US" smtClean="0"/>
              <a:t>Kapseok Chang, ETRI</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192548F8-60BC-436C-9C09-D0C12CFCAADD}" type="slidenum">
              <a:rPr lang="en-US" smtClean="0"/>
              <a:pPr>
                <a:defRPr/>
              </a:pPr>
              <a:t>20</a:t>
            </a:fld>
            <a:endParaRPr lang="en-US" dirty="0"/>
          </a:p>
        </p:txBody>
      </p:sp>
      <p:sp>
        <p:nvSpPr>
          <p:cNvPr id="6" name="날짜 개체 틀 5"/>
          <p:cNvSpPr>
            <a:spLocks noGrp="1"/>
          </p:cNvSpPr>
          <p:nvPr>
            <p:ph type="dt" sz="half" idx="2"/>
          </p:nvPr>
        </p:nvSpPr>
        <p:spPr/>
        <p:txBody>
          <a:bodyPr/>
          <a:lstStyle/>
          <a:p>
            <a:pPr>
              <a:defRPr/>
            </a:pPr>
            <a:r>
              <a:rPr lang="en-US" smtClean="0"/>
              <a:t>March 2014</a:t>
            </a:r>
            <a:endParaRPr lang="en-US" dirty="0"/>
          </a:p>
        </p:txBody>
      </p:sp>
    </p:spTree>
    <p:extLst>
      <p:ext uri="{BB962C8B-B14F-4D97-AF65-F5344CB8AC3E}">
        <p14:creationId xmlns:p14="http://schemas.microsoft.com/office/powerpoint/2010/main" val="961324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References</a:t>
            </a:r>
            <a:endParaRPr lang="ko-KR" altLang="en-US" dirty="0"/>
          </a:p>
        </p:txBody>
      </p:sp>
      <p:sp>
        <p:nvSpPr>
          <p:cNvPr id="3" name="내용 개체 틀 2"/>
          <p:cNvSpPr>
            <a:spLocks noGrp="1"/>
          </p:cNvSpPr>
          <p:nvPr>
            <p:ph idx="1"/>
          </p:nvPr>
        </p:nvSpPr>
        <p:spPr>
          <a:xfrm>
            <a:off x="152400" y="1676400"/>
            <a:ext cx="8839200" cy="2514600"/>
          </a:xfrm>
        </p:spPr>
        <p:txBody>
          <a:bodyPr>
            <a:normAutofit fontScale="70000" lnSpcReduction="20000"/>
          </a:bodyPr>
          <a:lstStyle/>
          <a:p>
            <a:pPr marL="514350" lvl="0" indent="-514350" algn="just">
              <a:buFont typeface="+mj-lt"/>
              <a:buAutoNum type="arabicPeriod"/>
            </a:pPr>
            <a:r>
              <a:rPr lang="en-US" altLang="ko-KR" dirty="0" smtClean="0"/>
              <a:t>IEEE Std 802.11, “Part 11: Wireless LAN medium access control (MAC) and physical layer (PHY) specifications,” </a:t>
            </a:r>
            <a:r>
              <a:rPr lang="en-US" altLang="ko-KR" i="1" dirty="0" smtClean="0"/>
              <a:t>IEEE Computer Society</a:t>
            </a:r>
            <a:r>
              <a:rPr lang="en-US" altLang="ko-KR" dirty="0" smtClean="0"/>
              <a:t>, 2012.</a:t>
            </a:r>
          </a:p>
          <a:p>
            <a:pPr marL="514350" lvl="0" indent="-514350" algn="just">
              <a:buFont typeface="+mj-lt"/>
              <a:buAutoNum type="arabicPeriod"/>
            </a:pPr>
            <a:r>
              <a:rPr lang="en-US" altLang="ko-KR" dirty="0" smtClean="0"/>
              <a:t>K. Chang </a:t>
            </a:r>
            <a:r>
              <a:rPr lang="en-US" altLang="ko-KR" dirty="0"/>
              <a:t>and </a:t>
            </a:r>
            <a:r>
              <a:rPr lang="en-US" altLang="ko-KR" dirty="0" smtClean="0"/>
              <a:t>Y. </a:t>
            </a:r>
            <a:r>
              <a:rPr lang="en-US" altLang="ko-KR" dirty="0"/>
              <a:t>Han, “Robust replica correlation-based symbol synchronisation in OFDM systems,” </a:t>
            </a:r>
            <a:r>
              <a:rPr lang="en-US" altLang="ko-KR" i="1" dirty="0"/>
              <a:t>Electronics Letters</a:t>
            </a:r>
            <a:r>
              <a:rPr lang="en-US" altLang="ko-KR" dirty="0"/>
              <a:t>, vol. 44, no. 17, pp. 1024-1025, Aug. </a:t>
            </a:r>
            <a:r>
              <a:rPr lang="en-US" altLang="ko-KR" dirty="0" smtClean="0"/>
              <a:t>2008.</a:t>
            </a:r>
            <a:endParaRPr lang="en-US" altLang="ko-KR" dirty="0"/>
          </a:p>
          <a:p>
            <a:pPr marL="514350" indent="-514350">
              <a:buFont typeface="+mj-lt"/>
              <a:buAutoNum type="arabicPeriod"/>
            </a:pPr>
            <a:r>
              <a:rPr lang="en-US" altLang="ko-KR" dirty="0" smtClean="0"/>
              <a:t>K. Chang</a:t>
            </a:r>
            <a:r>
              <a:rPr lang="en-US" altLang="ko-KR" dirty="0"/>
              <a:t>, </a:t>
            </a:r>
            <a:r>
              <a:rPr lang="en-US" altLang="ko-KR" dirty="0" smtClean="0"/>
              <a:t>P. Ho</a:t>
            </a:r>
            <a:r>
              <a:rPr lang="en-US" altLang="ko-KR" dirty="0"/>
              <a:t>, and </a:t>
            </a:r>
            <a:r>
              <a:rPr lang="en-US" altLang="ko-KR" dirty="0" smtClean="0"/>
              <a:t>Y. Choi</a:t>
            </a:r>
            <a:r>
              <a:rPr lang="en-US" altLang="ko-KR" dirty="0"/>
              <a:t>, “Signal design for reduced complexity and accurate cell search/synchronization in OFDM-based cellular systems,” </a:t>
            </a:r>
            <a:r>
              <a:rPr lang="en-US" altLang="ko-KR" i="1" dirty="0"/>
              <a:t>IEEE Transactions on Vehicular Technology</a:t>
            </a:r>
            <a:r>
              <a:rPr lang="en-US" altLang="ko-KR" dirty="0"/>
              <a:t>, vol. 61, no. 9, pp. 4170-4175, Nov. 2012. </a:t>
            </a:r>
            <a:endParaRPr lang="en-US" altLang="ko-KR" dirty="0" smtClean="0"/>
          </a:p>
          <a:p>
            <a:pPr marL="514350" indent="-514350">
              <a:buFont typeface="+mj-lt"/>
              <a:buAutoNum type="arabicPeriod"/>
            </a:pPr>
            <a:r>
              <a:rPr lang="en-US" altLang="ko-KR" dirty="0" smtClean="0"/>
              <a:t>ETRI, “ETRI technical PHY proposal for IEEE 802.15 TG8 PAC standard,” DCN: IEEE 802.15-15-13-0373-01-0008, July 2013.</a:t>
            </a:r>
          </a:p>
          <a:p>
            <a:pPr marL="514350" indent="-514350">
              <a:buFont typeface="+mj-lt"/>
              <a:buAutoNum type="arabicPeriod"/>
            </a:pPr>
            <a:endParaRPr lang="en-US" altLang="ko-KR" dirty="0" smtClean="0"/>
          </a:p>
        </p:txBody>
      </p:sp>
      <p:sp>
        <p:nvSpPr>
          <p:cNvPr id="5" name="Footer Placeholder 2"/>
          <p:cNvSpPr>
            <a:spLocks noGrp="1"/>
          </p:cNvSpPr>
          <p:nvPr>
            <p:ph type="ftr" sz="quarter" idx="11"/>
          </p:nvPr>
        </p:nvSpPr>
        <p:spPr/>
        <p:txBody>
          <a:bodyPr/>
          <a:lstStyle/>
          <a:p>
            <a:r>
              <a:rPr lang="en-US" smtClean="0"/>
              <a:t>Kapseok Chang, ETRI</a:t>
            </a:r>
            <a:endParaRPr lang="en-US" dirty="0" smtClean="0"/>
          </a:p>
        </p:txBody>
      </p:sp>
      <p:sp>
        <p:nvSpPr>
          <p:cNvPr id="6" name="슬라이드 번호 개체 틀 4"/>
          <p:cNvSpPr>
            <a:spLocks noGrp="1"/>
          </p:cNvSpPr>
          <p:nvPr>
            <p:ph type="sldNum" sz="quarter" idx="12"/>
          </p:nvPr>
        </p:nvSpPr>
        <p:spPr>
          <a:xfrm>
            <a:off x="4355223" y="6477000"/>
            <a:ext cx="509756" cy="184666"/>
          </a:xfrm>
        </p:spPr>
        <p:txBody>
          <a:bodyPr/>
          <a:lstStyle/>
          <a:p>
            <a:pPr>
              <a:defRPr/>
            </a:pPr>
            <a:r>
              <a:rPr lang="en-US" dirty="0" smtClean="0"/>
              <a:t>Slide 20</a:t>
            </a:r>
            <a:endParaRPr lang="en-US" dirty="0"/>
          </a:p>
        </p:txBody>
      </p:sp>
    </p:spTree>
    <p:extLst>
      <p:ext uri="{BB962C8B-B14F-4D97-AF65-F5344CB8AC3E}">
        <p14:creationId xmlns:p14="http://schemas.microsoft.com/office/powerpoint/2010/main" val="451993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Proposal Overview</a:t>
            </a:r>
          </a:p>
        </p:txBody>
      </p:sp>
      <p:sp>
        <p:nvSpPr>
          <p:cNvPr id="9219" name="Content Placeholder 2"/>
          <p:cNvSpPr>
            <a:spLocks noGrp="1"/>
          </p:cNvSpPr>
          <p:nvPr>
            <p:ph idx="1"/>
          </p:nvPr>
        </p:nvSpPr>
        <p:spPr/>
        <p:txBody>
          <a:bodyPr>
            <a:normAutofit/>
          </a:bodyPr>
          <a:lstStyle/>
          <a:p>
            <a:r>
              <a:rPr lang="en-US" dirty="0" smtClean="0"/>
              <a:t>This presentation is related to collision detection based PHY proposal that:</a:t>
            </a:r>
          </a:p>
          <a:p>
            <a:pPr lvl="1"/>
            <a:r>
              <a:rPr lang="en-US" dirty="0" smtClean="0"/>
              <a:t>Supports data transmission rates up to 54 Mbps</a:t>
            </a:r>
          </a:p>
          <a:p>
            <a:pPr lvl="1"/>
            <a:r>
              <a:rPr lang="en-US" altLang="ko-KR" dirty="0"/>
              <a:t>Supports more precise synchronization compared to IEEE 802.11</a:t>
            </a:r>
          </a:p>
          <a:p>
            <a:pPr lvl="1"/>
            <a:r>
              <a:rPr lang="en-US" altLang="ko-KR" dirty="0"/>
              <a:t>Enables collision </a:t>
            </a:r>
            <a:r>
              <a:rPr lang="en-US" altLang="ko-KR" dirty="0" smtClean="0"/>
              <a:t>detection in </a:t>
            </a:r>
            <a:r>
              <a:rPr lang="en-US" altLang="ko-KR" dirty="0"/>
              <a:t>receiving mode </a:t>
            </a:r>
            <a:endParaRPr lang="en-US" altLang="ko-KR" dirty="0" smtClean="0"/>
          </a:p>
          <a:p>
            <a:pPr lvl="1"/>
            <a:r>
              <a:rPr lang="en-US" dirty="0" smtClean="0"/>
              <a:t>Supports discovery with spatial filtering</a:t>
            </a:r>
          </a:p>
          <a:p>
            <a:pPr lvl="1"/>
            <a:r>
              <a:rPr lang="en-US" dirty="0" smtClean="0"/>
              <a:t>Supports coexistence with other 2.4GHz and 5GHz </a:t>
            </a:r>
          </a:p>
        </p:txBody>
      </p:sp>
      <p:sp>
        <p:nvSpPr>
          <p:cNvPr id="5" name="Footer Placeholder 4"/>
          <p:cNvSpPr>
            <a:spLocks noGrp="1"/>
          </p:cNvSpPr>
          <p:nvPr>
            <p:ph type="ftr" sz="quarter" idx="11"/>
          </p:nvPr>
        </p:nvSpPr>
        <p:spPr>
          <a:xfrm>
            <a:off x="5943600" y="6475413"/>
            <a:ext cx="3048000" cy="184666"/>
          </a:xfrm>
        </p:spPr>
        <p:txBody>
          <a:bodyPr/>
          <a:lstStyle/>
          <a:p>
            <a:r>
              <a:rPr lang="it-IT" dirty="0" smtClean="0"/>
              <a:t>Kapseok Chang, ETRI</a:t>
            </a:r>
            <a:endParaRPr lang="en-US" dirty="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3</a:t>
            </a:fld>
            <a:endParaRPr lang="en-US"/>
          </a:p>
        </p:txBody>
      </p:sp>
      <p:sp>
        <p:nvSpPr>
          <p:cNvPr id="10" name="Date Placeholder 1"/>
          <p:cNvSpPr>
            <a:spLocks noGrp="1"/>
          </p:cNvSpPr>
          <p:nvPr>
            <p:ph type="dt" sz="quarter" idx="2"/>
          </p:nvPr>
        </p:nvSpPr>
        <p:spPr/>
        <p:txBody>
          <a:bodyPr/>
          <a:lstStyle/>
          <a:p>
            <a:r>
              <a:rPr lang="en-US" smtClean="0"/>
              <a:t>March 2014</a:t>
            </a:r>
            <a:endParaRPr lang="en-US" dirty="0"/>
          </a:p>
        </p:txBody>
      </p:sp>
    </p:spTree>
    <p:extLst>
      <p:ext uri="{BB962C8B-B14F-4D97-AF65-F5344CB8AC3E}">
        <p14:creationId xmlns:p14="http://schemas.microsoft.com/office/powerpoint/2010/main" val="164485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Channelization</a:t>
            </a:r>
          </a:p>
        </p:txBody>
      </p:sp>
      <p:sp>
        <p:nvSpPr>
          <p:cNvPr id="5" name="Footer Placeholder 4"/>
          <p:cNvSpPr>
            <a:spLocks noGrp="1"/>
          </p:cNvSpPr>
          <p:nvPr>
            <p:ph type="ftr" sz="quarter" idx="11"/>
          </p:nvPr>
        </p:nvSpPr>
        <p:spPr/>
        <p:txBody>
          <a:bodyPr/>
          <a:lstStyle/>
          <a:p>
            <a:r>
              <a:rPr lang="it-IT" dirty="0" smtClean="0"/>
              <a:t>Kapseok Chang, ETRI</a:t>
            </a:r>
            <a:endParaRPr lang="en-US" dirty="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4</a:t>
            </a:fld>
            <a:endParaRPr lang="en-US"/>
          </a:p>
        </p:txBody>
      </p:sp>
      <p:sp>
        <p:nvSpPr>
          <p:cNvPr id="10" name="Date Placeholder 1"/>
          <p:cNvSpPr>
            <a:spLocks noGrp="1"/>
          </p:cNvSpPr>
          <p:nvPr>
            <p:ph type="dt" sz="half" idx="2"/>
          </p:nvPr>
        </p:nvSpPr>
        <p:spPr/>
        <p:txBody>
          <a:bodyPr/>
          <a:lstStyle/>
          <a:p>
            <a:r>
              <a:rPr lang="en-US" smtClean="0"/>
              <a:t>March 2014</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817116107"/>
              </p:ext>
            </p:extLst>
          </p:nvPr>
        </p:nvGraphicFramePr>
        <p:xfrm>
          <a:off x="947738" y="1371600"/>
          <a:ext cx="7248525" cy="1351339"/>
        </p:xfrm>
        <a:graphic>
          <a:graphicData uri="http://schemas.openxmlformats.org/drawingml/2006/table">
            <a:tbl>
              <a:tblPr firstRow="1" bandRow="1">
                <a:tableStyleId>{5C22544A-7EE6-4342-B048-85BDC9FD1C3A}</a:tableStyleId>
              </a:tblPr>
              <a:tblGrid>
                <a:gridCol w="1057077"/>
                <a:gridCol w="1957585"/>
                <a:gridCol w="2133600"/>
                <a:gridCol w="2100263"/>
              </a:tblGrid>
              <a:tr h="518279">
                <a:tc>
                  <a:txBody>
                    <a:bodyPr/>
                    <a:lstStyle/>
                    <a:p>
                      <a:pPr algn="ctr"/>
                      <a:r>
                        <a:rPr lang="en-US" sz="1400" dirty="0" smtClean="0">
                          <a:latin typeface="Arial" pitchFamily="34" charset="0"/>
                          <a:cs typeface="Arial" pitchFamily="34" charset="0"/>
                        </a:rPr>
                        <a:t>Channel ID</a:t>
                      </a:r>
                      <a:endParaRPr lang="en-US" sz="1400" dirty="0">
                        <a:latin typeface="Arial" pitchFamily="34" charset="0"/>
                        <a:cs typeface="Arial" pitchFamily="34" charset="0"/>
                      </a:endParaRPr>
                    </a:p>
                  </a:txBody>
                  <a:tcPr marL="91430" marR="91430" marT="45730" marB="45730">
                    <a:solidFill>
                      <a:schemeClr val="accent2">
                        <a:lumMod val="60000"/>
                        <a:lumOff val="40000"/>
                      </a:schemeClr>
                    </a:solidFill>
                  </a:tcPr>
                </a:tc>
                <a:tc>
                  <a:txBody>
                    <a:bodyPr/>
                    <a:lstStyle/>
                    <a:p>
                      <a:pPr algn="ctr"/>
                      <a:r>
                        <a:rPr lang="en-US" sz="1400" dirty="0" smtClean="0">
                          <a:latin typeface="Arial" pitchFamily="34" charset="0"/>
                          <a:cs typeface="Arial" pitchFamily="34" charset="0"/>
                        </a:rPr>
                        <a:t>Center Freq.</a:t>
                      </a:r>
                    </a:p>
                    <a:p>
                      <a:pPr algn="ctr"/>
                      <a:r>
                        <a:rPr lang="en-US" sz="1400" dirty="0" smtClean="0">
                          <a:latin typeface="Arial" pitchFamily="34" charset="0"/>
                          <a:cs typeface="Arial" pitchFamily="34" charset="0"/>
                        </a:rPr>
                        <a:t>(GHz)</a:t>
                      </a:r>
                    </a:p>
                  </a:txBody>
                  <a:tcPr marL="91430" marR="91430" marT="45730" marB="45730">
                    <a:solidFill>
                      <a:schemeClr val="accent2">
                        <a:lumMod val="60000"/>
                        <a:lumOff val="40000"/>
                      </a:schemeClr>
                    </a:solidFill>
                  </a:tcPr>
                </a:tc>
                <a:tc>
                  <a:txBody>
                    <a:bodyPr/>
                    <a:lstStyle/>
                    <a:p>
                      <a:pPr algn="ctr"/>
                      <a:r>
                        <a:rPr lang="en-US" sz="1400" dirty="0" smtClean="0">
                          <a:latin typeface="Arial" pitchFamily="34" charset="0"/>
                          <a:cs typeface="Arial" pitchFamily="34" charset="0"/>
                        </a:rPr>
                        <a:t>Channel</a:t>
                      </a:r>
                      <a:r>
                        <a:rPr lang="en-US" sz="1400" baseline="0" dirty="0" smtClean="0">
                          <a:latin typeface="Arial" pitchFamily="34" charset="0"/>
                          <a:cs typeface="Arial" pitchFamily="34" charset="0"/>
                        </a:rPr>
                        <a:t> width</a:t>
                      </a:r>
                      <a:endParaRPr lang="en-US" sz="1400" dirty="0" smtClean="0">
                        <a:latin typeface="Arial" pitchFamily="34" charset="0"/>
                        <a:cs typeface="Arial" pitchFamily="34" charset="0"/>
                      </a:endParaRPr>
                    </a:p>
                    <a:p>
                      <a:pPr algn="ctr"/>
                      <a:r>
                        <a:rPr lang="en-US" sz="1400" dirty="0" smtClean="0">
                          <a:latin typeface="Arial" pitchFamily="34" charset="0"/>
                          <a:cs typeface="Arial" pitchFamily="34" charset="0"/>
                        </a:rPr>
                        <a:t>(MHz)</a:t>
                      </a:r>
                    </a:p>
                  </a:txBody>
                  <a:tcPr marL="91430" marR="91430" marT="45730" marB="45730">
                    <a:solidFill>
                      <a:schemeClr val="accent2">
                        <a:lumMod val="60000"/>
                        <a:lumOff val="40000"/>
                      </a:schemeClr>
                    </a:solidFill>
                  </a:tcPr>
                </a:tc>
                <a:tc>
                  <a:txBody>
                    <a:bodyPr/>
                    <a:lstStyle/>
                    <a:p>
                      <a:pPr algn="ctr"/>
                      <a:r>
                        <a:rPr lang="en-US" sz="1400" dirty="0" smtClean="0">
                          <a:latin typeface="Arial" pitchFamily="34" charset="0"/>
                          <a:cs typeface="Arial" pitchFamily="34" charset="0"/>
                        </a:rPr>
                        <a:t>Sampling Rate</a:t>
                      </a:r>
                      <a:r>
                        <a:rPr lang="en-US" sz="1400" baseline="0" dirty="0" smtClean="0">
                          <a:latin typeface="Arial" pitchFamily="34" charset="0"/>
                          <a:cs typeface="Arial" pitchFamily="34" charset="0"/>
                        </a:rPr>
                        <a:t> </a:t>
                      </a:r>
                    </a:p>
                    <a:p>
                      <a:pPr algn="ctr"/>
                      <a:r>
                        <a:rPr lang="en-US" sz="1400" baseline="0" dirty="0" smtClean="0">
                          <a:latin typeface="Arial" pitchFamily="34" charset="0"/>
                          <a:cs typeface="Arial" pitchFamily="34" charset="0"/>
                        </a:rPr>
                        <a:t>(MHz)</a:t>
                      </a:r>
                      <a:endParaRPr lang="en-US" sz="1400" dirty="0" smtClean="0">
                        <a:latin typeface="Arial" pitchFamily="34" charset="0"/>
                        <a:cs typeface="Arial" pitchFamily="34" charset="0"/>
                      </a:endParaRPr>
                    </a:p>
                  </a:txBody>
                  <a:tcPr marL="91430" marR="91430" marT="45730" marB="45730">
                    <a:solidFill>
                      <a:schemeClr val="accent2">
                        <a:lumMod val="60000"/>
                        <a:lumOff val="40000"/>
                      </a:schemeClr>
                    </a:solidFill>
                  </a:tcPr>
                </a:tc>
              </a:tr>
              <a:tr h="416530">
                <a:tc>
                  <a:txBody>
                    <a:bodyPr/>
                    <a:lstStyle/>
                    <a:p>
                      <a:pPr algn="ctr"/>
                      <a:r>
                        <a:rPr lang="en-US" sz="1800" dirty="0" smtClean="0"/>
                        <a:t>1</a:t>
                      </a:r>
                    </a:p>
                  </a:txBody>
                  <a:tcPr marL="91430" marR="91430" marT="45730" marB="45730"/>
                </a:tc>
                <a:tc>
                  <a:txBody>
                    <a:bodyPr/>
                    <a:lstStyle/>
                    <a:p>
                      <a:pPr algn="ctr"/>
                      <a:r>
                        <a:rPr lang="en-US" sz="1800" dirty="0" smtClean="0"/>
                        <a:t>2.4</a:t>
                      </a:r>
                    </a:p>
                  </a:txBody>
                  <a:tcPr marL="91430" marR="91430" marT="45730" marB="45730"/>
                </a:tc>
                <a:tc>
                  <a:txBody>
                    <a:bodyPr/>
                    <a:lstStyle/>
                    <a:p>
                      <a:pPr algn="ctr"/>
                      <a:r>
                        <a:rPr lang="en-US" sz="1800" dirty="0" smtClean="0"/>
                        <a:t>20</a:t>
                      </a:r>
                      <a:endParaRPr lang="en-US" sz="1800" dirty="0"/>
                    </a:p>
                  </a:txBody>
                  <a:tcPr marL="91430" marR="91430" marT="45730" marB="45730"/>
                </a:tc>
                <a:tc>
                  <a:txBody>
                    <a:bodyPr/>
                    <a:lstStyle/>
                    <a:p>
                      <a:pPr algn="ctr"/>
                      <a:r>
                        <a:rPr lang="en-US" sz="1800" dirty="0" smtClean="0"/>
                        <a:t>20</a:t>
                      </a:r>
                    </a:p>
                  </a:txBody>
                  <a:tcPr marL="91430" marR="91430" marT="45730" marB="45730"/>
                </a:tc>
              </a:tr>
              <a:tr h="416530">
                <a:tc>
                  <a:txBody>
                    <a:bodyPr/>
                    <a:lstStyle/>
                    <a:p>
                      <a:pPr algn="ctr"/>
                      <a:r>
                        <a:rPr lang="en-US" sz="1800" dirty="0" smtClean="0"/>
                        <a:t>2</a:t>
                      </a:r>
                      <a:endParaRPr lang="en-US" sz="1800" dirty="0"/>
                    </a:p>
                  </a:txBody>
                  <a:tcPr marL="91430" marR="91430" marT="45730" marB="4573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5</a:t>
                      </a:r>
                    </a:p>
                  </a:txBody>
                  <a:tcPr marL="91430" marR="91430" marT="45730" marB="4573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20</a:t>
                      </a:r>
                    </a:p>
                  </a:txBody>
                  <a:tcPr marL="91430" marR="91430" marT="45730" marB="45730"/>
                </a:tc>
                <a:tc>
                  <a:txBody>
                    <a:bodyPr/>
                    <a:lstStyle/>
                    <a:p>
                      <a:pPr algn="ctr"/>
                      <a:r>
                        <a:rPr lang="en-US" sz="1800" dirty="0" smtClean="0"/>
                        <a:t>20</a:t>
                      </a:r>
                    </a:p>
                  </a:txBody>
                  <a:tcPr marL="91430" marR="91430" marT="45730" marB="45730"/>
                </a:tc>
              </a:tr>
            </a:tbl>
          </a:graphicData>
        </a:graphic>
      </p:graphicFrame>
    </p:spTree>
    <p:extLst>
      <p:ext uri="{BB962C8B-B14F-4D97-AF65-F5344CB8AC3E}">
        <p14:creationId xmlns:p14="http://schemas.microsoft.com/office/powerpoint/2010/main" val="3585865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PHY Overview</a:t>
            </a:r>
          </a:p>
        </p:txBody>
      </p:sp>
      <p:sp>
        <p:nvSpPr>
          <p:cNvPr id="9219" name="Content Placeholder 2"/>
          <p:cNvSpPr>
            <a:spLocks noGrp="1"/>
          </p:cNvSpPr>
          <p:nvPr>
            <p:ph idx="1"/>
          </p:nvPr>
        </p:nvSpPr>
        <p:spPr/>
        <p:txBody>
          <a:bodyPr>
            <a:normAutofit/>
          </a:bodyPr>
          <a:lstStyle/>
          <a:p>
            <a:r>
              <a:rPr lang="en-US" dirty="0" smtClean="0"/>
              <a:t>Transmission mode</a:t>
            </a:r>
          </a:p>
          <a:p>
            <a:pPr lvl="1"/>
            <a:r>
              <a:rPr lang="en-US" dirty="0" smtClean="0"/>
              <a:t>Orthogonal Frequency Division Multiplexing (OFDM)</a:t>
            </a:r>
            <a:endParaRPr lang="en-US" dirty="0"/>
          </a:p>
          <a:p>
            <a:r>
              <a:rPr lang="en-US" dirty="0" smtClean="0"/>
              <a:t>OFDM MCSs for high performance on frequency selective channels up to 64QAM</a:t>
            </a:r>
            <a:endParaRPr lang="en-US" dirty="0"/>
          </a:p>
          <a:p>
            <a:r>
              <a:rPr lang="en-US" dirty="0" smtClean="0"/>
              <a:t>More </a:t>
            </a:r>
            <a:r>
              <a:rPr lang="en-US" dirty="0"/>
              <a:t>precise synchronization compared to IEEE </a:t>
            </a:r>
            <a:r>
              <a:rPr lang="en-US" dirty="0" smtClean="0"/>
              <a:t>802.11 [1]</a:t>
            </a:r>
          </a:p>
          <a:p>
            <a:r>
              <a:rPr lang="en-US" dirty="0" smtClean="0"/>
              <a:t>Enables </a:t>
            </a:r>
            <a:r>
              <a:rPr lang="en-US" dirty="0"/>
              <a:t>collision </a:t>
            </a:r>
            <a:r>
              <a:rPr lang="en-US" dirty="0" smtClean="0"/>
              <a:t>detection in receiving mode</a:t>
            </a:r>
          </a:p>
          <a:p>
            <a:pPr lvl="1"/>
            <a:r>
              <a:rPr lang="en-US" dirty="0" smtClean="0"/>
              <a:t>Realized by tone-based collision detection</a:t>
            </a:r>
          </a:p>
          <a:p>
            <a:r>
              <a:rPr lang="en-US" dirty="0" smtClean="0"/>
              <a:t>Supporting discovery with spatial filtering</a:t>
            </a:r>
          </a:p>
          <a:p>
            <a:pPr lvl="1"/>
            <a:r>
              <a:rPr lang="en-US" dirty="0" smtClean="0"/>
              <a:t>Different presentation (IEEE </a:t>
            </a:r>
            <a:r>
              <a:rPr lang="en-US" dirty="0" smtClean="0"/>
              <a:t>802.15-14-0133-00-0008) </a:t>
            </a:r>
            <a:endParaRPr lang="en-US" dirty="0"/>
          </a:p>
        </p:txBody>
      </p:sp>
      <p:sp>
        <p:nvSpPr>
          <p:cNvPr id="5" name="Footer Placeholder 4"/>
          <p:cNvSpPr>
            <a:spLocks noGrp="1"/>
          </p:cNvSpPr>
          <p:nvPr>
            <p:ph type="ftr" sz="quarter" idx="11"/>
          </p:nvPr>
        </p:nvSpPr>
        <p:spPr/>
        <p:txBody>
          <a:bodyPr/>
          <a:lstStyle/>
          <a:p>
            <a:r>
              <a:rPr lang="it-IT" dirty="0" smtClean="0"/>
              <a:t>Kapseok Chang, ETRI</a:t>
            </a:r>
            <a:endParaRPr lang="en-US" dirty="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5</a:t>
            </a:fld>
            <a:endParaRPr lang="en-US"/>
          </a:p>
        </p:txBody>
      </p:sp>
      <p:sp>
        <p:nvSpPr>
          <p:cNvPr id="10" name="Date Placeholder 1"/>
          <p:cNvSpPr>
            <a:spLocks noGrp="1"/>
          </p:cNvSpPr>
          <p:nvPr>
            <p:ph type="dt" sz="half" idx="2"/>
          </p:nvPr>
        </p:nvSpPr>
        <p:spPr/>
        <p:txBody>
          <a:bodyPr/>
          <a:lstStyle/>
          <a:p>
            <a:r>
              <a:rPr lang="en-US" smtClean="0"/>
              <a:t>March 2014</a:t>
            </a:r>
            <a:endParaRPr lang="en-US" dirty="0"/>
          </a:p>
        </p:txBody>
      </p:sp>
    </p:spTree>
    <p:extLst>
      <p:ext uri="{BB962C8B-B14F-4D97-AF65-F5344CB8AC3E}">
        <p14:creationId xmlns:p14="http://schemas.microsoft.com/office/powerpoint/2010/main" val="597277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US" dirty="0" smtClean="0"/>
              <a:t>MCS Characteristics</a:t>
            </a:r>
          </a:p>
        </p:txBody>
      </p:sp>
      <p:sp>
        <p:nvSpPr>
          <p:cNvPr id="9219" name="Content Placeholder 2"/>
          <p:cNvSpPr>
            <a:spLocks noGrp="1"/>
          </p:cNvSpPr>
          <p:nvPr>
            <p:ph idx="1"/>
          </p:nvPr>
        </p:nvSpPr>
        <p:spPr/>
        <p:txBody>
          <a:bodyPr>
            <a:normAutofit/>
          </a:bodyPr>
          <a:lstStyle/>
          <a:p>
            <a:r>
              <a:rPr lang="en-US" dirty="0"/>
              <a:t>Supports data rates up to </a:t>
            </a:r>
            <a:r>
              <a:rPr lang="en-US" dirty="0" smtClean="0"/>
              <a:t>~ 54 Mbps</a:t>
            </a:r>
            <a:endParaRPr lang="en-US" dirty="0"/>
          </a:p>
          <a:p>
            <a:pPr lvl="1"/>
            <a:r>
              <a:rPr lang="en-US" dirty="0"/>
              <a:t>Modulation formats: </a:t>
            </a:r>
            <a:r>
              <a:rPr lang="en-US" dirty="0" smtClean="0"/>
              <a:t>SBPSK, SQPSK</a:t>
            </a:r>
            <a:r>
              <a:rPr lang="en-US" dirty="0"/>
              <a:t>, QPSK, </a:t>
            </a:r>
            <a:r>
              <a:rPr lang="en-US" dirty="0" smtClean="0"/>
              <a:t>16-QAM, and 64-QAM</a:t>
            </a:r>
            <a:endParaRPr lang="en-US" dirty="0"/>
          </a:p>
          <a:p>
            <a:pPr lvl="1"/>
            <a:r>
              <a:rPr lang="en-US" dirty="0" smtClean="0"/>
              <a:t>Convolutional Coding</a:t>
            </a:r>
            <a:r>
              <a:rPr lang="en-US" dirty="0"/>
              <a:t>: </a:t>
            </a:r>
            <a:r>
              <a:rPr lang="en-US" dirty="0" smtClean="0"/>
              <a:t>rates 1/2, 3/4, 5/8 </a:t>
            </a:r>
          </a:p>
          <a:p>
            <a:pPr lvl="1"/>
            <a:endParaRPr lang="en-US" dirty="0"/>
          </a:p>
          <a:p>
            <a:r>
              <a:rPr lang="en-US" dirty="0" smtClean="0"/>
              <a:t>Designed </a:t>
            </a:r>
            <a:r>
              <a:rPr lang="en-US" dirty="0"/>
              <a:t>to operate in NLOS environments</a:t>
            </a:r>
          </a:p>
          <a:p>
            <a:pPr lvl="1"/>
            <a:r>
              <a:rPr lang="en-US" dirty="0"/>
              <a:t>Fixed </a:t>
            </a:r>
            <a:r>
              <a:rPr lang="en-US" dirty="0" smtClean="0"/>
              <a:t>Cyclic Prefix (CP) duration of 0.8 us</a:t>
            </a:r>
            <a:endParaRPr lang="en-US" dirty="0"/>
          </a:p>
          <a:p>
            <a:pPr lvl="1"/>
            <a:r>
              <a:rPr lang="en-US" dirty="0" smtClean="0"/>
              <a:t>Modulation </a:t>
            </a:r>
            <a:r>
              <a:rPr lang="en-US" dirty="0"/>
              <a:t>tolerant to significant frequency </a:t>
            </a:r>
            <a:r>
              <a:rPr lang="en-US" dirty="0" smtClean="0"/>
              <a:t>selectivity</a:t>
            </a:r>
          </a:p>
          <a:p>
            <a:pPr lvl="1"/>
            <a:endParaRPr lang="en-US" dirty="0"/>
          </a:p>
          <a:p>
            <a:r>
              <a:rPr lang="en-US" dirty="0" smtClean="0"/>
              <a:t>Designed to achieve frequency diversity</a:t>
            </a:r>
          </a:p>
          <a:p>
            <a:pPr lvl="1"/>
            <a:r>
              <a:rPr lang="en-US" dirty="0" smtClean="0"/>
              <a:t>Spreading and phase-rotation: SBPSK/SQPSK</a:t>
            </a:r>
          </a:p>
        </p:txBody>
      </p:sp>
      <p:sp>
        <p:nvSpPr>
          <p:cNvPr id="5" name="Footer Placeholder 4"/>
          <p:cNvSpPr>
            <a:spLocks noGrp="1"/>
          </p:cNvSpPr>
          <p:nvPr>
            <p:ph type="ftr" sz="quarter" idx="11"/>
          </p:nvPr>
        </p:nvSpPr>
        <p:spPr>
          <a:xfrm>
            <a:off x="5943600" y="6475413"/>
            <a:ext cx="3048000" cy="184666"/>
          </a:xfrm>
        </p:spPr>
        <p:txBody>
          <a:bodyPr/>
          <a:lstStyle/>
          <a:p>
            <a:r>
              <a:rPr lang="it-IT" dirty="0" smtClean="0"/>
              <a:t>Kapseok Chang, ETRI</a:t>
            </a:r>
            <a:endParaRPr lang="en-US" dirty="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6</a:t>
            </a:fld>
            <a:endParaRPr lang="en-US"/>
          </a:p>
        </p:txBody>
      </p:sp>
      <p:sp>
        <p:nvSpPr>
          <p:cNvPr id="10" name="Date Placeholder 1"/>
          <p:cNvSpPr>
            <a:spLocks noGrp="1"/>
          </p:cNvSpPr>
          <p:nvPr>
            <p:ph type="dt" sz="quarter" idx="2"/>
          </p:nvPr>
        </p:nvSpPr>
        <p:spPr/>
        <p:txBody>
          <a:bodyPr/>
          <a:lstStyle/>
          <a:p>
            <a:r>
              <a:rPr lang="en-US" smtClean="0"/>
              <a:t>March 2014</a:t>
            </a:r>
            <a:endParaRPr lang="en-US" dirty="0"/>
          </a:p>
        </p:txBody>
      </p:sp>
    </p:spTree>
    <p:extLst>
      <p:ext uri="{BB962C8B-B14F-4D97-AF65-F5344CB8AC3E}">
        <p14:creationId xmlns:p14="http://schemas.microsoft.com/office/powerpoint/2010/main" val="3791527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US" dirty="0" smtClean="0"/>
              <a:t>MCS Table</a:t>
            </a:r>
          </a:p>
        </p:txBody>
      </p:sp>
      <p:sp>
        <p:nvSpPr>
          <p:cNvPr id="5" name="Footer Placeholder 4"/>
          <p:cNvSpPr>
            <a:spLocks noGrp="1"/>
          </p:cNvSpPr>
          <p:nvPr>
            <p:ph type="ftr" sz="quarter" idx="11"/>
          </p:nvPr>
        </p:nvSpPr>
        <p:spPr/>
        <p:txBody>
          <a:bodyPr/>
          <a:lstStyle/>
          <a:p>
            <a:r>
              <a:rPr lang="it-IT" dirty="0" smtClean="0"/>
              <a:t>Kapseok Chang, ETRI</a:t>
            </a:r>
            <a:endParaRPr lang="en-US" dirty="0"/>
          </a:p>
        </p:txBody>
      </p:sp>
      <p:sp>
        <p:nvSpPr>
          <p:cNvPr id="9222" name="Slide Number Placeholder 6"/>
          <p:cNvSpPr>
            <a:spLocks noGrp="1"/>
          </p:cNvSpPr>
          <p:nvPr>
            <p:ph type="sldNum" sz="quarter" idx="12"/>
          </p:nvPr>
        </p:nvSpPr>
        <p:spPr>
          <a:xfrm>
            <a:off x="4341813" y="6477000"/>
            <a:ext cx="536575" cy="184150"/>
          </a:xfrm>
        </p:spPr>
        <p:txBody>
          <a:bodyPr/>
          <a:lstStyle/>
          <a:p>
            <a:r>
              <a:rPr lang="en-US" dirty="0" smtClean="0"/>
              <a:t>Slide </a:t>
            </a:r>
            <a:fld id="{21692E64-8B7A-48BD-A34F-3FA8A9CB1045}" type="slidenum">
              <a:rPr lang="en-US" smtClean="0"/>
              <a:pPr/>
              <a:t>7</a:t>
            </a:fld>
            <a:endParaRPr lang="en-US" dirty="0"/>
          </a:p>
        </p:txBody>
      </p:sp>
      <p:sp>
        <p:nvSpPr>
          <p:cNvPr id="10" name="Date Placeholder 1"/>
          <p:cNvSpPr>
            <a:spLocks noGrp="1"/>
          </p:cNvSpPr>
          <p:nvPr>
            <p:ph type="dt" sz="half" idx="2"/>
          </p:nvPr>
        </p:nvSpPr>
        <p:spPr/>
        <p:txBody>
          <a:bodyPr/>
          <a:lstStyle/>
          <a:p>
            <a:r>
              <a:rPr lang="en-US" smtClean="0"/>
              <a:t>March 2014</a:t>
            </a:r>
            <a:endParaRPr lang="en-US" dirty="0"/>
          </a:p>
        </p:txBody>
      </p:sp>
      <p:graphicFrame>
        <p:nvGraphicFramePr>
          <p:cNvPr id="7" name="Content Placeholder 4"/>
          <p:cNvGraphicFramePr>
            <a:graphicFrameLocks/>
          </p:cNvGraphicFramePr>
          <p:nvPr>
            <p:extLst>
              <p:ext uri="{D42A27DB-BD31-4B8C-83A1-F6EECF244321}">
                <p14:modId xmlns:p14="http://schemas.microsoft.com/office/powerpoint/2010/main" val="2839396999"/>
              </p:ext>
            </p:extLst>
          </p:nvPr>
        </p:nvGraphicFramePr>
        <p:xfrm>
          <a:off x="609601" y="2057400"/>
          <a:ext cx="7924799" cy="3348990"/>
        </p:xfrm>
        <a:graphic>
          <a:graphicData uri="http://schemas.openxmlformats.org/drawingml/2006/table">
            <a:tbl>
              <a:tblPr/>
              <a:tblGrid>
                <a:gridCol w="1304353"/>
                <a:gridCol w="1372531"/>
                <a:gridCol w="1124040"/>
                <a:gridCol w="968846"/>
                <a:gridCol w="894388"/>
                <a:gridCol w="968846"/>
                <a:gridCol w="1291795"/>
              </a:tblGrid>
              <a:tr h="548640">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MCS index</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Modulation</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Code Rate</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NBPSC</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NCBPS</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smtClean="0">
                          <a:solidFill>
                            <a:schemeClr val="bg1"/>
                          </a:solidFill>
                          <a:latin typeface="Times New Roman"/>
                          <a:ea typeface="Times New Roman"/>
                          <a:cs typeface="Times New Roman"/>
                        </a:rPr>
                        <a:t>NIBPS</a:t>
                      </a:r>
                      <a:endParaRPr lang="en-US" sz="2000" dirty="0">
                        <a:solidFill>
                          <a:schemeClr val="bg1"/>
                        </a:solidFill>
                        <a:latin typeface="Times New Roman"/>
                        <a:ea typeface="Times New Roman"/>
                        <a:cs typeface="Times New Roman"/>
                      </a:endParaRP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c>
                  <a:txBody>
                    <a:bodyPr/>
                    <a:lstStyle/>
                    <a:p>
                      <a:pPr marL="0" marR="0" algn="ctr">
                        <a:spcBef>
                          <a:spcPts val="0"/>
                        </a:spcBef>
                        <a:spcAft>
                          <a:spcPts val="0"/>
                        </a:spcAft>
                      </a:pPr>
                      <a:r>
                        <a:rPr lang="en-US" sz="1800" b="1" dirty="0">
                          <a:solidFill>
                            <a:schemeClr val="bg1"/>
                          </a:solidFill>
                          <a:latin typeface="Times New Roman"/>
                          <a:ea typeface="Times New Roman"/>
                          <a:cs typeface="Times New Roman"/>
                        </a:rPr>
                        <a:t>Data Rate (Mbps)</a:t>
                      </a:r>
                      <a:endParaRPr lang="en-US" sz="2000" dirty="0">
                        <a:solidFill>
                          <a:schemeClr val="bg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50000"/>
                      </a:schemeClr>
                    </a:solid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SBPSK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0.5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SQPSK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5258">
                <a:tc>
                  <a:txBody>
                    <a:bodyPr/>
                    <a:lstStyle/>
                    <a:p>
                      <a:pPr marL="0" marR="0" algn="ctr">
                        <a:spcBef>
                          <a:spcPts val="0"/>
                        </a:spcBef>
                        <a:spcAft>
                          <a:spcPts val="0"/>
                        </a:spcAft>
                      </a:pPr>
                      <a:r>
                        <a:rPr lang="en-US" sz="1800" dirty="0" smtClean="0">
                          <a:latin typeface="Times New Roman"/>
                          <a:ea typeface="Times New Roman"/>
                          <a:cs typeface="Times New Roman"/>
                        </a:rPr>
                        <a:t>3</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SQPSK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5258">
                <a:tc>
                  <a:txBody>
                    <a:bodyPr/>
                    <a:lstStyle/>
                    <a:p>
                      <a:pPr marL="0" marR="0" algn="ctr">
                        <a:spcBef>
                          <a:spcPts val="0"/>
                        </a:spcBef>
                        <a:spcAft>
                          <a:spcPts val="0"/>
                        </a:spcAft>
                      </a:pPr>
                      <a:r>
                        <a:rPr lang="en-US" sz="2000" dirty="0" smtClean="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QPSK</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20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QPSK</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3/4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70</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17.5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16-QAM</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1/2</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192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96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7</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a:solidFill>
                            <a:schemeClr val="tx1"/>
                          </a:solidFill>
                          <a:latin typeface="Times New Roman"/>
                          <a:ea typeface="Times New Roman"/>
                          <a:cs typeface="Times New Roman"/>
                        </a:rPr>
                        <a:t>16-QAM</a:t>
                      </a: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a:latin typeface="Times New Roman"/>
                          <a:ea typeface="Times New Roman"/>
                          <a:cs typeface="Times New Roman"/>
                        </a:rPr>
                        <a:t>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192</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144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36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64-QAM</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5/8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288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180</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45</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74320">
                <a:tc>
                  <a:txBody>
                    <a:bodyPr/>
                    <a:lstStyle/>
                    <a:p>
                      <a:pPr marL="0" marR="0" algn="ctr">
                        <a:spcBef>
                          <a:spcPts val="0"/>
                        </a:spcBef>
                        <a:spcAft>
                          <a:spcPts val="0"/>
                        </a:spcAft>
                      </a:pPr>
                      <a:r>
                        <a:rPr lang="en-US" sz="1800" dirty="0" smtClean="0">
                          <a:latin typeface="Times New Roman"/>
                          <a:ea typeface="Times New Roman"/>
                          <a:cs typeface="Times New Roman"/>
                        </a:rPr>
                        <a:t>9</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kern="1200" dirty="0" smtClean="0">
                          <a:solidFill>
                            <a:schemeClr val="tx1"/>
                          </a:solidFill>
                          <a:latin typeface="Times New Roman"/>
                          <a:ea typeface="Times New Roman"/>
                          <a:cs typeface="Times New Roman"/>
                        </a:rPr>
                        <a:t>64-QAM</a:t>
                      </a:r>
                      <a:endParaRPr lang="en-US" sz="1800" kern="1200" dirty="0">
                        <a:solidFill>
                          <a:schemeClr val="tx1"/>
                        </a:solidFill>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altLang="ko-KR" sz="1800" dirty="0" smtClean="0">
                          <a:latin typeface="Times New Roman"/>
                          <a:ea typeface="Times New Roman"/>
                          <a:cs typeface="Times New Roman"/>
                        </a:rPr>
                        <a:t>3/4</a:t>
                      </a:r>
                      <a:endParaRPr lang="en-US" altLang="ko-KR"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Times New Roman"/>
                          <a:ea typeface="Times New Roman"/>
                          <a:cs typeface="Times New Roman"/>
                        </a:rPr>
                        <a:t>288</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216</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000" dirty="0" smtClean="0">
                          <a:latin typeface="Times New Roman"/>
                          <a:ea typeface="Times New Roman"/>
                          <a:cs typeface="Times New Roman"/>
                        </a:rPr>
                        <a:t>54</a:t>
                      </a:r>
                      <a:endParaRPr lang="en-US" sz="2000" dirty="0">
                        <a:latin typeface="Times New Roman"/>
                        <a:ea typeface="Times New Roman"/>
                        <a:cs typeface="Times New Roman"/>
                      </a:endParaRPr>
                    </a:p>
                  </a:txBody>
                  <a:tcPr marL="5715" marR="5715" marT="571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8" name="TextBox 7"/>
          <p:cNvSpPr txBox="1"/>
          <p:nvPr/>
        </p:nvSpPr>
        <p:spPr>
          <a:xfrm>
            <a:off x="6781800" y="1524000"/>
            <a:ext cx="2180405" cy="307777"/>
          </a:xfrm>
          <a:prstGeom prst="rect">
            <a:avLst/>
          </a:prstGeom>
          <a:noFill/>
        </p:spPr>
        <p:txBody>
          <a:bodyPr wrap="none" rtlCol="0">
            <a:spAutoFit/>
          </a:bodyPr>
          <a:lstStyle/>
          <a:p>
            <a:r>
              <a:rPr lang="en-US" sz="1400" i="1" dirty="0" smtClean="0"/>
              <a:t>Info bits per OFDM symbol</a:t>
            </a:r>
            <a:endParaRPr lang="en-US" sz="1400" i="1" dirty="0"/>
          </a:p>
        </p:txBody>
      </p:sp>
      <p:sp>
        <p:nvSpPr>
          <p:cNvPr id="9" name="TextBox 8"/>
          <p:cNvSpPr txBox="1"/>
          <p:nvPr/>
        </p:nvSpPr>
        <p:spPr>
          <a:xfrm>
            <a:off x="6477000" y="1143000"/>
            <a:ext cx="2321469" cy="307777"/>
          </a:xfrm>
          <a:prstGeom prst="rect">
            <a:avLst/>
          </a:prstGeom>
          <a:noFill/>
        </p:spPr>
        <p:txBody>
          <a:bodyPr wrap="none" rtlCol="0">
            <a:spAutoFit/>
          </a:bodyPr>
          <a:lstStyle/>
          <a:p>
            <a:r>
              <a:rPr lang="en-US" sz="1400" i="1" dirty="0" smtClean="0"/>
              <a:t>coded bits per OFDM symbol</a:t>
            </a:r>
            <a:endParaRPr lang="en-US" sz="1400" i="1" dirty="0"/>
          </a:p>
        </p:txBody>
      </p:sp>
      <p:cxnSp>
        <p:nvCxnSpPr>
          <p:cNvPr id="11" name="Shape 11"/>
          <p:cNvCxnSpPr/>
          <p:nvPr/>
        </p:nvCxnSpPr>
        <p:spPr bwMode="auto">
          <a:xfrm rot="10800000" flipV="1">
            <a:off x="5791200" y="1296889"/>
            <a:ext cx="685800" cy="760511"/>
          </a:xfrm>
          <a:prstGeom prst="bentConnector2">
            <a:avLst/>
          </a:prstGeom>
          <a:solidFill>
            <a:schemeClr val="accent1"/>
          </a:solidFill>
          <a:ln w="12700" cap="flat" cmpd="sng" algn="ctr">
            <a:solidFill>
              <a:schemeClr val="tx1"/>
            </a:solidFill>
            <a:prstDash val="solid"/>
            <a:round/>
            <a:headEnd type="none" w="sm" len="sm"/>
            <a:tailEnd type="arrow"/>
          </a:ln>
          <a:effectLst/>
        </p:spPr>
      </p:cxnSp>
      <p:cxnSp>
        <p:nvCxnSpPr>
          <p:cNvPr id="12" name="Shape 12"/>
          <p:cNvCxnSpPr/>
          <p:nvPr/>
        </p:nvCxnSpPr>
        <p:spPr bwMode="auto">
          <a:xfrm rot="10800000" flipV="1">
            <a:off x="6553200" y="1647725"/>
            <a:ext cx="228600" cy="379511"/>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13" name="TextBox 12"/>
          <p:cNvSpPr txBox="1"/>
          <p:nvPr/>
        </p:nvSpPr>
        <p:spPr>
          <a:xfrm>
            <a:off x="2743200" y="1417637"/>
            <a:ext cx="2081019" cy="307777"/>
          </a:xfrm>
          <a:prstGeom prst="rect">
            <a:avLst/>
          </a:prstGeom>
          <a:noFill/>
        </p:spPr>
        <p:txBody>
          <a:bodyPr wrap="none" rtlCol="0">
            <a:spAutoFit/>
          </a:bodyPr>
          <a:lstStyle/>
          <a:p>
            <a:r>
              <a:rPr lang="en-US" sz="1400" i="1" dirty="0" smtClean="0"/>
              <a:t>coded bits per subcarrier</a:t>
            </a:r>
            <a:endParaRPr lang="en-US" sz="1400" i="1" dirty="0"/>
          </a:p>
        </p:txBody>
      </p:sp>
      <p:cxnSp>
        <p:nvCxnSpPr>
          <p:cNvPr id="14" name="Shape 20"/>
          <p:cNvCxnSpPr>
            <a:stCxn id="13" idx="3"/>
          </p:cNvCxnSpPr>
          <p:nvPr/>
        </p:nvCxnSpPr>
        <p:spPr bwMode="auto">
          <a:xfrm>
            <a:off x="4824219" y="1571526"/>
            <a:ext cx="52581" cy="455711"/>
          </a:xfrm>
          <a:prstGeom prst="bentConnector2">
            <a:avLst/>
          </a:prstGeom>
          <a:solidFill>
            <a:schemeClr val="accent1"/>
          </a:solidFill>
          <a:ln w="12700" cap="flat" cmpd="sng" algn="ctr">
            <a:solidFill>
              <a:schemeClr val="tx1"/>
            </a:solidFill>
            <a:prstDash val="solid"/>
            <a:round/>
            <a:headEnd type="none" w="sm" len="sm"/>
            <a:tailEnd type="arrow"/>
          </a:ln>
          <a:effectLst/>
        </p:spPr>
      </p:cxnSp>
      <p:sp>
        <p:nvSpPr>
          <p:cNvPr id="15" name="TextBox 14"/>
          <p:cNvSpPr txBox="1"/>
          <p:nvPr/>
        </p:nvSpPr>
        <p:spPr>
          <a:xfrm>
            <a:off x="533400" y="5410200"/>
            <a:ext cx="8001000" cy="307777"/>
          </a:xfrm>
          <a:prstGeom prst="rect">
            <a:avLst/>
          </a:prstGeom>
          <a:noFill/>
        </p:spPr>
        <p:txBody>
          <a:bodyPr wrap="square" rtlCol="0">
            <a:spAutoFit/>
          </a:bodyPr>
          <a:lstStyle/>
          <a:p>
            <a:r>
              <a:rPr lang="en-US" sz="1400" i="1" dirty="0" smtClean="0"/>
              <a:t>* The above MCS sets are changeable according to ensuing evaluation result</a:t>
            </a:r>
            <a:endParaRPr lang="en-US" sz="1400" i="1" dirty="0"/>
          </a:p>
        </p:txBody>
      </p:sp>
    </p:spTree>
    <p:extLst>
      <p:ext uri="{BB962C8B-B14F-4D97-AF65-F5344CB8AC3E}">
        <p14:creationId xmlns:p14="http://schemas.microsoft.com/office/powerpoint/2010/main" val="2886908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Parameters</a:t>
            </a:r>
          </a:p>
        </p:txBody>
      </p:sp>
      <p:sp>
        <p:nvSpPr>
          <p:cNvPr id="5" name="Footer Placeholder 4"/>
          <p:cNvSpPr>
            <a:spLocks noGrp="1"/>
          </p:cNvSpPr>
          <p:nvPr>
            <p:ph type="ftr" sz="quarter" idx="11"/>
          </p:nvPr>
        </p:nvSpPr>
        <p:spPr/>
        <p:txBody>
          <a:bodyPr/>
          <a:lstStyle/>
          <a:p>
            <a:r>
              <a:rPr lang="it-IT" smtClean="0"/>
              <a:t>Kapseok Chang, ETRI</a:t>
            </a:r>
            <a:endParaRPr lang="en-US" dirty="0"/>
          </a:p>
        </p:txBody>
      </p:sp>
      <p:sp>
        <p:nvSpPr>
          <p:cNvPr id="9222" name="Slide Number Placeholder 6"/>
          <p:cNvSpPr>
            <a:spLocks noGrp="1"/>
          </p:cNvSpPr>
          <p:nvPr>
            <p:ph type="sldNum" sz="quarter" idx="12"/>
          </p:nvPr>
        </p:nvSpPr>
        <p:spPr/>
        <p:txBody>
          <a:bodyPr/>
          <a:lstStyle/>
          <a:p>
            <a:r>
              <a:rPr lang="en-US" smtClean="0"/>
              <a:t>Slide </a:t>
            </a:r>
            <a:fld id="{21692E64-8B7A-48BD-A34F-3FA8A9CB1045}" type="slidenum">
              <a:rPr lang="en-US" smtClean="0"/>
              <a:pPr/>
              <a:t>8</a:t>
            </a:fld>
            <a:endParaRPr lang="en-US" dirty="0"/>
          </a:p>
        </p:txBody>
      </p:sp>
      <p:sp>
        <p:nvSpPr>
          <p:cNvPr id="10" name="Date Placeholder 1"/>
          <p:cNvSpPr>
            <a:spLocks noGrp="1"/>
          </p:cNvSpPr>
          <p:nvPr>
            <p:ph type="dt" sz="half" idx="2"/>
          </p:nvPr>
        </p:nvSpPr>
        <p:spPr/>
        <p:txBody>
          <a:bodyPr/>
          <a:lstStyle/>
          <a:p>
            <a:r>
              <a:rPr lang="en-US" smtClean="0"/>
              <a:t>March 2014</a:t>
            </a:r>
            <a:endParaRPr lang="en-US" dirty="0"/>
          </a:p>
        </p:txBody>
      </p:sp>
      <p:graphicFrame>
        <p:nvGraphicFramePr>
          <p:cNvPr id="18" name="Content Placeholder 5"/>
          <p:cNvGraphicFramePr>
            <a:graphicFrameLocks/>
          </p:cNvGraphicFramePr>
          <p:nvPr>
            <p:extLst>
              <p:ext uri="{D42A27DB-BD31-4B8C-83A1-F6EECF244321}">
                <p14:modId xmlns:p14="http://schemas.microsoft.com/office/powerpoint/2010/main" val="12343651"/>
              </p:ext>
            </p:extLst>
          </p:nvPr>
        </p:nvGraphicFramePr>
        <p:xfrm>
          <a:off x="685800" y="1747520"/>
          <a:ext cx="7772400" cy="3086465"/>
        </p:xfrm>
        <a:graphic>
          <a:graphicData uri="http://schemas.openxmlformats.org/drawingml/2006/table">
            <a:tbl>
              <a:tblPr firstRow="1" bandRow="1">
                <a:tableStyleId>{5C22544A-7EE6-4342-B048-85BDC9FD1C3A}</a:tableStyleId>
              </a:tblPr>
              <a:tblGrid>
                <a:gridCol w="4495800"/>
                <a:gridCol w="1447800"/>
                <a:gridCol w="1828800"/>
              </a:tblGrid>
              <a:tr h="349069">
                <a:tc>
                  <a:txBody>
                    <a:bodyPr/>
                    <a:lstStyle/>
                    <a:p>
                      <a:r>
                        <a:rPr lang="en-US" sz="1600" dirty="0" smtClean="0"/>
                        <a:t>Parameter</a:t>
                      </a:r>
                      <a:endParaRPr lang="en-US" sz="1600" dirty="0"/>
                    </a:p>
                  </a:txBody>
                  <a:tcPr/>
                </a:tc>
                <a:tc>
                  <a:txBody>
                    <a:bodyPr/>
                    <a:lstStyle/>
                    <a:p>
                      <a:r>
                        <a:rPr lang="en-US" sz="1600" dirty="0" smtClean="0"/>
                        <a:t>Notation</a:t>
                      </a:r>
                      <a:endParaRPr lang="en-US" sz="1600" dirty="0"/>
                    </a:p>
                  </a:txBody>
                  <a:tcPr/>
                </a:tc>
                <a:tc>
                  <a:txBody>
                    <a:bodyPr/>
                    <a:lstStyle/>
                    <a:p>
                      <a:r>
                        <a:rPr lang="en-US" sz="1600" dirty="0" smtClean="0"/>
                        <a:t>Value</a:t>
                      </a:r>
                      <a:endParaRPr lang="en-US" sz="1600" dirty="0"/>
                    </a:p>
                  </a:txBody>
                  <a:tcPr/>
                </a:tc>
              </a:tr>
              <a:tr h="349069">
                <a:tc>
                  <a:txBody>
                    <a:bodyPr/>
                    <a:lstStyle/>
                    <a:p>
                      <a:r>
                        <a:rPr lang="en-US" sz="1600" dirty="0" smtClean="0"/>
                        <a:t>FFT Size</a:t>
                      </a:r>
                      <a:endParaRPr lang="en-US" sz="1600" dirty="0"/>
                    </a:p>
                  </a:txBody>
                  <a:tcPr/>
                </a:tc>
                <a:tc>
                  <a:txBody>
                    <a:bodyPr/>
                    <a:lstStyle/>
                    <a:p>
                      <a:r>
                        <a:rPr lang="en-US" sz="1600" dirty="0" smtClean="0"/>
                        <a:t>N</a:t>
                      </a:r>
                      <a:r>
                        <a:rPr lang="en-US" sz="1600" baseline="-25000" dirty="0" smtClean="0"/>
                        <a:t>FFT</a:t>
                      </a:r>
                      <a:endParaRPr lang="en-US" sz="1600" baseline="-25000" dirty="0"/>
                    </a:p>
                  </a:txBody>
                  <a:tcPr/>
                </a:tc>
                <a:tc>
                  <a:txBody>
                    <a:bodyPr/>
                    <a:lstStyle/>
                    <a:p>
                      <a:r>
                        <a:rPr lang="en-US" sz="1600" dirty="0" smtClean="0"/>
                        <a:t>64</a:t>
                      </a:r>
                      <a:endParaRPr lang="en-US" sz="1600" dirty="0"/>
                    </a:p>
                  </a:txBody>
                  <a:tcPr/>
                </a:tc>
              </a:tr>
              <a:tr h="174535">
                <a:tc>
                  <a:txBody>
                    <a:bodyPr/>
                    <a:lstStyle/>
                    <a:p>
                      <a:r>
                        <a:rPr lang="en-US" sz="1600" dirty="0" smtClean="0"/>
                        <a:t>Number of data subcarriers</a:t>
                      </a:r>
                      <a:endParaRPr lang="en-US" sz="1600" dirty="0"/>
                    </a:p>
                  </a:txBody>
                  <a:tcPr/>
                </a:tc>
                <a:tc>
                  <a:txBody>
                    <a:bodyPr/>
                    <a:lstStyle/>
                    <a:p>
                      <a:r>
                        <a:rPr lang="en-US" sz="1600" dirty="0" smtClean="0"/>
                        <a:t>N</a:t>
                      </a:r>
                      <a:r>
                        <a:rPr lang="en-US" sz="1600" baseline="-25000" dirty="0" smtClean="0"/>
                        <a:t>DS</a:t>
                      </a:r>
                      <a:endParaRPr lang="en-US" sz="1600" baseline="-25000" dirty="0"/>
                    </a:p>
                  </a:txBody>
                  <a:tcPr/>
                </a:tc>
                <a:tc>
                  <a:txBody>
                    <a:bodyPr/>
                    <a:lstStyle/>
                    <a:p>
                      <a:r>
                        <a:rPr lang="en-US" sz="1600" dirty="0" smtClean="0"/>
                        <a:t>48 (excluding dc)</a:t>
                      </a:r>
                      <a:endParaRPr lang="en-US" sz="1600" dirty="0"/>
                    </a:p>
                  </a:txBody>
                  <a:tcPr/>
                </a:tc>
              </a:tr>
              <a:tr h="174535">
                <a:tc>
                  <a:txBody>
                    <a:bodyPr/>
                    <a:lstStyle/>
                    <a:p>
                      <a:r>
                        <a:rPr lang="en-US" sz="1600" dirty="0" smtClean="0"/>
                        <a:t>Number of preamble subcarriers</a:t>
                      </a:r>
                      <a:endParaRPr lang="en-US" sz="1600" dirty="0"/>
                    </a:p>
                  </a:txBody>
                  <a:tcPr/>
                </a:tc>
                <a:tc>
                  <a:txBody>
                    <a:bodyPr/>
                    <a:lstStyle/>
                    <a:p>
                      <a:r>
                        <a:rPr lang="en-US" sz="1600" dirty="0" smtClean="0"/>
                        <a:t>N</a:t>
                      </a:r>
                      <a:r>
                        <a:rPr lang="en-US" sz="1600" baseline="-25000" dirty="0" smtClean="0"/>
                        <a:t>PS</a:t>
                      </a:r>
                      <a:endParaRPr lang="en-US" sz="1600" baseline="-25000" dirty="0"/>
                    </a:p>
                  </a:txBody>
                  <a:tcPr/>
                </a:tc>
                <a:tc>
                  <a:txBody>
                    <a:bodyPr/>
                    <a:lstStyle/>
                    <a:p>
                      <a:r>
                        <a:rPr lang="en-US" sz="1600" dirty="0" smtClean="0"/>
                        <a:t>52 (excluding dc)</a:t>
                      </a:r>
                      <a:endParaRPr lang="en-US" sz="1600" dirty="0"/>
                    </a:p>
                  </a:txBody>
                  <a:tcPr/>
                </a:tc>
              </a:tr>
              <a:tr h="349069">
                <a:tc>
                  <a:txBody>
                    <a:bodyPr/>
                    <a:lstStyle/>
                    <a:p>
                      <a:r>
                        <a:rPr lang="en-US" sz="1600" dirty="0" smtClean="0"/>
                        <a:t>Number of pilot</a:t>
                      </a:r>
                      <a:r>
                        <a:rPr lang="en-US" sz="1600" baseline="0" dirty="0" smtClean="0"/>
                        <a:t> </a:t>
                      </a:r>
                      <a:r>
                        <a:rPr lang="en-US" sz="1600" dirty="0" smtClean="0"/>
                        <a:t>subcarriers</a:t>
                      </a:r>
                      <a:endParaRPr lang="en-US" sz="1600" dirty="0"/>
                    </a:p>
                  </a:txBody>
                  <a:tcPr/>
                </a:tc>
                <a:tc>
                  <a:txBody>
                    <a:bodyPr/>
                    <a:lstStyle/>
                    <a:p>
                      <a:r>
                        <a:rPr lang="en-US" sz="1600" dirty="0" smtClean="0"/>
                        <a:t>N</a:t>
                      </a:r>
                      <a:r>
                        <a:rPr lang="en-US" sz="1600" baseline="-25000" dirty="0" smtClean="0"/>
                        <a:t>SP</a:t>
                      </a:r>
                      <a:endParaRPr lang="en-US" sz="1600" baseline="-25000" dirty="0"/>
                    </a:p>
                  </a:txBody>
                  <a:tcPr/>
                </a:tc>
                <a:tc>
                  <a:txBody>
                    <a:bodyPr/>
                    <a:lstStyle/>
                    <a:p>
                      <a:r>
                        <a:rPr lang="en-US" sz="1600" dirty="0" smtClean="0"/>
                        <a:t>4</a:t>
                      </a:r>
                      <a:endParaRPr lang="en-US" sz="1600" dirty="0"/>
                    </a:p>
                  </a:txBody>
                  <a:tcPr/>
                </a:tc>
              </a:tr>
              <a:tr h="349069">
                <a:tc>
                  <a:txBody>
                    <a:bodyPr/>
                    <a:lstStyle/>
                    <a:p>
                      <a:r>
                        <a:rPr lang="en-US" sz="1600" dirty="0" smtClean="0"/>
                        <a:t>OFDM sampling</a:t>
                      </a:r>
                      <a:r>
                        <a:rPr lang="en-US" sz="1600" baseline="0" dirty="0" smtClean="0"/>
                        <a:t> time</a:t>
                      </a:r>
                      <a:endParaRPr lang="en-US" sz="1600" dirty="0"/>
                    </a:p>
                  </a:txBody>
                  <a:tcPr/>
                </a:tc>
                <a:tc>
                  <a:txBody>
                    <a:bodyPr/>
                    <a:lstStyle/>
                    <a:p>
                      <a:r>
                        <a:rPr lang="en-US" sz="1600" baseline="0" dirty="0" smtClean="0"/>
                        <a:t>t</a:t>
                      </a:r>
                      <a:r>
                        <a:rPr lang="en-US" sz="1600" baseline="-25000" dirty="0" smtClean="0"/>
                        <a:t>s</a:t>
                      </a:r>
                      <a:endParaRPr lang="en-US" sz="1600" baseline="-25000" dirty="0"/>
                    </a:p>
                  </a:txBody>
                  <a:tcPr/>
                </a:tc>
                <a:tc>
                  <a:txBody>
                    <a:bodyPr/>
                    <a:lstStyle/>
                    <a:p>
                      <a:r>
                        <a:rPr lang="en-US" sz="1600" dirty="0" smtClean="0"/>
                        <a:t>0.5 ns</a:t>
                      </a:r>
                      <a:endParaRPr lang="en-US" sz="1600" dirty="0"/>
                    </a:p>
                  </a:txBody>
                  <a:tcPr/>
                </a:tc>
              </a:tr>
              <a:tr h="349069">
                <a:tc>
                  <a:txBody>
                    <a:bodyPr/>
                    <a:lstStyle/>
                    <a:p>
                      <a:r>
                        <a:rPr lang="en-US" sz="1600" dirty="0" smtClean="0"/>
                        <a:t>Subcarrier frequency</a:t>
                      </a:r>
                      <a:r>
                        <a:rPr lang="en-US" sz="1600" baseline="0" dirty="0" smtClean="0"/>
                        <a:t> spacing</a:t>
                      </a:r>
                      <a:endParaRPr lang="en-US" sz="1600" dirty="0"/>
                    </a:p>
                  </a:txBody>
                  <a:tcPr/>
                </a:tc>
                <a:tc>
                  <a:txBody>
                    <a:bodyPr/>
                    <a:lstStyle/>
                    <a:p>
                      <a:r>
                        <a:rPr lang="el-GR" sz="1600" baseline="0" dirty="0" smtClean="0"/>
                        <a:t>Δ</a:t>
                      </a:r>
                      <a:r>
                        <a:rPr lang="en-US" sz="1600" baseline="-25000" dirty="0" smtClean="0"/>
                        <a:t>F</a:t>
                      </a:r>
                      <a:endParaRPr lang="en-US" sz="1600" baseline="-25000" dirty="0"/>
                    </a:p>
                  </a:txBody>
                  <a:tcPr/>
                </a:tc>
                <a:tc>
                  <a:txBody>
                    <a:bodyPr/>
                    <a:lstStyle/>
                    <a:p>
                      <a:r>
                        <a:rPr lang="en-US" sz="1600" dirty="0" smtClean="0"/>
                        <a:t>312.5</a:t>
                      </a:r>
                      <a:r>
                        <a:rPr lang="en-US" sz="1600" baseline="0" dirty="0" smtClean="0"/>
                        <a:t> kHz</a:t>
                      </a:r>
                      <a:endParaRPr lang="en-US" sz="1600" dirty="0"/>
                    </a:p>
                  </a:txBody>
                  <a:tcPr/>
                </a:tc>
              </a:tr>
              <a:tr h="174535">
                <a:tc>
                  <a:txBody>
                    <a:bodyPr/>
                    <a:lstStyle/>
                    <a:p>
                      <a:r>
                        <a:rPr lang="en-US" sz="1600" dirty="0" smtClean="0"/>
                        <a:t>Cyclic Prefix</a:t>
                      </a:r>
                      <a:endParaRPr lang="en-US" sz="1600" dirty="0"/>
                    </a:p>
                  </a:txBody>
                  <a:tcPr/>
                </a:tc>
                <a:tc>
                  <a:txBody>
                    <a:bodyPr/>
                    <a:lstStyle/>
                    <a:p>
                      <a:r>
                        <a:rPr lang="en-US" sz="1600" baseline="0" dirty="0" smtClean="0"/>
                        <a:t>T</a:t>
                      </a:r>
                      <a:r>
                        <a:rPr lang="en-US" sz="1600" baseline="-25000" dirty="0" smtClean="0"/>
                        <a:t>CP</a:t>
                      </a:r>
                      <a:endParaRPr lang="en-US" sz="1600" baseline="-25000" dirty="0"/>
                    </a:p>
                  </a:txBody>
                  <a:tcPr/>
                </a:tc>
                <a:tc>
                  <a:txBody>
                    <a:bodyPr/>
                    <a:lstStyle/>
                    <a:p>
                      <a:r>
                        <a:rPr lang="en-US" sz="1600" dirty="0" smtClean="0"/>
                        <a:t>16t</a:t>
                      </a:r>
                      <a:r>
                        <a:rPr lang="en-US" sz="1600" baseline="-25000" dirty="0" smtClean="0"/>
                        <a:t>s </a:t>
                      </a:r>
                      <a:r>
                        <a:rPr lang="en-US" sz="1600" baseline="0" dirty="0" smtClean="0"/>
                        <a:t>= 0.8us</a:t>
                      </a:r>
                      <a:endParaRPr lang="en-US" sz="1600" baseline="0" dirty="0"/>
                    </a:p>
                  </a:txBody>
                  <a:tcPr/>
                </a:tc>
              </a:tr>
              <a:tr h="174535">
                <a:tc>
                  <a:txBody>
                    <a:bodyPr/>
                    <a:lstStyle/>
                    <a:p>
                      <a:r>
                        <a:rPr lang="en-US" sz="1600" dirty="0" smtClean="0"/>
                        <a:t>OFDM symbol duration</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aseline="0" dirty="0" smtClean="0"/>
                        <a:t>T</a:t>
                      </a:r>
                      <a:r>
                        <a:rPr lang="en-US" altLang="ko-KR" sz="1600" baseline="-25000" dirty="0" smtClean="0"/>
                        <a:t>s</a:t>
                      </a:r>
                    </a:p>
                  </a:txBody>
                  <a:tcPr/>
                </a:tc>
                <a:tc>
                  <a:txBody>
                    <a:bodyPr/>
                    <a:lstStyle/>
                    <a:p>
                      <a:r>
                        <a:rPr lang="en-US" sz="1600" baseline="0" dirty="0" smtClean="0"/>
                        <a:t>4 ns</a:t>
                      </a:r>
                      <a:endParaRPr lang="en-US" sz="1600" baseline="0" dirty="0"/>
                    </a:p>
                  </a:txBody>
                  <a:tcPr/>
                </a:tc>
              </a:tr>
            </a:tbl>
          </a:graphicData>
        </a:graphic>
      </p:graphicFrame>
    </p:spTree>
    <p:extLst>
      <p:ext uri="{BB962C8B-B14F-4D97-AF65-F5344CB8AC3E}">
        <p14:creationId xmlns:p14="http://schemas.microsoft.com/office/powerpoint/2010/main" val="177032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PPDU Format</a:t>
            </a:r>
            <a:endParaRPr lang="ko-KR" altLang="en-US" dirty="0"/>
          </a:p>
        </p:txBody>
      </p:sp>
      <p:sp>
        <p:nvSpPr>
          <p:cNvPr id="3" name="바닥글 개체 틀 2"/>
          <p:cNvSpPr>
            <a:spLocks noGrp="1"/>
          </p:cNvSpPr>
          <p:nvPr>
            <p:ph type="ftr" sz="quarter" idx="11"/>
          </p:nvPr>
        </p:nvSpPr>
        <p:spPr/>
        <p:txBody>
          <a:bodyPr/>
          <a:lstStyle/>
          <a:p>
            <a:pPr>
              <a:defRPr/>
            </a:pPr>
            <a:r>
              <a:rPr lang="en-US" smtClean="0"/>
              <a:t>Kapseok Chang, ETRI</a:t>
            </a:r>
            <a:endParaRPr lang="en-US" dirty="0"/>
          </a:p>
        </p:txBody>
      </p:sp>
      <p:sp>
        <p:nvSpPr>
          <p:cNvPr id="4" name="슬라이드 번호 개체 틀 3"/>
          <p:cNvSpPr>
            <a:spLocks noGrp="1"/>
          </p:cNvSpPr>
          <p:nvPr>
            <p:ph type="sldNum" sz="quarter" idx="12"/>
          </p:nvPr>
        </p:nvSpPr>
        <p:spPr/>
        <p:txBody>
          <a:bodyPr/>
          <a:lstStyle/>
          <a:p>
            <a:pPr>
              <a:defRPr/>
            </a:pPr>
            <a:r>
              <a:rPr lang="en-US" smtClean="0"/>
              <a:t>Slide </a:t>
            </a:r>
            <a:fld id="{FDF07906-6276-45F3-B6FE-099C5D66E044}" type="slidenum">
              <a:rPr lang="en-US" smtClean="0"/>
              <a:pPr>
                <a:defRPr/>
              </a:pPr>
              <a:t>9</a:t>
            </a:fld>
            <a:endParaRPr lang="en-US" dirty="0"/>
          </a:p>
        </p:txBody>
      </p:sp>
      <p:sp>
        <p:nvSpPr>
          <p:cNvPr id="5" name="날짜 개체 틀 4"/>
          <p:cNvSpPr>
            <a:spLocks noGrp="1"/>
          </p:cNvSpPr>
          <p:nvPr>
            <p:ph type="dt" sz="half" idx="2"/>
          </p:nvPr>
        </p:nvSpPr>
        <p:spPr/>
        <p:txBody>
          <a:bodyPr/>
          <a:lstStyle/>
          <a:p>
            <a:pPr>
              <a:defRPr/>
            </a:pPr>
            <a:r>
              <a:rPr lang="en-US" smtClean="0"/>
              <a:t>March 2014</a:t>
            </a:r>
            <a:endParaRPr lang="en-US" dirty="0"/>
          </a:p>
        </p:txBody>
      </p:sp>
      <p:sp>
        <p:nvSpPr>
          <p:cNvPr id="9" name="Content Placeholder 6"/>
          <p:cNvSpPr>
            <a:spLocks noGrp="1"/>
          </p:cNvSpPr>
          <p:nvPr>
            <p:ph idx="1"/>
          </p:nvPr>
        </p:nvSpPr>
        <p:spPr>
          <a:xfrm>
            <a:off x="609600" y="2323306"/>
            <a:ext cx="7848600" cy="4001294"/>
          </a:xfrm>
        </p:spPr>
        <p:txBody>
          <a:bodyPr>
            <a:normAutofit fontScale="92500" lnSpcReduction="10000"/>
          </a:bodyPr>
          <a:lstStyle/>
          <a:p>
            <a:pPr>
              <a:buNone/>
            </a:pPr>
            <a:r>
              <a:rPr lang="en-US" sz="2000" b="1" dirty="0" smtClean="0"/>
              <a:t>Preamble</a:t>
            </a:r>
          </a:p>
          <a:p>
            <a:pPr lvl="1"/>
            <a:r>
              <a:rPr lang="en-US" sz="1800" dirty="0" smtClean="0"/>
              <a:t>consists of short training field (STF), long training field (LTF), and collision detection field (CDF)</a:t>
            </a:r>
          </a:p>
          <a:p>
            <a:pPr lvl="1"/>
            <a:r>
              <a:rPr lang="en-US" sz="1800" dirty="0" smtClean="0"/>
              <a:t>Preamble is used for carrier sensing, automatic gain control (AGC), packet detection, time/frequency synchronization, channel estimation, and collision detection. </a:t>
            </a:r>
            <a:endParaRPr lang="en-US" sz="1600" dirty="0" smtClean="0"/>
          </a:p>
          <a:p>
            <a:pPr>
              <a:buNone/>
            </a:pPr>
            <a:r>
              <a:rPr lang="en-US" sz="2000" b="1" dirty="0" smtClean="0"/>
              <a:t>Header</a:t>
            </a:r>
          </a:p>
          <a:p>
            <a:pPr lvl="1"/>
            <a:r>
              <a:rPr lang="en-US" altLang="ko-KR" sz="1800" dirty="0" smtClean="0"/>
              <a:t>used </a:t>
            </a:r>
            <a:r>
              <a:rPr lang="en-US" altLang="ko-KR" sz="1800" dirty="0"/>
              <a:t>for describing the content of the packet data as well as the protocol used to transfer </a:t>
            </a:r>
            <a:r>
              <a:rPr lang="en-US" altLang="ko-KR" sz="1800" dirty="0" smtClean="0"/>
              <a:t>it</a:t>
            </a:r>
            <a:endParaRPr lang="en-US" altLang="ko-KR" sz="1400" dirty="0"/>
          </a:p>
          <a:p>
            <a:pPr>
              <a:buNone/>
            </a:pPr>
            <a:r>
              <a:rPr lang="en-US" altLang="ko-KR" sz="2000" dirty="0" smtClean="0"/>
              <a:t>Data Field</a:t>
            </a:r>
            <a:endParaRPr lang="en-US" altLang="ko-KR" sz="2000" dirty="0"/>
          </a:p>
          <a:p>
            <a:pPr lvl="1"/>
            <a:r>
              <a:rPr lang="en-US" sz="1800" dirty="0" smtClean="0"/>
              <a:t>used for the information intended for the receiver </a:t>
            </a:r>
            <a:endParaRPr lang="en-US" sz="1800" dirty="0"/>
          </a:p>
          <a:p>
            <a:pPr>
              <a:buNone/>
            </a:pPr>
            <a:r>
              <a:rPr lang="en-US" sz="2000" b="1" dirty="0" smtClean="0"/>
              <a:t>Beam Jitter (BJ) Field</a:t>
            </a:r>
          </a:p>
          <a:p>
            <a:pPr lvl="1"/>
            <a:r>
              <a:rPr lang="en-US" sz="1800" dirty="0" smtClean="0"/>
              <a:t>used for Look and Link (LnL)</a:t>
            </a:r>
          </a:p>
          <a:p>
            <a:pPr lvl="1"/>
            <a:r>
              <a:rPr lang="en-US" altLang="ko-KR" sz="1400" dirty="0" smtClean="0"/>
              <a:t>see the different </a:t>
            </a:r>
            <a:r>
              <a:rPr lang="en-US" altLang="ko-KR" sz="1400" dirty="0"/>
              <a:t>presentation (IEEE </a:t>
            </a:r>
            <a:r>
              <a:rPr lang="en-US" altLang="ko-KR" sz="1400" dirty="0" smtClean="0"/>
              <a:t>802.15-14-0133-00-0008) </a:t>
            </a:r>
            <a:endParaRPr lang="en-US" altLang="ko-KR" sz="1400" dirty="0"/>
          </a:p>
          <a:p>
            <a:pPr lvl="1"/>
            <a:endParaRPr lang="en-US" sz="1800" dirty="0"/>
          </a:p>
        </p:txBody>
      </p:sp>
      <p:pic>
        <p:nvPicPr>
          <p:cNvPr id="1126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447800"/>
            <a:ext cx="6231256"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664166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60308</TotalTime>
  <Words>1463</Words>
  <Application>Microsoft Office PowerPoint</Application>
  <PresentationFormat>화면 슬라이드 쇼(4:3)</PresentationFormat>
  <Paragraphs>345</Paragraphs>
  <Slides>21</Slides>
  <Notes>6</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21</vt:i4>
      </vt:variant>
    </vt:vector>
  </HeadingPairs>
  <TitlesOfParts>
    <vt:vector size="27" baseType="lpstr">
      <vt:lpstr>굴림</vt:lpstr>
      <vt:lpstr>Arial</vt:lpstr>
      <vt:lpstr>Times New Roman</vt:lpstr>
      <vt:lpstr>Wingdings</vt:lpstr>
      <vt:lpstr>Default Design</vt:lpstr>
      <vt:lpstr>Equation</vt:lpstr>
      <vt:lpstr>PowerPoint 프레젠테이션</vt:lpstr>
      <vt:lpstr>Outline</vt:lpstr>
      <vt:lpstr>Proposal Overview</vt:lpstr>
      <vt:lpstr>Channelization</vt:lpstr>
      <vt:lpstr>PHY Overview</vt:lpstr>
      <vt:lpstr>MCS Characteristics</vt:lpstr>
      <vt:lpstr>MCS Table</vt:lpstr>
      <vt:lpstr>Parameters</vt:lpstr>
      <vt:lpstr>PPDU Format</vt:lpstr>
      <vt:lpstr>Preamble Format (1)</vt:lpstr>
      <vt:lpstr>Preamble Format (2)</vt:lpstr>
      <vt:lpstr>Preamble Format (3)</vt:lpstr>
      <vt:lpstr>Preamble Format (4)</vt:lpstr>
      <vt:lpstr>Preamble Format (5)</vt:lpstr>
      <vt:lpstr>Modulation and Mapping (1)</vt:lpstr>
      <vt:lpstr>Modulation and Mapping (2)</vt:lpstr>
      <vt:lpstr>Header</vt:lpstr>
      <vt:lpstr>Payload</vt:lpstr>
      <vt:lpstr>PHY Security</vt:lpstr>
      <vt:lpstr>Conclusions</vt:lpstr>
      <vt:lpstr>References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1367</cp:revision>
  <cp:lastPrinted>2014-03-05T06:00:46Z</cp:lastPrinted>
  <dcterms:created xsi:type="dcterms:W3CDTF">1999-11-08T18:59:45Z</dcterms:created>
  <dcterms:modified xsi:type="dcterms:W3CDTF">2014-03-12T15:55:42Z</dcterms:modified>
</cp:coreProperties>
</file>