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9" r:id="rId2"/>
    <p:sldId id="260" r:id="rId3"/>
    <p:sldId id="261" r:id="rId4"/>
    <p:sldId id="264" r:id="rId5"/>
    <p:sldId id="265" r:id="rId6"/>
    <p:sldId id="266" r:id="rId7"/>
    <p:sldId id="267" r:id="rId8"/>
    <p:sldId id="268" r:id="rId9"/>
    <p:sldId id="272" r:id="rId10"/>
    <p:sldId id="273" r:id="rId11"/>
    <p:sldId id="274" r:id="rId12"/>
    <p:sldId id="270" r:id="rId13"/>
    <p:sldId id="275" r:id="rId14"/>
    <p:sldId id="276" r:id="rId15"/>
    <p:sldId id="277" r:id="rId16"/>
    <p:sldId id="262" r:id="rId17"/>
    <p:sldId id="263" r:id="rId18"/>
    <p:sldId id="278" r:id="rId19"/>
    <p:sldId id="279" r:id="rId20"/>
    <p:sldId id="280" r:id="rId21"/>
    <p:sldId id="281"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March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628800"/>
            <a:ext cx="7772400" cy="4114800"/>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a:lvl1pPr>
          </a:lstStyle>
          <a:p>
            <a:r>
              <a:rPr lang="en-US" altLang="ko-KR" dirty="0" smtClean="0"/>
              <a:t>March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6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dirty="0" smtClean="0"/>
              <a:t>March 2014</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dirty="0" smtClean="0"/>
              <a:t>March 2014</a:t>
            </a:r>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dirty="0" smtClean="0"/>
              <a:t>March 2014</a:t>
            </a:r>
          </a:p>
        </p:txBody>
      </p:sp>
      <p:sp>
        <p:nvSpPr>
          <p:cNvPr id="3" name="바닥글 개체 틀 2"/>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March 2014</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802.15-14-0131-01-0008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dirty="0" smtClean="0"/>
              <a:t>March 2014</a:t>
            </a:r>
            <a:endParaRPr lang="en-US" altLang="ko-KR" dirty="0"/>
          </a:p>
        </p:txBody>
      </p:sp>
      <p:sp>
        <p:nvSpPr>
          <p:cNvPr id="5" name="바닥글 개체 틀 2"/>
          <p:cNvSpPr>
            <a:spLocks noGrp="1"/>
          </p:cNvSpPr>
          <p:nvPr>
            <p:ph type="ftr" sz="quarter" idx="11"/>
          </p:nvPr>
        </p:nvSpPr>
        <p:spPr/>
        <p:txBody>
          <a:body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Fully Distributed Contention Based MAC Proposal for PAC</a:t>
            </a:r>
            <a:r>
              <a:rPr lang="en-US" altLang="ko-KR" sz="1600" dirty="0">
                <a:solidFill>
                  <a:schemeClr val="tx2"/>
                </a:solidFill>
                <a:ea typeface="굴림" charset="-127"/>
              </a:rPr>
              <a:t>	</a:t>
            </a:r>
          </a:p>
          <a:p>
            <a:r>
              <a:rPr lang="en-US" altLang="ko-KR" sz="1600" b="1" dirty="0">
                <a:solidFill>
                  <a:schemeClr val="tx2"/>
                </a:solidFill>
                <a:ea typeface="굴림" charset="-127"/>
              </a:rPr>
              <a:t>Date </a:t>
            </a:r>
            <a:r>
              <a:rPr lang="en-US" altLang="ko-KR" sz="1600" b="1" dirty="0" smtClean="0">
                <a:solidFill>
                  <a:schemeClr val="tx2"/>
                </a:solidFill>
                <a:ea typeface="굴림" charset="-127"/>
              </a:rPr>
              <a:t>Submitted: </a:t>
            </a:r>
            <a:r>
              <a:rPr lang="en-US" altLang="ko-KR" sz="1600" dirty="0" smtClean="0">
                <a:solidFill>
                  <a:schemeClr val="tx2"/>
                </a:solidFill>
                <a:ea typeface="굴림" charset="-127"/>
              </a:rPr>
              <a:t>12 March, 2014</a:t>
            </a:r>
            <a:endParaRPr lang="en-US" altLang="ko-KR" sz="1600" dirty="0">
              <a:solidFill>
                <a:schemeClr val="tx2"/>
              </a:solidFill>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(ETRI), </a:t>
            </a:r>
            <a:r>
              <a:rPr lang="en-US" altLang="ko-KR" sz="1600" dirty="0" err="1" smtClean="0">
                <a:solidFill>
                  <a:schemeClr val="tx2"/>
                </a:solidFill>
                <a:ea typeface="굴림" charset="-127"/>
              </a:rPr>
              <a:t>Kapseok</a:t>
            </a:r>
            <a:r>
              <a:rPr lang="en-US" altLang="ko-KR" sz="1600" dirty="0" smtClean="0">
                <a:solidFill>
                  <a:schemeClr val="tx2"/>
                </a:solidFill>
                <a:ea typeface="굴림" charset="-127"/>
              </a:rPr>
              <a:t> Chang (ETRI), Moon-</a:t>
            </a:r>
            <a:r>
              <a:rPr lang="en-US" altLang="ko-KR" sz="1600" dirty="0" err="1" smtClean="0">
                <a:solidFill>
                  <a:schemeClr val="tx2"/>
                </a:solidFill>
                <a:ea typeface="굴림" charset="-127"/>
              </a:rPr>
              <a:t>Sik</a:t>
            </a:r>
            <a:r>
              <a:rPr lang="en-US" altLang="ko-KR" sz="1600" dirty="0" smtClean="0">
                <a:solidFill>
                  <a:schemeClr val="tx2"/>
                </a:solidFill>
                <a:ea typeface="굴림" charset="-127"/>
              </a:rPr>
              <a:t> Lee (ETRI),</a:t>
            </a:r>
          </a:p>
          <a:p>
            <a:r>
              <a:rPr lang="en-US" altLang="ko-KR" sz="1600" dirty="0">
                <a:solidFill>
                  <a:schemeClr val="tx2"/>
                </a:solidFill>
                <a:ea typeface="굴림" charset="-127"/>
              </a:rPr>
              <a:t> </a:t>
            </a:r>
            <a:r>
              <a:rPr lang="en-US" altLang="ko-KR" sz="1600" dirty="0" smtClean="0">
                <a:solidFill>
                  <a:schemeClr val="tx2"/>
                </a:solidFill>
                <a:ea typeface="굴림" charset="-127"/>
              </a:rPr>
              <a:t>             </a:t>
            </a:r>
            <a:r>
              <a:rPr lang="en-US" altLang="ko-KR" sz="1600" dirty="0" err="1" smtClean="0">
                <a:solidFill>
                  <a:schemeClr val="tx2"/>
                </a:solidFill>
                <a:ea typeface="굴림" charset="-127"/>
              </a:rPr>
              <a:t>Junhyuk</a:t>
            </a:r>
            <a:r>
              <a:rPr lang="en-US" altLang="ko-KR" sz="1600" dirty="0" smtClean="0">
                <a:solidFill>
                  <a:schemeClr val="tx2"/>
                </a:solidFill>
                <a:ea typeface="굴림" charset="-127"/>
              </a:rPr>
              <a:t> Kim (KAIST), June-Koo Kevin Rhee (KAIST)</a:t>
            </a:r>
            <a:endParaRPr lang="en-US" altLang="ko-KR" sz="1600" dirty="0">
              <a:solidFill>
                <a:schemeClr val="tx2"/>
              </a:solidFill>
              <a:ea typeface="굴림" charset="-127"/>
            </a:endParaRPr>
          </a:p>
          <a:p>
            <a:r>
              <a:rPr lang="en-US" altLang="ko-KR" sz="1600" dirty="0" smtClean="0">
                <a:solidFill>
                  <a:schemeClr val="tx2"/>
                </a:solidFill>
                <a:ea typeface="굴림" charset="-127"/>
              </a:rPr>
              <a:t>Address: ETRI, </a:t>
            </a:r>
            <a:r>
              <a:rPr lang="en-US" altLang="ko-KR" sz="1600" dirty="0" err="1" smtClean="0">
                <a:solidFill>
                  <a:schemeClr val="tx2"/>
                </a:solidFill>
                <a:ea typeface="굴림" charset="-127"/>
              </a:rPr>
              <a:t>Daejeon</a:t>
            </a:r>
            <a:r>
              <a:rPr lang="en-US" altLang="ko-KR" sz="1600" dirty="0" smtClean="0">
                <a:solidFill>
                  <a:schemeClr val="tx2"/>
                </a:solidFill>
                <a:ea typeface="굴림" charset="-127"/>
              </a:rPr>
              <a:t>, Korea; KAIST, </a:t>
            </a:r>
            <a:r>
              <a:rPr lang="en-US" altLang="ko-KR" sz="1600" dirty="0" err="1" smtClean="0">
                <a:solidFill>
                  <a:schemeClr val="tx2"/>
                </a:solidFill>
                <a:ea typeface="굴림" charset="-127"/>
              </a:rPr>
              <a:t>Daejeon</a:t>
            </a:r>
            <a:r>
              <a:rPr lang="en-US" altLang="ko-KR" sz="1600" dirty="0" smtClean="0">
                <a:solidFill>
                  <a:schemeClr val="tx2"/>
                </a:solidFill>
                <a:ea typeface="굴림" charset="-127"/>
              </a:rPr>
              <a:t>, Korea</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a:t>
            </a:r>
          </a:p>
          <a:p>
            <a:r>
              <a:rPr lang="en-US" altLang="ko-KR" sz="1600" dirty="0" smtClean="0">
                <a:solidFill>
                  <a:schemeClr val="tx2"/>
                </a:solidFill>
                <a:ea typeface="굴림" charset="-127"/>
              </a:rPr>
              <a:t>E-Mail: {</a:t>
            </a:r>
            <a:r>
              <a:rPr lang="en-US" altLang="ko-KR" sz="1600" dirty="0" err="1" smtClean="0">
                <a:solidFill>
                  <a:schemeClr val="tx2"/>
                </a:solidFill>
                <a:ea typeface="굴림" charset="-127"/>
              </a:rPr>
              <a:t>bjkwak</a:t>
            </a:r>
            <a:r>
              <a:rPr lang="en-US" altLang="ko-KR" sz="1600" dirty="0" smtClean="0">
                <a:solidFill>
                  <a:schemeClr val="tx2"/>
                </a:solidFill>
                <a:ea typeface="굴림" charset="-127"/>
              </a:rPr>
              <a:t>, </a:t>
            </a:r>
            <a:r>
              <a:rPr lang="en-US" altLang="ko-KR" sz="1600" dirty="0" err="1" smtClean="0">
                <a:solidFill>
                  <a:schemeClr val="tx2"/>
                </a:solidFill>
                <a:ea typeface="굴림" charset="-127"/>
              </a:rPr>
              <a:t>kschang</a:t>
            </a:r>
            <a:r>
              <a:rPr lang="en-US" altLang="ko-KR" sz="1600" dirty="0" smtClean="0">
                <a:solidFill>
                  <a:schemeClr val="tx2"/>
                </a:solidFill>
                <a:ea typeface="굴림" charset="-127"/>
              </a:rPr>
              <a:t>, </a:t>
            </a:r>
            <a:r>
              <a:rPr lang="en-US" altLang="ko-KR" sz="1600" dirty="0" err="1" smtClean="0">
                <a:solidFill>
                  <a:schemeClr val="tx2"/>
                </a:solidFill>
                <a:ea typeface="굴림" charset="-127"/>
              </a:rPr>
              <a:t>moonsiklee</a:t>
            </a:r>
            <a:r>
              <a:rPr lang="en-US" altLang="ko-KR" sz="1600" dirty="0" smtClean="0">
                <a:solidFill>
                  <a:schemeClr val="tx2"/>
                </a:solidFill>
                <a:ea typeface="굴림" charset="-127"/>
              </a:rPr>
              <a:t>}@etri.re.kr, kim.jh@kaist.ac.kr, rhee.jk@kaist.edu</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TG8 PAC Call for Contributions (CFC), 15-14-0087-00-0008, Jan 23, 2014.</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This document provides a fully distributed, synchronized, contention based MAC proposal for PAC</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To discuss the merits of the proposed scheme, which is to be harmonized with other proposals for 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Sleep Mode Support</a:t>
            </a:r>
            <a:endParaRPr lang="ko-KR" altLang="en-US" dirty="0"/>
          </a:p>
        </p:txBody>
      </p:sp>
      <p:sp>
        <p:nvSpPr>
          <p:cNvPr id="3" name="내용 개체 틀 2"/>
          <p:cNvSpPr>
            <a:spLocks noGrp="1"/>
          </p:cNvSpPr>
          <p:nvPr>
            <p:ph idx="1"/>
          </p:nvPr>
        </p:nvSpPr>
        <p:spPr>
          <a:xfrm>
            <a:off x="685800" y="1628800"/>
            <a:ext cx="3886200" cy="3240360"/>
          </a:xfrm>
        </p:spPr>
        <p:txBody>
          <a:bodyPr/>
          <a:lstStyle/>
          <a:p>
            <a:r>
              <a:rPr lang="en-US" altLang="ko-KR" sz="2000" dirty="0" smtClean="0"/>
              <a:t>PDs in sleep mode</a:t>
            </a:r>
          </a:p>
          <a:p>
            <a:pPr lvl="1"/>
            <a:r>
              <a:rPr lang="en-US" altLang="ko-KR" sz="1600" dirty="0" smtClean="0"/>
              <a:t>Stay active in the sync slot to maintain network sync</a:t>
            </a:r>
          </a:p>
          <a:p>
            <a:pPr lvl="1"/>
            <a:r>
              <a:rPr lang="en-US" altLang="ko-KR" sz="1600" dirty="0" smtClean="0"/>
              <a:t>Stay inactive in the data slot to reduce power consumption</a:t>
            </a:r>
          </a:p>
          <a:p>
            <a:pPr lvl="1"/>
            <a:r>
              <a:rPr lang="en-US" altLang="ko-KR" sz="1600" dirty="0" smtClean="0"/>
              <a:t>Listen to discovery indication sub-slot</a:t>
            </a:r>
          </a:p>
          <a:p>
            <a:pPr lvl="2"/>
            <a:r>
              <a:rPr lang="en-US" altLang="ko-KR" sz="1200" dirty="0" smtClean="0"/>
              <a:t>If carrier is sensed, listen to discovery sub-slot for discovery messages</a:t>
            </a:r>
          </a:p>
          <a:p>
            <a:pPr lvl="2"/>
            <a:r>
              <a:rPr lang="en-US" altLang="ko-KR" sz="1200" dirty="0" smtClean="0"/>
              <a:t>If no carrier is sensed, do not listen to the discovery sub-slot to further reduce power consumption</a:t>
            </a:r>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772815"/>
            <a:ext cx="4178300" cy="2509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내용 개체 틀 2"/>
          <p:cNvSpPr txBox="1">
            <a:spLocks/>
          </p:cNvSpPr>
          <p:nvPr/>
        </p:nvSpPr>
        <p:spPr bwMode="auto">
          <a:xfrm>
            <a:off x="683568" y="4797152"/>
            <a:ext cx="7776864"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kern="0" dirty="0" smtClean="0"/>
              <a:t>PDs with discovery message to transmit</a:t>
            </a:r>
          </a:p>
          <a:p>
            <a:pPr lvl="1"/>
            <a:r>
              <a:rPr lang="en-US" altLang="ko-KR" sz="1600" kern="0" dirty="0" smtClean="0"/>
              <a:t>Transmit discovery indication signal in the discovery indication sub-slot</a:t>
            </a:r>
          </a:p>
          <a:p>
            <a:pPr lvl="1"/>
            <a:r>
              <a:rPr lang="en-US" altLang="ko-KR" sz="1600" kern="0" dirty="0" smtClean="0"/>
              <a:t>Transmit discovery message in the discovery sub-slot using random access</a:t>
            </a:r>
          </a:p>
        </p:txBody>
      </p:sp>
    </p:spTree>
    <p:extLst>
      <p:ext uri="{BB962C8B-B14F-4D97-AF65-F5344CB8AC3E}">
        <p14:creationId xmlns:p14="http://schemas.microsoft.com/office/powerpoint/2010/main" val="4031864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 Slot Reuse</a:t>
            </a:r>
            <a:endParaRPr lang="ko-KR" altLang="en-US" dirty="0"/>
          </a:p>
        </p:txBody>
      </p:sp>
      <p:sp>
        <p:nvSpPr>
          <p:cNvPr id="3" name="내용 개체 틀 2"/>
          <p:cNvSpPr>
            <a:spLocks noGrp="1"/>
          </p:cNvSpPr>
          <p:nvPr>
            <p:ph idx="1"/>
          </p:nvPr>
        </p:nvSpPr>
        <p:spPr>
          <a:xfrm>
            <a:off x="685800" y="1628800"/>
            <a:ext cx="3886200" cy="4464496"/>
          </a:xfrm>
        </p:spPr>
        <p:txBody>
          <a:bodyPr/>
          <a:lstStyle/>
          <a:p>
            <a:r>
              <a:rPr lang="en-US" altLang="ko-KR" sz="2000" dirty="0" smtClean="0"/>
              <a:t>PDs with data to transmit</a:t>
            </a:r>
          </a:p>
          <a:p>
            <a:pPr lvl="1"/>
            <a:r>
              <a:rPr lang="en-US" altLang="ko-KR" sz="1600" dirty="0" smtClean="0"/>
              <a:t>Stay active in the sync slot to maintain network sync</a:t>
            </a:r>
          </a:p>
          <a:p>
            <a:pPr lvl="1"/>
            <a:r>
              <a:rPr lang="en-US" altLang="ko-KR" sz="1600" dirty="0" smtClean="0"/>
              <a:t>Listen to discovery indication sub-slot</a:t>
            </a:r>
          </a:p>
          <a:p>
            <a:pPr lvl="2"/>
            <a:r>
              <a:rPr lang="en-US" altLang="ko-KR" sz="1600" dirty="0" smtClean="0"/>
              <a:t>If carrier is sensed, this means discovery sub-slot is reserved for discovery messages</a:t>
            </a:r>
          </a:p>
          <a:p>
            <a:pPr lvl="2"/>
            <a:r>
              <a:rPr lang="en-US" altLang="ko-KR" sz="1600" dirty="0" smtClean="0"/>
              <a:t>If no carrier is sensed, this means no discovery message will be transmitted in the discovery sub-slot, and thus discovery sub-slot can also be used for data transmission.</a:t>
            </a:r>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11</a:t>
            </a:fld>
            <a:endParaRPr lang="en-US" altLang="ko-KR"/>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772815"/>
            <a:ext cx="4178300" cy="2509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2020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Network Convergence</a:t>
            </a:r>
            <a:endParaRPr lang="ko-KR" altLang="en-US" dirty="0"/>
          </a:p>
        </p:txBody>
      </p:sp>
      <p:sp>
        <p:nvSpPr>
          <p:cNvPr id="3" name="내용 개체 틀 2"/>
          <p:cNvSpPr>
            <a:spLocks noGrp="1"/>
          </p:cNvSpPr>
          <p:nvPr>
            <p:ph idx="1"/>
          </p:nvPr>
        </p:nvSpPr>
        <p:spPr>
          <a:xfrm>
            <a:off x="685800" y="1628800"/>
            <a:ext cx="7772400" cy="4392488"/>
          </a:xfrm>
        </p:spPr>
        <p:txBody>
          <a:bodyPr/>
          <a:lstStyle/>
          <a:p>
            <a:r>
              <a:rPr lang="en-US" altLang="ko-KR" sz="2400" dirty="0" smtClean="0"/>
              <a:t>In this document</a:t>
            </a:r>
          </a:p>
          <a:p>
            <a:pPr lvl="1"/>
            <a:r>
              <a:rPr lang="en-US" altLang="ko-KR" sz="2000" dirty="0" smtClean="0"/>
              <a:t>“Network” means a set of PDs, any two PDs of which can exchange data or control messages with each other either directly or through a multi-hop relay route.</a:t>
            </a:r>
          </a:p>
          <a:p>
            <a:pPr lvl="1"/>
            <a:r>
              <a:rPr lang="en-US" altLang="ko-KR" sz="2000" dirty="0" smtClean="0"/>
              <a:t>Two networks “meet” when one or more PDs in one network can communicate with one or more PDs in another network.</a:t>
            </a:r>
          </a:p>
          <a:p>
            <a:pPr lvl="1"/>
            <a:r>
              <a:rPr lang="en-US" altLang="ko-KR" sz="2000" dirty="0" smtClean="0"/>
              <a:t>Two networks meet when the networks move, or any obstacles separating the two networks are removed.</a:t>
            </a:r>
          </a:p>
          <a:p>
            <a:r>
              <a:rPr lang="en-US" altLang="ko-KR" sz="2400" dirty="0" smtClean="0"/>
              <a:t>Our proposal: convergence of two networks with no interruption of services</a:t>
            </a:r>
            <a:endParaRPr lang="ko-KR" altLang="en-US" sz="24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12</a:t>
            </a:fld>
            <a:endParaRPr lang="en-US" altLang="ko-KR"/>
          </a:p>
        </p:txBody>
      </p:sp>
    </p:spTree>
    <p:extLst>
      <p:ext uri="{BB962C8B-B14F-4D97-AF65-F5344CB8AC3E}">
        <p14:creationId xmlns:p14="http://schemas.microsoft.com/office/powerpoint/2010/main" val="3513688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Network Convergence: Case I</a:t>
            </a:r>
            <a:endParaRPr lang="ko-KR" altLang="en-US" dirty="0"/>
          </a:p>
        </p:txBody>
      </p:sp>
      <p:sp>
        <p:nvSpPr>
          <p:cNvPr id="3" name="내용 개체 틀 2"/>
          <p:cNvSpPr>
            <a:spLocks noGrp="1"/>
          </p:cNvSpPr>
          <p:nvPr>
            <p:ph idx="1"/>
          </p:nvPr>
        </p:nvSpPr>
        <p:spPr>
          <a:xfrm>
            <a:off x="685800" y="3717032"/>
            <a:ext cx="7772400" cy="2448272"/>
          </a:xfrm>
        </p:spPr>
        <p:txBody>
          <a:bodyPr/>
          <a:lstStyle/>
          <a:p>
            <a:r>
              <a:rPr lang="en-US" altLang="ko-KR" sz="1600" dirty="0" smtClean="0"/>
              <a:t>PDs in Net 1</a:t>
            </a:r>
          </a:p>
          <a:p>
            <a:pPr lvl="1"/>
            <a:r>
              <a:rPr lang="en-US" altLang="ko-KR" sz="1600" dirty="0" smtClean="0"/>
              <a:t>Maintain normal behavior in the sync slot &amp; discovery slot of Net 1</a:t>
            </a:r>
          </a:p>
          <a:p>
            <a:pPr lvl="1"/>
            <a:r>
              <a:rPr lang="en-US" altLang="ko-KR" sz="1600" dirty="0" smtClean="0"/>
              <a:t>Maintain normal behavior in the data slot of Net 1, except that they stop transmitting in the sync slot &amp; discovery slot of Net 2 to avoid interference</a:t>
            </a:r>
          </a:p>
          <a:p>
            <a:pPr lvl="1"/>
            <a:endParaRPr lang="ko-KR" altLang="en-US" sz="16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13</a:t>
            </a:fld>
            <a:endParaRPr lang="en-US" altLang="ko-K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9" y="1556792"/>
            <a:ext cx="4837987"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5941190" y="3368025"/>
            <a:ext cx="791050" cy="276999"/>
          </a:xfrm>
          <a:prstGeom prst="rect">
            <a:avLst/>
          </a:prstGeom>
          <a:noFill/>
        </p:spPr>
        <p:txBody>
          <a:bodyPr wrap="none" rtlCol="0">
            <a:spAutoFit/>
          </a:bodyPr>
          <a:lstStyle/>
          <a:p>
            <a:r>
              <a:rPr lang="en-US" altLang="ko-KR" dirty="0" smtClean="0"/>
              <a:t>(T1 &lt; T2)</a:t>
            </a:r>
            <a:endParaRPr lang="ko-KR" altLang="en-US" dirty="0"/>
          </a:p>
        </p:txBody>
      </p:sp>
    </p:spTree>
    <p:extLst>
      <p:ext uri="{BB962C8B-B14F-4D97-AF65-F5344CB8AC3E}">
        <p14:creationId xmlns:p14="http://schemas.microsoft.com/office/powerpoint/2010/main" val="1223167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Network Convergence: Case I</a:t>
            </a:r>
            <a:endParaRPr lang="ko-KR" altLang="en-US" dirty="0"/>
          </a:p>
        </p:txBody>
      </p:sp>
      <p:sp>
        <p:nvSpPr>
          <p:cNvPr id="3" name="내용 개체 틀 2"/>
          <p:cNvSpPr>
            <a:spLocks noGrp="1"/>
          </p:cNvSpPr>
          <p:nvPr>
            <p:ph idx="1"/>
          </p:nvPr>
        </p:nvSpPr>
        <p:spPr>
          <a:xfrm>
            <a:off x="685800" y="3717032"/>
            <a:ext cx="7772400" cy="2592288"/>
          </a:xfrm>
        </p:spPr>
        <p:txBody>
          <a:bodyPr/>
          <a:lstStyle/>
          <a:p>
            <a:r>
              <a:rPr lang="en-US" altLang="ko-KR" sz="1600" dirty="0" smtClean="0"/>
              <a:t>PDs in Net 2</a:t>
            </a:r>
          </a:p>
          <a:p>
            <a:pPr lvl="1"/>
            <a:r>
              <a:rPr lang="en-US" altLang="ko-KR" sz="1600" dirty="0" smtClean="0"/>
              <a:t>Maintain normal behavior, except that they stop transmitting during the sync slot &amp; discovery slot of Net 1.</a:t>
            </a:r>
          </a:p>
          <a:p>
            <a:pPr lvl="1"/>
            <a:r>
              <a:rPr lang="en-US" altLang="ko-KR" sz="1600" dirty="0" smtClean="0"/>
              <a:t>Set timeout as a function of their current CW, and if the timeout expires, switch to Net 1.</a:t>
            </a:r>
          </a:p>
          <a:p>
            <a:pPr lvl="1"/>
            <a:r>
              <a:rPr lang="en-US" altLang="ko-KR" sz="1600" dirty="0" smtClean="0"/>
              <a:t>When switching to Net 1, they transmit a notification message in the discovery slot of Net 2, notifying other PDs in Net 2 of their move.</a:t>
            </a:r>
          </a:p>
          <a:p>
            <a:pPr lvl="1"/>
            <a:r>
              <a:rPr lang="en-US" altLang="ko-KR" sz="1600" dirty="0" smtClean="0"/>
              <a:t>When in sleep mode and hear move notification messages from other PDs in Net 2, wake up from sleep mode to follow the normal move procedure</a:t>
            </a:r>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14</a:t>
            </a:fld>
            <a:endParaRPr lang="en-US" altLang="ko-K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9" y="1556792"/>
            <a:ext cx="4837987"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5941190" y="3368025"/>
            <a:ext cx="791050" cy="276999"/>
          </a:xfrm>
          <a:prstGeom prst="rect">
            <a:avLst/>
          </a:prstGeom>
          <a:noFill/>
        </p:spPr>
        <p:txBody>
          <a:bodyPr wrap="none" rtlCol="0">
            <a:spAutoFit/>
          </a:bodyPr>
          <a:lstStyle/>
          <a:p>
            <a:r>
              <a:rPr lang="en-US" altLang="ko-KR" dirty="0" smtClean="0"/>
              <a:t>(T1 &lt; T2)</a:t>
            </a:r>
            <a:endParaRPr lang="ko-KR" altLang="en-US" dirty="0"/>
          </a:p>
        </p:txBody>
      </p:sp>
    </p:spTree>
    <p:extLst>
      <p:ext uri="{BB962C8B-B14F-4D97-AF65-F5344CB8AC3E}">
        <p14:creationId xmlns:p14="http://schemas.microsoft.com/office/powerpoint/2010/main" val="1595857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Network Convergence: Case II</a:t>
            </a:r>
            <a:endParaRPr lang="ko-KR" altLang="en-US" dirty="0"/>
          </a:p>
        </p:txBody>
      </p:sp>
      <p:sp>
        <p:nvSpPr>
          <p:cNvPr id="3" name="내용 개체 틀 2"/>
          <p:cNvSpPr>
            <a:spLocks noGrp="1"/>
          </p:cNvSpPr>
          <p:nvPr>
            <p:ph idx="1"/>
          </p:nvPr>
        </p:nvSpPr>
        <p:spPr>
          <a:xfrm>
            <a:off x="685800" y="3717032"/>
            <a:ext cx="7772400" cy="2808312"/>
          </a:xfrm>
        </p:spPr>
        <p:txBody>
          <a:bodyPr/>
          <a:lstStyle/>
          <a:p>
            <a:r>
              <a:rPr lang="en-US" altLang="ko-KR" sz="1600" dirty="0" smtClean="0"/>
              <a:t>Net 1 and Net 2 cannot coexist without interfering with each other</a:t>
            </a:r>
          </a:p>
          <a:p>
            <a:r>
              <a:rPr lang="en-US" altLang="ko-KR" sz="1600" dirty="0" smtClean="0"/>
              <a:t>Immediate convergence of the two networks is desirable</a:t>
            </a:r>
            <a:endParaRPr lang="en-US" altLang="ko-KR" sz="1600" dirty="0"/>
          </a:p>
          <a:p>
            <a:r>
              <a:rPr lang="en-US" altLang="ko-KR" sz="1600" dirty="0" smtClean="0"/>
              <a:t>PDs in Net 1 maintain normal behavior</a:t>
            </a:r>
          </a:p>
          <a:p>
            <a:r>
              <a:rPr lang="en-US" altLang="ko-KR" sz="1600" dirty="0" smtClean="0"/>
              <a:t>PDs in Net 2:</a:t>
            </a:r>
          </a:p>
          <a:p>
            <a:pPr lvl="1"/>
            <a:r>
              <a:rPr lang="en-US" altLang="ko-KR" sz="1600" dirty="0"/>
              <a:t>S</a:t>
            </a:r>
            <a:r>
              <a:rPr lang="en-US" altLang="ko-KR" sz="1600" dirty="0" smtClean="0"/>
              <a:t>witch to Net 1 as soon as they discover Net 1.</a:t>
            </a:r>
          </a:p>
          <a:p>
            <a:pPr lvl="1"/>
            <a:r>
              <a:rPr lang="en-US" altLang="ko-KR" sz="1600" dirty="0" smtClean="0"/>
              <a:t>When switching to Net 1, they transmit a notification message in the discovery slot of Net 2, notifying other PDs in Net 2 of their move.</a:t>
            </a:r>
          </a:p>
          <a:p>
            <a:pPr lvl="1"/>
            <a:r>
              <a:rPr lang="en-US" altLang="ko-KR" sz="1600" dirty="0" smtClean="0"/>
              <a:t>When in sleep mode and hear either timing reference signal of Net 1 or move notification from other PDs in Net 2, wake up and follow the normal move procedure</a:t>
            </a:r>
          </a:p>
          <a:p>
            <a:pPr lvl="1"/>
            <a:endParaRPr lang="en-US" altLang="ko-KR" sz="1600" dirty="0" smtClean="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15</a:t>
            </a:fld>
            <a:endParaRPr lang="en-US" altLang="ko-K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6975" y="1465328"/>
            <a:ext cx="6021714"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3139490" y="3368025"/>
            <a:ext cx="5524269" cy="276999"/>
          </a:xfrm>
          <a:prstGeom prst="rect">
            <a:avLst/>
          </a:prstGeom>
          <a:noFill/>
        </p:spPr>
        <p:txBody>
          <a:bodyPr wrap="none" rtlCol="0">
            <a:spAutoFit/>
          </a:bodyPr>
          <a:lstStyle/>
          <a:p>
            <a:r>
              <a:rPr lang="en-US" altLang="ko-KR" dirty="0" smtClean="0"/>
              <a:t>(sync slot + discovery slot) of Net 1 overlaps with (sync slot + discovery slot) of Net 2</a:t>
            </a:r>
            <a:endParaRPr lang="ko-KR" altLang="en-US" dirty="0"/>
          </a:p>
        </p:txBody>
      </p:sp>
    </p:spTree>
    <p:extLst>
      <p:ext uri="{BB962C8B-B14F-4D97-AF65-F5344CB8AC3E}">
        <p14:creationId xmlns:p14="http://schemas.microsoft.com/office/powerpoint/2010/main" val="3148946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Random Access</a:t>
            </a:r>
            <a:endParaRPr lang="ko-KR" altLang="en-US" dirty="0"/>
          </a:p>
        </p:txBody>
      </p:sp>
      <p:sp>
        <p:nvSpPr>
          <p:cNvPr id="3" name="내용 개체 틀 2"/>
          <p:cNvSpPr>
            <a:spLocks noGrp="1"/>
          </p:cNvSpPr>
          <p:nvPr>
            <p:ph idx="1"/>
          </p:nvPr>
        </p:nvSpPr>
        <p:spPr/>
        <p:txBody>
          <a:bodyPr/>
          <a:lstStyle/>
          <a:p>
            <a:r>
              <a:rPr lang="en-US" altLang="ko-KR" sz="2400" dirty="0" smtClean="0"/>
              <a:t>Typical Random Access (CSMA/CA)</a:t>
            </a:r>
          </a:p>
          <a:p>
            <a:pPr lvl="1"/>
            <a:r>
              <a:rPr lang="en-US" altLang="ko-KR" sz="2000" dirty="0" smtClean="0"/>
              <a:t>A random number is selected between 0 and CW-1 (CW: contention window)</a:t>
            </a:r>
          </a:p>
          <a:p>
            <a:pPr lvl="1"/>
            <a:r>
              <a:rPr lang="en-US" altLang="ko-KR" sz="2000" dirty="0" smtClean="0"/>
              <a:t>The chosen number is decreased every </a:t>
            </a:r>
            <a:r>
              <a:rPr lang="en-US" altLang="ko-KR" sz="2000" i="1" dirty="0" smtClean="0"/>
              <a:t>idle</a:t>
            </a:r>
            <a:r>
              <a:rPr lang="en-US" altLang="ko-KR" sz="2000" dirty="0" smtClean="0"/>
              <a:t> slot time</a:t>
            </a:r>
          </a:p>
          <a:p>
            <a:pPr lvl="1"/>
            <a:r>
              <a:rPr lang="en-US" altLang="ko-KR" sz="2000" dirty="0" smtClean="0"/>
              <a:t>A frame is transmitted when the number reaches 0</a:t>
            </a:r>
          </a:p>
          <a:p>
            <a:pPr lvl="1"/>
            <a:r>
              <a:rPr lang="en-US" altLang="ko-KR" sz="2000" dirty="0" smtClean="0"/>
              <a:t>If the transmitter does not receive an ACK (interpreted as a collision), the CW is increased by factor 2 (BEB: Binary Exponential </a:t>
            </a:r>
            <a:r>
              <a:rPr lang="en-US" altLang="ko-KR" sz="2000" dirty="0" err="1" smtClean="0"/>
              <a:t>Backoff</a:t>
            </a:r>
            <a:r>
              <a:rPr lang="en-US" altLang="ko-KR" sz="2000" dirty="0" smtClean="0"/>
              <a:t>)</a:t>
            </a:r>
          </a:p>
          <a:p>
            <a:pPr lvl="1"/>
            <a:r>
              <a:rPr lang="en-US" altLang="ko-KR" sz="2000" dirty="0" smtClean="0"/>
              <a:t>If the transmission succeeds, the CW is reduced to the minimum CW</a:t>
            </a:r>
            <a:endParaRPr lang="ko-KR" altLang="en-US" sz="20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16</a:t>
            </a:fld>
            <a:endParaRPr lang="en-US" altLang="ko-KR"/>
          </a:p>
        </p:txBody>
      </p:sp>
    </p:spTree>
    <p:extLst>
      <p:ext uri="{BB962C8B-B14F-4D97-AF65-F5344CB8AC3E}">
        <p14:creationId xmlns:p14="http://schemas.microsoft.com/office/powerpoint/2010/main" val="1243389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Random Access</a:t>
            </a:r>
            <a:endParaRPr lang="ko-KR" altLang="en-US" dirty="0"/>
          </a:p>
        </p:txBody>
      </p:sp>
      <p:sp>
        <p:nvSpPr>
          <p:cNvPr id="3" name="내용 개체 틀 2"/>
          <p:cNvSpPr>
            <a:spLocks noGrp="1"/>
          </p:cNvSpPr>
          <p:nvPr>
            <p:ph idx="1"/>
          </p:nvPr>
        </p:nvSpPr>
        <p:spPr>
          <a:xfrm>
            <a:off x="685800" y="1628800"/>
            <a:ext cx="7772400" cy="4680520"/>
          </a:xfrm>
        </p:spPr>
        <p:txBody>
          <a:bodyPr/>
          <a:lstStyle/>
          <a:p>
            <a:r>
              <a:rPr lang="en-US" altLang="ko-KR" sz="2400" dirty="0" smtClean="0"/>
              <a:t>Improvements to Typical Random Access</a:t>
            </a:r>
          </a:p>
          <a:p>
            <a:pPr lvl="1"/>
            <a:r>
              <a:rPr lang="en-US" altLang="ko-KR" sz="2000" dirty="0" smtClean="0"/>
              <a:t>CW should reflect the # of PDs</a:t>
            </a:r>
          </a:p>
          <a:p>
            <a:pPr lvl="2"/>
            <a:r>
              <a:rPr lang="en-US" altLang="ko-KR" sz="2000" dirty="0" smtClean="0"/>
              <a:t>Each device should estimate the # of PDs in the network</a:t>
            </a:r>
          </a:p>
          <a:p>
            <a:pPr lvl="2"/>
            <a:r>
              <a:rPr lang="en-US" altLang="ko-KR" sz="2000" dirty="0" smtClean="0"/>
              <a:t>Collision is a good indicator of the # of PDs</a:t>
            </a:r>
          </a:p>
          <a:p>
            <a:pPr lvl="1"/>
            <a:r>
              <a:rPr lang="en-US" altLang="ko-KR" sz="2000" dirty="0" smtClean="0"/>
              <a:t>Improved </a:t>
            </a:r>
            <a:r>
              <a:rPr lang="en-US" altLang="ko-KR" sz="2000" dirty="0" err="1" smtClean="0"/>
              <a:t>backoff</a:t>
            </a:r>
            <a:r>
              <a:rPr lang="en-US" altLang="ko-KR" sz="2000" dirty="0" smtClean="0"/>
              <a:t> algorithm</a:t>
            </a:r>
          </a:p>
          <a:p>
            <a:pPr lvl="2"/>
            <a:r>
              <a:rPr lang="en-US" altLang="ko-KR" sz="2000" dirty="0" smtClean="0"/>
              <a:t>BEB is not scalable</a:t>
            </a:r>
          </a:p>
          <a:p>
            <a:pPr lvl="2"/>
            <a:r>
              <a:rPr lang="en-US" altLang="ko-KR" sz="2000" dirty="0" smtClean="0"/>
              <a:t>Use EIED </a:t>
            </a:r>
            <a:r>
              <a:rPr lang="en-US" altLang="ko-KR" sz="2000" dirty="0" err="1" smtClean="0"/>
              <a:t>backoff</a:t>
            </a:r>
            <a:r>
              <a:rPr lang="en-US" altLang="ko-KR" sz="2000" dirty="0" smtClean="0"/>
              <a:t> algorithm [2]</a:t>
            </a:r>
          </a:p>
          <a:p>
            <a:pPr lvl="1"/>
            <a:r>
              <a:rPr lang="en-US" altLang="ko-KR" sz="2000" dirty="0" smtClean="0"/>
              <a:t>Slotted CAMA/CA</a:t>
            </a:r>
          </a:p>
          <a:p>
            <a:pPr lvl="2"/>
            <a:r>
              <a:rPr lang="en-US" altLang="ko-KR" sz="2000" dirty="0" smtClean="0"/>
              <a:t>Channel access is tried in units of slot time</a:t>
            </a:r>
          </a:p>
          <a:p>
            <a:pPr lvl="2"/>
            <a:r>
              <a:rPr lang="en-US" altLang="ko-KR" sz="2000" dirty="0" smtClean="0"/>
              <a:t>Eases the design of network management  </a:t>
            </a:r>
            <a:endParaRPr lang="ko-KR" altLang="en-US" sz="20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17</a:t>
            </a:fld>
            <a:endParaRPr lang="en-US" altLang="ko-KR"/>
          </a:p>
        </p:txBody>
      </p:sp>
    </p:spTree>
    <p:extLst>
      <p:ext uri="{BB962C8B-B14F-4D97-AF65-F5344CB8AC3E}">
        <p14:creationId xmlns:p14="http://schemas.microsoft.com/office/powerpoint/2010/main" val="1172895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Random Access</a:t>
            </a:r>
            <a:endParaRPr lang="ko-KR" altLang="en-US" dirty="0"/>
          </a:p>
        </p:txBody>
      </p:sp>
      <p:sp>
        <p:nvSpPr>
          <p:cNvPr id="3" name="내용 개체 틀 2"/>
          <p:cNvSpPr>
            <a:spLocks noGrp="1"/>
          </p:cNvSpPr>
          <p:nvPr>
            <p:ph idx="1"/>
          </p:nvPr>
        </p:nvSpPr>
        <p:spPr>
          <a:xfrm>
            <a:off x="685800" y="1628800"/>
            <a:ext cx="7772400" cy="4680520"/>
          </a:xfrm>
        </p:spPr>
        <p:txBody>
          <a:bodyPr/>
          <a:lstStyle/>
          <a:p>
            <a:r>
              <a:rPr lang="en-US" altLang="ko-KR" sz="2400" dirty="0" smtClean="0"/>
              <a:t>Tone based collision detection</a:t>
            </a:r>
          </a:p>
          <a:p>
            <a:pPr lvl="1"/>
            <a:r>
              <a:rPr lang="en-US" altLang="ko-KR" sz="2000" dirty="0" smtClean="0"/>
              <a:t>Requires timing- and frequency synchronization</a:t>
            </a:r>
          </a:p>
          <a:p>
            <a:pPr lvl="1"/>
            <a:r>
              <a:rPr lang="en-US" altLang="ko-KR" sz="2000" dirty="0" smtClean="0"/>
              <a:t>See [3] for details</a:t>
            </a:r>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18</a:t>
            </a:fld>
            <a:endParaRPr lang="en-US" altLang="ko-KR"/>
          </a:p>
        </p:txBody>
      </p:sp>
      <p:grpSp>
        <p:nvGrpSpPr>
          <p:cNvPr id="7" name="그룹 14"/>
          <p:cNvGrpSpPr>
            <a:grpSpLocks/>
          </p:cNvGrpSpPr>
          <p:nvPr/>
        </p:nvGrpSpPr>
        <p:grpSpPr bwMode="auto">
          <a:xfrm>
            <a:off x="951390" y="4452786"/>
            <a:ext cx="7653058" cy="1426928"/>
            <a:chOff x="1712903" y="5210528"/>
            <a:chExt cx="6387489" cy="904991"/>
          </a:xfrm>
        </p:grpSpPr>
        <p:pic>
          <p:nvPicPr>
            <p:cNvPr id="8" name="Picture 3" descr="C:\Users\진성근\AppData\Local\Microsoft\Windows\Temporary Internet Files\Content.IE5\755MJW0S\MC90044145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2903" y="5210530"/>
              <a:ext cx="904989" cy="904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descr="C:\Users\진성근\AppData\Local\Microsoft\Windows\Temporary Internet Files\Content.IE5\755MJW0S\MC90044145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0135" y="5210530"/>
              <a:ext cx="904989" cy="904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50002" y="5210530"/>
              <a:ext cx="435498" cy="72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0800000">
              <a:off x="5770358" y="5210528"/>
              <a:ext cx="435499" cy="722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descr="C:\Users\진성근\AppData\Local\Microsoft\Windows\Temporary Internet Files\Content.IE5\755MJW0S\MC90044145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5401" y="5210529"/>
              <a:ext cx="904991" cy="904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Box 12"/>
          <p:cNvSpPr txBox="1"/>
          <p:nvPr/>
        </p:nvSpPr>
        <p:spPr>
          <a:xfrm>
            <a:off x="1308646" y="3514427"/>
            <a:ext cx="527050" cy="400110"/>
          </a:xfrm>
          <a:prstGeom prst="rect">
            <a:avLst/>
          </a:prstGeom>
          <a:noFill/>
        </p:spPr>
        <p:txBody>
          <a:bodyPr>
            <a:spAutoFit/>
          </a:bodyPr>
          <a:lstStyle/>
          <a:p>
            <a:pPr algn="ctr">
              <a:buFontTx/>
              <a:buNone/>
              <a:defRPr/>
            </a:pPr>
            <a:r>
              <a:rPr lang="en-US" altLang="ko-KR" sz="2000" dirty="0" err="1" smtClean="0">
                <a:latin typeface="Lucida Sans" pitchFamily="34" charset="0"/>
              </a:rPr>
              <a:t>Tx</a:t>
            </a:r>
            <a:endParaRPr lang="ko-KR" altLang="en-US" sz="2000" dirty="0">
              <a:latin typeface="Lucida Sans" pitchFamily="34" charset="0"/>
            </a:endParaRPr>
          </a:p>
        </p:txBody>
      </p:sp>
      <p:sp>
        <p:nvSpPr>
          <p:cNvPr id="14" name="TextBox 13"/>
          <p:cNvSpPr txBox="1"/>
          <p:nvPr/>
        </p:nvSpPr>
        <p:spPr>
          <a:xfrm>
            <a:off x="7861374" y="3501008"/>
            <a:ext cx="527050" cy="400110"/>
          </a:xfrm>
          <a:prstGeom prst="rect">
            <a:avLst/>
          </a:prstGeom>
          <a:noFill/>
        </p:spPr>
        <p:txBody>
          <a:bodyPr>
            <a:spAutoFit/>
          </a:bodyPr>
          <a:lstStyle/>
          <a:p>
            <a:pPr>
              <a:buFontTx/>
              <a:buNone/>
              <a:defRPr/>
            </a:pPr>
            <a:r>
              <a:rPr lang="en-US" altLang="ko-KR" sz="2000" dirty="0" err="1" smtClean="0">
                <a:latin typeface="Lucida Sans" pitchFamily="34" charset="0"/>
              </a:rPr>
              <a:t>Tx</a:t>
            </a:r>
            <a:endParaRPr lang="ko-KR" altLang="en-US" sz="2000" dirty="0">
              <a:latin typeface="Lucida Sans" pitchFamily="34" charset="0"/>
            </a:endParaRPr>
          </a:p>
        </p:txBody>
      </p:sp>
      <p:sp>
        <p:nvSpPr>
          <p:cNvPr id="15" name="TextBox 14"/>
          <p:cNvSpPr txBox="1"/>
          <p:nvPr/>
        </p:nvSpPr>
        <p:spPr>
          <a:xfrm>
            <a:off x="4250586" y="3545224"/>
            <a:ext cx="743734" cy="400110"/>
          </a:xfrm>
          <a:prstGeom prst="rect">
            <a:avLst/>
          </a:prstGeom>
          <a:noFill/>
        </p:spPr>
        <p:txBody>
          <a:bodyPr wrap="square">
            <a:spAutoFit/>
          </a:bodyPr>
          <a:lstStyle/>
          <a:p>
            <a:pPr algn="ctr">
              <a:buFontTx/>
              <a:buNone/>
              <a:defRPr/>
            </a:pPr>
            <a:r>
              <a:rPr lang="en-US" altLang="ko-KR" sz="2000" dirty="0" smtClean="0">
                <a:latin typeface="Lucida Sans" pitchFamily="34" charset="0"/>
              </a:rPr>
              <a:t>Rx</a:t>
            </a:r>
            <a:endParaRPr lang="ko-KR" altLang="en-US" sz="2000" dirty="0">
              <a:latin typeface="Lucida Sans" pitchFamily="34" charset="0"/>
            </a:endParaRPr>
          </a:p>
        </p:txBody>
      </p:sp>
      <p:grpSp>
        <p:nvGrpSpPr>
          <p:cNvPr id="16" name="그룹 15"/>
          <p:cNvGrpSpPr/>
          <p:nvPr/>
        </p:nvGrpSpPr>
        <p:grpSpPr>
          <a:xfrm>
            <a:off x="1427458" y="3904129"/>
            <a:ext cx="360040" cy="744304"/>
            <a:chOff x="755576" y="2152013"/>
            <a:chExt cx="360040" cy="744304"/>
          </a:xfrm>
        </p:grpSpPr>
        <p:sp>
          <p:nvSpPr>
            <p:cNvPr id="17" name="직사각형 16"/>
            <p:cNvSpPr/>
            <p:nvPr/>
          </p:nvSpPr>
          <p:spPr bwMode="auto">
            <a:xfrm>
              <a:off x="827584" y="2214443"/>
              <a:ext cx="216024" cy="62429"/>
            </a:xfrm>
            <a:prstGeom prst="rect">
              <a:avLst/>
            </a:prstGeom>
            <a:solidFill>
              <a:srgbClr val="FFC00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직사각형 17"/>
            <p:cNvSpPr/>
            <p:nvPr/>
          </p:nvSpPr>
          <p:spPr bwMode="auto">
            <a:xfrm>
              <a:off x="827584" y="246142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9" name="직사각형 18"/>
            <p:cNvSpPr/>
            <p:nvPr/>
          </p:nvSpPr>
          <p:spPr bwMode="auto">
            <a:xfrm>
              <a:off x="827584" y="215201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827584" y="2274735"/>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직사각형 20"/>
            <p:cNvSpPr/>
            <p:nvPr/>
          </p:nvSpPr>
          <p:spPr bwMode="auto">
            <a:xfrm>
              <a:off x="827584" y="2337164"/>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 name="직사각형 21"/>
            <p:cNvSpPr/>
            <p:nvPr/>
          </p:nvSpPr>
          <p:spPr bwMode="auto">
            <a:xfrm>
              <a:off x="827584" y="2648738"/>
              <a:ext cx="216024" cy="62429"/>
            </a:xfrm>
            <a:prstGeom prst="rect">
              <a:avLst/>
            </a:prstGeom>
            <a:solidFill>
              <a:srgbClr val="FFC00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 name="직사각형 22"/>
            <p:cNvSpPr/>
            <p:nvPr/>
          </p:nvSpPr>
          <p:spPr bwMode="auto">
            <a:xfrm>
              <a:off x="827584" y="239959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4" name="직사각형 23"/>
            <p:cNvSpPr/>
            <p:nvPr/>
          </p:nvSpPr>
          <p:spPr bwMode="auto">
            <a:xfrm>
              <a:off x="827584" y="270903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5" name="직사각형 24"/>
            <p:cNvSpPr/>
            <p:nvPr/>
          </p:nvSpPr>
          <p:spPr bwMode="auto">
            <a:xfrm>
              <a:off x="827584" y="2771459"/>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6" name="직사각형 25"/>
            <p:cNvSpPr/>
            <p:nvPr/>
          </p:nvSpPr>
          <p:spPr bwMode="auto">
            <a:xfrm>
              <a:off x="827600" y="25863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직사각형 26"/>
            <p:cNvSpPr/>
            <p:nvPr/>
          </p:nvSpPr>
          <p:spPr bwMode="auto">
            <a:xfrm>
              <a:off x="827600" y="2524561"/>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직사각형 27"/>
            <p:cNvSpPr/>
            <p:nvPr/>
          </p:nvSpPr>
          <p:spPr bwMode="auto">
            <a:xfrm>
              <a:off x="827600" y="28338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9" name="직선 연결선 28"/>
            <p:cNvCxnSpPr/>
            <p:nvPr/>
          </p:nvCxnSpPr>
          <p:spPr bwMode="auto">
            <a:xfrm>
              <a:off x="755576" y="2523849"/>
              <a:ext cx="360040" cy="0"/>
            </a:xfrm>
            <a:prstGeom prst="line">
              <a:avLst/>
            </a:prstGeom>
            <a:solidFill>
              <a:schemeClr val="accent1"/>
            </a:solidFill>
            <a:ln w="6350" cap="flat" cmpd="sng" algn="ctr">
              <a:solidFill>
                <a:schemeClr val="tx1"/>
              </a:solidFill>
              <a:prstDash val="sysDot"/>
              <a:round/>
              <a:headEnd type="none" w="sm" len="sm"/>
              <a:tailEnd type="none" w="sm" len="sm"/>
            </a:ln>
            <a:effectLst/>
          </p:spPr>
        </p:cxnSp>
      </p:grpSp>
      <p:grpSp>
        <p:nvGrpSpPr>
          <p:cNvPr id="30" name="그룹 29"/>
          <p:cNvGrpSpPr/>
          <p:nvPr/>
        </p:nvGrpSpPr>
        <p:grpSpPr>
          <a:xfrm>
            <a:off x="7968475" y="3908924"/>
            <a:ext cx="360040" cy="744304"/>
            <a:chOff x="755576" y="2152013"/>
            <a:chExt cx="360040" cy="744304"/>
          </a:xfrm>
        </p:grpSpPr>
        <p:sp>
          <p:nvSpPr>
            <p:cNvPr id="31" name="직사각형 30"/>
            <p:cNvSpPr/>
            <p:nvPr/>
          </p:nvSpPr>
          <p:spPr bwMode="auto">
            <a:xfrm>
              <a:off x="827584" y="221444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2" name="직사각형 31"/>
            <p:cNvSpPr/>
            <p:nvPr/>
          </p:nvSpPr>
          <p:spPr bwMode="auto">
            <a:xfrm>
              <a:off x="827584" y="246142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3" name="직사각형 32"/>
            <p:cNvSpPr/>
            <p:nvPr/>
          </p:nvSpPr>
          <p:spPr bwMode="auto">
            <a:xfrm>
              <a:off x="827584" y="215201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4" name="직사각형 33"/>
            <p:cNvSpPr/>
            <p:nvPr/>
          </p:nvSpPr>
          <p:spPr bwMode="auto">
            <a:xfrm>
              <a:off x="827584" y="2274735"/>
              <a:ext cx="216024" cy="62429"/>
            </a:xfrm>
            <a:prstGeom prst="rect">
              <a:avLst/>
            </a:prstGeom>
            <a:solidFill>
              <a:srgbClr val="92D05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직사각형 34"/>
            <p:cNvSpPr/>
            <p:nvPr/>
          </p:nvSpPr>
          <p:spPr bwMode="auto">
            <a:xfrm>
              <a:off x="827584" y="2337164"/>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6" name="직사각형 35"/>
            <p:cNvSpPr/>
            <p:nvPr/>
          </p:nvSpPr>
          <p:spPr bwMode="auto">
            <a:xfrm>
              <a:off x="827584" y="264873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7" name="직사각형 36"/>
            <p:cNvSpPr/>
            <p:nvPr/>
          </p:nvSpPr>
          <p:spPr bwMode="auto">
            <a:xfrm>
              <a:off x="827584" y="239959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8" name="직사각형 37"/>
            <p:cNvSpPr/>
            <p:nvPr/>
          </p:nvSpPr>
          <p:spPr bwMode="auto">
            <a:xfrm>
              <a:off x="827584" y="270903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9" name="직사각형 38"/>
            <p:cNvSpPr/>
            <p:nvPr/>
          </p:nvSpPr>
          <p:spPr bwMode="auto">
            <a:xfrm>
              <a:off x="827584" y="2771459"/>
              <a:ext cx="216024" cy="62429"/>
            </a:xfrm>
            <a:prstGeom prst="rect">
              <a:avLst/>
            </a:prstGeom>
            <a:solidFill>
              <a:srgbClr val="92D05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 name="직사각형 39"/>
            <p:cNvSpPr/>
            <p:nvPr/>
          </p:nvSpPr>
          <p:spPr bwMode="auto">
            <a:xfrm>
              <a:off x="827600" y="25863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1" name="직사각형 40"/>
            <p:cNvSpPr/>
            <p:nvPr/>
          </p:nvSpPr>
          <p:spPr bwMode="auto">
            <a:xfrm>
              <a:off x="827600" y="2524561"/>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2" name="직사각형 41"/>
            <p:cNvSpPr/>
            <p:nvPr/>
          </p:nvSpPr>
          <p:spPr bwMode="auto">
            <a:xfrm>
              <a:off x="827600" y="28338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43" name="직선 연결선 42"/>
            <p:cNvCxnSpPr/>
            <p:nvPr/>
          </p:nvCxnSpPr>
          <p:spPr bwMode="auto">
            <a:xfrm>
              <a:off x="755576" y="2523849"/>
              <a:ext cx="360040" cy="0"/>
            </a:xfrm>
            <a:prstGeom prst="line">
              <a:avLst/>
            </a:prstGeom>
            <a:solidFill>
              <a:schemeClr val="accent1"/>
            </a:solidFill>
            <a:ln w="6350" cap="flat" cmpd="sng" algn="ctr">
              <a:solidFill>
                <a:schemeClr val="tx1"/>
              </a:solidFill>
              <a:prstDash val="sysDot"/>
              <a:round/>
              <a:headEnd type="none" w="sm" len="sm"/>
              <a:tailEnd type="none" w="sm" len="sm"/>
            </a:ln>
            <a:effectLst/>
          </p:spPr>
        </p:cxnSp>
      </p:grpSp>
      <p:grpSp>
        <p:nvGrpSpPr>
          <p:cNvPr id="44" name="그룹 43"/>
          <p:cNvGrpSpPr/>
          <p:nvPr/>
        </p:nvGrpSpPr>
        <p:grpSpPr>
          <a:xfrm>
            <a:off x="4436894" y="3911747"/>
            <a:ext cx="360040" cy="744304"/>
            <a:chOff x="755576" y="2152013"/>
            <a:chExt cx="360040" cy="744304"/>
          </a:xfrm>
        </p:grpSpPr>
        <p:sp>
          <p:nvSpPr>
            <p:cNvPr id="45" name="직사각형 44"/>
            <p:cNvSpPr/>
            <p:nvPr/>
          </p:nvSpPr>
          <p:spPr bwMode="auto">
            <a:xfrm>
              <a:off x="827584" y="2214443"/>
              <a:ext cx="216024" cy="62429"/>
            </a:xfrm>
            <a:prstGeom prst="rect">
              <a:avLst/>
            </a:prstGeom>
            <a:solidFill>
              <a:srgbClr val="FFC00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6" name="직사각형 45"/>
            <p:cNvSpPr/>
            <p:nvPr/>
          </p:nvSpPr>
          <p:spPr bwMode="auto">
            <a:xfrm>
              <a:off x="827584" y="246142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7" name="직사각형 46"/>
            <p:cNvSpPr/>
            <p:nvPr/>
          </p:nvSpPr>
          <p:spPr bwMode="auto">
            <a:xfrm>
              <a:off x="827584" y="215201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8" name="직사각형 47"/>
            <p:cNvSpPr/>
            <p:nvPr/>
          </p:nvSpPr>
          <p:spPr bwMode="auto">
            <a:xfrm>
              <a:off x="827584" y="2274735"/>
              <a:ext cx="216024" cy="62429"/>
            </a:xfrm>
            <a:prstGeom prst="rect">
              <a:avLst/>
            </a:prstGeom>
            <a:solidFill>
              <a:srgbClr val="92D05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9" name="직사각형 48"/>
            <p:cNvSpPr/>
            <p:nvPr/>
          </p:nvSpPr>
          <p:spPr bwMode="auto">
            <a:xfrm>
              <a:off x="827584" y="2337164"/>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0" name="직사각형 49"/>
            <p:cNvSpPr/>
            <p:nvPr/>
          </p:nvSpPr>
          <p:spPr bwMode="auto">
            <a:xfrm>
              <a:off x="827584" y="2648738"/>
              <a:ext cx="216024" cy="62429"/>
            </a:xfrm>
            <a:prstGeom prst="rect">
              <a:avLst/>
            </a:prstGeom>
            <a:solidFill>
              <a:srgbClr val="FFC00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1" name="직사각형 50"/>
            <p:cNvSpPr/>
            <p:nvPr/>
          </p:nvSpPr>
          <p:spPr bwMode="auto">
            <a:xfrm>
              <a:off x="827584" y="239959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2" name="직사각형 51"/>
            <p:cNvSpPr/>
            <p:nvPr/>
          </p:nvSpPr>
          <p:spPr bwMode="auto">
            <a:xfrm>
              <a:off x="827584" y="270903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3" name="직사각형 52"/>
            <p:cNvSpPr/>
            <p:nvPr/>
          </p:nvSpPr>
          <p:spPr bwMode="auto">
            <a:xfrm>
              <a:off x="827584" y="2771459"/>
              <a:ext cx="216024" cy="62429"/>
            </a:xfrm>
            <a:prstGeom prst="rect">
              <a:avLst/>
            </a:prstGeom>
            <a:solidFill>
              <a:srgbClr val="92D05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4" name="직사각형 53"/>
            <p:cNvSpPr/>
            <p:nvPr/>
          </p:nvSpPr>
          <p:spPr bwMode="auto">
            <a:xfrm>
              <a:off x="827600" y="25863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5" name="직사각형 54"/>
            <p:cNvSpPr/>
            <p:nvPr/>
          </p:nvSpPr>
          <p:spPr bwMode="auto">
            <a:xfrm>
              <a:off x="827600" y="2524561"/>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6" name="직사각형 55"/>
            <p:cNvSpPr/>
            <p:nvPr/>
          </p:nvSpPr>
          <p:spPr bwMode="auto">
            <a:xfrm>
              <a:off x="827600" y="28338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7" name="직선 연결선 56"/>
            <p:cNvCxnSpPr/>
            <p:nvPr/>
          </p:nvCxnSpPr>
          <p:spPr bwMode="auto">
            <a:xfrm>
              <a:off x="755576" y="2523849"/>
              <a:ext cx="360040" cy="0"/>
            </a:xfrm>
            <a:prstGeom prst="line">
              <a:avLst/>
            </a:prstGeom>
            <a:solidFill>
              <a:schemeClr val="accent1"/>
            </a:solidFill>
            <a:ln w="6350" cap="flat" cmpd="sng" algn="ctr">
              <a:solidFill>
                <a:schemeClr val="tx1"/>
              </a:solidFill>
              <a:prstDash val="sysDot"/>
              <a:round/>
              <a:headEnd type="none" w="sm" len="sm"/>
              <a:tailEnd type="none" w="sm" len="sm"/>
            </a:ln>
            <a:effectLst/>
          </p:spPr>
        </p:cxnSp>
      </p:grpSp>
    </p:spTree>
    <p:extLst>
      <p:ext uri="{BB962C8B-B14F-4D97-AF65-F5344CB8AC3E}">
        <p14:creationId xmlns:p14="http://schemas.microsoft.com/office/powerpoint/2010/main" val="30206373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Random Access</a:t>
            </a:r>
            <a:endParaRPr lang="ko-KR" altLang="en-US" dirty="0"/>
          </a:p>
        </p:txBody>
      </p:sp>
      <p:sp>
        <p:nvSpPr>
          <p:cNvPr id="3" name="내용 개체 틀 2"/>
          <p:cNvSpPr>
            <a:spLocks noGrp="1"/>
          </p:cNvSpPr>
          <p:nvPr>
            <p:ph idx="1"/>
          </p:nvPr>
        </p:nvSpPr>
        <p:spPr/>
        <p:txBody>
          <a:bodyPr/>
          <a:lstStyle/>
          <a:p>
            <a:r>
              <a:rPr lang="en-US" altLang="ko-KR" sz="2000" dirty="0" smtClean="0"/>
              <a:t>Proposed CSMA/CA Mechanism</a:t>
            </a:r>
          </a:p>
          <a:p>
            <a:pPr lvl="1"/>
            <a:r>
              <a:rPr lang="en-US" altLang="ko-KR" sz="2000" dirty="0" smtClean="0"/>
              <a:t>Each PD overhears frames in the air</a:t>
            </a:r>
          </a:p>
          <a:p>
            <a:pPr lvl="1"/>
            <a:r>
              <a:rPr lang="en-US" altLang="ko-KR" sz="2000" dirty="0" smtClean="0"/>
              <a:t>Each PD increases its CW if it detects a collision</a:t>
            </a:r>
          </a:p>
          <a:p>
            <a:pPr lvl="1"/>
            <a:r>
              <a:rPr lang="en-US" altLang="ko-KR" sz="2000" dirty="0" smtClean="0"/>
              <a:t>Each PD decreases its CW when it does not detect a collision for a given time period (T)</a:t>
            </a:r>
          </a:p>
          <a:p>
            <a:pPr lvl="1"/>
            <a:r>
              <a:rPr lang="en-US" altLang="ko-KR" sz="2000" dirty="0" smtClean="0"/>
              <a:t>A PD transmits a frame and does not receive an ACK, the PD assumes its frame was involved in a collision and increases its CW</a:t>
            </a:r>
          </a:p>
          <a:p>
            <a:pPr lvl="1"/>
            <a:r>
              <a:rPr lang="en-US" altLang="ko-KR" sz="2000" dirty="0" smtClean="0"/>
              <a:t>The increase and decrease of CW follows EIED </a:t>
            </a:r>
            <a:r>
              <a:rPr lang="en-US" altLang="ko-KR" sz="2000" dirty="0" err="1" smtClean="0"/>
              <a:t>backoff</a:t>
            </a:r>
            <a:r>
              <a:rPr lang="en-US" altLang="ko-KR" sz="2000" dirty="0" smtClean="0"/>
              <a:t> alg.</a:t>
            </a:r>
          </a:p>
          <a:p>
            <a:pPr marL="457200" lvl="1" indent="0">
              <a:buNone/>
            </a:pPr>
            <a:endParaRPr lang="en-US" altLang="ko-KR" sz="2000" dirty="0"/>
          </a:p>
          <a:p>
            <a:pPr marL="457200" lvl="1" indent="0">
              <a:buNone/>
            </a:pPr>
            <a:r>
              <a:rPr lang="en-US" altLang="ko-KR" sz="2000" dirty="0" smtClean="0">
                <a:latin typeface="맑은 고딕"/>
                <a:ea typeface="맑은 고딕"/>
              </a:rPr>
              <a:t>※ </a:t>
            </a:r>
            <a:r>
              <a:rPr lang="en-US" altLang="ko-KR" sz="2000" smtClean="0">
                <a:latin typeface="맑은 고딕"/>
                <a:ea typeface="맑은 고딕"/>
              </a:rPr>
              <a:t>See also [4].</a:t>
            </a:r>
            <a:r>
              <a:rPr lang="en-US" altLang="ko-KR" sz="2000" smtClean="0"/>
              <a:t> </a:t>
            </a:r>
            <a:endParaRPr lang="ko-KR" altLang="en-US" sz="20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19</a:t>
            </a:fld>
            <a:endParaRPr lang="en-US" altLang="ko-KR"/>
          </a:p>
        </p:txBody>
      </p:sp>
    </p:spTree>
    <p:extLst>
      <p:ext uri="{BB962C8B-B14F-4D97-AF65-F5344CB8AC3E}">
        <p14:creationId xmlns:p14="http://schemas.microsoft.com/office/powerpoint/2010/main" val="3776759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Fully Distributed Contention Based MAC Proposal for PAC</a:t>
            </a:r>
            <a:endParaRPr lang="ko-KR" altLang="en-US" dirty="0"/>
          </a:p>
        </p:txBody>
      </p:sp>
      <p:sp>
        <p:nvSpPr>
          <p:cNvPr id="3" name="부제목 2"/>
          <p:cNvSpPr>
            <a:spLocks noGrp="1"/>
          </p:cNvSpPr>
          <p:nvPr>
            <p:ph type="subTitle" idx="1"/>
          </p:nvPr>
        </p:nvSpPr>
        <p:spPr>
          <a:xfrm>
            <a:off x="827584" y="3886200"/>
            <a:ext cx="7560840" cy="1752600"/>
          </a:xfrm>
        </p:spPr>
        <p:txBody>
          <a:bodyPr/>
          <a:lstStyle/>
          <a:p>
            <a:r>
              <a:rPr lang="en-US" altLang="ko-KR" sz="1800" dirty="0" smtClean="0"/>
              <a:t>March 2014</a:t>
            </a:r>
          </a:p>
          <a:p>
            <a:endParaRPr lang="en-US" altLang="ko-KR" sz="1800" dirty="0"/>
          </a:p>
          <a:p>
            <a:r>
              <a:rPr lang="en-US" altLang="ko-KR" sz="1800" dirty="0" err="1" smtClean="0"/>
              <a:t>Byung</a:t>
            </a:r>
            <a:r>
              <a:rPr lang="en-US" altLang="ko-KR" sz="1800" dirty="0" smtClean="0"/>
              <a:t>-Jae </a:t>
            </a:r>
            <a:r>
              <a:rPr lang="en-US" altLang="ko-KR" sz="1800" dirty="0" err="1" smtClean="0"/>
              <a:t>Kwak</a:t>
            </a:r>
            <a:r>
              <a:rPr lang="en-US" altLang="ko-KR" sz="1800" dirty="0" smtClean="0"/>
              <a:t> (ETRI), </a:t>
            </a:r>
            <a:r>
              <a:rPr lang="en-US" altLang="ko-KR" sz="1800" dirty="0" err="1" smtClean="0"/>
              <a:t>Kapseok</a:t>
            </a:r>
            <a:r>
              <a:rPr lang="en-US" altLang="ko-KR" sz="1800" dirty="0" smtClean="0"/>
              <a:t> Chang (ETRI), </a:t>
            </a:r>
            <a:r>
              <a:rPr lang="en-US" altLang="ko-KR" sz="1800" dirty="0" err="1" smtClean="0"/>
              <a:t>Mook-Sik</a:t>
            </a:r>
            <a:r>
              <a:rPr lang="en-US" altLang="ko-KR" sz="1800" dirty="0" smtClean="0"/>
              <a:t> Lee (ETRI),</a:t>
            </a:r>
          </a:p>
          <a:p>
            <a:r>
              <a:rPr lang="en-US" altLang="ko-KR" sz="1800" dirty="0" err="1" smtClean="0"/>
              <a:t>Junhyuk</a:t>
            </a:r>
            <a:r>
              <a:rPr lang="en-US" altLang="ko-KR" sz="1800" dirty="0" smtClean="0"/>
              <a:t> Kim (KAIST), June-Koo Kevin Rhee (KAIST)</a:t>
            </a:r>
            <a:endParaRPr lang="ko-KR" altLang="en-US" sz="18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Tree>
    <p:extLst>
      <p:ext uri="{BB962C8B-B14F-4D97-AF65-F5344CB8AC3E}">
        <p14:creationId xmlns:p14="http://schemas.microsoft.com/office/powerpoint/2010/main" val="648976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Random Access</a:t>
            </a:r>
            <a:endParaRPr lang="ko-KR" altLang="en-US" dirty="0"/>
          </a:p>
        </p:txBody>
      </p:sp>
      <p:sp>
        <p:nvSpPr>
          <p:cNvPr id="3" name="내용 개체 틀 2"/>
          <p:cNvSpPr>
            <a:spLocks noGrp="1"/>
          </p:cNvSpPr>
          <p:nvPr>
            <p:ph idx="1"/>
          </p:nvPr>
        </p:nvSpPr>
        <p:spPr/>
        <p:txBody>
          <a:bodyPr/>
          <a:lstStyle/>
          <a:p>
            <a:r>
              <a:rPr lang="en-US" altLang="ko-KR" sz="2000" dirty="0" smtClean="0"/>
              <a:t>Features of the Proposed CSMA/CA</a:t>
            </a:r>
          </a:p>
          <a:p>
            <a:pPr lvl="1"/>
            <a:r>
              <a:rPr lang="en-US" altLang="ko-KR" sz="2000" b="1" dirty="0" smtClean="0"/>
              <a:t>Adaptive</a:t>
            </a:r>
            <a:r>
              <a:rPr lang="en-US" altLang="ko-KR" sz="2000" dirty="0" smtClean="0"/>
              <a:t>: The CW of each PD is adjusted dynamically, reflecting the channel condition in a distributed manner</a:t>
            </a:r>
          </a:p>
          <a:p>
            <a:pPr lvl="1"/>
            <a:r>
              <a:rPr lang="en-US" altLang="ko-KR" sz="2000" b="1" dirty="0" smtClean="0"/>
              <a:t>No “lucky” or “unlucky” PDs (Fairness)</a:t>
            </a:r>
            <a:r>
              <a:rPr lang="en-US" altLang="ko-KR" sz="2000" dirty="0" smtClean="0"/>
              <a:t>: The CW is updated based on network events, rather than on each PD’s own experience</a:t>
            </a:r>
          </a:p>
          <a:p>
            <a:pPr lvl="1"/>
            <a:r>
              <a:rPr lang="en-US" altLang="ko-KR" sz="2000" b="1" dirty="0" smtClean="0"/>
              <a:t>Efficient</a:t>
            </a:r>
            <a:r>
              <a:rPr lang="en-US" altLang="ko-KR" sz="2000" dirty="0" smtClean="0"/>
              <a:t>: The EIED </a:t>
            </a:r>
            <a:r>
              <a:rPr lang="en-US" altLang="ko-KR" sz="2000" dirty="0" err="1" smtClean="0"/>
              <a:t>backoff</a:t>
            </a:r>
            <a:r>
              <a:rPr lang="en-US" altLang="ko-KR" sz="2000" dirty="0" smtClean="0"/>
              <a:t> algorithm guarantees efficient medium access [2]</a:t>
            </a:r>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20</a:t>
            </a:fld>
            <a:endParaRPr lang="en-US" altLang="ko-KR"/>
          </a:p>
        </p:txBody>
      </p:sp>
    </p:spTree>
    <p:extLst>
      <p:ext uri="{BB962C8B-B14F-4D97-AF65-F5344CB8AC3E}">
        <p14:creationId xmlns:p14="http://schemas.microsoft.com/office/powerpoint/2010/main" val="1740912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360363" indent="-360363">
              <a:buNone/>
            </a:pPr>
            <a:r>
              <a:rPr lang="en-US" altLang="ko-KR" sz="1800" dirty="0" smtClean="0"/>
              <a:t>[1] </a:t>
            </a:r>
            <a:r>
              <a:rPr lang="en-US" altLang="ko-KR" sz="1800" dirty="0">
                <a:cs typeface="Times New Roman" pitchFamily="18" charset="0"/>
              </a:rPr>
              <a:t>Jung-Hyun Kim, </a:t>
            </a:r>
            <a:r>
              <a:rPr lang="en-US" altLang="ko-KR" sz="1800" dirty="0" err="1">
                <a:cs typeface="Times New Roman" pitchFamily="18" charset="0"/>
              </a:rPr>
              <a:t>Jihyung</a:t>
            </a:r>
            <a:r>
              <a:rPr lang="en-US" altLang="ko-KR" sz="1800" dirty="0">
                <a:cs typeface="Times New Roman" pitchFamily="18" charset="0"/>
              </a:rPr>
              <a:t> Kim, </a:t>
            </a:r>
            <a:r>
              <a:rPr lang="en-US" altLang="ko-KR" sz="1800" dirty="0" err="1">
                <a:cs typeface="Times New Roman" pitchFamily="18" charset="0"/>
              </a:rPr>
              <a:t>Kwangjae</a:t>
            </a:r>
            <a:r>
              <a:rPr lang="en-US" altLang="ko-KR" sz="1800" dirty="0">
                <a:cs typeface="Times New Roman" pitchFamily="18" charset="0"/>
              </a:rPr>
              <a:t> Lim, Dong </a:t>
            </a:r>
            <a:r>
              <a:rPr lang="en-US" altLang="ko-KR" sz="1800" dirty="0" err="1">
                <a:cs typeface="Times New Roman" pitchFamily="18" charset="0"/>
              </a:rPr>
              <a:t>Seung</a:t>
            </a:r>
            <a:r>
              <a:rPr lang="en-US" altLang="ko-KR" sz="1800" dirty="0">
                <a:cs typeface="Times New Roman" pitchFamily="18" charset="0"/>
              </a:rPr>
              <a:t> Kwon, “Distributed Frequency Synchronization for Global Synchronization in Wireless Mesh Networks,” World Academy of Science and Technology, vol. 70, 2012, pp. 1080-1084.</a:t>
            </a:r>
          </a:p>
          <a:p>
            <a:pPr marL="360363" indent="-360363">
              <a:buNone/>
            </a:pPr>
            <a:r>
              <a:rPr lang="en-US" altLang="ko-KR" sz="1800" dirty="0">
                <a:cs typeface="Times New Roman" pitchFamily="18" charset="0"/>
              </a:rPr>
              <a:t>[2] Nah-Oak Song, </a:t>
            </a:r>
            <a:r>
              <a:rPr lang="en-US" altLang="ko-KR" sz="1800" dirty="0" err="1">
                <a:cs typeface="Times New Roman" pitchFamily="18" charset="0"/>
              </a:rPr>
              <a:t>Byung</a:t>
            </a:r>
            <a:r>
              <a:rPr lang="en-US" altLang="ko-KR" sz="1800" dirty="0">
                <a:cs typeface="Times New Roman" pitchFamily="18" charset="0"/>
              </a:rPr>
              <a:t>-Jae </a:t>
            </a:r>
            <a:r>
              <a:rPr lang="en-US" altLang="ko-KR" sz="1800" dirty="0" err="1">
                <a:cs typeface="Times New Roman" pitchFamily="18" charset="0"/>
              </a:rPr>
              <a:t>Kwak</a:t>
            </a:r>
            <a:r>
              <a:rPr lang="en-US" altLang="ko-KR" sz="1800" dirty="0">
                <a:cs typeface="Times New Roman" pitchFamily="18" charset="0"/>
              </a:rPr>
              <a:t>, </a:t>
            </a:r>
            <a:r>
              <a:rPr lang="en-US" altLang="ko-KR" sz="1800" dirty="0" err="1">
                <a:cs typeface="Times New Roman" pitchFamily="18" charset="0"/>
              </a:rPr>
              <a:t>Jabin</a:t>
            </a:r>
            <a:r>
              <a:rPr lang="en-US" altLang="ko-KR" sz="1800" dirty="0">
                <a:cs typeface="Times New Roman" pitchFamily="18" charset="0"/>
              </a:rPr>
              <a:t> Song, L. E. Miller, “Enhancement of IEEE 802.11 Distributed Coordination Function with Exponential Increase Exponential Decrease </a:t>
            </a:r>
            <a:r>
              <a:rPr lang="en-US" altLang="ko-KR" sz="1800" dirty="0" err="1">
                <a:cs typeface="Times New Roman" pitchFamily="18" charset="0"/>
              </a:rPr>
              <a:t>Backoff</a:t>
            </a:r>
            <a:r>
              <a:rPr lang="en-US" altLang="ko-KR" sz="1800" dirty="0">
                <a:cs typeface="Times New Roman" pitchFamily="18" charset="0"/>
              </a:rPr>
              <a:t> Algorithm,” Proceedings of IEEE 57th Vehicular Technology Conference (VTC 2003-Spring), vol. 4, pp. 2775−2778, </a:t>
            </a:r>
            <a:r>
              <a:rPr lang="en-US" altLang="ko-KR" sz="1800" dirty="0" err="1">
                <a:cs typeface="Times New Roman" pitchFamily="18" charset="0"/>
              </a:rPr>
              <a:t>Jeju</a:t>
            </a:r>
            <a:r>
              <a:rPr lang="en-US" altLang="ko-KR" sz="1800" dirty="0">
                <a:cs typeface="Times New Roman" pitchFamily="18" charset="0"/>
              </a:rPr>
              <a:t>, Korea, April 22−25, 2003.</a:t>
            </a:r>
          </a:p>
          <a:p>
            <a:pPr marL="360363" indent="-360363">
              <a:buNone/>
            </a:pPr>
            <a:r>
              <a:rPr lang="en-US" altLang="ko-KR" sz="1800" dirty="0">
                <a:cs typeface="Times New Roman" pitchFamily="18" charset="0"/>
              </a:rPr>
              <a:t>[3] IEEE </a:t>
            </a:r>
            <a:r>
              <a:rPr lang="en-US" altLang="ko-KR" sz="1800" dirty="0" smtClean="0">
                <a:cs typeface="Times New Roman" pitchFamily="18" charset="0"/>
              </a:rPr>
              <a:t>802.15-14-0132-00-0008</a:t>
            </a:r>
            <a:r>
              <a:rPr lang="en-US" altLang="ko-KR" sz="1800" dirty="0">
                <a:cs typeface="Times New Roman" pitchFamily="18" charset="0"/>
              </a:rPr>
              <a:t>, </a:t>
            </a:r>
            <a:r>
              <a:rPr lang="en-US" altLang="ko-KR" sz="1800" dirty="0" smtClean="0">
                <a:cs typeface="Times New Roman" pitchFamily="18" charset="0"/>
              </a:rPr>
              <a:t>“Collision Detection based PHY Proposal for PAC,” March 2014.</a:t>
            </a:r>
          </a:p>
          <a:p>
            <a:pPr marL="360363" indent="-360363">
              <a:buNone/>
            </a:pPr>
            <a:r>
              <a:rPr lang="en-US" altLang="ko-KR" sz="1800" dirty="0" smtClean="0">
                <a:cs typeface="Times New Roman" pitchFamily="18" charset="0"/>
              </a:rPr>
              <a:t>[4] IEEE 802.15-13-0650-00-0008, “Collision Detection Based Random Access Scheme for IEEE 802.15 TG8 PAC,” Nov. 2013.</a:t>
            </a:r>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21</a:t>
            </a:fld>
            <a:endParaRPr lang="en-US" altLang="ko-KR"/>
          </a:p>
        </p:txBody>
      </p:sp>
    </p:spTree>
    <p:extLst>
      <p:ext uri="{BB962C8B-B14F-4D97-AF65-F5344CB8AC3E}">
        <p14:creationId xmlns:p14="http://schemas.microsoft.com/office/powerpoint/2010/main" val="1530857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2400" dirty="0" smtClean="0"/>
              <a:t>Unlicensed band: PAC should coexist with other networks in the same band</a:t>
            </a:r>
          </a:p>
          <a:p>
            <a:r>
              <a:rPr lang="en-US" altLang="ko-KR" sz="2400" dirty="0" smtClean="0"/>
              <a:t>Simple, efficient, scalable</a:t>
            </a:r>
          </a:p>
          <a:p>
            <a:pPr lvl="1"/>
            <a:r>
              <a:rPr lang="en-US" altLang="ko-KR" sz="2400" dirty="0" smtClean="0"/>
              <a:t>Simple: little book keeping</a:t>
            </a:r>
          </a:p>
          <a:p>
            <a:pPr lvl="1"/>
            <a:r>
              <a:rPr lang="en-US" altLang="ko-KR" sz="2400" dirty="0" smtClean="0"/>
              <a:t>Efficient: high performance, small overhead</a:t>
            </a:r>
          </a:p>
          <a:p>
            <a:pPr lvl="1"/>
            <a:r>
              <a:rPr lang="en-US" altLang="ko-KR" sz="2400" dirty="0" smtClean="0"/>
              <a:t>Scalable: support large # devices</a:t>
            </a:r>
          </a:p>
          <a:p>
            <a:r>
              <a:rPr lang="en-US" altLang="ko-KR" sz="2400" dirty="0" smtClean="0"/>
              <a:t>Synchronous operation: power saving [1]</a:t>
            </a:r>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Tree>
    <p:extLst>
      <p:ext uri="{BB962C8B-B14F-4D97-AF65-F5344CB8AC3E}">
        <p14:creationId xmlns:p14="http://schemas.microsoft.com/office/powerpoint/2010/main" val="1366888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Structure</a:t>
            </a:r>
            <a:endParaRPr lang="ko-KR" altLang="en-US" dirty="0"/>
          </a:p>
        </p:txBody>
      </p:sp>
      <p:sp>
        <p:nvSpPr>
          <p:cNvPr id="3" name="내용 개체 틀 2"/>
          <p:cNvSpPr>
            <a:spLocks noGrp="1"/>
          </p:cNvSpPr>
          <p:nvPr>
            <p:ph idx="1"/>
          </p:nvPr>
        </p:nvSpPr>
        <p:spPr>
          <a:xfrm>
            <a:off x="685800" y="2780928"/>
            <a:ext cx="7772400" cy="3600400"/>
          </a:xfrm>
        </p:spPr>
        <p:txBody>
          <a:bodyPr/>
          <a:lstStyle/>
          <a:p>
            <a:r>
              <a:rPr lang="en-US" altLang="ko-KR" sz="2000" dirty="0" smtClean="0"/>
              <a:t>Synchronization interval [TBD]</a:t>
            </a:r>
          </a:p>
          <a:p>
            <a:r>
              <a:rPr lang="en-US" altLang="ko-KR" sz="2000" dirty="0" smtClean="0"/>
              <a:t>Sync slot</a:t>
            </a:r>
          </a:p>
          <a:p>
            <a:pPr lvl="1"/>
            <a:r>
              <a:rPr lang="en-US" altLang="ko-KR" sz="1600" dirty="0" smtClean="0"/>
              <a:t>Timing reference signal</a:t>
            </a:r>
          </a:p>
          <a:p>
            <a:r>
              <a:rPr lang="en-US" altLang="ko-KR" sz="2000" dirty="0" smtClean="0"/>
              <a:t>Discovery slot</a:t>
            </a:r>
          </a:p>
          <a:p>
            <a:pPr lvl="1"/>
            <a:r>
              <a:rPr lang="en-US" altLang="ko-KR" sz="1600" dirty="0" smtClean="0"/>
              <a:t>Query/reply type discovery messages</a:t>
            </a:r>
          </a:p>
          <a:p>
            <a:pPr lvl="1"/>
            <a:r>
              <a:rPr lang="en-US" altLang="ko-KR" sz="1600" dirty="0" smtClean="0"/>
              <a:t>SSF request/response messages</a:t>
            </a:r>
          </a:p>
          <a:p>
            <a:pPr lvl="1"/>
            <a:r>
              <a:rPr lang="en-US" altLang="ko-KR" sz="1600" dirty="0" smtClean="0"/>
              <a:t>Emergency messages</a:t>
            </a:r>
          </a:p>
          <a:p>
            <a:r>
              <a:rPr lang="en-US" altLang="ko-KR" sz="2000" dirty="0" smtClean="0"/>
              <a:t>Data slot</a:t>
            </a:r>
          </a:p>
          <a:p>
            <a:pPr lvl="1"/>
            <a:r>
              <a:rPr lang="en-US" altLang="ko-KR" sz="1600" dirty="0" smtClean="0"/>
              <a:t>Other discovery type messages</a:t>
            </a:r>
          </a:p>
          <a:p>
            <a:pPr lvl="1"/>
            <a:r>
              <a:rPr lang="en-US" altLang="ko-KR" sz="1600" dirty="0" smtClean="0"/>
              <a:t>Peering request/response messages</a:t>
            </a:r>
          </a:p>
          <a:p>
            <a:pPr lvl="1"/>
            <a:r>
              <a:rPr lang="en-US" altLang="ko-KR" sz="1600" dirty="0" smtClean="0"/>
              <a:t>Data </a:t>
            </a:r>
            <a:endParaRPr lang="ko-KR" altLang="en-US" sz="16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4987" y="1556792"/>
            <a:ext cx="7237413" cy="111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5848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Synchronization</a:t>
            </a:r>
            <a:endParaRPr lang="ko-KR" altLang="en-US" dirty="0"/>
          </a:p>
        </p:txBody>
      </p:sp>
      <p:sp>
        <p:nvSpPr>
          <p:cNvPr id="3" name="내용 개체 틀 2"/>
          <p:cNvSpPr>
            <a:spLocks noGrp="1"/>
          </p:cNvSpPr>
          <p:nvPr>
            <p:ph idx="1"/>
          </p:nvPr>
        </p:nvSpPr>
        <p:spPr/>
        <p:txBody>
          <a:bodyPr/>
          <a:lstStyle/>
          <a:p>
            <a:r>
              <a:rPr lang="en-US" altLang="ko-KR" sz="2400" dirty="0" smtClean="0"/>
              <a:t>Timing reference signal</a:t>
            </a:r>
          </a:p>
          <a:p>
            <a:pPr lvl="1"/>
            <a:r>
              <a:rPr lang="en-US" altLang="ko-KR" sz="2400" dirty="0" smtClean="0"/>
              <a:t>Transmitted in the sync slot</a:t>
            </a:r>
          </a:p>
          <a:p>
            <a:pPr lvl="1"/>
            <a:r>
              <a:rPr lang="en-US" altLang="ko-KR" sz="2400" dirty="0" smtClean="0"/>
              <a:t>Transmitted using random access</a:t>
            </a:r>
            <a:endParaRPr lang="en-US" altLang="ko-KR" sz="2400" dirty="0"/>
          </a:p>
          <a:p>
            <a:pPr lvl="1"/>
            <a:r>
              <a:rPr lang="en-US" altLang="ko-KR" sz="2400" dirty="0" smtClean="0"/>
              <a:t>Contains timing offset information</a:t>
            </a:r>
          </a:p>
          <a:p>
            <a:r>
              <a:rPr lang="en-US" altLang="ko-KR" sz="2400" dirty="0" smtClean="0"/>
              <a:t>Frame boundary</a:t>
            </a:r>
          </a:p>
          <a:p>
            <a:pPr lvl="1"/>
            <a:r>
              <a:rPr lang="en-US" altLang="ko-KR" sz="2400" dirty="0" smtClean="0"/>
              <a:t>Arrival time + timing offset</a:t>
            </a:r>
          </a:p>
          <a:p>
            <a:r>
              <a:rPr lang="en-US" altLang="ko-KR" sz="2400" dirty="0" smtClean="0"/>
              <a:t>Time as well frequency synchronization</a:t>
            </a:r>
          </a:p>
          <a:p>
            <a:r>
              <a:rPr lang="en-US" altLang="ko-KR" sz="2400" dirty="0" smtClean="0"/>
              <a:t>Robust in the presence of interference from other networks (e.g., WLAN)</a:t>
            </a:r>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Tree>
    <p:extLst>
      <p:ext uri="{BB962C8B-B14F-4D97-AF65-F5344CB8AC3E}">
        <p14:creationId xmlns:p14="http://schemas.microsoft.com/office/powerpoint/2010/main" val="3322557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Supported Discovery Types</a:t>
            </a:r>
            <a:endParaRPr lang="ko-KR" altLang="en-US" dirty="0"/>
          </a:p>
        </p:txBody>
      </p:sp>
      <p:sp>
        <p:nvSpPr>
          <p:cNvPr id="3" name="내용 개체 틀 2"/>
          <p:cNvSpPr>
            <a:spLocks noGrp="1"/>
          </p:cNvSpPr>
          <p:nvPr>
            <p:ph idx="1"/>
          </p:nvPr>
        </p:nvSpPr>
        <p:spPr>
          <a:xfrm>
            <a:off x="685800" y="1628800"/>
            <a:ext cx="7772400" cy="4464496"/>
          </a:xfrm>
        </p:spPr>
        <p:txBody>
          <a:bodyPr/>
          <a:lstStyle/>
          <a:p>
            <a:r>
              <a:rPr lang="en-US" altLang="ko-KR" sz="2400" dirty="0" smtClean="0"/>
              <a:t>Query/reply</a:t>
            </a:r>
          </a:p>
          <a:p>
            <a:pPr lvl="1"/>
            <a:r>
              <a:rPr lang="en-US" altLang="ko-KR" sz="2000" dirty="0" smtClean="0"/>
              <a:t>Conventional: when the ID of peer is known</a:t>
            </a:r>
          </a:p>
          <a:p>
            <a:pPr lvl="1"/>
            <a:r>
              <a:rPr lang="en-US" altLang="ko-KR" sz="2000" dirty="0" smtClean="0"/>
              <a:t>SSF (Self Spatial Filtering) aka </a:t>
            </a:r>
            <a:r>
              <a:rPr lang="en-US" altLang="ko-KR" sz="2000" dirty="0" err="1" smtClean="0"/>
              <a:t>LnL</a:t>
            </a:r>
            <a:r>
              <a:rPr lang="en-US" altLang="ko-KR" sz="2000" dirty="0" smtClean="0"/>
              <a:t> (</a:t>
            </a:r>
            <a:r>
              <a:rPr lang="en-US" altLang="ko-KR" sz="2000" dirty="0" smtClean="0"/>
              <a:t>Look-and-Link</a:t>
            </a:r>
            <a:r>
              <a:rPr lang="en-US" altLang="ko-KR" sz="2000" dirty="0" smtClean="0"/>
              <a:t>):</a:t>
            </a:r>
          </a:p>
          <a:p>
            <a:pPr lvl="2"/>
            <a:r>
              <a:rPr lang="en-US" altLang="ko-KR" sz="2000" dirty="0" smtClean="0"/>
              <a:t>A peer </a:t>
            </a:r>
            <a:r>
              <a:rPr lang="en-US" altLang="ko-KR" sz="2000" dirty="0" smtClean="0"/>
              <a:t>in visible range</a:t>
            </a:r>
          </a:p>
          <a:p>
            <a:pPr lvl="2"/>
            <a:r>
              <a:rPr lang="en-US" altLang="ko-KR" sz="2000" dirty="0" smtClean="0"/>
              <a:t>The ID of </a:t>
            </a:r>
            <a:r>
              <a:rPr lang="en-US" altLang="ko-KR" sz="2000" dirty="0" smtClean="0"/>
              <a:t>the peer </a:t>
            </a:r>
            <a:r>
              <a:rPr lang="en-US" altLang="ko-KR" sz="2000" dirty="0" smtClean="0"/>
              <a:t>may not known</a:t>
            </a:r>
          </a:p>
          <a:p>
            <a:pPr lvl="1"/>
            <a:r>
              <a:rPr lang="en-US" altLang="ko-KR" sz="2000" dirty="0" smtClean="0"/>
              <a:t>Transmitted in the discovery slot</a:t>
            </a:r>
          </a:p>
          <a:p>
            <a:r>
              <a:rPr lang="en-US" altLang="ko-KR" sz="2400" dirty="0" smtClean="0"/>
              <a:t>Advertisement</a:t>
            </a:r>
          </a:p>
          <a:p>
            <a:pPr lvl="1"/>
            <a:r>
              <a:rPr lang="en-US" altLang="ko-KR" sz="2000" dirty="0" smtClean="0"/>
              <a:t>Transmitted in the data slot</a:t>
            </a:r>
          </a:p>
          <a:p>
            <a:r>
              <a:rPr lang="en-US" altLang="ko-KR" sz="2400" dirty="0" smtClean="0"/>
              <a:t>Publish/subscribe</a:t>
            </a:r>
          </a:p>
          <a:p>
            <a:pPr lvl="1"/>
            <a:r>
              <a:rPr lang="en-US" altLang="ko-KR" sz="2000" dirty="0" smtClean="0"/>
              <a:t>Transmitted in the data slot</a:t>
            </a:r>
          </a:p>
          <a:p>
            <a:r>
              <a:rPr lang="en-US" altLang="ko-KR" sz="2400" dirty="0" smtClean="0"/>
              <a:t>Transmitted using random access</a:t>
            </a:r>
            <a:endParaRPr lang="ko-KR" altLang="en-US" sz="24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Tree>
    <p:extLst>
      <p:ext uri="{BB962C8B-B14F-4D97-AF65-F5344CB8AC3E}">
        <p14:creationId xmlns:p14="http://schemas.microsoft.com/office/powerpoint/2010/main" val="595628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Peering</a:t>
            </a:r>
            <a:endParaRPr lang="ko-KR" altLang="en-US" dirty="0"/>
          </a:p>
        </p:txBody>
      </p:sp>
      <p:sp>
        <p:nvSpPr>
          <p:cNvPr id="3" name="내용 개체 틀 2"/>
          <p:cNvSpPr>
            <a:spLocks noGrp="1"/>
          </p:cNvSpPr>
          <p:nvPr>
            <p:ph idx="1"/>
          </p:nvPr>
        </p:nvSpPr>
        <p:spPr/>
        <p:txBody>
          <a:bodyPr/>
          <a:lstStyle/>
          <a:p>
            <a:r>
              <a:rPr lang="en-US" altLang="ko-KR" sz="2800" dirty="0" smtClean="0"/>
              <a:t>Peering, re-peering, de-peering messages</a:t>
            </a:r>
          </a:p>
          <a:p>
            <a:r>
              <a:rPr lang="en-US" altLang="ko-KR" sz="2800" dirty="0" smtClean="0"/>
              <a:t>Transmitted in the data slot using random access</a:t>
            </a:r>
            <a:endParaRPr lang="ko-KR" altLang="en-US" sz="28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Tree>
    <p:extLst>
      <p:ext uri="{BB962C8B-B14F-4D97-AF65-F5344CB8AC3E}">
        <p14:creationId xmlns:p14="http://schemas.microsoft.com/office/powerpoint/2010/main" val="1372416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Data</a:t>
            </a:r>
            <a:endParaRPr lang="ko-KR" altLang="en-US" dirty="0"/>
          </a:p>
        </p:txBody>
      </p:sp>
      <p:sp>
        <p:nvSpPr>
          <p:cNvPr id="3" name="내용 개체 틀 2"/>
          <p:cNvSpPr>
            <a:spLocks noGrp="1"/>
          </p:cNvSpPr>
          <p:nvPr>
            <p:ph idx="1"/>
          </p:nvPr>
        </p:nvSpPr>
        <p:spPr/>
        <p:txBody>
          <a:bodyPr/>
          <a:lstStyle/>
          <a:p>
            <a:r>
              <a:rPr lang="en-US" altLang="ko-KR" sz="2800" dirty="0" smtClean="0"/>
              <a:t>Unicast, multicast, and broadcast messages</a:t>
            </a:r>
          </a:p>
          <a:p>
            <a:r>
              <a:rPr lang="en-US" altLang="ko-KR" sz="2800" dirty="0" smtClean="0"/>
              <a:t>Transmitted in the data slot using random access</a:t>
            </a:r>
            <a:endParaRPr lang="ko-KR" altLang="en-US" sz="28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spTree>
    <p:extLst>
      <p:ext uri="{BB962C8B-B14F-4D97-AF65-F5344CB8AC3E}">
        <p14:creationId xmlns:p14="http://schemas.microsoft.com/office/powerpoint/2010/main" val="117475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MPDU Structure</a:t>
            </a:r>
            <a:endParaRPr lang="ko-KR" altLang="en-US" dirty="0"/>
          </a:p>
        </p:txBody>
      </p:sp>
      <p:sp>
        <p:nvSpPr>
          <p:cNvPr id="3" name="내용 개체 틀 2"/>
          <p:cNvSpPr>
            <a:spLocks noGrp="1"/>
          </p:cNvSpPr>
          <p:nvPr>
            <p:ph idx="1"/>
          </p:nvPr>
        </p:nvSpPr>
        <p:spPr>
          <a:xfrm>
            <a:off x="685800" y="3717032"/>
            <a:ext cx="7772400" cy="1368152"/>
          </a:xfrm>
        </p:spPr>
        <p:txBody>
          <a:bodyPr/>
          <a:lstStyle/>
          <a:p>
            <a:r>
              <a:rPr lang="en-US" altLang="ko-KR" sz="2400" dirty="0" smtClean="0"/>
              <a:t>MPDU Header: TBD</a:t>
            </a:r>
          </a:p>
          <a:p>
            <a:r>
              <a:rPr lang="en-US" altLang="ko-KR" sz="2400" dirty="0" smtClean="0"/>
              <a:t>FCS: TBD</a:t>
            </a:r>
            <a:endParaRPr lang="ko-KR" altLang="en-US" sz="24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8646" y="1916832"/>
            <a:ext cx="7427770" cy="1290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6262350"/>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538</TotalTime>
  <Words>1512</Words>
  <Application>Microsoft Office PowerPoint</Application>
  <PresentationFormat>화면 슬라이드 쇼(4:3)</PresentationFormat>
  <Paragraphs>218</Paragraphs>
  <Slides>21</Slides>
  <Notes>0</Notes>
  <HiddenSlides>0</HiddenSlides>
  <MMClips>0</MMClips>
  <ScaleCrop>false</ScaleCrop>
  <HeadingPairs>
    <vt:vector size="4" baseType="variant">
      <vt:variant>
        <vt:lpstr>테마</vt:lpstr>
      </vt:variant>
      <vt:variant>
        <vt:i4>1</vt:i4>
      </vt:variant>
      <vt:variant>
        <vt:lpstr>슬라이드 제목</vt:lpstr>
      </vt:variant>
      <vt:variant>
        <vt:i4>21</vt:i4>
      </vt:variant>
    </vt:vector>
  </HeadingPairs>
  <TitlesOfParts>
    <vt:vector size="22" baseType="lpstr">
      <vt:lpstr>template</vt:lpstr>
      <vt:lpstr>PowerPoint 프레젠테이션</vt:lpstr>
      <vt:lpstr>Fully Distributed Contention Based MAC Proposal for PAC</vt:lpstr>
      <vt:lpstr>Introduction</vt:lpstr>
      <vt:lpstr>Frame Structure</vt:lpstr>
      <vt:lpstr>Synchronization</vt:lpstr>
      <vt:lpstr>Supported Discovery Types</vt:lpstr>
      <vt:lpstr>Peering</vt:lpstr>
      <vt:lpstr>Data</vt:lpstr>
      <vt:lpstr>MPDU Structure</vt:lpstr>
      <vt:lpstr>Sleep Mode Support</vt:lpstr>
      <vt:lpstr>Discovery Slot Reuse</vt:lpstr>
      <vt:lpstr>Network Convergence</vt:lpstr>
      <vt:lpstr>Network Convergence: Case I</vt:lpstr>
      <vt:lpstr>Network Convergence: Case I</vt:lpstr>
      <vt:lpstr>Network Convergence: Case II</vt:lpstr>
      <vt:lpstr>Proposed Random Access</vt:lpstr>
      <vt:lpstr>Proposed Random Access</vt:lpstr>
      <vt:lpstr>Proposed Random Access</vt:lpstr>
      <vt:lpstr>Proposed Random Access</vt:lpstr>
      <vt:lpstr>Proposed Random Access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 Kwak</cp:lastModifiedBy>
  <cp:revision>67</cp:revision>
  <cp:lastPrinted>1998-02-10T13:28:06Z</cp:lastPrinted>
  <dcterms:created xsi:type="dcterms:W3CDTF">2014-03-12T01:39:25Z</dcterms:created>
  <dcterms:modified xsi:type="dcterms:W3CDTF">2014-03-17T09:04:55Z</dcterms:modified>
</cp:coreProperties>
</file>