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3648" r:id="rId1"/>
    <p:sldMasterId id="2147483660" r:id="rId2"/>
    <p:sldMasterId id="2147483683" r:id="rId3"/>
    <p:sldMasterId id="2147483695" r:id="rId4"/>
  </p:sldMasterIdLst>
  <p:notesMasterIdLst>
    <p:notesMasterId r:id="rId60"/>
  </p:notesMasterIdLst>
  <p:handoutMasterIdLst>
    <p:handoutMasterId r:id="rId61"/>
  </p:handoutMasterIdLst>
  <p:sldIdLst>
    <p:sldId id="259" r:id="rId5"/>
    <p:sldId id="260" r:id="rId6"/>
    <p:sldId id="262" r:id="rId7"/>
    <p:sldId id="272" r:id="rId8"/>
    <p:sldId id="311" r:id="rId9"/>
    <p:sldId id="273" r:id="rId10"/>
    <p:sldId id="312" r:id="rId11"/>
    <p:sldId id="264" r:id="rId12"/>
    <p:sldId id="359" r:id="rId13"/>
    <p:sldId id="265" r:id="rId14"/>
    <p:sldId id="266" r:id="rId15"/>
    <p:sldId id="267" r:id="rId16"/>
    <p:sldId id="268" r:id="rId17"/>
    <p:sldId id="270" r:id="rId18"/>
    <p:sldId id="269" r:id="rId19"/>
    <p:sldId id="261" r:id="rId20"/>
    <p:sldId id="279" r:id="rId21"/>
    <p:sldId id="282" r:id="rId22"/>
    <p:sldId id="294" r:id="rId23"/>
    <p:sldId id="313" r:id="rId24"/>
    <p:sldId id="295" r:id="rId25"/>
    <p:sldId id="314" r:id="rId26"/>
    <p:sldId id="315" r:id="rId27"/>
    <p:sldId id="316" r:id="rId28"/>
    <p:sldId id="317" r:id="rId29"/>
    <p:sldId id="319" r:id="rId30"/>
    <p:sldId id="299" r:id="rId31"/>
    <p:sldId id="302" r:id="rId32"/>
    <p:sldId id="271" r:id="rId33"/>
    <p:sldId id="275" r:id="rId34"/>
    <p:sldId id="276" r:id="rId35"/>
    <p:sldId id="277" r:id="rId36"/>
    <p:sldId id="278" r:id="rId37"/>
    <p:sldId id="357" r:id="rId38"/>
    <p:sldId id="358" r:id="rId39"/>
    <p:sldId id="325" r:id="rId40"/>
    <p:sldId id="324" r:id="rId41"/>
    <p:sldId id="323" r:id="rId42"/>
    <p:sldId id="329" r:id="rId43"/>
    <p:sldId id="330" r:id="rId44"/>
    <p:sldId id="331" r:id="rId45"/>
    <p:sldId id="332" r:id="rId46"/>
    <p:sldId id="333" r:id="rId47"/>
    <p:sldId id="334" r:id="rId48"/>
    <p:sldId id="335" r:id="rId49"/>
    <p:sldId id="336" r:id="rId50"/>
    <p:sldId id="337" r:id="rId51"/>
    <p:sldId id="338" r:id="rId52"/>
    <p:sldId id="339" r:id="rId53"/>
    <p:sldId id="340" r:id="rId54"/>
    <p:sldId id="341" r:id="rId55"/>
    <p:sldId id="342" r:id="rId56"/>
    <p:sldId id="343" r:id="rId57"/>
    <p:sldId id="349" r:id="rId58"/>
    <p:sldId id="356" r:id="rId59"/>
  </p:sldIdLst>
  <p:sldSz cx="9144000" cy="6858000" type="screen4x3"/>
  <p:notesSz cx="9280525" cy="6934200"/>
  <p:embeddedFontLst>
    <p:embeddedFont>
      <p:font typeface="Calibri" panose="020F0502020204030204" pitchFamily="34" charset="0"/>
      <p:regular r:id="rId62"/>
      <p:bold r:id="rId63"/>
      <p:italic r:id="rId64"/>
      <p:boldItalic r:id="rId65"/>
    </p:embeddedFont>
    <p:embeddedFont>
      <p:font typeface="Cambria Math" panose="02040503050406030204" pitchFamily="18" charset="0"/>
      <p:regular r:id="rId66"/>
    </p:embeddedFont>
    <p:embeddedFont>
      <p:font typeface="MS Mincho" panose="02020609040205080304" pitchFamily="49" charset="-128"/>
      <p:regular r:id="rId67"/>
    </p:embeddedFont>
  </p:embeddedFontLst>
  <p:defaultTextStyle>
    <a:defPPr>
      <a:defRPr lang="en-US"/>
    </a:defPPr>
    <a:lvl1pPr algn="l" rtl="0" eaLnBrk="0" fontAlgn="base" hangingPunct="0">
      <a:spcBef>
        <a:spcPct val="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918" autoAdjust="0"/>
    <p:restoredTop sz="90929"/>
  </p:normalViewPr>
  <p:slideViewPr>
    <p:cSldViewPr>
      <p:cViewPr>
        <p:scale>
          <a:sx n="120" d="100"/>
          <a:sy n="120" d="100"/>
        </p:scale>
        <p:origin x="-2004" y="-1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22" d="100"/>
          <a:sy n="122" d="100"/>
        </p:scale>
        <p:origin x="-2154" y="-102"/>
      </p:cViewPr>
      <p:guideLst>
        <p:guide orient="horz" pos="2184"/>
        <p:guide pos="2923"/>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font" Target="fonts/font2.fntdata"/><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notesMaster" Target="notesMasters/notesMaster1.xml"/><Relationship Id="rId65" Type="http://schemas.openxmlformats.org/officeDocument/2006/relationships/font" Target="fonts/font4.fntdata"/><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font" Target="fonts/font3.fntdata"/><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font" Target="fonts/font6.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font" Target="fonts/font1.fntdata"/><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image" Target="../media/image11.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image" Target="../media/image29.wmf"/><Relationship Id="rId1" Type="http://schemas.openxmlformats.org/officeDocument/2006/relationships/image" Target="../media/image28.wmf"/><Relationship Id="rId5" Type="http://schemas.openxmlformats.org/officeDocument/2006/relationships/image" Target="../media/image32.wmf"/><Relationship Id="rId4" Type="http://schemas.openxmlformats.org/officeDocument/2006/relationships/image" Target="../media/image3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2.v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23.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745038" y="76200"/>
            <a:ext cx="3605212" cy="21590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pPr>
              <a:defRPr/>
            </a:pPr>
            <a:r>
              <a:rPr lang="en-US"/>
              <a:t>&lt;doc.: IEE 802.15-doc&gt;</a:t>
            </a:r>
          </a:p>
        </p:txBody>
      </p:sp>
      <p:sp>
        <p:nvSpPr>
          <p:cNvPr id="3075" name="Rectangle 3"/>
          <p:cNvSpPr>
            <a:spLocks noGrp="1" noChangeArrowheads="1"/>
          </p:cNvSpPr>
          <p:nvPr>
            <p:ph type="dt" sz="quarter" idx="1"/>
          </p:nvPr>
        </p:nvSpPr>
        <p:spPr bwMode="auto">
          <a:xfrm>
            <a:off x="930275" y="76200"/>
            <a:ext cx="3092450" cy="21590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pPr>
              <a:defRPr/>
            </a:pPr>
            <a:r>
              <a:rPr lang="en-US"/>
              <a:t>&lt;month year&gt;</a:t>
            </a:r>
          </a:p>
        </p:txBody>
      </p:sp>
      <p:sp>
        <p:nvSpPr>
          <p:cNvPr id="3076" name="Rectangle 4"/>
          <p:cNvSpPr>
            <a:spLocks noGrp="1" noChangeArrowheads="1"/>
          </p:cNvSpPr>
          <p:nvPr>
            <p:ph type="ftr" sz="quarter" idx="2"/>
          </p:nvPr>
        </p:nvSpPr>
        <p:spPr bwMode="auto">
          <a:xfrm>
            <a:off x="5568950" y="6711950"/>
            <a:ext cx="2887663"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sz="1000"/>
            </a:lvl1pPr>
          </a:lstStyle>
          <a:p>
            <a:pPr>
              <a:defRPr/>
            </a:pPr>
            <a:r>
              <a:rPr lang="en-US"/>
              <a:t>&lt;author&gt;, &lt;company&gt;</a:t>
            </a:r>
          </a:p>
        </p:txBody>
      </p:sp>
      <p:sp>
        <p:nvSpPr>
          <p:cNvPr id="3077" name="Rectangle 5"/>
          <p:cNvSpPr>
            <a:spLocks noGrp="1" noChangeArrowheads="1"/>
          </p:cNvSpPr>
          <p:nvPr>
            <p:ph type="sldNum" sz="quarter" idx="3"/>
          </p:nvPr>
        </p:nvSpPr>
        <p:spPr bwMode="auto">
          <a:xfrm>
            <a:off x="3609975" y="6711950"/>
            <a:ext cx="1854200"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a:defRPr sz="1000"/>
            </a:lvl1pPr>
          </a:lstStyle>
          <a:p>
            <a:pPr>
              <a:defRPr/>
            </a:pPr>
            <a:r>
              <a:rPr lang="en-US"/>
              <a:t>Page </a:t>
            </a:r>
            <a:fld id="{00C7393E-CE9C-4932-8931-AFB5F27135EA}" type="slidenum">
              <a:rPr lang="en-US"/>
              <a:pPr>
                <a:defRPr/>
              </a:pPr>
              <a:t>‹#›</a:t>
            </a:fld>
            <a:endParaRPr lang="en-US"/>
          </a:p>
        </p:txBody>
      </p:sp>
      <p:sp>
        <p:nvSpPr>
          <p:cNvPr id="7174" name="Line 6"/>
          <p:cNvSpPr>
            <a:spLocks noChangeShapeType="1"/>
          </p:cNvSpPr>
          <p:nvPr/>
        </p:nvSpPr>
        <p:spPr bwMode="auto">
          <a:xfrm>
            <a:off x="928688" y="288925"/>
            <a:ext cx="742315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7175" name="Rectangle 7"/>
          <p:cNvSpPr>
            <a:spLocks noChangeArrowheads="1"/>
          </p:cNvSpPr>
          <p:nvPr/>
        </p:nvSpPr>
        <p:spPr bwMode="auto">
          <a:xfrm>
            <a:off x="928688" y="6711950"/>
            <a:ext cx="950912"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933450">
              <a:defRPr sz="1200">
                <a:solidFill>
                  <a:schemeClr val="tx1"/>
                </a:solidFill>
                <a:latin typeface="Times New Roman" pitchFamily="18" charset="0"/>
              </a:defRPr>
            </a:lvl1pPr>
            <a:lvl2pPr marL="742950" indent="-285750" defTabSz="933450">
              <a:defRPr sz="1200">
                <a:solidFill>
                  <a:schemeClr val="tx1"/>
                </a:solidFill>
                <a:latin typeface="Times New Roman" pitchFamily="18" charset="0"/>
              </a:defRPr>
            </a:lvl2pPr>
            <a:lvl3pPr marL="1143000" indent="-228600" defTabSz="933450">
              <a:defRPr sz="1200">
                <a:solidFill>
                  <a:schemeClr val="tx1"/>
                </a:solidFill>
                <a:latin typeface="Times New Roman" pitchFamily="18" charset="0"/>
              </a:defRPr>
            </a:lvl3pPr>
            <a:lvl4pPr marL="1600200" indent="-228600" defTabSz="933450">
              <a:defRPr sz="1200">
                <a:solidFill>
                  <a:schemeClr val="tx1"/>
                </a:solidFill>
                <a:latin typeface="Times New Roman" pitchFamily="18" charset="0"/>
              </a:defRPr>
            </a:lvl4pPr>
            <a:lvl5pPr marL="2057400" indent="-228600" defTabSz="933450">
              <a:defRPr sz="1200">
                <a:solidFill>
                  <a:schemeClr val="tx1"/>
                </a:solidFill>
                <a:latin typeface="Times New Roman" pitchFamily="18"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defRPr>
            </a:lvl9pPr>
          </a:lstStyle>
          <a:p>
            <a:pPr>
              <a:defRPr/>
            </a:pPr>
            <a:r>
              <a:rPr lang="en-US" altLang="en-US" smtClean="0"/>
              <a:t>Submission</a:t>
            </a:r>
          </a:p>
        </p:txBody>
      </p:sp>
      <p:sp>
        <p:nvSpPr>
          <p:cNvPr id="7176" name="Line 8"/>
          <p:cNvSpPr>
            <a:spLocks noChangeShapeType="1"/>
          </p:cNvSpPr>
          <p:nvPr/>
        </p:nvSpPr>
        <p:spPr bwMode="auto">
          <a:xfrm>
            <a:off x="928688" y="6702425"/>
            <a:ext cx="76295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85244954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640263" y="17463"/>
            <a:ext cx="3767137" cy="214312"/>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pPr>
              <a:defRPr/>
            </a:pPr>
            <a:r>
              <a:rPr lang="en-US"/>
              <a:t>&lt;doc.: IEEE 802.15-doc&gt;</a:t>
            </a:r>
          </a:p>
        </p:txBody>
      </p:sp>
      <p:sp>
        <p:nvSpPr>
          <p:cNvPr id="2051" name="Rectangle 3"/>
          <p:cNvSpPr>
            <a:spLocks noGrp="1" noChangeArrowheads="1"/>
          </p:cNvSpPr>
          <p:nvPr>
            <p:ph type="dt" idx="1"/>
          </p:nvPr>
        </p:nvSpPr>
        <p:spPr bwMode="auto">
          <a:xfrm>
            <a:off x="874713" y="17463"/>
            <a:ext cx="3663950" cy="214312"/>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pPr>
              <a:defRPr/>
            </a:pPr>
            <a:r>
              <a:rPr lang="en-US"/>
              <a:t>&lt;month year&gt;</a:t>
            </a:r>
          </a:p>
        </p:txBody>
      </p:sp>
      <p:sp>
        <p:nvSpPr>
          <p:cNvPr id="5124" name="Rectangle 4"/>
          <p:cNvSpPr>
            <a:spLocks noGrp="1" noRot="1" noChangeAspect="1" noChangeArrowheads="1" noTextEdit="1"/>
          </p:cNvSpPr>
          <p:nvPr>
            <p:ph type="sldImg" idx="2"/>
          </p:nvPr>
        </p:nvSpPr>
        <p:spPr bwMode="auto">
          <a:xfrm>
            <a:off x="2911475" y="523875"/>
            <a:ext cx="3457575" cy="25923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1236663" y="3294063"/>
            <a:ext cx="6807200" cy="3121025"/>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048250" y="6713538"/>
            <a:ext cx="335915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a:defRPr/>
            </a:lvl5pPr>
          </a:lstStyle>
          <a:p>
            <a:pPr lvl="4">
              <a:defRPr/>
            </a:pPr>
            <a:r>
              <a:rPr lang="en-US"/>
              <a:t>&lt;author&gt;, &lt;company&gt;</a:t>
            </a:r>
          </a:p>
        </p:txBody>
      </p:sp>
      <p:sp>
        <p:nvSpPr>
          <p:cNvPr id="2055" name="Rectangle 7"/>
          <p:cNvSpPr>
            <a:spLocks noGrp="1" noChangeArrowheads="1"/>
          </p:cNvSpPr>
          <p:nvPr>
            <p:ph type="sldNum" sz="quarter" idx="5"/>
          </p:nvPr>
        </p:nvSpPr>
        <p:spPr bwMode="auto">
          <a:xfrm>
            <a:off x="3925888" y="6713538"/>
            <a:ext cx="107315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a:lvl1pPr>
          </a:lstStyle>
          <a:p>
            <a:pPr>
              <a:defRPr/>
            </a:pPr>
            <a:r>
              <a:rPr lang="en-US"/>
              <a:t>Page </a:t>
            </a:r>
            <a:fld id="{A78A072A-A665-46B4-840D-2DAA79E753BA}" type="slidenum">
              <a:rPr lang="en-US"/>
              <a:pPr>
                <a:defRPr/>
              </a:pPr>
              <a:t>‹#›</a:t>
            </a:fld>
            <a:endParaRPr lang="en-US"/>
          </a:p>
        </p:txBody>
      </p:sp>
      <p:sp>
        <p:nvSpPr>
          <p:cNvPr id="5128" name="Rectangle 8"/>
          <p:cNvSpPr>
            <a:spLocks noChangeArrowheads="1"/>
          </p:cNvSpPr>
          <p:nvPr/>
        </p:nvSpPr>
        <p:spPr bwMode="auto">
          <a:xfrm>
            <a:off x="968375" y="6713538"/>
            <a:ext cx="9525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altLang="en-US" smtClean="0"/>
              <a:t>Submission</a:t>
            </a:r>
          </a:p>
        </p:txBody>
      </p:sp>
      <p:sp>
        <p:nvSpPr>
          <p:cNvPr id="5129" name="Line 9"/>
          <p:cNvSpPr>
            <a:spLocks noChangeShapeType="1"/>
          </p:cNvSpPr>
          <p:nvPr/>
        </p:nvSpPr>
        <p:spPr bwMode="auto">
          <a:xfrm>
            <a:off x="968375" y="6711950"/>
            <a:ext cx="73437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5130" name="Line 10"/>
          <p:cNvSpPr>
            <a:spLocks noChangeShapeType="1"/>
          </p:cNvSpPr>
          <p:nvPr/>
        </p:nvSpPr>
        <p:spPr bwMode="auto">
          <a:xfrm>
            <a:off x="866775" y="222250"/>
            <a:ext cx="754697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3580767235"/>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6148"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&lt;month year&gt;</a:t>
            </a:r>
          </a:p>
        </p:txBody>
      </p:sp>
      <p:sp>
        <p:nvSpPr>
          <p:cNvPr id="6149"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457200" defTabSz="933450">
              <a:spcBef>
                <a:spcPct val="30000"/>
              </a:spcBef>
              <a:defRPr sz="1200">
                <a:solidFill>
                  <a:schemeClr val="tx1"/>
                </a:solidFill>
                <a:latin typeface="Times New Roman" pitchFamily="18" charset="0"/>
              </a:defRPr>
            </a:lvl5pPr>
            <a:lvl6pPr marL="914400" defTabSz="933450" eaLnBrk="0" fontAlgn="base" hangingPunct="0">
              <a:spcBef>
                <a:spcPct val="30000"/>
              </a:spcBef>
              <a:spcAft>
                <a:spcPct val="0"/>
              </a:spcAft>
              <a:defRPr sz="1200">
                <a:solidFill>
                  <a:schemeClr val="tx1"/>
                </a:solidFill>
                <a:latin typeface="Times New Roman" pitchFamily="18" charset="0"/>
              </a:defRPr>
            </a:lvl6pPr>
            <a:lvl7pPr marL="1371600" defTabSz="933450" eaLnBrk="0" fontAlgn="base" hangingPunct="0">
              <a:spcBef>
                <a:spcPct val="30000"/>
              </a:spcBef>
              <a:spcAft>
                <a:spcPct val="0"/>
              </a:spcAft>
              <a:defRPr sz="1200">
                <a:solidFill>
                  <a:schemeClr val="tx1"/>
                </a:solidFill>
                <a:latin typeface="Times New Roman" pitchFamily="18" charset="0"/>
              </a:defRPr>
            </a:lvl7pPr>
            <a:lvl8pPr marL="1828800" defTabSz="933450" eaLnBrk="0" fontAlgn="base" hangingPunct="0">
              <a:spcBef>
                <a:spcPct val="30000"/>
              </a:spcBef>
              <a:spcAft>
                <a:spcPct val="0"/>
              </a:spcAft>
              <a:defRPr sz="1200">
                <a:solidFill>
                  <a:schemeClr val="tx1"/>
                </a:solidFill>
                <a:latin typeface="Times New Roman" pitchFamily="18" charset="0"/>
              </a:defRPr>
            </a:lvl8pPr>
            <a:lvl9pPr marL="2286000" defTabSz="933450" eaLnBrk="0" fontAlgn="base" hangingPunct="0">
              <a:spcBef>
                <a:spcPct val="30000"/>
              </a:spcBef>
              <a:spcAft>
                <a:spcPct val="0"/>
              </a:spcAft>
              <a:defRPr sz="1200">
                <a:solidFill>
                  <a:schemeClr val="tx1"/>
                </a:solidFill>
                <a:latin typeface="Times New Roman" pitchFamily="18" charset="0"/>
              </a:defRPr>
            </a:lvl9pPr>
          </a:lstStyle>
          <a:p>
            <a:pPr lvl="4">
              <a:spcBef>
                <a:spcPct val="0"/>
              </a:spcBef>
            </a:pPr>
            <a:r>
              <a:rPr lang="en-US" altLang="en-US" smtClean="0"/>
              <a:t>&lt;author&gt;, &lt;company&gt;</a:t>
            </a:r>
          </a:p>
        </p:txBody>
      </p:sp>
      <p:sp>
        <p:nvSpPr>
          <p:cNvPr id="6150"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mtClean="0"/>
              <a:t>Page </a:t>
            </a:r>
            <a:fld id="{1B969CE4-82AE-4460-A517-06FE33B5156C}" type="slidenum">
              <a:rPr lang="en-US" altLang="en-US" smtClean="0"/>
              <a:pPr>
                <a:spcBef>
                  <a:spcPct val="0"/>
                </a:spcBef>
              </a:pPr>
              <a:t>1</a:t>
            </a:fld>
            <a:endParaRPr lang="en-US" altLang="en-US" smtClean="0"/>
          </a:p>
        </p:txBody>
      </p:sp>
      <p:sp>
        <p:nvSpPr>
          <p:cNvPr id="6151" name="Header Placeholder 7"/>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itchFamily="18" charset="0"/>
              </a:defRPr>
            </a:lvl1pPr>
            <a:lvl2pPr marL="742950" indent="-285750" defTabSz="933450">
              <a:spcBef>
                <a:spcPct val="30000"/>
              </a:spcBef>
              <a:defRPr sz="1200">
                <a:solidFill>
                  <a:schemeClr val="tx1"/>
                </a:solidFill>
                <a:latin typeface="Times New Roman" pitchFamily="18" charset="0"/>
              </a:defRPr>
            </a:lvl2pPr>
            <a:lvl3pPr marL="1143000" indent="-228600" defTabSz="933450">
              <a:spcBef>
                <a:spcPct val="30000"/>
              </a:spcBef>
              <a:defRPr sz="1200">
                <a:solidFill>
                  <a:schemeClr val="tx1"/>
                </a:solidFill>
                <a:latin typeface="Times New Roman" pitchFamily="18" charset="0"/>
              </a:defRPr>
            </a:lvl3pPr>
            <a:lvl4pPr marL="1600200" indent="-228600" defTabSz="933450">
              <a:spcBef>
                <a:spcPct val="30000"/>
              </a:spcBef>
              <a:defRPr sz="1200">
                <a:solidFill>
                  <a:schemeClr val="tx1"/>
                </a:solidFill>
                <a:latin typeface="Times New Roman" pitchFamily="18" charset="0"/>
              </a:defRPr>
            </a:lvl4pPr>
            <a:lvl5pPr marL="2057400" indent="-228600" defTabSz="933450">
              <a:spcBef>
                <a:spcPct val="30000"/>
              </a:spcBef>
              <a:defRPr sz="1200">
                <a:solidFill>
                  <a:schemeClr val="tx1"/>
                </a:solidFill>
                <a:latin typeface="Times New Roman" pitchFamily="18" charset="0"/>
              </a:defRPr>
            </a:lvl5pPr>
            <a:lvl6pPr marL="2514600" indent="-228600" defTabSz="933450" eaLnBrk="0" fontAlgn="base" hangingPunct="0">
              <a:spcBef>
                <a:spcPct val="30000"/>
              </a:spcBef>
              <a:spcAft>
                <a:spcPct val="0"/>
              </a:spcAft>
              <a:defRPr sz="1200">
                <a:solidFill>
                  <a:schemeClr val="tx1"/>
                </a:solidFill>
                <a:latin typeface="Times New Roman" pitchFamily="18" charset="0"/>
              </a:defRPr>
            </a:lvl6pPr>
            <a:lvl7pPr marL="2971800" indent="-228600" defTabSz="933450" eaLnBrk="0" fontAlgn="base" hangingPunct="0">
              <a:spcBef>
                <a:spcPct val="30000"/>
              </a:spcBef>
              <a:spcAft>
                <a:spcPct val="0"/>
              </a:spcAft>
              <a:defRPr sz="1200">
                <a:solidFill>
                  <a:schemeClr val="tx1"/>
                </a:solidFill>
                <a:latin typeface="Times New Roman" pitchFamily="18" charset="0"/>
              </a:defRPr>
            </a:lvl7pPr>
            <a:lvl8pPr marL="3429000" indent="-228600" defTabSz="933450" eaLnBrk="0" fontAlgn="base" hangingPunct="0">
              <a:spcBef>
                <a:spcPct val="30000"/>
              </a:spcBef>
              <a:spcAft>
                <a:spcPct val="0"/>
              </a:spcAft>
              <a:defRPr sz="1200">
                <a:solidFill>
                  <a:schemeClr val="tx1"/>
                </a:solidFill>
                <a:latin typeface="Times New Roman" pitchFamily="18" charset="0"/>
              </a:defRPr>
            </a:lvl8pPr>
            <a:lvl9pPr marL="3886200" indent="-228600" defTabSz="9334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en-US" sz="1400" smtClean="0"/>
              <a:t>&lt;doc.: IEEE 802.15-doc&gt;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February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Hernandez,Li,Dotlić,Miura (NICT)</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DE174C27-3965-49C7-942D-8E5C0704419E}" type="slidenum">
              <a:rPr lang="en-US"/>
              <a:pPr>
                <a:defRPr/>
              </a:pPr>
              <a:t>‹#›</a:t>
            </a:fld>
            <a:endParaRPr lang="en-US"/>
          </a:p>
        </p:txBody>
      </p:sp>
    </p:spTree>
    <p:extLst>
      <p:ext uri="{BB962C8B-B14F-4D97-AF65-F5344CB8AC3E}">
        <p14:creationId xmlns:p14="http://schemas.microsoft.com/office/powerpoint/2010/main" val="4154678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February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Hernandez,Li,Dotlić,Miura (NICT)</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B58DEB1E-BFE5-49D2-A7E9-409FD6745F2A}" type="slidenum">
              <a:rPr lang="en-US"/>
              <a:pPr>
                <a:defRPr/>
              </a:pPr>
              <a:t>‹#›</a:t>
            </a:fld>
            <a:endParaRPr lang="en-US"/>
          </a:p>
        </p:txBody>
      </p:sp>
    </p:spTree>
    <p:extLst>
      <p:ext uri="{BB962C8B-B14F-4D97-AF65-F5344CB8AC3E}">
        <p14:creationId xmlns:p14="http://schemas.microsoft.com/office/powerpoint/2010/main" val="145701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February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Hernandez,Li,Dotlić,Miura (NICT)</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DA809CED-2426-415B-B201-98F707946FD9}" type="slidenum">
              <a:rPr lang="en-US"/>
              <a:pPr>
                <a:defRPr/>
              </a:pPr>
              <a:t>‹#›</a:t>
            </a:fld>
            <a:endParaRPr lang="en-US"/>
          </a:p>
        </p:txBody>
      </p:sp>
    </p:spTree>
    <p:extLst>
      <p:ext uri="{BB962C8B-B14F-4D97-AF65-F5344CB8AC3E}">
        <p14:creationId xmlns:p14="http://schemas.microsoft.com/office/powerpoint/2010/main" val="3023907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February 2014</a:t>
            </a:r>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t>Hernandez,Li,Dotlić,Miura (NICT)</a:t>
            </a:r>
          </a:p>
        </p:txBody>
      </p:sp>
      <p:sp>
        <p:nvSpPr>
          <p:cNvPr id="6" name="Slide Number Placeholder 5"/>
          <p:cNvSpPr>
            <a:spLocks noGrp="1"/>
          </p:cNvSpPr>
          <p:nvPr>
            <p:ph type="sldNum" sz="quarter" idx="12"/>
          </p:nvPr>
        </p:nvSpPr>
        <p:spPr/>
        <p:txBody>
          <a:bodyPr/>
          <a:lstStyle>
            <a:lvl1pPr>
              <a:defRPr/>
            </a:lvl1pPr>
          </a:lstStyle>
          <a:p>
            <a:pPr>
              <a:defRPr/>
            </a:pPr>
            <a:fld id="{269334AD-039A-4FA4-8EA2-1441EB87E08A}" type="slidenum">
              <a:rPr lang="en-US"/>
              <a:pPr>
                <a:defRPr/>
              </a:pPr>
              <a:t>‹#›</a:t>
            </a:fld>
            <a:endParaRPr lang="en-US"/>
          </a:p>
        </p:txBody>
      </p:sp>
    </p:spTree>
    <p:extLst>
      <p:ext uri="{BB962C8B-B14F-4D97-AF65-F5344CB8AC3E}">
        <p14:creationId xmlns:p14="http://schemas.microsoft.com/office/powerpoint/2010/main" val="34153723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February 2014</a:t>
            </a:r>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t>Hernandez,Li,Dotlić,Miura (NICT)</a:t>
            </a:r>
          </a:p>
        </p:txBody>
      </p:sp>
      <p:sp>
        <p:nvSpPr>
          <p:cNvPr id="6" name="Slide Number Placeholder 5"/>
          <p:cNvSpPr>
            <a:spLocks noGrp="1"/>
          </p:cNvSpPr>
          <p:nvPr>
            <p:ph type="sldNum" sz="quarter" idx="12"/>
          </p:nvPr>
        </p:nvSpPr>
        <p:spPr/>
        <p:txBody>
          <a:bodyPr/>
          <a:lstStyle>
            <a:lvl1pPr>
              <a:defRPr/>
            </a:lvl1pPr>
          </a:lstStyle>
          <a:p>
            <a:pPr>
              <a:defRPr/>
            </a:pPr>
            <a:fld id="{0E0F16A7-3CF9-487B-9329-71A4D00AF268}" type="slidenum">
              <a:rPr lang="en-US"/>
              <a:pPr>
                <a:defRPr/>
              </a:pPr>
              <a:t>‹#›</a:t>
            </a:fld>
            <a:endParaRPr lang="en-US"/>
          </a:p>
        </p:txBody>
      </p:sp>
    </p:spTree>
    <p:extLst>
      <p:ext uri="{BB962C8B-B14F-4D97-AF65-F5344CB8AC3E}">
        <p14:creationId xmlns:p14="http://schemas.microsoft.com/office/powerpoint/2010/main" val="17383462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February 2014</a:t>
            </a:r>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t>Hernandez,Li,Dotlić,Miura (NICT)</a:t>
            </a:r>
          </a:p>
        </p:txBody>
      </p:sp>
      <p:sp>
        <p:nvSpPr>
          <p:cNvPr id="6" name="Slide Number Placeholder 5"/>
          <p:cNvSpPr>
            <a:spLocks noGrp="1"/>
          </p:cNvSpPr>
          <p:nvPr>
            <p:ph type="sldNum" sz="quarter" idx="12"/>
          </p:nvPr>
        </p:nvSpPr>
        <p:spPr/>
        <p:txBody>
          <a:bodyPr/>
          <a:lstStyle>
            <a:lvl1pPr>
              <a:defRPr/>
            </a:lvl1pPr>
          </a:lstStyle>
          <a:p>
            <a:pPr>
              <a:defRPr/>
            </a:pPr>
            <a:fld id="{7FE11769-8336-4D69-9B8B-48798C752B85}" type="slidenum">
              <a:rPr lang="en-US"/>
              <a:pPr>
                <a:defRPr/>
              </a:pPr>
              <a:t>‹#›</a:t>
            </a:fld>
            <a:endParaRPr lang="en-US"/>
          </a:p>
        </p:txBody>
      </p:sp>
    </p:spTree>
    <p:extLst>
      <p:ext uri="{BB962C8B-B14F-4D97-AF65-F5344CB8AC3E}">
        <p14:creationId xmlns:p14="http://schemas.microsoft.com/office/powerpoint/2010/main" val="33946197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smtClean="0"/>
              <a:t>February 2014</a:t>
            </a:r>
            <a:endParaRPr lang="en-US"/>
          </a:p>
        </p:txBody>
      </p:sp>
      <p:sp>
        <p:nvSpPr>
          <p:cNvPr id="6" name="Footer Placeholder 4"/>
          <p:cNvSpPr>
            <a:spLocks noGrp="1"/>
          </p:cNvSpPr>
          <p:nvPr>
            <p:ph type="ftr" sz="quarter" idx="11"/>
          </p:nvPr>
        </p:nvSpPr>
        <p:spPr/>
        <p:txBody>
          <a:bodyPr/>
          <a:lstStyle>
            <a:lvl1pPr>
              <a:defRPr/>
            </a:lvl1pPr>
          </a:lstStyle>
          <a:p>
            <a:pPr>
              <a:defRPr/>
            </a:pPr>
            <a:r>
              <a:rPr lang="en-US" dirty="0"/>
              <a:t>Hernandez,Li,Dotlić,Miura (NICT)</a:t>
            </a:r>
          </a:p>
        </p:txBody>
      </p:sp>
      <p:sp>
        <p:nvSpPr>
          <p:cNvPr id="7" name="Slide Number Placeholder 5"/>
          <p:cNvSpPr>
            <a:spLocks noGrp="1"/>
          </p:cNvSpPr>
          <p:nvPr>
            <p:ph type="sldNum" sz="quarter" idx="12"/>
          </p:nvPr>
        </p:nvSpPr>
        <p:spPr/>
        <p:txBody>
          <a:bodyPr/>
          <a:lstStyle>
            <a:lvl1pPr>
              <a:defRPr/>
            </a:lvl1pPr>
          </a:lstStyle>
          <a:p>
            <a:pPr>
              <a:defRPr/>
            </a:pPr>
            <a:fld id="{510114CD-A10D-4A14-8728-4311E06A1850}" type="slidenum">
              <a:rPr lang="en-US"/>
              <a:pPr>
                <a:defRPr/>
              </a:pPr>
              <a:t>‹#›</a:t>
            </a:fld>
            <a:endParaRPr lang="en-US"/>
          </a:p>
        </p:txBody>
      </p:sp>
    </p:spTree>
    <p:extLst>
      <p:ext uri="{BB962C8B-B14F-4D97-AF65-F5344CB8AC3E}">
        <p14:creationId xmlns:p14="http://schemas.microsoft.com/office/powerpoint/2010/main" val="2526440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February 2014</a:t>
            </a:r>
            <a:endParaRPr lang="en-US"/>
          </a:p>
        </p:txBody>
      </p:sp>
      <p:sp>
        <p:nvSpPr>
          <p:cNvPr id="8" name="Footer Placeholder 4"/>
          <p:cNvSpPr>
            <a:spLocks noGrp="1"/>
          </p:cNvSpPr>
          <p:nvPr>
            <p:ph type="ftr" sz="quarter" idx="11"/>
          </p:nvPr>
        </p:nvSpPr>
        <p:spPr/>
        <p:txBody>
          <a:bodyPr/>
          <a:lstStyle>
            <a:lvl1pPr>
              <a:defRPr/>
            </a:lvl1pPr>
          </a:lstStyle>
          <a:p>
            <a:pPr>
              <a:defRPr/>
            </a:pPr>
            <a:r>
              <a:rPr lang="en-US" dirty="0"/>
              <a:t>Hernandez,Li,Dotlić,Miura (NICT)</a:t>
            </a:r>
          </a:p>
        </p:txBody>
      </p:sp>
      <p:sp>
        <p:nvSpPr>
          <p:cNvPr id="9" name="Slide Number Placeholder 5"/>
          <p:cNvSpPr>
            <a:spLocks noGrp="1"/>
          </p:cNvSpPr>
          <p:nvPr>
            <p:ph type="sldNum" sz="quarter" idx="12"/>
          </p:nvPr>
        </p:nvSpPr>
        <p:spPr/>
        <p:txBody>
          <a:bodyPr/>
          <a:lstStyle>
            <a:lvl1pPr>
              <a:defRPr/>
            </a:lvl1pPr>
          </a:lstStyle>
          <a:p>
            <a:pPr>
              <a:defRPr/>
            </a:pPr>
            <a:fld id="{270E88BF-5B8D-403B-AA44-6A1CCF28A7CD}" type="slidenum">
              <a:rPr lang="en-US"/>
              <a:pPr>
                <a:defRPr/>
              </a:pPr>
              <a:t>‹#›</a:t>
            </a:fld>
            <a:endParaRPr lang="en-US"/>
          </a:p>
        </p:txBody>
      </p:sp>
    </p:spTree>
    <p:extLst>
      <p:ext uri="{BB962C8B-B14F-4D97-AF65-F5344CB8AC3E}">
        <p14:creationId xmlns:p14="http://schemas.microsoft.com/office/powerpoint/2010/main" val="34906678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February 2014</a:t>
            </a:r>
            <a:endParaRPr lang="en-US"/>
          </a:p>
        </p:txBody>
      </p:sp>
      <p:sp>
        <p:nvSpPr>
          <p:cNvPr id="4" name="Footer Placeholder 4"/>
          <p:cNvSpPr>
            <a:spLocks noGrp="1"/>
          </p:cNvSpPr>
          <p:nvPr>
            <p:ph type="ftr" sz="quarter" idx="11"/>
          </p:nvPr>
        </p:nvSpPr>
        <p:spPr/>
        <p:txBody>
          <a:bodyPr/>
          <a:lstStyle>
            <a:lvl1pPr>
              <a:defRPr/>
            </a:lvl1pPr>
          </a:lstStyle>
          <a:p>
            <a:pPr>
              <a:defRPr/>
            </a:pPr>
            <a:r>
              <a:rPr lang="en-US" dirty="0"/>
              <a:t>Hernandez,Li,Dotlić,Miura (NICT)</a:t>
            </a:r>
          </a:p>
        </p:txBody>
      </p:sp>
      <p:sp>
        <p:nvSpPr>
          <p:cNvPr id="5" name="Slide Number Placeholder 5"/>
          <p:cNvSpPr>
            <a:spLocks noGrp="1"/>
          </p:cNvSpPr>
          <p:nvPr>
            <p:ph type="sldNum" sz="quarter" idx="12"/>
          </p:nvPr>
        </p:nvSpPr>
        <p:spPr/>
        <p:txBody>
          <a:bodyPr/>
          <a:lstStyle>
            <a:lvl1pPr>
              <a:defRPr/>
            </a:lvl1pPr>
          </a:lstStyle>
          <a:p>
            <a:pPr>
              <a:defRPr/>
            </a:pPr>
            <a:fld id="{6C59B0E8-9B7D-4324-B00C-1CC69A0DFCC7}" type="slidenum">
              <a:rPr lang="en-US"/>
              <a:pPr>
                <a:defRPr/>
              </a:pPr>
              <a:t>‹#›</a:t>
            </a:fld>
            <a:endParaRPr lang="en-US"/>
          </a:p>
        </p:txBody>
      </p:sp>
    </p:spTree>
    <p:extLst>
      <p:ext uri="{BB962C8B-B14F-4D97-AF65-F5344CB8AC3E}">
        <p14:creationId xmlns:p14="http://schemas.microsoft.com/office/powerpoint/2010/main" val="115877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February 2014</a:t>
            </a:r>
            <a:endParaRPr lang="en-US"/>
          </a:p>
        </p:txBody>
      </p:sp>
      <p:sp>
        <p:nvSpPr>
          <p:cNvPr id="3" name="Footer Placeholder 4"/>
          <p:cNvSpPr>
            <a:spLocks noGrp="1"/>
          </p:cNvSpPr>
          <p:nvPr>
            <p:ph type="ftr" sz="quarter" idx="11"/>
          </p:nvPr>
        </p:nvSpPr>
        <p:spPr/>
        <p:txBody>
          <a:bodyPr/>
          <a:lstStyle>
            <a:lvl1pPr>
              <a:defRPr/>
            </a:lvl1pPr>
          </a:lstStyle>
          <a:p>
            <a:pPr>
              <a:defRPr/>
            </a:pPr>
            <a:r>
              <a:rPr lang="en-US" dirty="0"/>
              <a:t>Hernandez,Li,Dotlić,Miura (NICT)</a:t>
            </a:r>
          </a:p>
        </p:txBody>
      </p:sp>
      <p:sp>
        <p:nvSpPr>
          <p:cNvPr id="4" name="Slide Number Placeholder 5"/>
          <p:cNvSpPr>
            <a:spLocks noGrp="1"/>
          </p:cNvSpPr>
          <p:nvPr>
            <p:ph type="sldNum" sz="quarter" idx="12"/>
          </p:nvPr>
        </p:nvSpPr>
        <p:spPr/>
        <p:txBody>
          <a:bodyPr/>
          <a:lstStyle>
            <a:lvl1pPr>
              <a:defRPr/>
            </a:lvl1pPr>
          </a:lstStyle>
          <a:p>
            <a:pPr>
              <a:defRPr/>
            </a:pPr>
            <a:fld id="{AF4F9BDF-731A-4984-93CC-A152DB6BA368}" type="slidenum">
              <a:rPr lang="en-US"/>
              <a:pPr>
                <a:defRPr/>
              </a:pPr>
              <a:t>‹#›</a:t>
            </a:fld>
            <a:endParaRPr lang="en-US"/>
          </a:p>
        </p:txBody>
      </p:sp>
    </p:spTree>
    <p:extLst>
      <p:ext uri="{BB962C8B-B14F-4D97-AF65-F5344CB8AC3E}">
        <p14:creationId xmlns:p14="http://schemas.microsoft.com/office/powerpoint/2010/main" val="9540870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February 2014</a:t>
            </a:r>
            <a:endParaRPr lang="en-US"/>
          </a:p>
        </p:txBody>
      </p:sp>
      <p:sp>
        <p:nvSpPr>
          <p:cNvPr id="6" name="Footer Placeholder 4"/>
          <p:cNvSpPr>
            <a:spLocks noGrp="1"/>
          </p:cNvSpPr>
          <p:nvPr>
            <p:ph type="ftr" sz="quarter" idx="11"/>
          </p:nvPr>
        </p:nvSpPr>
        <p:spPr/>
        <p:txBody>
          <a:bodyPr/>
          <a:lstStyle>
            <a:lvl1pPr>
              <a:defRPr/>
            </a:lvl1pPr>
          </a:lstStyle>
          <a:p>
            <a:pPr>
              <a:defRPr/>
            </a:pPr>
            <a:r>
              <a:rPr lang="en-US" dirty="0"/>
              <a:t>Hernandez,Li,Dotlić,Miura (NICT)</a:t>
            </a:r>
          </a:p>
        </p:txBody>
      </p:sp>
      <p:sp>
        <p:nvSpPr>
          <p:cNvPr id="7" name="Slide Number Placeholder 5"/>
          <p:cNvSpPr>
            <a:spLocks noGrp="1"/>
          </p:cNvSpPr>
          <p:nvPr>
            <p:ph type="sldNum" sz="quarter" idx="12"/>
          </p:nvPr>
        </p:nvSpPr>
        <p:spPr/>
        <p:txBody>
          <a:bodyPr/>
          <a:lstStyle>
            <a:lvl1pPr>
              <a:defRPr/>
            </a:lvl1pPr>
          </a:lstStyle>
          <a:p>
            <a:pPr>
              <a:defRPr/>
            </a:pPr>
            <a:fld id="{D31A31B3-5925-4329-A52B-E10852B80E58}" type="slidenum">
              <a:rPr lang="en-US"/>
              <a:pPr>
                <a:defRPr/>
              </a:pPr>
              <a:t>‹#›</a:t>
            </a:fld>
            <a:endParaRPr lang="en-US"/>
          </a:p>
        </p:txBody>
      </p:sp>
    </p:spTree>
    <p:extLst>
      <p:ext uri="{BB962C8B-B14F-4D97-AF65-F5344CB8AC3E}">
        <p14:creationId xmlns:p14="http://schemas.microsoft.com/office/powerpoint/2010/main" val="741206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February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Hernandez,Li,Dotlić,Miura (NICT)</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758E2D24-EBF5-4F25-89EF-CC82E8F10761}" type="slidenum">
              <a:rPr lang="en-US"/>
              <a:pPr>
                <a:defRPr/>
              </a:pPr>
              <a:t>‹#›</a:t>
            </a:fld>
            <a:endParaRPr lang="en-US"/>
          </a:p>
        </p:txBody>
      </p:sp>
    </p:spTree>
    <p:extLst>
      <p:ext uri="{BB962C8B-B14F-4D97-AF65-F5344CB8AC3E}">
        <p14:creationId xmlns:p14="http://schemas.microsoft.com/office/powerpoint/2010/main" val="41537448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February 2014</a:t>
            </a:r>
            <a:endParaRPr lang="en-US"/>
          </a:p>
        </p:txBody>
      </p:sp>
      <p:sp>
        <p:nvSpPr>
          <p:cNvPr id="6" name="Footer Placeholder 4"/>
          <p:cNvSpPr>
            <a:spLocks noGrp="1"/>
          </p:cNvSpPr>
          <p:nvPr>
            <p:ph type="ftr" sz="quarter" idx="11"/>
          </p:nvPr>
        </p:nvSpPr>
        <p:spPr/>
        <p:txBody>
          <a:bodyPr/>
          <a:lstStyle>
            <a:lvl1pPr>
              <a:defRPr/>
            </a:lvl1pPr>
          </a:lstStyle>
          <a:p>
            <a:pPr>
              <a:defRPr/>
            </a:pPr>
            <a:r>
              <a:rPr lang="en-US" dirty="0"/>
              <a:t>Hernandez,Li,Dotlić,Miura (NICT)</a:t>
            </a:r>
          </a:p>
        </p:txBody>
      </p:sp>
      <p:sp>
        <p:nvSpPr>
          <p:cNvPr id="7" name="Slide Number Placeholder 5"/>
          <p:cNvSpPr>
            <a:spLocks noGrp="1"/>
          </p:cNvSpPr>
          <p:nvPr>
            <p:ph type="sldNum" sz="quarter" idx="12"/>
          </p:nvPr>
        </p:nvSpPr>
        <p:spPr/>
        <p:txBody>
          <a:bodyPr/>
          <a:lstStyle>
            <a:lvl1pPr>
              <a:defRPr/>
            </a:lvl1pPr>
          </a:lstStyle>
          <a:p>
            <a:pPr>
              <a:defRPr/>
            </a:pPr>
            <a:fld id="{D358FBEB-45FB-495E-A702-433F7688A5EF}" type="slidenum">
              <a:rPr lang="en-US"/>
              <a:pPr>
                <a:defRPr/>
              </a:pPr>
              <a:t>‹#›</a:t>
            </a:fld>
            <a:endParaRPr lang="en-US"/>
          </a:p>
        </p:txBody>
      </p:sp>
    </p:spTree>
    <p:extLst>
      <p:ext uri="{BB962C8B-B14F-4D97-AF65-F5344CB8AC3E}">
        <p14:creationId xmlns:p14="http://schemas.microsoft.com/office/powerpoint/2010/main" val="42244934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February 2014</a:t>
            </a:r>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t>Hernandez,Li,Dotlić,Miura (NICT)</a:t>
            </a:r>
          </a:p>
        </p:txBody>
      </p:sp>
      <p:sp>
        <p:nvSpPr>
          <p:cNvPr id="6" name="Slide Number Placeholder 5"/>
          <p:cNvSpPr>
            <a:spLocks noGrp="1"/>
          </p:cNvSpPr>
          <p:nvPr>
            <p:ph type="sldNum" sz="quarter" idx="12"/>
          </p:nvPr>
        </p:nvSpPr>
        <p:spPr/>
        <p:txBody>
          <a:bodyPr/>
          <a:lstStyle>
            <a:lvl1pPr>
              <a:defRPr/>
            </a:lvl1pPr>
          </a:lstStyle>
          <a:p>
            <a:pPr>
              <a:defRPr/>
            </a:pPr>
            <a:fld id="{026CEB85-BE60-401D-B813-7950FDC8147C}" type="slidenum">
              <a:rPr lang="en-US"/>
              <a:pPr>
                <a:defRPr/>
              </a:pPr>
              <a:t>‹#›</a:t>
            </a:fld>
            <a:endParaRPr lang="en-US"/>
          </a:p>
        </p:txBody>
      </p:sp>
    </p:spTree>
    <p:extLst>
      <p:ext uri="{BB962C8B-B14F-4D97-AF65-F5344CB8AC3E}">
        <p14:creationId xmlns:p14="http://schemas.microsoft.com/office/powerpoint/2010/main" val="28016659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February 2014</a:t>
            </a:r>
            <a:endParaRPr lang="en-US"/>
          </a:p>
        </p:txBody>
      </p:sp>
      <p:sp>
        <p:nvSpPr>
          <p:cNvPr id="5" name="Footer Placeholder 4"/>
          <p:cNvSpPr>
            <a:spLocks noGrp="1"/>
          </p:cNvSpPr>
          <p:nvPr>
            <p:ph type="ftr" sz="quarter" idx="11"/>
          </p:nvPr>
        </p:nvSpPr>
        <p:spPr/>
        <p:txBody>
          <a:bodyPr/>
          <a:lstStyle>
            <a:lvl1pPr>
              <a:defRPr/>
            </a:lvl1pPr>
          </a:lstStyle>
          <a:p>
            <a:pPr>
              <a:defRPr/>
            </a:pPr>
            <a:r>
              <a:rPr lang="en-US" dirty="0"/>
              <a:t>Hernandez,Li,Dotlić,Miura (NICT)</a:t>
            </a:r>
          </a:p>
        </p:txBody>
      </p:sp>
      <p:sp>
        <p:nvSpPr>
          <p:cNvPr id="6" name="Slide Number Placeholder 5"/>
          <p:cNvSpPr>
            <a:spLocks noGrp="1"/>
          </p:cNvSpPr>
          <p:nvPr>
            <p:ph type="sldNum" sz="quarter" idx="12"/>
          </p:nvPr>
        </p:nvSpPr>
        <p:spPr/>
        <p:txBody>
          <a:bodyPr/>
          <a:lstStyle>
            <a:lvl1pPr>
              <a:defRPr/>
            </a:lvl1pPr>
          </a:lstStyle>
          <a:p>
            <a:pPr>
              <a:defRPr/>
            </a:pPr>
            <a:fld id="{00112AF8-60A9-4FF0-9B7F-5E5780C733AC}" type="slidenum">
              <a:rPr lang="en-US"/>
              <a:pPr>
                <a:defRPr/>
              </a:pPr>
              <a:t>‹#›</a:t>
            </a:fld>
            <a:endParaRPr lang="en-US"/>
          </a:p>
        </p:txBody>
      </p:sp>
    </p:spTree>
    <p:extLst>
      <p:ext uri="{BB962C8B-B14F-4D97-AF65-F5344CB8AC3E}">
        <p14:creationId xmlns:p14="http://schemas.microsoft.com/office/powerpoint/2010/main" val="427213021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February 2014</a:t>
            </a: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Hernandez,Li,Dotlić,Miura (NICT)</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6467C9F0-9FBD-4BF0-AB3C-3B16F4D19F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16443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February 2014</a:t>
            </a: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Hernandez,Li,Dotlić,Miura (NICT)</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192548F8-60BC-436C-9C09-D0C12CFCAA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29409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February 2014</a:t>
            </a: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Hernandez,Li,Dotlić,Miura (NICT)</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B0D1D9A-DF1C-48E6-8E06-90623E3E90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551453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February 2014</a:t>
            </a: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Hernandez,Li,Dotlić,Miura (NICT)</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33D5E02-E27F-494E-AED7-7A13B0D96C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26161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February 2014</a:t>
            </a: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Hernandez,Li,Dotlić,Miura (NICT)</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6082A72-8532-4CCD-BBA9-2FD7A4B2F6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206490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February 2014</a:t>
            </a: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Hernandez,Li,Dotlić,Miura (NICT)</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DF07906-6276-45F3-B6FE-099C5D66E0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504455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February 2014</a:t>
            </a: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Hernandez,Li,Dotlić,Miura (NICT)</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CBA69EF-5666-4CE6-95EF-25DC3F96474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7452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t>February 2014</a:t>
            </a: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t>Hernandez,Li,Dotlić,Miura (NICT)</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0FCBEC71-7053-4325-A507-CB930CE7BA82}" type="slidenum">
              <a:rPr lang="en-US"/>
              <a:pPr>
                <a:defRPr/>
              </a:pPr>
              <a:t>‹#›</a:t>
            </a:fld>
            <a:endParaRPr lang="en-US"/>
          </a:p>
        </p:txBody>
      </p:sp>
    </p:spTree>
    <p:extLst>
      <p:ext uri="{BB962C8B-B14F-4D97-AF65-F5344CB8AC3E}">
        <p14:creationId xmlns:p14="http://schemas.microsoft.com/office/powerpoint/2010/main" val="42794373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February 2014</a:t>
            </a: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Hernandez,Li,Dotlić,Miura (NICT)</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DD54D56-1A5B-4A7D-BA30-BFA76A8DE4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11976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February 2014</a:t>
            </a: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Hernandez,Li,Dotlić,Miura (NICT)</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F4F0E68-B20E-4C44-990E-AA2B694AB2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99362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February 2014</a:t>
            </a: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Hernandez,Li,Dotlić,Miura (NICT)</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ED98D8DD-8005-47D1-A848-BC7CECA140C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68407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February 2014</a:t>
            </a: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Hernandez,Li,Dotlić,Miura (NICT)</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BB9EA2E-631C-4665-87F9-FE693640E04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681229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February 2014</a:t>
            </a: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Hernandez,Li,Dotlić,Miura (NICT)</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6467C9F0-9FBD-4BF0-AB3C-3B16F4D19FE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312257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February 2014</a:t>
            </a: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Hernandez,Li,Dotlić,Miura (NICT)</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192548F8-60BC-436C-9C09-D0C12CFCAA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6956171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February 2014</a:t>
            </a: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Hernandez,Li,Dotlić,Miura (NICT)</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B0D1D9A-DF1C-48E6-8E06-90623E3E90A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621188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February 2014</a:t>
            </a: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Hernandez,Li,Dotlić,Miura (NICT)</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33D5E02-E27F-494E-AED7-7A13B0D96CD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4369696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February 2014</a:t>
            </a: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Hernandez,Li,Dotlić,Miura (NICT)</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6082A72-8532-4CCD-BBA9-2FD7A4B2F6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903502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February 2014</a:t>
            </a: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Hernandez,Li,Dotlić,Miura (NICT)</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DF07906-6276-45F3-B6FE-099C5D66E0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5519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February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Hernandez,Li,Dotlić,Miura (NICT)</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7B8ECAD8-5425-4FC1-B100-36F571BF886F}" type="slidenum">
              <a:rPr lang="en-US"/>
              <a:pPr>
                <a:defRPr/>
              </a:pPr>
              <a:t>‹#›</a:t>
            </a:fld>
            <a:endParaRPr lang="en-US"/>
          </a:p>
        </p:txBody>
      </p:sp>
    </p:spTree>
    <p:extLst>
      <p:ext uri="{BB962C8B-B14F-4D97-AF65-F5344CB8AC3E}">
        <p14:creationId xmlns:p14="http://schemas.microsoft.com/office/powerpoint/2010/main" val="23090033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February 2014</a:t>
            </a: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Hernandez,Li,Dotlić,Miura (NICT)</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CBA69EF-5666-4CE6-95EF-25DC3F96474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6648331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February 2014</a:t>
            </a: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Hernandez,Li,Dotlić,Miura (NICT)</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DD54D56-1A5B-4A7D-BA30-BFA76A8DE4A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00518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February 2014</a:t>
            </a: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Hernandez,Li,Dotlić,Miura (NICT)</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F4F0E68-B20E-4C44-990E-AA2B694AB2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5255993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February 2014</a:t>
            </a: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Hernandez,Li,Dotlić,Miura (NICT)</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ED98D8DD-8005-47D1-A848-BC7CECA140C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94109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1"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1"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smtClean="0">
                <a:solidFill>
                  <a:srgbClr val="000000"/>
                </a:solidFill>
              </a:rPr>
              <a:t>February 2014</a:t>
            </a: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a:solidFill>
                  <a:srgbClr val="000000"/>
                </a:solidFill>
              </a:rPr>
              <a:t>Hernandez,Li,Dotlić,Miura (NICT)</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BB9EA2E-631C-4665-87F9-FE693640E04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07452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smtClean="0"/>
              <a:t>February 2014</a:t>
            </a: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a:t>Hernandez,Li,Dotlić,Miura (NICT)</a:t>
            </a:r>
          </a:p>
        </p:txBody>
      </p:sp>
      <p:sp>
        <p:nvSpPr>
          <p:cNvPr id="9" name="Rectangle 6"/>
          <p:cNvSpPr>
            <a:spLocks noGrp="1" noChangeArrowheads="1"/>
          </p:cNvSpPr>
          <p:nvPr>
            <p:ph type="sldNum" sz="quarter" idx="12"/>
          </p:nvPr>
        </p:nvSpPr>
        <p:spPr>
          <a:ln/>
        </p:spPr>
        <p:txBody>
          <a:bodyPr/>
          <a:lstStyle>
            <a:lvl1pPr>
              <a:defRPr/>
            </a:lvl1pPr>
          </a:lstStyle>
          <a:p>
            <a:pPr>
              <a:defRPr/>
            </a:pPr>
            <a:r>
              <a:rPr lang="en-US"/>
              <a:t>Slide </a:t>
            </a:r>
            <a:fld id="{1A7ED14D-50DF-4747-B1E8-EA8D19886B93}" type="slidenum">
              <a:rPr lang="en-US"/>
              <a:pPr>
                <a:defRPr/>
              </a:pPr>
              <a:t>‹#›</a:t>
            </a:fld>
            <a:endParaRPr lang="en-US"/>
          </a:p>
        </p:txBody>
      </p:sp>
    </p:spTree>
    <p:extLst>
      <p:ext uri="{BB962C8B-B14F-4D97-AF65-F5344CB8AC3E}">
        <p14:creationId xmlns:p14="http://schemas.microsoft.com/office/powerpoint/2010/main" val="18815618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smtClean="0"/>
              <a:t>February 2014</a:t>
            </a: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a:t>Hernandez,Li,Dotlić,Miura (NICT)</a:t>
            </a:r>
          </a:p>
        </p:txBody>
      </p:sp>
      <p:sp>
        <p:nvSpPr>
          <p:cNvPr id="5" name="Rectangle 6"/>
          <p:cNvSpPr>
            <a:spLocks noGrp="1" noChangeArrowheads="1"/>
          </p:cNvSpPr>
          <p:nvPr>
            <p:ph type="sldNum" sz="quarter" idx="12"/>
          </p:nvPr>
        </p:nvSpPr>
        <p:spPr>
          <a:ln/>
        </p:spPr>
        <p:txBody>
          <a:bodyPr/>
          <a:lstStyle>
            <a:lvl1pPr>
              <a:defRPr/>
            </a:lvl1pPr>
          </a:lstStyle>
          <a:p>
            <a:pPr>
              <a:defRPr/>
            </a:pPr>
            <a:r>
              <a:rPr lang="en-US"/>
              <a:t>Slide </a:t>
            </a:r>
            <a:fld id="{1227DBF8-456F-4610-924F-FA5D876E4E00}" type="slidenum">
              <a:rPr lang="en-US"/>
              <a:pPr>
                <a:defRPr/>
              </a:pPr>
              <a:t>‹#›</a:t>
            </a:fld>
            <a:endParaRPr lang="en-US"/>
          </a:p>
        </p:txBody>
      </p:sp>
    </p:spTree>
    <p:extLst>
      <p:ext uri="{BB962C8B-B14F-4D97-AF65-F5344CB8AC3E}">
        <p14:creationId xmlns:p14="http://schemas.microsoft.com/office/powerpoint/2010/main" val="2737798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smtClean="0"/>
              <a:t>February 2014</a:t>
            </a: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a:t>Hernandez,Li,Dotlić,Miura (NICT)</a:t>
            </a:r>
          </a:p>
        </p:txBody>
      </p:sp>
      <p:sp>
        <p:nvSpPr>
          <p:cNvPr id="4" name="Rectangle 6"/>
          <p:cNvSpPr>
            <a:spLocks noGrp="1" noChangeArrowheads="1"/>
          </p:cNvSpPr>
          <p:nvPr>
            <p:ph type="sldNum" sz="quarter" idx="12"/>
          </p:nvPr>
        </p:nvSpPr>
        <p:spPr>
          <a:ln/>
        </p:spPr>
        <p:txBody>
          <a:bodyPr/>
          <a:lstStyle>
            <a:lvl1pPr>
              <a:defRPr/>
            </a:lvl1pPr>
          </a:lstStyle>
          <a:p>
            <a:pPr>
              <a:defRPr/>
            </a:pPr>
            <a:r>
              <a:rPr lang="en-US"/>
              <a:t>Slide </a:t>
            </a:r>
            <a:fld id="{E968D072-7412-4BE4-8D0A-752BEB7DBC34}" type="slidenum">
              <a:rPr lang="en-US"/>
              <a:pPr>
                <a:defRPr/>
              </a:pPr>
              <a:t>‹#›</a:t>
            </a:fld>
            <a:endParaRPr lang="en-US"/>
          </a:p>
        </p:txBody>
      </p:sp>
    </p:spTree>
    <p:extLst>
      <p:ext uri="{BB962C8B-B14F-4D97-AF65-F5344CB8AC3E}">
        <p14:creationId xmlns:p14="http://schemas.microsoft.com/office/powerpoint/2010/main" val="2512216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February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Hernandez,Li,Dotlić,Miura (NICT)</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A75CC2A9-C4E8-4CAC-AF76-3F899CF7BF44}" type="slidenum">
              <a:rPr lang="en-US"/>
              <a:pPr>
                <a:defRPr/>
              </a:pPr>
              <a:t>‹#›</a:t>
            </a:fld>
            <a:endParaRPr lang="en-US"/>
          </a:p>
        </p:txBody>
      </p:sp>
    </p:spTree>
    <p:extLst>
      <p:ext uri="{BB962C8B-B14F-4D97-AF65-F5344CB8AC3E}">
        <p14:creationId xmlns:p14="http://schemas.microsoft.com/office/powerpoint/2010/main" val="24160123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smtClean="0"/>
              <a:t>February 2014</a:t>
            </a: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a:t>Hernandez,Li,Dotlić,Miura (NICT)</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954F48C3-AF08-4C60-8E27-3B3CED0DA30D}" type="slidenum">
              <a:rPr lang="en-US"/>
              <a:pPr>
                <a:defRPr/>
              </a:pPr>
              <a:t>‹#›</a:t>
            </a:fld>
            <a:endParaRPr lang="en-US"/>
          </a:p>
        </p:txBody>
      </p:sp>
    </p:spTree>
    <p:extLst>
      <p:ext uri="{BB962C8B-B14F-4D97-AF65-F5344CB8AC3E}">
        <p14:creationId xmlns:p14="http://schemas.microsoft.com/office/powerpoint/2010/main" val="2724570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377825"/>
            <a:ext cx="1600200" cy="21590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a:lvl1pPr>
          </a:lstStyle>
          <a:p>
            <a:pPr>
              <a:defRPr/>
            </a:pPr>
            <a:r>
              <a:rPr lang="en-US" smtClean="0"/>
              <a:t>February 2014</a:t>
            </a:r>
            <a:endParaRPr lang="en-US"/>
          </a:p>
        </p:txBody>
      </p:sp>
      <p:sp>
        <p:nvSpPr>
          <p:cNvPr id="1029" name="Rectangle 5"/>
          <p:cNvSpPr>
            <a:spLocks noGrp="1" noChangeArrowheads="1"/>
          </p:cNvSpPr>
          <p:nvPr>
            <p:ph type="ftr" sz="quarter" idx="3"/>
          </p:nvPr>
        </p:nvSpPr>
        <p:spPr bwMode="auto">
          <a:xfrm>
            <a:off x="5486400" y="6475413"/>
            <a:ext cx="31242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lvl1pPr>
          </a:lstStyle>
          <a:p>
            <a:pPr>
              <a:defRPr/>
            </a:pPr>
            <a:r>
              <a:rPr lang="en-US" dirty="0"/>
              <a:t>Hernandez,Li,Dotlić,Miura (NICT)</a:t>
            </a:r>
          </a:p>
        </p:txBody>
      </p:sp>
      <p:sp>
        <p:nvSpPr>
          <p:cNvPr id="1030" name="Rectangle 6"/>
          <p:cNvSpPr>
            <a:spLocks noGrp="1" noChangeArrowheads="1"/>
          </p:cNvSpPr>
          <p:nvPr>
            <p:ph type="sldNum" sz="quarter" idx="4"/>
          </p:nvPr>
        </p:nvSpPr>
        <p:spPr bwMode="auto">
          <a:xfrm>
            <a:off x="4341813" y="6475413"/>
            <a:ext cx="5365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pPr>
              <a:defRPr/>
            </a:pPr>
            <a:r>
              <a:rPr lang="en-US"/>
              <a:t>Slide </a:t>
            </a:r>
            <a:fld id="{CDC389CE-7429-4BE5-887E-4C7F121DFE1D}" type="slidenum">
              <a:rPr lang="en-US"/>
              <a:pPr>
                <a:defRPr/>
              </a:pPr>
              <a:t>‹#›</a:t>
            </a:fld>
            <a:endParaRPr lang="en-US"/>
          </a:p>
        </p:txBody>
      </p:sp>
      <p:sp>
        <p:nvSpPr>
          <p:cNvPr id="1031" name="Rectangle 7"/>
          <p:cNvSpPr>
            <a:spLocks noChangeArrowheads="1"/>
          </p:cNvSpPr>
          <p:nvPr/>
        </p:nvSpPr>
        <p:spPr bwMode="auto">
          <a:xfrm>
            <a:off x="3657600" y="393700"/>
            <a:ext cx="48006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marL="342900" indent="-342900">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a:defRPr sz="1200">
                <a:solidFill>
                  <a:schemeClr val="tx1"/>
                </a:solidFill>
                <a:latin typeface="Times New Roman" pitchFamily="18" charset="0"/>
              </a:defRPr>
            </a:lvl5pPr>
            <a:lvl6pPr eaLnBrk="0" fontAlgn="base" hangingPunct="0">
              <a:spcBef>
                <a:spcPct val="0"/>
              </a:spcBef>
              <a:spcAft>
                <a:spcPct val="0"/>
              </a:spcAft>
              <a:defRPr sz="1200">
                <a:solidFill>
                  <a:schemeClr val="tx1"/>
                </a:solidFill>
                <a:latin typeface="Times New Roman" pitchFamily="18" charset="0"/>
              </a:defRPr>
            </a:lvl6pPr>
            <a:lvl7pPr eaLnBrk="0" fontAlgn="base" hangingPunct="0">
              <a:spcBef>
                <a:spcPct val="0"/>
              </a:spcBef>
              <a:spcAft>
                <a:spcPct val="0"/>
              </a:spcAft>
              <a:defRPr sz="1200">
                <a:solidFill>
                  <a:schemeClr val="tx1"/>
                </a:solidFill>
                <a:latin typeface="Times New Roman" pitchFamily="18" charset="0"/>
              </a:defRPr>
            </a:lvl7pPr>
            <a:lvl8pPr eaLnBrk="0" fontAlgn="base" hangingPunct="0">
              <a:spcBef>
                <a:spcPct val="0"/>
              </a:spcBef>
              <a:spcAft>
                <a:spcPct val="0"/>
              </a:spcAft>
              <a:defRPr sz="1200">
                <a:solidFill>
                  <a:schemeClr val="tx1"/>
                </a:solidFill>
                <a:latin typeface="Times New Roman" pitchFamily="18" charset="0"/>
              </a:defRPr>
            </a:lvl8pPr>
            <a:lvl9pPr eaLnBrk="0" fontAlgn="base" hangingPunct="0">
              <a:spcBef>
                <a:spcPct val="0"/>
              </a:spcBef>
              <a:spcAft>
                <a:spcPct val="0"/>
              </a:spcAft>
              <a:defRPr sz="1200">
                <a:solidFill>
                  <a:schemeClr val="tx1"/>
                </a:solidFill>
                <a:latin typeface="Times New Roman" pitchFamily="18" charset="0"/>
              </a:defRPr>
            </a:lvl9pPr>
          </a:lstStyle>
          <a:p>
            <a:pPr lvl="4" algn="r">
              <a:defRPr/>
            </a:pPr>
            <a:r>
              <a:rPr lang="en-US" altLang="en-US" sz="1400" b="1" dirty="0" smtClean="0"/>
              <a:t>Doc: IEEE </a:t>
            </a:r>
            <a:r>
              <a:rPr lang="en-US" altLang="en-US" sz="1400" b="1" dirty="0" smtClean="0"/>
              <a:t>802.</a:t>
            </a:r>
            <a:r>
              <a:rPr lang="en-US" sz="1400" b="1" dirty="0" smtClean="0"/>
              <a:t>15-14-0114-00-0008</a:t>
            </a:r>
            <a:endParaRPr lang="en-US" altLang="en-US" sz="1400" b="1" dirty="0" smtClean="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
        <p:nvSpPr>
          <p:cNvPr id="1033" name="Rectangle 9"/>
          <p:cNvSpPr>
            <a:spLocks noChangeArrowheads="1"/>
          </p:cNvSpPr>
          <p:nvPr/>
        </p:nvSpPr>
        <p:spPr bwMode="auto">
          <a:xfrm>
            <a:off x="685800" y="6475413"/>
            <a:ext cx="7112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200">
                <a:solidFill>
                  <a:schemeClr val="tx1"/>
                </a:solidFill>
                <a:latin typeface="Times New Roman" pitchFamily="18" charset="0"/>
              </a:defRPr>
            </a:lvl1pPr>
            <a:lvl2pPr marL="742950" indent="-285750">
              <a:defRPr sz="1200">
                <a:solidFill>
                  <a:schemeClr val="tx1"/>
                </a:solidFill>
                <a:latin typeface="Times New Roman" pitchFamily="18" charset="0"/>
              </a:defRPr>
            </a:lvl2pPr>
            <a:lvl3pPr marL="1143000" indent="-228600">
              <a:defRPr sz="1200">
                <a:solidFill>
                  <a:schemeClr val="tx1"/>
                </a:solidFill>
                <a:latin typeface="Times New Roman" pitchFamily="18" charset="0"/>
              </a:defRPr>
            </a:lvl3pPr>
            <a:lvl4pPr marL="1600200" indent="-228600">
              <a:defRPr sz="1200">
                <a:solidFill>
                  <a:schemeClr val="tx1"/>
                </a:solidFill>
                <a:latin typeface="Times New Roman" pitchFamily="18" charset="0"/>
              </a:defRPr>
            </a:lvl4pPr>
            <a:lvl5pPr marL="2057400" indent="-228600">
              <a:defRPr sz="1200">
                <a:solidFill>
                  <a:schemeClr val="tx1"/>
                </a:solidFill>
                <a:latin typeface="Times New Roman" pitchFamily="18" charset="0"/>
              </a:defRPr>
            </a:lvl5pPr>
            <a:lvl6pPr marL="2514600" indent="-228600" eaLnBrk="0" fontAlgn="base" hangingPunct="0">
              <a:spcBef>
                <a:spcPct val="0"/>
              </a:spcBef>
              <a:spcAft>
                <a:spcPct val="0"/>
              </a:spcAft>
              <a:defRPr sz="1200">
                <a:solidFill>
                  <a:schemeClr val="tx1"/>
                </a:solidFill>
                <a:latin typeface="Times New Roman" pitchFamily="18" charset="0"/>
              </a:defRPr>
            </a:lvl6pPr>
            <a:lvl7pPr marL="2971800" indent="-228600" eaLnBrk="0" fontAlgn="base" hangingPunct="0">
              <a:spcBef>
                <a:spcPct val="0"/>
              </a:spcBef>
              <a:spcAft>
                <a:spcPct val="0"/>
              </a:spcAft>
              <a:defRPr sz="1200">
                <a:solidFill>
                  <a:schemeClr val="tx1"/>
                </a:solidFill>
                <a:latin typeface="Times New Roman" pitchFamily="18" charset="0"/>
              </a:defRPr>
            </a:lvl7pPr>
            <a:lvl8pPr marL="3429000" indent="-228600" eaLnBrk="0" fontAlgn="base" hangingPunct="0">
              <a:spcBef>
                <a:spcPct val="0"/>
              </a:spcBef>
              <a:spcAft>
                <a:spcPct val="0"/>
              </a:spcAft>
              <a:defRPr sz="1200">
                <a:solidFill>
                  <a:schemeClr val="tx1"/>
                </a:solidFill>
                <a:latin typeface="Times New Roman" pitchFamily="18" charset="0"/>
              </a:defRPr>
            </a:lvl8pPr>
            <a:lvl9pPr marL="3886200" indent="-228600" eaLnBrk="0" fontAlgn="base" hangingPunct="0">
              <a:spcBef>
                <a:spcPct val="0"/>
              </a:spcBef>
              <a:spcAft>
                <a:spcPct val="0"/>
              </a:spcAft>
              <a:defRPr sz="1200">
                <a:solidFill>
                  <a:schemeClr val="tx1"/>
                </a:solidFill>
                <a:latin typeface="Times New Roman" pitchFamily="18" charset="0"/>
              </a:defRPr>
            </a:lvl9pPr>
          </a:lstStyle>
          <a:p>
            <a:pPr>
              <a:defRPr/>
            </a:pPr>
            <a:r>
              <a:rPr lang="en-US" altLang="en-US" smtClean="0"/>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a:solidFill>
                  <a:srgbClr val="898989"/>
                </a:solidFill>
              </a:defRPr>
            </a:lvl1pPr>
          </a:lstStyle>
          <a:p>
            <a:pPr>
              <a:defRPr/>
            </a:pPr>
            <a:r>
              <a:rPr lang="en-US" smtClean="0"/>
              <a:t>February 2014</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a:solidFill>
                  <a:srgbClr val="898989"/>
                </a:solidFill>
              </a:defRPr>
            </a:lvl1pPr>
          </a:lstStyle>
          <a:p>
            <a:pPr>
              <a:defRPr/>
            </a:pPr>
            <a:r>
              <a:rPr lang="en-US" dirty="0"/>
              <a:t>Hernandez,Li,Dotlić,Miura (NICT)</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a:solidFill>
                  <a:srgbClr val="898989"/>
                </a:solidFill>
              </a:defRPr>
            </a:lvl1pPr>
          </a:lstStyle>
          <a:p>
            <a:pPr>
              <a:defRPr/>
            </a:pPr>
            <a:fld id="{03DA30F3-DFA7-4B97-8270-E030A02B957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85800" y="377825"/>
            <a:ext cx="1600200" cy="21590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smtClean="0"/>
            </a:lvl1pPr>
          </a:lstStyle>
          <a:p>
            <a:pPr>
              <a:defRPr/>
            </a:pPr>
            <a:r>
              <a:rPr lang="en-US" smtClean="0">
                <a:solidFill>
                  <a:srgbClr val="000000"/>
                </a:solidFill>
              </a:rPr>
              <a:t>February 2014</a:t>
            </a:r>
            <a:endParaRPr lang="en-US">
              <a:solidFill>
                <a:srgbClr val="000000"/>
              </a:solidFill>
            </a:endParaRPr>
          </a:p>
        </p:txBody>
      </p:sp>
      <p:sp>
        <p:nvSpPr>
          <p:cNvPr id="1029" name="Rectangle 5"/>
          <p:cNvSpPr>
            <a:spLocks noGrp="1" noChangeArrowheads="1"/>
          </p:cNvSpPr>
          <p:nvPr>
            <p:ph type="ftr" sz="quarter" idx="3"/>
          </p:nvPr>
        </p:nvSpPr>
        <p:spPr bwMode="auto">
          <a:xfrm>
            <a:off x="5486400" y="6475413"/>
            <a:ext cx="31242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lvl1pPr>
          </a:lstStyle>
          <a:p>
            <a:pPr>
              <a:defRPr/>
            </a:pPr>
            <a:r>
              <a:rPr lang="en-US" dirty="0">
                <a:solidFill>
                  <a:srgbClr val="000000"/>
                </a:solidFill>
              </a:rPr>
              <a:t>Hernandez,Li,Dotlić,Miura (NICT)</a:t>
            </a:r>
          </a:p>
        </p:txBody>
      </p:sp>
      <p:sp>
        <p:nvSpPr>
          <p:cNvPr id="1030" name="Rectangle 6"/>
          <p:cNvSpPr>
            <a:spLocks noGrp="1" noChangeArrowheads="1"/>
          </p:cNvSpPr>
          <p:nvPr>
            <p:ph type="sldNum" sz="quarter" idx="4"/>
          </p:nvPr>
        </p:nvSpPr>
        <p:spPr bwMode="auto">
          <a:xfrm>
            <a:off x="4341813" y="6475413"/>
            <a:ext cx="5365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pPr>
              <a:defRPr/>
            </a:pPr>
            <a:r>
              <a:rPr lang="en-US">
                <a:solidFill>
                  <a:srgbClr val="000000"/>
                </a:solidFill>
              </a:rPr>
              <a:t>Slide </a:t>
            </a:r>
            <a:fld id="{1DD949AF-60F7-4B5C-97DD-2B456DEC0F00}" type="slidenum">
              <a:rPr lang="en-US">
                <a:solidFill>
                  <a:srgbClr val="000000"/>
                </a:solidFill>
              </a:rPr>
              <a:pPr>
                <a:defRPr/>
              </a:pPr>
              <a:t>‹#›</a:t>
            </a:fld>
            <a:endParaRPr lang="en-US">
              <a:solidFill>
                <a:srgbClr val="000000"/>
              </a:solidFill>
            </a:endParaRPr>
          </a:p>
        </p:txBody>
      </p:sp>
      <p:sp>
        <p:nvSpPr>
          <p:cNvPr id="1031" name="Rectangle 7"/>
          <p:cNvSpPr>
            <a:spLocks noChangeArrowheads="1"/>
          </p:cNvSpPr>
          <p:nvPr/>
        </p:nvSpPr>
        <p:spPr bwMode="auto">
          <a:xfrm>
            <a:off x="3657600" y="393700"/>
            <a:ext cx="4800600" cy="215900"/>
          </a:xfrm>
          <a:prstGeom prst="rect">
            <a:avLst/>
          </a:prstGeom>
          <a:noFill/>
          <a:ln w="9525">
            <a:noFill/>
            <a:miter lim="800000"/>
            <a:headEnd/>
            <a:tailEnd/>
          </a:ln>
        </p:spPr>
        <p:txBody>
          <a:bodyPr lIns="0" tIns="0" rIns="0" bIns="0" anchor="b">
            <a:spAutoFit/>
          </a:bodyPr>
          <a:lstStyle/>
          <a:p>
            <a:pPr lvl="4" algn="r">
              <a:defRPr/>
            </a:pPr>
            <a:r>
              <a:rPr lang="en-US" sz="1400" b="1" dirty="0">
                <a:solidFill>
                  <a:srgbClr val="000000"/>
                </a:solidFill>
              </a:rPr>
              <a:t>Doc: IEEE </a:t>
            </a:r>
            <a:r>
              <a:rPr lang="en-US" sz="1400" b="1" dirty="0" smtClean="0">
                <a:solidFill>
                  <a:srgbClr val="000000"/>
                </a:solidFill>
              </a:rPr>
              <a:t>802.</a:t>
            </a:r>
            <a:r>
              <a:rPr lang="en-US" sz="1400" b="1" dirty="0" smtClean="0"/>
              <a:t>15-14-0114-00-0008</a:t>
            </a:r>
            <a:endParaRPr lang="en-US" sz="1400" b="1" dirty="0">
              <a:solidFill>
                <a:srgbClr val="000000"/>
              </a:solidFill>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pPr>
              <a:defRPr/>
            </a:pPr>
            <a:endParaRPr lang="en-US">
              <a:solidFill>
                <a:srgbClr val="000000"/>
              </a:solidFill>
            </a:endParaRPr>
          </a:p>
        </p:txBody>
      </p:sp>
      <p:sp>
        <p:nvSpPr>
          <p:cNvPr id="1033" name="Rectangle 9"/>
          <p:cNvSpPr>
            <a:spLocks noChangeArrowheads="1"/>
          </p:cNvSpPr>
          <p:nvPr/>
        </p:nvSpPr>
        <p:spPr bwMode="auto">
          <a:xfrm>
            <a:off x="685800" y="6475413"/>
            <a:ext cx="711200" cy="184150"/>
          </a:xfrm>
          <a:prstGeom prst="rect">
            <a:avLst/>
          </a:prstGeom>
          <a:noFill/>
          <a:ln w="9525">
            <a:noFill/>
            <a:miter lim="800000"/>
            <a:headEnd/>
            <a:tailEnd/>
          </a:ln>
        </p:spPr>
        <p:txBody>
          <a:bodyPr lIns="0" tIns="0" rIns="0" bIns="0">
            <a:spAutoFit/>
          </a:bodyPr>
          <a:lstStyle/>
          <a:p>
            <a:pPr>
              <a:defRPr/>
            </a:pPr>
            <a:r>
              <a:rPr lang="en-US">
                <a:solidFill>
                  <a:srgbClr val="000000"/>
                </a:solidFill>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pPr>
              <a:defRPr/>
            </a:pPr>
            <a:endParaRPr lang="en-US">
              <a:solidFill>
                <a:srgbClr val="000000"/>
              </a:solidFill>
            </a:endParaRPr>
          </a:p>
        </p:txBody>
      </p:sp>
    </p:spTree>
    <p:extLst>
      <p:ext uri="{BB962C8B-B14F-4D97-AF65-F5344CB8AC3E}">
        <p14:creationId xmlns:p14="http://schemas.microsoft.com/office/powerpoint/2010/main" val="4112042776"/>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iming>
    <p:tnLst>
      <p:par>
        <p:cTn id="1" dur="indefinite" restart="never" nodeType="tmRoot"/>
      </p:par>
    </p:tnLst>
  </p:timing>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028" name="Rectangle 4"/>
          <p:cNvSpPr>
            <a:spLocks noGrp="1" noChangeArrowheads="1"/>
          </p:cNvSpPr>
          <p:nvPr>
            <p:ph type="dt" sz="half" idx="2"/>
          </p:nvPr>
        </p:nvSpPr>
        <p:spPr bwMode="auto">
          <a:xfrm>
            <a:off x="685800" y="377825"/>
            <a:ext cx="1600200" cy="215900"/>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smtClean="0"/>
            </a:lvl1pPr>
          </a:lstStyle>
          <a:p>
            <a:pPr>
              <a:defRPr/>
            </a:pPr>
            <a:r>
              <a:rPr lang="en-US" smtClean="0">
                <a:solidFill>
                  <a:srgbClr val="000000"/>
                </a:solidFill>
              </a:rPr>
              <a:t>February 2014</a:t>
            </a:r>
            <a:endParaRPr lang="en-US">
              <a:solidFill>
                <a:srgbClr val="000000"/>
              </a:solidFill>
            </a:endParaRPr>
          </a:p>
        </p:txBody>
      </p:sp>
      <p:sp>
        <p:nvSpPr>
          <p:cNvPr id="1029" name="Rectangle 5"/>
          <p:cNvSpPr>
            <a:spLocks noGrp="1" noChangeArrowheads="1"/>
          </p:cNvSpPr>
          <p:nvPr>
            <p:ph type="ftr" sz="quarter" idx="3"/>
          </p:nvPr>
        </p:nvSpPr>
        <p:spPr bwMode="auto">
          <a:xfrm>
            <a:off x="5486400" y="6475413"/>
            <a:ext cx="31242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lvl1pPr>
          </a:lstStyle>
          <a:p>
            <a:pPr>
              <a:defRPr/>
            </a:pPr>
            <a:r>
              <a:rPr lang="en-US" dirty="0">
                <a:solidFill>
                  <a:srgbClr val="000000"/>
                </a:solidFill>
              </a:rPr>
              <a:t>Hernandez,Li,Dotlić,Miura (NICT)</a:t>
            </a:r>
          </a:p>
        </p:txBody>
      </p:sp>
      <p:sp>
        <p:nvSpPr>
          <p:cNvPr id="1030" name="Rectangle 6"/>
          <p:cNvSpPr>
            <a:spLocks noGrp="1" noChangeArrowheads="1"/>
          </p:cNvSpPr>
          <p:nvPr>
            <p:ph type="sldNum" sz="quarter" idx="4"/>
          </p:nvPr>
        </p:nvSpPr>
        <p:spPr bwMode="auto">
          <a:xfrm>
            <a:off x="4341813" y="6475413"/>
            <a:ext cx="5365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pPr>
              <a:defRPr/>
            </a:pPr>
            <a:r>
              <a:rPr lang="en-US">
                <a:solidFill>
                  <a:srgbClr val="000000"/>
                </a:solidFill>
              </a:rPr>
              <a:t>Slide </a:t>
            </a:r>
            <a:fld id="{1DD949AF-60F7-4B5C-97DD-2B456DEC0F00}" type="slidenum">
              <a:rPr lang="en-US">
                <a:solidFill>
                  <a:srgbClr val="000000"/>
                </a:solidFill>
              </a:rPr>
              <a:pPr>
                <a:defRPr/>
              </a:pPr>
              <a:t>‹#›</a:t>
            </a:fld>
            <a:endParaRPr lang="en-US">
              <a:solidFill>
                <a:srgbClr val="000000"/>
              </a:solidFill>
            </a:endParaRPr>
          </a:p>
        </p:txBody>
      </p:sp>
      <p:sp>
        <p:nvSpPr>
          <p:cNvPr id="1031" name="Rectangle 7"/>
          <p:cNvSpPr>
            <a:spLocks noChangeArrowheads="1"/>
          </p:cNvSpPr>
          <p:nvPr/>
        </p:nvSpPr>
        <p:spPr bwMode="auto">
          <a:xfrm>
            <a:off x="3657600" y="393700"/>
            <a:ext cx="4800600" cy="215900"/>
          </a:xfrm>
          <a:prstGeom prst="rect">
            <a:avLst/>
          </a:prstGeom>
          <a:noFill/>
          <a:ln w="9525">
            <a:noFill/>
            <a:miter lim="800000"/>
            <a:headEnd/>
            <a:tailEnd/>
          </a:ln>
        </p:spPr>
        <p:txBody>
          <a:bodyPr lIns="0" tIns="0" rIns="0" bIns="0" anchor="b">
            <a:spAutoFit/>
          </a:bodyPr>
          <a:lstStyle/>
          <a:p>
            <a:pPr lvl="4" algn="r">
              <a:defRPr/>
            </a:pPr>
            <a:r>
              <a:rPr lang="en-US" sz="1400" b="1" dirty="0">
                <a:solidFill>
                  <a:srgbClr val="000000"/>
                </a:solidFill>
              </a:rPr>
              <a:t>Doc: IEEE </a:t>
            </a:r>
            <a:r>
              <a:rPr lang="en-US" sz="1400" b="1" dirty="0" smtClean="0">
                <a:solidFill>
                  <a:srgbClr val="000000"/>
                </a:solidFill>
              </a:rPr>
              <a:t>802.15-</a:t>
            </a:r>
            <a:r>
              <a:rPr lang="en-US" altLang="en-US" sz="1400" b="1" dirty="0" smtClean="0"/>
              <a:t>yy-xxxx-xx-xxx</a:t>
            </a:r>
            <a:endParaRPr lang="en-US" sz="1400" b="1" dirty="0">
              <a:solidFill>
                <a:srgbClr val="000000"/>
              </a:solidFill>
            </a:endParaRP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p:spPr>
        <p:txBody>
          <a:bodyPr wrap="none" anchor="ctr"/>
          <a:lstStyle/>
          <a:p>
            <a:pPr>
              <a:defRPr/>
            </a:pPr>
            <a:endParaRPr lang="en-US">
              <a:solidFill>
                <a:srgbClr val="000000"/>
              </a:solidFill>
            </a:endParaRPr>
          </a:p>
        </p:txBody>
      </p:sp>
      <p:sp>
        <p:nvSpPr>
          <p:cNvPr id="1033" name="Rectangle 9"/>
          <p:cNvSpPr>
            <a:spLocks noChangeArrowheads="1"/>
          </p:cNvSpPr>
          <p:nvPr/>
        </p:nvSpPr>
        <p:spPr bwMode="auto">
          <a:xfrm>
            <a:off x="685800" y="6475413"/>
            <a:ext cx="711200" cy="184150"/>
          </a:xfrm>
          <a:prstGeom prst="rect">
            <a:avLst/>
          </a:prstGeom>
          <a:noFill/>
          <a:ln w="9525">
            <a:noFill/>
            <a:miter lim="800000"/>
            <a:headEnd/>
            <a:tailEnd/>
          </a:ln>
        </p:spPr>
        <p:txBody>
          <a:bodyPr lIns="0" tIns="0" rIns="0" bIns="0">
            <a:spAutoFit/>
          </a:bodyPr>
          <a:lstStyle/>
          <a:p>
            <a:pPr>
              <a:defRPr/>
            </a:pPr>
            <a:r>
              <a:rPr lang="en-US">
                <a:solidFill>
                  <a:srgbClr val="000000"/>
                </a:solidFill>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p:spPr>
        <p:txBody>
          <a:bodyPr wrap="none" anchor="ctr"/>
          <a:lstStyle/>
          <a:p>
            <a:pPr>
              <a:defRPr/>
            </a:pPr>
            <a:endParaRPr lang="en-US">
              <a:solidFill>
                <a:srgbClr val="000000"/>
              </a:solidFill>
            </a:endParaRPr>
          </a:p>
        </p:txBody>
      </p:sp>
    </p:spTree>
    <p:extLst>
      <p:ext uri="{BB962C8B-B14F-4D97-AF65-F5344CB8AC3E}">
        <p14:creationId xmlns:p14="http://schemas.microsoft.com/office/powerpoint/2010/main" val="3169346894"/>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iming>
    <p:tnLst>
      <p:par>
        <p:cTn id="1" dur="indefinite" restart="never" nodeType="tmRoot"/>
      </p:par>
    </p:tnLst>
  </p:timing>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pitchFamily="18" charset="0"/>
        </a:defRPr>
      </a:lvl2pPr>
      <a:lvl3pPr algn="ctr" rtl="0" eaLnBrk="0" fontAlgn="base" hangingPunct="0">
        <a:spcBef>
          <a:spcPct val="0"/>
        </a:spcBef>
        <a:spcAft>
          <a:spcPct val="0"/>
        </a:spcAft>
        <a:defRPr sz="3600">
          <a:solidFill>
            <a:schemeClr val="tx2"/>
          </a:solidFill>
          <a:latin typeface="Times New Roman" pitchFamily="18" charset="0"/>
        </a:defRPr>
      </a:lvl3pPr>
      <a:lvl4pPr algn="ctr" rtl="0" eaLnBrk="0" fontAlgn="base" hangingPunct="0">
        <a:spcBef>
          <a:spcPct val="0"/>
        </a:spcBef>
        <a:spcAft>
          <a:spcPct val="0"/>
        </a:spcAft>
        <a:defRPr sz="3600">
          <a:solidFill>
            <a:schemeClr val="tx2"/>
          </a:solidFill>
          <a:latin typeface="Times New Roman" pitchFamily="18" charset="0"/>
        </a:defRPr>
      </a:lvl4pPr>
      <a:lvl5pPr algn="ctr" rtl="0" eaLnBrk="0" fontAlgn="base" hangingPunct="0">
        <a:spcBef>
          <a:spcPct val="0"/>
        </a:spcBef>
        <a:spcAft>
          <a:spcPct val="0"/>
        </a:spcAft>
        <a:defRPr sz="3600">
          <a:solidFill>
            <a:schemeClr val="tx2"/>
          </a:solidFill>
          <a:latin typeface="Times New Roman" pitchFamily="18"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085850" indent="-228600" algn="l" rtl="0" eaLnBrk="0" fontAlgn="base" hangingPunct="0">
        <a:spcBef>
          <a:spcPct val="20000"/>
        </a:spcBef>
        <a:spcAft>
          <a:spcPct val="0"/>
        </a:spcAft>
        <a:buChar char="•"/>
        <a:defRPr sz="2400">
          <a:solidFill>
            <a:schemeClr val="tx1"/>
          </a:solidFill>
          <a:latin typeface="+mn-lt"/>
        </a:defRPr>
      </a:lvl3pPr>
      <a:lvl4pPr marL="1428750" indent="-228600" algn="l" rtl="0" eaLnBrk="0" fontAlgn="base" hangingPunct="0">
        <a:spcBef>
          <a:spcPct val="20000"/>
        </a:spcBef>
        <a:spcAft>
          <a:spcPct val="0"/>
        </a:spcAft>
        <a:buChar char="–"/>
        <a:defRPr sz="2000">
          <a:solidFill>
            <a:schemeClr val="tx1"/>
          </a:solidFill>
          <a:latin typeface="+mn-lt"/>
        </a:defRPr>
      </a:lvl4pPr>
      <a:lvl5pPr marL="1771650" indent="-228600" algn="l" rtl="0" eaLnBrk="0" fontAlgn="base" hangingPunct="0">
        <a:spcBef>
          <a:spcPct val="20000"/>
        </a:spcBef>
        <a:spcAft>
          <a:spcPct val="0"/>
        </a:spcAft>
        <a:buChar char="•"/>
        <a:defRPr sz="2000">
          <a:solidFill>
            <a:schemeClr val="tx1"/>
          </a:solidFill>
          <a:latin typeface="+mn-lt"/>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Document1.docx"/><Relationship Id="rId2" Type="http://schemas.openxmlformats.org/officeDocument/2006/relationships/slideLayout" Target="../slideLayouts/slideLayout24.xml"/><Relationship Id="rId1" Type="http://schemas.openxmlformats.org/officeDocument/2006/relationships/vmlDrawing" Target="../drawings/vmlDrawing2.vml"/><Relationship Id="rId4" Type="http://schemas.openxmlformats.org/officeDocument/2006/relationships/image" Target="../media/image3.emf"/></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2.docx"/><Relationship Id="rId2" Type="http://schemas.openxmlformats.org/officeDocument/2006/relationships/slideLayout" Target="../slideLayouts/slideLayout24.xml"/><Relationship Id="rId1" Type="http://schemas.openxmlformats.org/officeDocument/2006/relationships/vmlDrawing" Target="../drawings/vmlDrawing3.vml"/><Relationship Id="rId4" Type="http://schemas.openxmlformats.org/officeDocument/2006/relationships/image" Target="../media/image4.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4.xml"/><Relationship Id="rId1" Type="http://schemas.openxmlformats.org/officeDocument/2006/relationships/vmlDrawing" Target="../drawings/vmlDrawing4.vml"/><Relationship Id="rId4" Type="http://schemas.openxmlformats.org/officeDocument/2006/relationships/image" Target="../media/image5.e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8.xml"/><Relationship Id="rId1" Type="http://schemas.openxmlformats.org/officeDocument/2006/relationships/vmlDrawing" Target="../drawings/vmlDrawing5.vml"/><Relationship Id="rId4" Type="http://schemas.openxmlformats.org/officeDocument/2006/relationships/image" Target="../media/image6.e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4.xml"/><Relationship Id="rId1" Type="http://schemas.openxmlformats.org/officeDocument/2006/relationships/vmlDrawing" Target="../drawings/vmlDrawing6.vml"/><Relationship Id="rId4" Type="http://schemas.openxmlformats.org/officeDocument/2006/relationships/image" Target="../media/image7.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image" Target="../media/image8.e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9.wmf"/></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Word_Document3.docx"/><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0.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12.wmf"/><Relationship Id="rId5" Type="http://schemas.openxmlformats.org/officeDocument/2006/relationships/oleObject" Target="../embeddings/oleObject9.bin"/><Relationship Id="rId4" Type="http://schemas.openxmlformats.org/officeDocument/2006/relationships/image" Target="../media/image11.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3.w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4.wmf"/></Relationships>
</file>

<file path=ppt/slides/_rels/slide23.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12.bin"/><Relationship Id="rId7"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16.wmf"/><Relationship Id="rId5" Type="http://schemas.openxmlformats.org/officeDocument/2006/relationships/oleObject" Target="../embeddings/oleObject13.bin"/><Relationship Id="rId4" Type="http://schemas.openxmlformats.org/officeDocument/2006/relationships/image" Target="../media/image15.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Word_Document4.docx"/><Relationship Id="rId2" Type="http://schemas.openxmlformats.org/officeDocument/2006/relationships/slideLayout" Target="../slideLayouts/slideLayout7.xml"/><Relationship Id="rId1" Type="http://schemas.openxmlformats.org/officeDocument/2006/relationships/vmlDrawing" Target="../drawings/vmlDrawing14.vml"/><Relationship Id="rId4" Type="http://schemas.openxmlformats.org/officeDocument/2006/relationships/image" Target="../media/image18.emf"/></Relationships>
</file>

<file path=ppt/slides/_rels/slide27.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5.bin"/><Relationship Id="rId7" Type="http://schemas.openxmlformats.org/officeDocument/2006/relationships/oleObject" Target="../embeddings/oleObject17.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20.wmf"/><Relationship Id="rId5" Type="http://schemas.openxmlformats.org/officeDocument/2006/relationships/oleObject" Target="../embeddings/oleObject16.bin"/><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18.bin"/></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image" Target="../media/image23.e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24.xml"/><Relationship Id="rId1" Type="http://schemas.openxmlformats.org/officeDocument/2006/relationships/vmlDrawing" Target="../drawings/vmlDrawing17.vml"/><Relationship Id="rId6" Type="http://schemas.openxmlformats.org/officeDocument/2006/relationships/image" Target="../media/image25.wmf"/><Relationship Id="rId5" Type="http://schemas.openxmlformats.org/officeDocument/2006/relationships/oleObject" Target="../embeddings/oleObject21.bin"/><Relationship Id="rId4" Type="http://schemas.openxmlformats.org/officeDocument/2006/relationships/image" Target="../media/image24.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package" Target="../embeddings/Microsoft_Word_Document5.docx"/><Relationship Id="rId2" Type="http://schemas.openxmlformats.org/officeDocument/2006/relationships/slideLayout" Target="../slideLayouts/slideLayout35.xml"/><Relationship Id="rId1" Type="http://schemas.openxmlformats.org/officeDocument/2006/relationships/vmlDrawing" Target="../drawings/vmlDrawing18.vml"/><Relationship Id="rId4" Type="http://schemas.openxmlformats.org/officeDocument/2006/relationships/image" Target="../media/image26.e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24.xml"/><Relationship Id="rId1" Type="http://schemas.openxmlformats.org/officeDocument/2006/relationships/vmlDrawing" Target="../drawings/vmlDrawing19.vml"/><Relationship Id="rId4" Type="http://schemas.openxmlformats.org/officeDocument/2006/relationships/image" Target="../media/image27.emf"/></Relationships>
</file>

<file path=ppt/slides/_rels/slide32.xml.rels><?xml version="1.0" encoding="UTF-8" standalone="yes"?>
<Relationships xmlns="http://schemas.openxmlformats.org/package/2006/relationships"><Relationship Id="rId8" Type="http://schemas.openxmlformats.org/officeDocument/2006/relationships/image" Target="../media/image30.wmf"/><Relationship Id="rId3" Type="http://schemas.openxmlformats.org/officeDocument/2006/relationships/oleObject" Target="../embeddings/oleObject23.bin"/><Relationship Id="rId7" Type="http://schemas.openxmlformats.org/officeDocument/2006/relationships/oleObject" Target="../embeddings/oleObject25.bin"/><Relationship Id="rId12" Type="http://schemas.openxmlformats.org/officeDocument/2006/relationships/image" Target="../media/image32.wmf"/><Relationship Id="rId2" Type="http://schemas.openxmlformats.org/officeDocument/2006/relationships/slideLayout" Target="../slideLayouts/slideLayout24.xml"/><Relationship Id="rId1" Type="http://schemas.openxmlformats.org/officeDocument/2006/relationships/vmlDrawing" Target="../drawings/vmlDrawing20.vml"/><Relationship Id="rId6" Type="http://schemas.openxmlformats.org/officeDocument/2006/relationships/image" Target="../media/image29.wmf"/><Relationship Id="rId11" Type="http://schemas.openxmlformats.org/officeDocument/2006/relationships/oleObject" Target="../embeddings/oleObject27.bin"/><Relationship Id="rId5" Type="http://schemas.openxmlformats.org/officeDocument/2006/relationships/oleObject" Target="../embeddings/oleObject24.bin"/><Relationship Id="rId10" Type="http://schemas.openxmlformats.org/officeDocument/2006/relationships/image" Target="../media/image31.emf"/><Relationship Id="rId4" Type="http://schemas.openxmlformats.org/officeDocument/2006/relationships/image" Target="../media/image28.wmf"/><Relationship Id="rId9" Type="http://schemas.openxmlformats.org/officeDocument/2006/relationships/oleObject" Target="../embeddings/oleObject26.bin"/></Relationships>
</file>

<file path=ppt/slides/_rels/slide33.xml.rels><?xml version="1.0" encoding="UTF-8" standalone="yes"?>
<Relationships xmlns="http://schemas.openxmlformats.org/package/2006/relationships"><Relationship Id="rId3" Type="http://schemas.openxmlformats.org/officeDocument/2006/relationships/package" Target="../embeddings/Microsoft_Word_Document6.docx"/><Relationship Id="rId2" Type="http://schemas.openxmlformats.org/officeDocument/2006/relationships/slideLayout" Target="../slideLayouts/slideLayout24.xml"/><Relationship Id="rId1" Type="http://schemas.openxmlformats.org/officeDocument/2006/relationships/vmlDrawing" Target="../drawings/vmlDrawing21.vml"/><Relationship Id="rId4" Type="http://schemas.openxmlformats.org/officeDocument/2006/relationships/image" Target="../media/image33.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oleObject" Target="../embeddings/oleObject28.bin"/><Relationship Id="rId7" Type="http://schemas.openxmlformats.org/officeDocument/2006/relationships/oleObject" Target="../embeddings/oleObject30.bin"/><Relationship Id="rId2" Type="http://schemas.openxmlformats.org/officeDocument/2006/relationships/slideLayout" Target="../slideLayouts/slideLayout24.xml"/><Relationship Id="rId1" Type="http://schemas.openxmlformats.org/officeDocument/2006/relationships/vmlDrawing" Target="../drawings/vmlDrawing22.vml"/><Relationship Id="rId6" Type="http://schemas.openxmlformats.org/officeDocument/2006/relationships/image" Target="../media/image35.wmf"/><Relationship Id="rId5" Type="http://schemas.openxmlformats.org/officeDocument/2006/relationships/oleObject" Target="../embeddings/oleObject29.bin"/><Relationship Id="rId4" Type="http://schemas.openxmlformats.org/officeDocument/2006/relationships/image" Target="../media/image34.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4.xml"/><Relationship Id="rId1" Type="http://schemas.openxmlformats.org/officeDocument/2006/relationships/vmlDrawing" Target="../drawings/vmlDrawing23.vml"/><Relationship Id="rId6" Type="http://schemas.openxmlformats.org/officeDocument/2006/relationships/image" Target="../media/image38.wmf"/><Relationship Id="rId5" Type="http://schemas.openxmlformats.org/officeDocument/2006/relationships/oleObject" Target="../embeddings/oleObject32.bin"/><Relationship Id="rId4" Type="http://schemas.openxmlformats.org/officeDocument/2006/relationships/image" Target="../media/image37.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4.xml"/><Relationship Id="rId1" Type="http://schemas.openxmlformats.org/officeDocument/2006/relationships/vmlDrawing" Target="../drawings/vmlDrawing24.vml"/><Relationship Id="rId4" Type="http://schemas.openxmlformats.org/officeDocument/2006/relationships/image" Target="../media/image39.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4.bin"/><Relationship Id="rId2" Type="http://schemas.openxmlformats.org/officeDocument/2006/relationships/slideLayout" Target="../slideLayouts/slideLayout24.xml"/><Relationship Id="rId1" Type="http://schemas.openxmlformats.org/officeDocument/2006/relationships/vmlDrawing" Target="../drawings/vmlDrawing25.vml"/><Relationship Id="rId4" Type="http://schemas.openxmlformats.org/officeDocument/2006/relationships/image" Target="../media/image40.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4.xml"/><Relationship Id="rId1" Type="http://schemas.openxmlformats.org/officeDocument/2006/relationships/vmlDrawing" Target="../drawings/vmlDrawing26.vml"/><Relationship Id="rId4" Type="http://schemas.openxmlformats.org/officeDocument/2006/relationships/image" Target="../media/image41.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4.xml"/><Relationship Id="rId1" Type="http://schemas.openxmlformats.org/officeDocument/2006/relationships/vmlDrawing" Target="../drawings/vmlDrawing27.vml"/><Relationship Id="rId4" Type="http://schemas.openxmlformats.org/officeDocument/2006/relationships/image" Target="../media/image42.e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4.xml"/><Relationship Id="rId1" Type="http://schemas.openxmlformats.org/officeDocument/2006/relationships/vmlDrawing" Target="../drawings/vmlDrawing28.vml"/><Relationship Id="rId4" Type="http://schemas.openxmlformats.org/officeDocument/2006/relationships/image" Target="../media/image43.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4.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Date Placeholder 1"/>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400" smtClean="0">
                <a:latin typeface="Times New Roman" pitchFamily="18" charset="0"/>
              </a:rPr>
              <a:t>February 2014</a:t>
            </a:r>
            <a:endParaRPr lang="en-US" altLang="en-US" sz="1400" dirty="0" smtClean="0">
              <a:latin typeface="Times New Roman" pitchFamily="18" charset="0"/>
            </a:endParaRPr>
          </a:p>
        </p:txBody>
      </p:sp>
      <p:sp>
        <p:nvSpPr>
          <p:cNvPr id="3075"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200" dirty="0" smtClean="0">
                <a:latin typeface="Times New Roman" pitchFamily="18" charset="0"/>
              </a:rPr>
              <a:t>Hernandez,Li,Dotlić,Miura (NICT)</a:t>
            </a:r>
          </a:p>
        </p:txBody>
      </p:sp>
      <p:sp>
        <p:nvSpPr>
          <p:cNvPr id="3076" name="Slide Number Placeholder 3"/>
          <p:cNvSpPr>
            <a:spLocks noGrp="1"/>
          </p:cNvSpPr>
          <p:nvPr>
            <p:ph type="sldNum" sz="quarter" idx="12"/>
          </p:nvPr>
        </p:nvSpPr>
        <p:spPr>
          <a:xfrm>
            <a:off x="4394200" y="6475413"/>
            <a:ext cx="431800"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200" smtClean="0">
                <a:latin typeface="Times New Roman" pitchFamily="18" charset="0"/>
              </a:rPr>
              <a:t>Slide </a:t>
            </a:r>
            <a:fld id="{57A4D2CB-CC52-42E2-A34F-F0B87FD8190E}" type="slidenum">
              <a:rPr lang="en-US" altLang="en-US" sz="1200" smtClean="0">
                <a:latin typeface="Times New Roman" pitchFamily="18" charset="0"/>
              </a:rPr>
              <a:pPr>
                <a:spcBef>
                  <a:spcPct val="0"/>
                </a:spcBef>
                <a:buFontTx/>
                <a:buNone/>
              </a:pPr>
              <a:t>1</a:t>
            </a:fld>
            <a:endParaRPr lang="en-US" altLang="en-US" sz="1200" smtClean="0">
              <a:latin typeface="Times New Roman" pitchFamily="18" charset="0"/>
            </a:endParaRPr>
          </a:p>
        </p:txBody>
      </p:sp>
      <p:sp>
        <p:nvSpPr>
          <p:cNvPr id="27651" name="Rectangle 3"/>
          <p:cNvSpPr>
            <a:spLocks noChangeArrowheads="1"/>
          </p:cNvSpPr>
          <p:nvPr/>
        </p:nvSpPr>
        <p:spPr bwMode="auto">
          <a:xfrm>
            <a:off x="152400" y="609600"/>
            <a:ext cx="8991600" cy="4770438"/>
          </a:xfrm>
          <a:prstGeom prst="rect">
            <a:avLst/>
          </a:prstGeom>
          <a:noFill/>
          <a:ln w="12700">
            <a:noFill/>
            <a:miter lim="800000"/>
            <a:headEnd type="none" w="sm" len="sm"/>
            <a:tailEnd type="none" w="sm" len="sm"/>
          </a:ln>
          <a:effectLst/>
        </p:spPr>
        <p:txBody>
          <a:bodyPr>
            <a:spAutoFit/>
          </a:bodyPr>
          <a:lstStyle/>
          <a:p>
            <a:pPr algn="ctr">
              <a:defRPr/>
            </a:pPr>
            <a:r>
              <a:rPr lang="en-US" sz="1800" b="1" u="sng" dirty="0">
                <a:solidFill>
                  <a:schemeClr val="tx2"/>
                </a:solidFill>
                <a:effectLst>
                  <a:outerShdw blurRad="38100" dist="38100" dir="2700000" algn="tl">
                    <a:srgbClr val="C0C0C0"/>
                  </a:outerShdw>
                </a:effectLst>
              </a:rPr>
              <a:t>Project: IEEE P802.15 Working Group for Wireless Personal Area Networks (WPANs)</a:t>
            </a:r>
            <a:endParaRPr lang="en-US" sz="1600" b="1" dirty="0">
              <a:solidFill>
                <a:schemeClr val="tx2"/>
              </a:solidFill>
            </a:endParaRPr>
          </a:p>
          <a:p>
            <a:pPr>
              <a:defRPr/>
            </a:pPr>
            <a:endParaRPr lang="en-US" sz="1600" dirty="0">
              <a:solidFill>
                <a:schemeClr val="tx2"/>
              </a:solidFill>
            </a:endParaRPr>
          </a:p>
          <a:p>
            <a:pPr>
              <a:defRPr/>
            </a:pPr>
            <a:r>
              <a:rPr lang="en-US" sz="1600" b="1" dirty="0">
                <a:solidFill>
                  <a:schemeClr val="tx2"/>
                </a:solidFill>
              </a:rPr>
              <a:t>Submission Title:</a:t>
            </a:r>
            <a:r>
              <a:rPr lang="en-US" sz="1600" dirty="0">
                <a:solidFill>
                  <a:schemeClr val="tx2"/>
                </a:solidFill>
              </a:rPr>
              <a:t> </a:t>
            </a:r>
            <a:r>
              <a:rPr lang="en-US" sz="1600" dirty="0" smtClean="0">
                <a:solidFill>
                  <a:schemeClr val="tx2"/>
                </a:solidFill>
              </a:rPr>
              <a:t>[ NICT PHY Pre-Proposal to Call for Contributions </a:t>
            </a:r>
            <a:r>
              <a:rPr lang="en-US" sz="1600" dirty="0">
                <a:solidFill>
                  <a:schemeClr val="tx2"/>
                </a:solidFill>
              </a:rPr>
              <a:t>]  	</a:t>
            </a:r>
          </a:p>
          <a:p>
            <a:pPr>
              <a:defRPr/>
            </a:pPr>
            <a:r>
              <a:rPr lang="en-US" sz="1600" b="1" dirty="0">
                <a:solidFill>
                  <a:schemeClr val="tx2"/>
                </a:solidFill>
              </a:rPr>
              <a:t>Date Submitted: </a:t>
            </a:r>
            <a:r>
              <a:rPr lang="en-US" sz="1600" dirty="0">
                <a:solidFill>
                  <a:schemeClr val="tx2"/>
                </a:solidFill>
              </a:rPr>
              <a:t>[ </a:t>
            </a:r>
            <a:r>
              <a:rPr lang="en-US" sz="1600" dirty="0" smtClean="0">
                <a:solidFill>
                  <a:schemeClr val="tx2"/>
                </a:solidFill>
              </a:rPr>
              <a:t>February 27th</a:t>
            </a:r>
            <a:r>
              <a:rPr lang="en-US" sz="1600" dirty="0" smtClean="0">
                <a:solidFill>
                  <a:schemeClr val="tx2"/>
                </a:solidFill>
              </a:rPr>
              <a:t>, </a:t>
            </a:r>
            <a:r>
              <a:rPr lang="en-US" sz="1600" dirty="0" smtClean="0">
                <a:solidFill>
                  <a:schemeClr val="tx2"/>
                </a:solidFill>
              </a:rPr>
              <a:t>2014]</a:t>
            </a:r>
            <a:endParaRPr lang="en-US" sz="1600" dirty="0">
              <a:solidFill>
                <a:schemeClr val="tx2"/>
              </a:solidFill>
            </a:endParaRPr>
          </a:p>
          <a:p>
            <a:pPr>
              <a:defRPr/>
            </a:pPr>
            <a:r>
              <a:rPr lang="en-US" sz="1600" b="1" dirty="0">
                <a:solidFill>
                  <a:schemeClr val="tx2"/>
                </a:solidFill>
              </a:rPr>
              <a:t>Source:</a:t>
            </a:r>
            <a:r>
              <a:rPr lang="en-US" sz="1600" dirty="0">
                <a:solidFill>
                  <a:schemeClr val="tx2"/>
                </a:solidFill>
              </a:rPr>
              <a:t> [Marco Hernandez, Huan-Bang Li, Igor Dotlić, Ryu Miura</a:t>
            </a:r>
            <a:r>
              <a:rPr lang="en-US" sz="1600" dirty="0">
                <a:solidFill>
                  <a:srgbClr val="FF0000"/>
                </a:solidFill>
              </a:rPr>
              <a:t> </a:t>
            </a:r>
            <a:r>
              <a:rPr lang="en-US" sz="1600" dirty="0"/>
              <a:t>] </a:t>
            </a:r>
          </a:p>
          <a:p>
            <a:pPr>
              <a:defRPr/>
            </a:pPr>
            <a:r>
              <a:rPr lang="en-US" sz="1600" b="1" dirty="0">
                <a:solidFill>
                  <a:schemeClr val="tx2"/>
                </a:solidFill>
              </a:rPr>
              <a:t>Company:</a:t>
            </a:r>
            <a:r>
              <a:rPr lang="en-US" sz="1600" dirty="0">
                <a:solidFill>
                  <a:schemeClr val="tx2"/>
                </a:solidFill>
              </a:rPr>
              <a:t> [</a:t>
            </a:r>
            <a:r>
              <a:rPr lang="en-US" sz="1600" dirty="0"/>
              <a:t>NICT]</a:t>
            </a:r>
          </a:p>
          <a:p>
            <a:pPr>
              <a:defRPr/>
            </a:pPr>
            <a:r>
              <a:rPr lang="en-US" sz="1600" b="1" dirty="0">
                <a:solidFill>
                  <a:schemeClr val="tx2"/>
                </a:solidFill>
              </a:rPr>
              <a:t>Address: </a:t>
            </a:r>
            <a:r>
              <a:rPr lang="en-US" sz="1600" dirty="0">
                <a:solidFill>
                  <a:schemeClr val="tx2"/>
                </a:solidFill>
              </a:rPr>
              <a:t>[</a:t>
            </a:r>
            <a:r>
              <a:rPr lang="en-US" sz="1600" dirty="0"/>
              <a:t>3-4 Hikarino-oka, Yokosuka, 239-0847, Japan</a:t>
            </a:r>
            <a:r>
              <a:rPr lang="en-US" sz="1600" dirty="0">
                <a:solidFill>
                  <a:schemeClr val="tx2"/>
                </a:solidFill>
              </a:rPr>
              <a:t>]</a:t>
            </a:r>
          </a:p>
          <a:p>
            <a:pPr>
              <a:defRPr/>
            </a:pPr>
            <a:r>
              <a:rPr lang="en-US" sz="1600" b="1" dirty="0">
                <a:solidFill>
                  <a:schemeClr val="tx2"/>
                </a:solidFill>
              </a:rPr>
              <a:t>Voice</a:t>
            </a:r>
            <a:r>
              <a:rPr lang="en-US" sz="1600" b="1" dirty="0"/>
              <a:t>:</a:t>
            </a:r>
            <a:r>
              <a:rPr lang="en-US" sz="1600" dirty="0"/>
              <a:t>[+81 46-847-5439</a:t>
            </a:r>
            <a:r>
              <a:rPr lang="en-US" sz="1600" dirty="0">
                <a:solidFill>
                  <a:schemeClr val="tx2"/>
                </a:solidFill>
              </a:rPr>
              <a:t>] </a:t>
            </a:r>
            <a:r>
              <a:rPr lang="en-US" sz="1600" b="1" dirty="0">
                <a:solidFill>
                  <a:schemeClr val="tx2"/>
                </a:solidFill>
              </a:rPr>
              <a:t>Fax:</a:t>
            </a:r>
            <a:r>
              <a:rPr lang="en-US" sz="1600" dirty="0">
                <a:solidFill>
                  <a:schemeClr val="tx2"/>
                </a:solidFill>
              </a:rPr>
              <a:t> </a:t>
            </a:r>
            <a:r>
              <a:rPr lang="en-US" sz="1600" dirty="0"/>
              <a:t>[+81 46-847-5431</a:t>
            </a:r>
            <a:r>
              <a:rPr lang="en-US" sz="1600" dirty="0">
                <a:solidFill>
                  <a:schemeClr val="tx2"/>
                </a:solidFill>
              </a:rPr>
              <a:t>] </a:t>
            </a:r>
            <a:r>
              <a:rPr lang="en-US" sz="1600" b="1" dirty="0">
                <a:solidFill>
                  <a:schemeClr val="tx2"/>
                </a:solidFill>
              </a:rPr>
              <a:t>E-Mail:</a:t>
            </a:r>
            <a:r>
              <a:rPr lang="en-US" sz="1600" dirty="0">
                <a:solidFill>
                  <a:schemeClr val="tx2"/>
                </a:solidFill>
              </a:rPr>
              <a:t>[]	</a:t>
            </a:r>
          </a:p>
          <a:p>
            <a:pPr>
              <a:spcBef>
                <a:spcPts val="600"/>
              </a:spcBef>
              <a:spcAft>
                <a:spcPts val="600"/>
              </a:spcAft>
              <a:defRPr/>
            </a:pPr>
            <a:r>
              <a:rPr lang="en-US" sz="1600" b="1" dirty="0">
                <a:solidFill>
                  <a:schemeClr val="tx2"/>
                </a:solidFill>
              </a:rPr>
              <a:t>Re:</a:t>
            </a:r>
            <a:r>
              <a:rPr lang="en-US" sz="1600" dirty="0">
                <a:solidFill>
                  <a:schemeClr val="tx2"/>
                </a:solidFill>
              </a:rPr>
              <a:t> [</a:t>
            </a:r>
            <a:r>
              <a:rPr lang="en-US" sz="1600" dirty="0"/>
              <a:t>In response to call for </a:t>
            </a:r>
            <a:r>
              <a:rPr lang="en-US" sz="1600" dirty="0" smtClean="0"/>
              <a:t>technical contributions in TG8</a:t>
            </a:r>
            <a:r>
              <a:rPr lang="en-US" sz="1600" dirty="0">
                <a:solidFill>
                  <a:schemeClr val="tx2"/>
                </a:solidFill>
              </a:rPr>
              <a:t>]</a:t>
            </a:r>
            <a:endParaRPr lang="en-US" dirty="0">
              <a:solidFill>
                <a:schemeClr val="tx2"/>
              </a:solidFill>
            </a:endParaRPr>
          </a:p>
          <a:p>
            <a:pPr>
              <a:spcBef>
                <a:spcPts val="600"/>
              </a:spcBef>
              <a:spcAft>
                <a:spcPts val="600"/>
              </a:spcAft>
              <a:defRPr/>
            </a:pPr>
            <a:r>
              <a:rPr lang="en-US" sz="1600" b="1" dirty="0">
                <a:solidFill>
                  <a:schemeClr val="tx2"/>
                </a:solidFill>
              </a:rPr>
              <a:t>Abstract:</a:t>
            </a:r>
            <a:r>
              <a:rPr lang="en-US" sz="1600" dirty="0">
                <a:solidFill>
                  <a:schemeClr val="tx2"/>
                </a:solidFill>
              </a:rPr>
              <a:t>	[ ]</a:t>
            </a:r>
          </a:p>
          <a:p>
            <a:pPr>
              <a:spcBef>
                <a:spcPts val="600"/>
              </a:spcBef>
              <a:spcAft>
                <a:spcPts val="600"/>
              </a:spcAft>
              <a:defRPr/>
            </a:pPr>
            <a:r>
              <a:rPr lang="en-US" sz="1600" b="1" dirty="0">
                <a:solidFill>
                  <a:schemeClr val="tx2"/>
                </a:solidFill>
              </a:rPr>
              <a:t>Purpose:</a:t>
            </a:r>
            <a:r>
              <a:rPr lang="en-US" sz="1600" dirty="0">
                <a:solidFill>
                  <a:schemeClr val="tx2"/>
                </a:solidFill>
              </a:rPr>
              <a:t>	[</a:t>
            </a:r>
            <a:r>
              <a:rPr lang="en-US" sz="1600" dirty="0"/>
              <a:t>Material for discussion in 802.15.8 TG</a:t>
            </a:r>
            <a:r>
              <a:rPr lang="en-US" sz="1600" dirty="0">
                <a:solidFill>
                  <a:schemeClr val="tx2"/>
                </a:solidFill>
              </a:rPr>
              <a:t>]</a:t>
            </a:r>
          </a:p>
          <a:p>
            <a:pPr>
              <a:defRPr/>
            </a:pPr>
            <a:r>
              <a:rPr lang="en-US" sz="1600" b="1" dirty="0">
                <a:solidFill>
                  <a:schemeClr val="tx2"/>
                </a:solidFill>
              </a:rPr>
              <a:t>Notice:</a:t>
            </a:r>
            <a:r>
              <a:rPr lang="en-US" sz="1600" dirty="0">
                <a:solidFill>
                  <a:schemeClr val="tx2"/>
                </a:solidFill>
              </a:rPr>
              <a:t>	This document has been prepared to assist the IEEE P802.15.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defRPr/>
            </a:pPr>
            <a:r>
              <a:rPr lang="en-US" sz="1600" b="1" dirty="0">
                <a:solidFill>
                  <a:schemeClr val="tx2"/>
                </a:solidFill>
              </a:rPr>
              <a:t>Release:</a:t>
            </a:r>
            <a:r>
              <a:rPr lang="en-US" sz="1600" dirty="0">
                <a:solidFill>
                  <a:schemeClr val="tx2"/>
                </a:solidFill>
              </a:rPr>
              <a:t>	The 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Channels</a:t>
            </a:r>
            <a:endParaRPr lang="en-US" dirty="0"/>
          </a:p>
        </p:txBody>
      </p:sp>
      <p:sp>
        <p:nvSpPr>
          <p:cNvPr id="4" name="Date Placeholder 3"/>
          <p:cNvSpPr>
            <a:spLocks noGrp="1"/>
          </p:cNvSpPr>
          <p:nvPr>
            <p:ph type="dt" sz="half" idx="10"/>
          </p:nvPr>
        </p:nvSpPr>
        <p:spPr/>
        <p:txBody>
          <a:bodyPr/>
          <a:lstStyle/>
          <a:p>
            <a:pPr>
              <a:defRPr/>
            </a:pPr>
            <a:r>
              <a:rPr lang="en-US" smtClean="0"/>
              <a:t>February 2014</a:t>
            </a:r>
            <a:endParaRPr lang="en-US" dirty="0"/>
          </a:p>
        </p:txBody>
      </p:sp>
      <p:sp>
        <p:nvSpPr>
          <p:cNvPr id="5" name="Footer Placeholder 4"/>
          <p:cNvSpPr>
            <a:spLocks noGrp="1"/>
          </p:cNvSpPr>
          <p:nvPr>
            <p:ph type="ftr" sz="quarter" idx="11"/>
          </p:nvPr>
        </p:nvSpPr>
        <p:spPr/>
        <p:txBody>
          <a:bodyPr/>
          <a:lstStyle/>
          <a:p>
            <a:pPr>
              <a:defRPr/>
            </a:pPr>
            <a:r>
              <a:rPr lang="en-US" dirty="0" smtClean="0"/>
              <a:t>Hernandez,Li,Dotlić,Miura (NICT)</a:t>
            </a:r>
            <a:endParaRPr lang="en-US" dirty="0"/>
          </a:p>
        </p:txBody>
      </p:sp>
      <p:sp>
        <p:nvSpPr>
          <p:cNvPr id="6" name="Slide Number Placeholder 5"/>
          <p:cNvSpPr>
            <a:spLocks noGrp="1"/>
          </p:cNvSpPr>
          <p:nvPr>
            <p:ph type="sldNum" sz="quarter" idx="12"/>
          </p:nvPr>
        </p:nvSpPr>
        <p:spPr/>
        <p:txBody>
          <a:bodyPr/>
          <a:lstStyle/>
          <a:p>
            <a:pPr>
              <a:defRPr/>
            </a:pPr>
            <a:r>
              <a:rPr lang="en-US" dirty="0" smtClean="0"/>
              <a:t>Slide </a:t>
            </a:r>
            <a:fld id="{192548F8-60BC-436C-9C09-D0C12CFCAADD}" type="slidenum">
              <a:rPr lang="en-US" smtClean="0"/>
              <a:pPr>
                <a:defRPr/>
              </a:pPr>
              <a:t>10</a:t>
            </a:fld>
            <a:endParaRPr lang="en-US" dirty="0"/>
          </a:p>
        </p:txBody>
      </p:sp>
      <p:sp>
        <p:nvSpPr>
          <p:cNvPr id="8" name="Content Placeholder 7"/>
          <p:cNvSpPr>
            <a:spLocks noGrp="1"/>
          </p:cNvSpPr>
          <p:nvPr>
            <p:ph idx="1"/>
          </p:nvPr>
        </p:nvSpPr>
        <p:spPr/>
        <p:txBody>
          <a:bodyPr/>
          <a:lstStyle/>
          <a:p>
            <a:r>
              <a:rPr lang="en-US" sz="2400" dirty="0">
                <a:solidFill>
                  <a:srgbClr val="000000"/>
                </a:solidFill>
                <a:latin typeface="Times New Roman"/>
              </a:rPr>
              <a:t>Channelization of 920 MHz band </a:t>
            </a:r>
            <a:r>
              <a:rPr lang="en-US" sz="2400" dirty="0" smtClean="0">
                <a:solidFill>
                  <a:schemeClr val="tx1"/>
                </a:solidFill>
                <a:latin typeface="+mj-lt"/>
                <a:ea typeface="+mn-ea"/>
                <a:cs typeface="+mn-cs"/>
              </a:rPr>
              <a:t>by regulations </a:t>
            </a:r>
            <a:r>
              <a:rPr lang="en-US" sz="2400" dirty="0" smtClean="0">
                <a:latin typeface="+mj-lt"/>
              </a:rPr>
              <a:t>in </a:t>
            </a:r>
            <a:r>
              <a:rPr lang="en-US" sz="2400" dirty="0" smtClean="0">
                <a:solidFill>
                  <a:schemeClr val="tx1"/>
                </a:solidFill>
                <a:latin typeface="+mj-lt"/>
                <a:ea typeface="+mn-ea"/>
                <a:cs typeface="+mn-cs"/>
              </a:rPr>
              <a:t>Japan:</a:t>
            </a:r>
          </a:p>
          <a:p>
            <a:endParaRPr lang="en-US" sz="2400" dirty="0" smtClean="0">
              <a:latin typeface="+mj-lt"/>
            </a:endParaRPr>
          </a:p>
          <a:p>
            <a:endParaRPr lang="en-US" sz="2400" dirty="0" smtClean="0">
              <a:latin typeface="+mj-lt"/>
            </a:endParaRPr>
          </a:p>
          <a:p>
            <a:endParaRPr lang="en-US" sz="2400" dirty="0" smtClean="0">
              <a:latin typeface="+mj-lt"/>
            </a:endParaRPr>
          </a:p>
          <a:p>
            <a:endParaRPr lang="en-US" sz="2400" dirty="0" smtClean="0">
              <a:latin typeface="+mj-lt"/>
            </a:endParaRPr>
          </a:p>
          <a:p>
            <a:pPr lvl="1"/>
            <a:r>
              <a:rPr lang="en-US" sz="2000" baseline="30000" dirty="0" smtClean="0">
                <a:latin typeface="+mj-lt"/>
                <a:ea typeface="+mn-ea"/>
                <a:cs typeface="+mn-cs"/>
              </a:rPr>
              <a:t>1</a:t>
            </a:r>
            <a:r>
              <a:rPr lang="en-US" sz="2000" dirty="0" smtClean="0">
                <a:solidFill>
                  <a:schemeClr val="tx1"/>
                </a:solidFill>
                <a:latin typeface="+mj-lt"/>
              </a:rPr>
              <a:t>bandwidth rule tolerance: </a:t>
            </a:r>
            <a:r>
              <a:rPr lang="en-US" sz="2000" i="1" dirty="0" smtClean="0">
                <a:solidFill>
                  <a:schemeClr val="tx1"/>
                </a:solidFill>
                <a:latin typeface="+mj-lt"/>
              </a:rPr>
              <a:t>200</a:t>
            </a:r>
            <a:r>
              <a:rPr lang="en-US" sz="2000" dirty="0" smtClean="0">
                <a:solidFill>
                  <a:schemeClr val="tx1"/>
                </a:solidFill>
                <a:latin typeface="+mj-lt"/>
              </a:rPr>
              <a:t> </a:t>
            </a:r>
            <a:r>
              <a:rPr lang="en-US" sz="2000" i="1" dirty="0" smtClean="0">
                <a:solidFill>
                  <a:schemeClr val="tx1"/>
                </a:solidFill>
                <a:latin typeface="+mj-lt"/>
              </a:rPr>
              <a:t>n</a:t>
            </a:r>
            <a:r>
              <a:rPr lang="en-US" sz="2000" dirty="0" smtClean="0">
                <a:solidFill>
                  <a:schemeClr val="tx1"/>
                </a:solidFill>
                <a:latin typeface="+mj-lt"/>
              </a:rPr>
              <a:t>  kHz, where </a:t>
            </a:r>
            <a:r>
              <a:rPr lang="en-US" sz="2000" i="1" dirty="0" smtClean="0">
                <a:solidFill>
                  <a:schemeClr val="tx1"/>
                </a:solidFill>
                <a:latin typeface="+mj-lt"/>
              </a:rPr>
              <a:t>n</a:t>
            </a:r>
            <a:r>
              <a:rPr lang="en-US" sz="2000" dirty="0" smtClean="0">
                <a:solidFill>
                  <a:schemeClr val="tx1"/>
                </a:solidFill>
                <a:latin typeface="+mj-lt"/>
              </a:rPr>
              <a:t>=</a:t>
            </a:r>
            <a:r>
              <a:rPr lang="en-US" sz="2000" i="1" dirty="0" smtClean="0">
                <a:solidFill>
                  <a:schemeClr val="tx1"/>
                </a:solidFill>
                <a:latin typeface="+mj-lt"/>
              </a:rPr>
              <a:t>1,2,3,4,5.</a:t>
            </a:r>
          </a:p>
          <a:p>
            <a:pPr lvl="1"/>
            <a:r>
              <a:rPr lang="en-US" sz="2000" baseline="30000" dirty="0" smtClean="0">
                <a:latin typeface="+mj-lt"/>
              </a:rPr>
              <a:t>2</a:t>
            </a:r>
            <a:r>
              <a:rPr lang="en-US" sz="2000" dirty="0" smtClean="0">
                <a:solidFill>
                  <a:schemeClr val="tx1"/>
                </a:solidFill>
                <a:latin typeface="+mj-lt"/>
              </a:rPr>
              <a:t>bandwidth rule tolerance: </a:t>
            </a:r>
            <a:r>
              <a:rPr lang="en-US" sz="2000" i="1" dirty="0" smtClean="0">
                <a:latin typeface="+mj-lt"/>
              </a:rPr>
              <a:t>1</a:t>
            </a:r>
            <a:r>
              <a:rPr lang="en-US" sz="2000" i="1" dirty="0" smtClean="0">
                <a:solidFill>
                  <a:schemeClr val="tx1"/>
                </a:solidFill>
                <a:latin typeface="+mj-lt"/>
              </a:rPr>
              <a:t>00</a:t>
            </a:r>
            <a:r>
              <a:rPr lang="en-US" sz="2000" dirty="0" smtClean="0">
                <a:solidFill>
                  <a:schemeClr val="tx1"/>
                </a:solidFill>
                <a:latin typeface="+mj-lt"/>
              </a:rPr>
              <a:t> </a:t>
            </a:r>
            <a:r>
              <a:rPr lang="en-US" sz="2000" i="1" dirty="0" smtClean="0">
                <a:solidFill>
                  <a:schemeClr val="tx1"/>
                </a:solidFill>
                <a:latin typeface="+mj-lt"/>
              </a:rPr>
              <a:t>n</a:t>
            </a:r>
            <a:r>
              <a:rPr lang="en-US" sz="2000" dirty="0" smtClean="0">
                <a:solidFill>
                  <a:schemeClr val="tx1"/>
                </a:solidFill>
                <a:latin typeface="+mj-lt"/>
              </a:rPr>
              <a:t>  kHz, where </a:t>
            </a:r>
            <a:r>
              <a:rPr lang="en-US" sz="2000" i="1" dirty="0" smtClean="0">
                <a:solidFill>
                  <a:schemeClr val="tx1"/>
                </a:solidFill>
                <a:latin typeface="+mj-lt"/>
              </a:rPr>
              <a:t>n</a:t>
            </a:r>
            <a:r>
              <a:rPr lang="en-US" sz="2000" dirty="0" smtClean="0">
                <a:solidFill>
                  <a:schemeClr val="tx1"/>
                </a:solidFill>
                <a:latin typeface="+mj-lt"/>
              </a:rPr>
              <a:t>=</a:t>
            </a:r>
            <a:r>
              <a:rPr lang="en-US" sz="2000" i="1" dirty="0" smtClean="0">
                <a:solidFill>
                  <a:schemeClr val="tx1"/>
                </a:solidFill>
                <a:latin typeface="+mj-lt"/>
              </a:rPr>
              <a:t>1,2,3,4,5.</a:t>
            </a:r>
            <a:endParaRPr lang="en-US" sz="2000" dirty="0">
              <a:latin typeface="+mj-lt"/>
            </a:endParaRPr>
          </a:p>
        </p:txBody>
      </p:sp>
      <p:graphicFrame>
        <p:nvGraphicFramePr>
          <p:cNvPr id="31747" name="Object 3"/>
          <p:cNvGraphicFramePr>
            <a:graphicFrameLocks noChangeAspect="1"/>
          </p:cNvGraphicFramePr>
          <p:nvPr>
            <p:extLst>
              <p:ext uri="{D42A27DB-BD31-4B8C-83A1-F6EECF244321}">
                <p14:modId xmlns:p14="http://schemas.microsoft.com/office/powerpoint/2010/main" val="2335046729"/>
              </p:ext>
            </p:extLst>
          </p:nvPr>
        </p:nvGraphicFramePr>
        <p:xfrm>
          <a:off x="1219200" y="2743200"/>
          <a:ext cx="7612063" cy="1508125"/>
        </p:xfrm>
        <a:graphic>
          <a:graphicData uri="http://schemas.openxmlformats.org/presentationml/2006/ole">
            <mc:AlternateContent xmlns:mc="http://schemas.openxmlformats.org/markup-compatibility/2006">
              <mc:Choice xmlns:v="urn:schemas-microsoft-com:vml" Requires="v">
                <p:oleObj spid="_x0000_s2217" name="Document" r:id="rId3" imgW="5628859" imgH="1121025" progId="Word.Document.12">
                  <p:embed/>
                </p:oleObj>
              </mc:Choice>
              <mc:Fallback>
                <p:oleObj name="Document" r:id="rId3" imgW="5628859" imgH="1121025"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743200"/>
                        <a:ext cx="7612063" cy="1508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893722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Channels</a:t>
            </a:r>
            <a:endParaRPr lang="en-US" dirty="0"/>
          </a:p>
        </p:txBody>
      </p:sp>
      <p:sp>
        <p:nvSpPr>
          <p:cNvPr id="3" name="Content Placeholder 2"/>
          <p:cNvSpPr>
            <a:spLocks noGrp="1"/>
          </p:cNvSpPr>
          <p:nvPr>
            <p:ph idx="1"/>
          </p:nvPr>
        </p:nvSpPr>
        <p:spPr/>
        <p:txBody>
          <a:bodyPr/>
          <a:lstStyle/>
          <a:p>
            <a:r>
              <a:rPr lang="en-US" sz="2400" dirty="0" smtClean="0">
                <a:latin typeface="+mj-lt"/>
              </a:rPr>
              <a:t>Proposed channelization for sub-GHz band (Japan):</a:t>
            </a:r>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February 2014</a:t>
            </a:r>
            <a:endParaRPr lang="en-US" dirty="0"/>
          </a:p>
        </p:txBody>
      </p:sp>
      <p:sp>
        <p:nvSpPr>
          <p:cNvPr id="5" name="Footer Placeholder 4"/>
          <p:cNvSpPr>
            <a:spLocks noGrp="1"/>
          </p:cNvSpPr>
          <p:nvPr>
            <p:ph type="ftr" sz="quarter" idx="11"/>
          </p:nvPr>
        </p:nvSpPr>
        <p:spPr/>
        <p:txBody>
          <a:bodyPr/>
          <a:lstStyle/>
          <a:p>
            <a:pPr>
              <a:defRPr/>
            </a:pPr>
            <a:r>
              <a:rPr lang="en-US" dirty="0" smtClean="0"/>
              <a:t>Hernandez,Li,Dotlić,Miura (NICT)</a:t>
            </a:r>
            <a:endParaRPr lang="en-US" dirty="0"/>
          </a:p>
        </p:txBody>
      </p:sp>
      <p:sp>
        <p:nvSpPr>
          <p:cNvPr id="6" name="Slide Number Placeholder 5"/>
          <p:cNvSpPr>
            <a:spLocks noGrp="1"/>
          </p:cNvSpPr>
          <p:nvPr>
            <p:ph type="sldNum" sz="quarter" idx="12"/>
          </p:nvPr>
        </p:nvSpPr>
        <p:spPr/>
        <p:txBody>
          <a:bodyPr/>
          <a:lstStyle/>
          <a:p>
            <a:pPr>
              <a:defRPr/>
            </a:pPr>
            <a:r>
              <a:rPr lang="en-US" dirty="0" smtClean="0"/>
              <a:t>Slide </a:t>
            </a:r>
            <a:fld id="{192548F8-60BC-436C-9C09-D0C12CFCAADD}" type="slidenum">
              <a:rPr lang="en-US" smtClean="0"/>
              <a:pPr>
                <a:defRPr/>
              </a:pPr>
              <a:t>11</a:t>
            </a:fld>
            <a:endParaRPr lang="en-US" dirty="0"/>
          </a:p>
        </p:txBody>
      </p:sp>
      <p:graphicFrame>
        <p:nvGraphicFramePr>
          <p:cNvPr id="32770" name="Object 2"/>
          <p:cNvGraphicFramePr>
            <a:graphicFrameLocks noChangeAspect="1"/>
          </p:cNvGraphicFramePr>
          <p:nvPr>
            <p:extLst>
              <p:ext uri="{D42A27DB-BD31-4B8C-83A1-F6EECF244321}">
                <p14:modId xmlns:p14="http://schemas.microsoft.com/office/powerpoint/2010/main" val="3639605518"/>
              </p:ext>
            </p:extLst>
          </p:nvPr>
        </p:nvGraphicFramePr>
        <p:xfrm>
          <a:off x="1143000" y="2895600"/>
          <a:ext cx="8054474" cy="1524000"/>
        </p:xfrm>
        <a:graphic>
          <a:graphicData uri="http://schemas.openxmlformats.org/presentationml/2006/ole">
            <mc:AlternateContent xmlns:mc="http://schemas.openxmlformats.org/markup-compatibility/2006">
              <mc:Choice xmlns:v="urn:schemas-microsoft-com:vml" Requires="v">
                <p:oleObj spid="_x0000_s3241" name="Document" r:id="rId3" imgW="5654487" imgH="1065153" progId="Word.Document.12">
                  <p:embed/>
                </p:oleObj>
              </mc:Choice>
              <mc:Fallback>
                <p:oleObj name="Document" r:id="rId3" imgW="5654487" imgH="1065153" progId="Word.Document.12">
                  <p:embed/>
                  <p:pic>
                    <p:nvPicPr>
                      <p:cNvPr id="0" name=""/>
                      <p:cNvPicPr>
                        <a:picLocks noChangeAspect="1" noChangeArrowheads="1"/>
                      </p:cNvPicPr>
                      <p:nvPr/>
                    </p:nvPicPr>
                    <p:blipFill>
                      <a:blip r:embed="rId4"/>
                      <a:srcRect/>
                      <a:stretch>
                        <a:fillRect/>
                      </a:stretch>
                    </p:blipFill>
                    <p:spPr bwMode="auto">
                      <a:xfrm>
                        <a:off x="1143000" y="2895600"/>
                        <a:ext cx="8054474" cy="152400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3009750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PHY Frame Structure</a:t>
            </a:r>
            <a:endParaRPr lang="en-US" dirty="0"/>
          </a:p>
        </p:txBody>
      </p:sp>
      <p:sp>
        <p:nvSpPr>
          <p:cNvPr id="3" name="Content Placeholder 2"/>
          <p:cNvSpPr>
            <a:spLocks noGrp="1"/>
          </p:cNvSpPr>
          <p:nvPr>
            <p:ph idx="1"/>
          </p:nvPr>
        </p:nvSpPr>
        <p:spPr/>
        <p:txBody>
          <a:bodyPr/>
          <a:lstStyle/>
          <a:p>
            <a:r>
              <a:rPr lang="en-US" sz="2400" dirty="0">
                <a:latin typeface="+mj-lt"/>
              </a:rPr>
              <a:t>T</a:t>
            </a:r>
            <a:r>
              <a:rPr lang="en-US" sz="2400" dirty="0" smtClean="0">
                <a:latin typeface="+mj-lt"/>
              </a:rPr>
              <a:t>here are 4 distinct data formatting functionalities:</a:t>
            </a:r>
          </a:p>
          <a:p>
            <a:pPr lvl="1"/>
            <a:r>
              <a:rPr lang="en-US" sz="1900" b="1" i="1" dirty="0" smtClean="0">
                <a:latin typeface="+mj-lt"/>
              </a:rPr>
              <a:t>Network synchronization</a:t>
            </a:r>
            <a:r>
              <a:rPr lang="en-US" sz="1900" dirty="0" smtClean="0">
                <a:latin typeface="+mj-lt"/>
              </a:rPr>
              <a:t>, </a:t>
            </a:r>
            <a:r>
              <a:rPr lang="en-US" sz="1900" b="1" i="1" dirty="0" smtClean="0">
                <a:latin typeface="+mj-lt"/>
              </a:rPr>
              <a:t>discovery</a:t>
            </a:r>
            <a:r>
              <a:rPr lang="en-US" sz="1900" dirty="0" smtClean="0">
                <a:latin typeface="+mj-lt"/>
              </a:rPr>
              <a:t>, </a:t>
            </a:r>
            <a:r>
              <a:rPr lang="en-US" sz="1900" b="1" i="1" dirty="0" smtClean="0">
                <a:latin typeface="+mj-lt"/>
              </a:rPr>
              <a:t>peering</a:t>
            </a:r>
            <a:r>
              <a:rPr lang="en-US" sz="1900" dirty="0" smtClean="0">
                <a:latin typeface="+mj-lt"/>
              </a:rPr>
              <a:t> and </a:t>
            </a:r>
            <a:r>
              <a:rPr lang="en-US" sz="1900" b="1" i="1" dirty="0" smtClean="0">
                <a:latin typeface="+mj-lt"/>
              </a:rPr>
              <a:t>data transmission</a:t>
            </a:r>
          </a:p>
          <a:p>
            <a:r>
              <a:rPr lang="en-US" sz="2400" dirty="0" smtClean="0">
                <a:latin typeface="+mj-lt"/>
              </a:rPr>
              <a:t>These constitute the PHY frame structure, or signals on the air:</a:t>
            </a:r>
          </a:p>
          <a:p>
            <a:pPr lvl="1"/>
            <a:endParaRPr lang="en-US" sz="1900" dirty="0" smtClean="0">
              <a:latin typeface="+mj-lt"/>
            </a:endParaRPr>
          </a:p>
          <a:p>
            <a:pPr lvl="1"/>
            <a:endParaRPr lang="en-US" sz="1900" dirty="0">
              <a:latin typeface="+mj-lt"/>
            </a:endParaRPr>
          </a:p>
          <a:p>
            <a:pPr lvl="1"/>
            <a:endParaRPr lang="en-US" sz="1900" dirty="0" smtClean="0">
              <a:latin typeface="+mj-lt"/>
            </a:endParaRPr>
          </a:p>
          <a:p>
            <a:pPr marL="457200" lvl="1" indent="0">
              <a:buNone/>
            </a:pPr>
            <a:endParaRPr lang="en-US" sz="1900" dirty="0" smtClean="0">
              <a:latin typeface="+mj-lt"/>
            </a:endParaRPr>
          </a:p>
          <a:p>
            <a:pPr lvl="1"/>
            <a:r>
              <a:rPr lang="en-US" sz="2000" dirty="0" smtClean="0">
                <a:latin typeface="+mj-lt"/>
              </a:rPr>
              <a:t>In burst mode, consecutive ultra frames may be transmitted without discovery and peering.</a:t>
            </a:r>
            <a:endParaRPr lang="en-US" sz="2000" dirty="0">
              <a:latin typeface="+mj-lt"/>
            </a:endParaRPr>
          </a:p>
        </p:txBody>
      </p:sp>
      <p:sp>
        <p:nvSpPr>
          <p:cNvPr id="4" name="Date Placeholder 3"/>
          <p:cNvSpPr>
            <a:spLocks noGrp="1"/>
          </p:cNvSpPr>
          <p:nvPr>
            <p:ph type="dt" sz="half" idx="10"/>
          </p:nvPr>
        </p:nvSpPr>
        <p:spPr/>
        <p:txBody>
          <a:bodyPr/>
          <a:lstStyle/>
          <a:p>
            <a:pPr>
              <a:defRPr/>
            </a:pPr>
            <a:r>
              <a:rPr lang="en-US" smtClean="0">
                <a:solidFill>
                  <a:srgbClr val="000000"/>
                </a:solidFill>
              </a:rPr>
              <a:t>February 2014</a:t>
            </a: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Hernandez,Li,Dotlić,Miura (NICT)</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r>
              <a:rPr lang="en-US" dirty="0" smtClean="0">
                <a:solidFill>
                  <a:srgbClr val="000000"/>
                </a:solidFill>
              </a:rPr>
              <a:t>Slide </a:t>
            </a:r>
            <a:fld id="{192548F8-60BC-436C-9C09-D0C12CFCAADD}" type="slidenum">
              <a:rPr lang="en-US" smtClean="0">
                <a:solidFill>
                  <a:srgbClr val="000000"/>
                </a:solidFill>
              </a:rPr>
              <a:pPr>
                <a:defRPr/>
              </a:pPr>
              <a:t>12</a:t>
            </a:fld>
            <a:endParaRPr lang="en-US" dirty="0">
              <a:solidFill>
                <a:srgbClr val="000000"/>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1569846523"/>
              </p:ext>
            </p:extLst>
          </p:nvPr>
        </p:nvGraphicFramePr>
        <p:xfrm>
          <a:off x="1905000" y="3733800"/>
          <a:ext cx="5948842" cy="1022350"/>
        </p:xfrm>
        <a:graphic>
          <a:graphicData uri="http://schemas.openxmlformats.org/presentationml/2006/ole">
            <mc:AlternateContent xmlns:mc="http://schemas.openxmlformats.org/markup-compatibility/2006">
              <mc:Choice xmlns:v="urn:schemas-microsoft-com:vml" Requires="v">
                <p:oleObj spid="_x0000_s4263" name="Visio" r:id="rId3" imgW="5505742" imgH="946080" progId="Visio.Drawing.11">
                  <p:embed/>
                </p:oleObj>
              </mc:Choice>
              <mc:Fallback>
                <p:oleObj name="Visio" r:id="rId3" imgW="5505742" imgH="946080" progId="Visio.Drawing.11">
                  <p:embed/>
                  <p:pic>
                    <p:nvPicPr>
                      <p:cNvPr id="0" name=""/>
                      <p:cNvPicPr/>
                      <p:nvPr/>
                    </p:nvPicPr>
                    <p:blipFill>
                      <a:blip r:embed="rId4"/>
                      <a:stretch>
                        <a:fillRect/>
                      </a:stretch>
                    </p:blipFill>
                    <p:spPr>
                      <a:xfrm>
                        <a:off x="1905000" y="3733800"/>
                        <a:ext cx="5948842" cy="1022350"/>
                      </a:xfrm>
                      <a:prstGeom prst="rect">
                        <a:avLst/>
                      </a:prstGeom>
                    </p:spPr>
                  </p:pic>
                </p:oleObj>
              </mc:Fallback>
            </mc:AlternateContent>
          </a:graphicData>
        </a:graphic>
      </p:graphicFrame>
    </p:spTree>
    <p:extLst>
      <p:ext uri="{BB962C8B-B14F-4D97-AF65-F5344CB8AC3E}">
        <p14:creationId xmlns:p14="http://schemas.microsoft.com/office/powerpoint/2010/main" val="10385145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200" dirty="0" smtClean="0"/>
              <a:t>PHY Frame Structure: PSDU</a:t>
            </a:r>
            <a:endParaRPr lang="en-US" sz="3200" dirty="0"/>
          </a:p>
        </p:txBody>
      </p:sp>
      <p:sp>
        <p:nvSpPr>
          <p:cNvPr id="4" name="Date Placeholder 3"/>
          <p:cNvSpPr>
            <a:spLocks noGrp="1"/>
          </p:cNvSpPr>
          <p:nvPr>
            <p:ph type="dt" sz="half" idx="10"/>
          </p:nvPr>
        </p:nvSpPr>
        <p:spPr/>
        <p:txBody>
          <a:bodyPr/>
          <a:lstStyle/>
          <a:p>
            <a:pPr>
              <a:defRPr/>
            </a:pPr>
            <a:r>
              <a:rPr lang="en-US" smtClean="0">
                <a:solidFill>
                  <a:srgbClr val="000000"/>
                </a:solidFill>
              </a:rPr>
              <a:t>February 2014</a:t>
            </a: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Hernandez,Li,Dotlić,Miura (NICT)</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r>
              <a:rPr lang="en-US" dirty="0" smtClean="0">
                <a:solidFill>
                  <a:srgbClr val="000000"/>
                </a:solidFill>
              </a:rPr>
              <a:t>Slide </a:t>
            </a:r>
            <a:fld id="{192548F8-60BC-436C-9C09-D0C12CFCAADD}" type="slidenum">
              <a:rPr lang="en-US" smtClean="0">
                <a:solidFill>
                  <a:srgbClr val="000000"/>
                </a:solidFill>
              </a:rPr>
              <a:pPr>
                <a:defRPr/>
              </a:pPr>
              <a:t>13</a:t>
            </a:fld>
            <a:endParaRPr lang="en-US" dirty="0">
              <a:solidFill>
                <a:srgbClr val="000000"/>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02502617"/>
              </p:ext>
            </p:extLst>
          </p:nvPr>
        </p:nvGraphicFramePr>
        <p:xfrm>
          <a:off x="1598613" y="1597025"/>
          <a:ext cx="6140450" cy="4778375"/>
        </p:xfrm>
        <a:graphic>
          <a:graphicData uri="http://schemas.openxmlformats.org/presentationml/2006/ole">
            <mc:AlternateContent xmlns:mc="http://schemas.openxmlformats.org/markup-compatibility/2006">
              <mc:Choice xmlns:v="urn:schemas-microsoft-com:vml" Requires="v">
                <p:oleObj spid="_x0000_s5290" name="Visio" r:id="rId3" imgW="6811132" imgH="5298480" progId="Visio.Drawing.11">
                  <p:embed/>
                </p:oleObj>
              </mc:Choice>
              <mc:Fallback>
                <p:oleObj name="Visio" r:id="rId3" imgW="6811132" imgH="5298480" progId="Visio.Drawing.11">
                  <p:embed/>
                  <p:pic>
                    <p:nvPicPr>
                      <p:cNvPr id="0" name=""/>
                      <p:cNvPicPr/>
                      <p:nvPr/>
                    </p:nvPicPr>
                    <p:blipFill>
                      <a:blip r:embed="rId4"/>
                      <a:stretch>
                        <a:fillRect/>
                      </a:stretch>
                    </p:blipFill>
                    <p:spPr>
                      <a:xfrm>
                        <a:off x="1598613" y="1597025"/>
                        <a:ext cx="6140450" cy="4778375"/>
                      </a:xfrm>
                      <a:prstGeom prst="rect">
                        <a:avLst/>
                      </a:prstGeom>
                    </p:spPr>
                  </p:pic>
                </p:oleObj>
              </mc:Fallback>
            </mc:AlternateContent>
          </a:graphicData>
        </a:graphic>
      </p:graphicFrame>
    </p:spTree>
    <p:extLst>
      <p:ext uri="{BB962C8B-B14F-4D97-AF65-F5344CB8AC3E}">
        <p14:creationId xmlns:p14="http://schemas.microsoft.com/office/powerpoint/2010/main" val="26073116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TDD switching (S)</a:t>
            </a:r>
            <a:endParaRPr lang="en-US" sz="3400" dirty="0"/>
          </a:p>
        </p:txBody>
      </p:sp>
      <p:sp>
        <p:nvSpPr>
          <p:cNvPr id="7" name="Content Placeholder 6"/>
          <p:cNvSpPr>
            <a:spLocks noGrp="1"/>
          </p:cNvSpPr>
          <p:nvPr>
            <p:ph idx="1"/>
          </p:nvPr>
        </p:nvSpPr>
        <p:spPr/>
        <p:txBody>
          <a:bodyPr/>
          <a:lstStyle/>
          <a:p>
            <a:r>
              <a:rPr lang="en-US" sz="2400" dirty="0">
                <a:latin typeface="+mj-lt"/>
              </a:rPr>
              <a:t>S</a:t>
            </a:r>
            <a:r>
              <a:rPr lang="en-US" sz="2400" dirty="0" smtClean="0">
                <a:latin typeface="+mj-lt"/>
              </a:rPr>
              <a:t> consists of a guard interval, preamble for fine synchronization and channel sounding, and control channel</a:t>
            </a:r>
            <a:endParaRPr lang="en-US" sz="2400" dirty="0">
              <a:latin typeface="+mj-lt"/>
            </a:endParaRPr>
          </a:p>
        </p:txBody>
      </p:sp>
      <p:sp>
        <p:nvSpPr>
          <p:cNvPr id="3" name="Date Placeholder 2"/>
          <p:cNvSpPr>
            <a:spLocks noGrp="1"/>
          </p:cNvSpPr>
          <p:nvPr>
            <p:ph type="dt" sz="half" idx="10"/>
          </p:nvPr>
        </p:nvSpPr>
        <p:spPr/>
        <p:txBody>
          <a:bodyPr/>
          <a:lstStyle/>
          <a:p>
            <a:pPr>
              <a:defRPr/>
            </a:pPr>
            <a:r>
              <a:rPr lang="en-US" smtClean="0">
                <a:solidFill>
                  <a:srgbClr val="000000"/>
                </a:solidFill>
              </a:rPr>
              <a:t>February 2014</a:t>
            </a:r>
            <a:endParaRPr lang="en-US" dirty="0">
              <a:solidFill>
                <a:srgbClr val="000000"/>
              </a:solidFill>
            </a:endParaRPr>
          </a:p>
        </p:txBody>
      </p:sp>
      <p:sp>
        <p:nvSpPr>
          <p:cNvPr id="4" name="Footer Placeholder 3"/>
          <p:cNvSpPr>
            <a:spLocks noGrp="1"/>
          </p:cNvSpPr>
          <p:nvPr>
            <p:ph type="ftr" sz="quarter" idx="11"/>
          </p:nvPr>
        </p:nvSpPr>
        <p:spPr/>
        <p:txBody>
          <a:bodyPr/>
          <a:lstStyle/>
          <a:p>
            <a:pPr>
              <a:defRPr/>
            </a:pPr>
            <a:r>
              <a:rPr lang="en-US" dirty="0" smtClean="0">
                <a:solidFill>
                  <a:srgbClr val="000000"/>
                </a:solidFill>
              </a:rPr>
              <a:t>Hernandez,Li,Dotlić,Miura (NICT)</a:t>
            </a:r>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r>
              <a:rPr lang="en-US" dirty="0" smtClean="0">
                <a:solidFill>
                  <a:srgbClr val="000000"/>
                </a:solidFill>
              </a:rPr>
              <a:t>Slide </a:t>
            </a:r>
            <a:fld id="{FDF07906-6276-45F3-B6FE-099C5D66E044}" type="slidenum">
              <a:rPr lang="en-US" smtClean="0">
                <a:solidFill>
                  <a:srgbClr val="000000"/>
                </a:solidFill>
              </a:rPr>
              <a:pPr>
                <a:defRPr/>
              </a:pPr>
              <a:t>14</a:t>
            </a:fld>
            <a:endParaRPr lang="en-US" dirty="0">
              <a:solidFill>
                <a:srgbClr val="000000"/>
              </a:solidFill>
            </a:endParaRPr>
          </a:p>
        </p:txBody>
      </p:sp>
      <p:graphicFrame>
        <p:nvGraphicFramePr>
          <p:cNvPr id="15" name="Table 14"/>
          <p:cNvGraphicFramePr>
            <a:graphicFrameLocks noGrp="1"/>
          </p:cNvGraphicFramePr>
          <p:nvPr>
            <p:extLst>
              <p:ext uri="{D42A27DB-BD31-4B8C-83A1-F6EECF244321}">
                <p14:modId xmlns:p14="http://schemas.microsoft.com/office/powerpoint/2010/main" val="4201173691"/>
              </p:ext>
            </p:extLst>
          </p:nvPr>
        </p:nvGraphicFramePr>
        <p:xfrm>
          <a:off x="1219200" y="5486400"/>
          <a:ext cx="4597400" cy="701040"/>
        </p:xfrm>
        <a:graphic>
          <a:graphicData uri="http://schemas.openxmlformats.org/drawingml/2006/table">
            <a:tbl>
              <a:tblPr firstRow="1" firstCol="1" bandRow="1"/>
              <a:tblGrid>
                <a:gridCol w="539750"/>
                <a:gridCol w="400050"/>
                <a:gridCol w="400050"/>
                <a:gridCol w="400050"/>
                <a:gridCol w="400050"/>
                <a:gridCol w="400050"/>
                <a:gridCol w="342900"/>
                <a:gridCol w="400050"/>
                <a:gridCol w="400050"/>
                <a:gridCol w="457200"/>
                <a:gridCol w="457200"/>
              </a:tblGrid>
              <a:tr h="0">
                <a:tc>
                  <a:txBody>
                    <a:bodyPr/>
                    <a:lstStyle/>
                    <a:p>
                      <a:pPr marL="0" marR="0" algn="ctr">
                        <a:lnSpc>
                          <a:spcPct val="115000"/>
                        </a:lnSpc>
                        <a:spcBef>
                          <a:spcPts val="0"/>
                        </a:spcBef>
                        <a:spcAft>
                          <a:spcPts val="0"/>
                        </a:spcAft>
                      </a:pPr>
                      <a:r>
                        <a:rPr lang="en-US" sz="1000" dirty="0">
                          <a:effectLst/>
                          <a:latin typeface="Times New Roman"/>
                          <a:ea typeface="MS Mincho"/>
                          <a:cs typeface="Times New Roman"/>
                        </a:rPr>
                        <a:t>Type</a:t>
                      </a:r>
                      <a:endParaRPr lang="en-US" sz="11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10">
                  <a:txBody>
                    <a:bodyPr/>
                    <a:lstStyle/>
                    <a:p>
                      <a:pPr marL="0" marR="0" algn="ctr">
                        <a:lnSpc>
                          <a:spcPct val="115000"/>
                        </a:lnSpc>
                        <a:spcBef>
                          <a:spcPts val="0"/>
                        </a:spcBef>
                        <a:spcAft>
                          <a:spcPts val="0"/>
                        </a:spcAft>
                      </a:pPr>
                      <a:r>
                        <a:rPr lang="en-US" sz="1000" dirty="0" smtClean="0">
                          <a:effectLst/>
                          <a:latin typeface="Times New Roman"/>
                          <a:ea typeface="MS Mincho"/>
                          <a:cs typeface="Times New Roman"/>
                        </a:rPr>
                        <a:t>Frame</a:t>
                      </a:r>
                      <a:endParaRPr lang="en-US" sz="11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0">
                <a:tc rowSpan="3">
                  <a:txBody>
                    <a:bodyPr/>
                    <a:lstStyle/>
                    <a:p>
                      <a:pPr marL="0" marR="0" algn="ctr">
                        <a:lnSpc>
                          <a:spcPct val="115000"/>
                        </a:lnSpc>
                        <a:spcBef>
                          <a:spcPts val="0"/>
                        </a:spcBef>
                        <a:spcAft>
                          <a:spcPts val="0"/>
                        </a:spcAft>
                      </a:pPr>
                      <a:r>
                        <a:rPr lang="en-US" sz="1000" dirty="0">
                          <a:effectLst/>
                          <a:latin typeface="Times New Roman"/>
                          <a:ea typeface="MS Mincho"/>
                          <a:cs typeface="Times New Roman"/>
                        </a:rPr>
                        <a:t>0</a:t>
                      </a:r>
                      <a:endParaRPr lang="en-US" sz="1100" dirty="0">
                        <a:effectLst/>
                        <a:latin typeface="Calibri"/>
                        <a:ea typeface="MS Mincho"/>
                        <a:cs typeface="Times New Roman"/>
                      </a:endParaRPr>
                    </a:p>
                    <a:p>
                      <a:pPr marL="0" marR="0" algn="ctr">
                        <a:lnSpc>
                          <a:spcPct val="115000"/>
                        </a:lnSpc>
                        <a:spcBef>
                          <a:spcPts val="0"/>
                        </a:spcBef>
                        <a:spcAft>
                          <a:spcPts val="0"/>
                        </a:spcAft>
                      </a:pPr>
                      <a:r>
                        <a:rPr lang="en-US" sz="1000" dirty="0">
                          <a:effectLst/>
                          <a:latin typeface="Times New Roman"/>
                          <a:ea typeface="MS Mincho"/>
                          <a:cs typeface="Times New Roman"/>
                        </a:rPr>
                        <a:t>1</a:t>
                      </a:r>
                      <a:endParaRPr lang="en-US" sz="1100" dirty="0">
                        <a:effectLst/>
                        <a:latin typeface="Calibri"/>
                        <a:ea typeface="MS Mincho"/>
                        <a:cs typeface="Times New Roman"/>
                      </a:endParaRPr>
                    </a:p>
                    <a:p>
                      <a:pPr marL="0" marR="0" algn="ctr">
                        <a:lnSpc>
                          <a:spcPct val="115000"/>
                        </a:lnSpc>
                        <a:spcBef>
                          <a:spcPts val="0"/>
                        </a:spcBef>
                        <a:spcAft>
                          <a:spcPts val="0"/>
                        </a:spcAft>
                      </a:pPr>
                      <a:r>
                        <a:rPr lang="en-US" sz="1000" dirty="0">
                          <a:effectLst/>
                          <a:latin typeface="Times New Roman"/>
                          <a:ea typeface="MS Mincho"/>
                          <a:cs typeface="Times New Roman"/>
                        </a:rPr>
                        <a:t>2</a:t>
                      </a:r>
                      <a:endParaRPr lang="en-US" sz="1100" dirty="0">
                        <a:effectLst/>
                        <a:latin typeface="Calibri"/>
                        <a:ea typeface="MS Mincho"/>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Times New Roman"/>
                          <a:ea typeface="MS Mincho"/>
                          <a:cs typeface="Times New Roman"/>
                        </a:rPr>
                        <a:t>S</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Times New Roman"/>
                          <a:ea typeface="MS Mincho"/>
                          <a:cs typeface="Times New Roman"/>
                        </a:rPr>
                        <a:t>L</a:t>
                      </a:r>
                      <a:r>
                        <a:rPr lang="en-US" sz="1000" baseline="-25000" dirty="0">
                          <a:effectLst/>
                          <a:latin typeface="Times New Roman"/>
                          <a:ea typeface="MS Mincho"/>
                          <a:cs typeface="Times New Roman"/>
                        </a:rPr>
                        <a:t>i</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Times New Roman"/>
                          <a:ea typeface="MS Mincho"/>
                          <a:cs typeface="Times New Roman"/>
                        </a:rPr>
                        <a:t>L</a:t>
                      </a:r>
                      <a:r>
                        <a:rPr lang="en-US" sz="1000" baseline="-25000" dirty="0">
                          <a:effectLst/>
                          <a:latin typeface="Times New Roman"/>
                          <a:ea typeface="MS Mincho"/>
                          <a:cs typeface="Times New Roman"/>
                        </a:rPr>
                        <a:t>i</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Times New Roman"/>
                          <a:ea typeface="MS Mincho"/>
                          <a:cs typeface="Times New Roman"/>
                        </a:rPr>
                        <a:t>L</a:t>
                      </a:r>
                      <a:r>
                        <a:rPr lang="en-US" sz="1000" baseline="-25000" dirty="0">
                          <a:effectLst/>
                          <a:latin typeface="Times New Roman"/>
                          <a:ea typeface="MS Mincho"/>
                          <a:cs typeface="Times New Roman"/>
                        </a:rPr>
                        <a:t>i</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Times New Roman"/>
                          <a:ea typeface="MS Mincho"/>
                          <a:cs typeface="Times New Roman"/>
                        </a:rPr>
                        <a:t>L</a:t>
                      </a:r>
                      <a:r>
                        <a:rPr lang="en-US" sz="1000" baseline="-25000" dirty="0">
                          <a:effectLst/>
                          <a:latin typeface="Times New Roman"/>
                          <a:ea typeface="MS Mincho"/>
                          <a:cs typeface="Times New Roman"/>
                        </a:rPr>
                        <a:t>i</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a:effectLst/>
                          <a:latin typeface="Times New Roman"/>
                          <a:ea typeface="MS Mincho"/>
                          <a:cs typeface="Times New Roman"/>
                        </a:rPr>
                        <a:t>S</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err="1">
                          <a:effectLst/>
                          <a:latin typeface="Times New Roman"/>
                          <a:ea typeface="MS Mincho"/>
                          <a:cs typeface="Times New Roman"/>
                        </a:rPr>
                        <a:t>L</a:t>
                      </a:r>
                      <a:r>
                        <a:rPr lang="en-US" sz="1000" baseline="-25000" dirty="0" err="1">
                          <a:effectLst/>
                          <a:latin typeface="Times New Roman"/>
                          <a:ea typeface="MS Mincho"/>
                          <a:cs typeface="Times New Roman"/>
                        </a:rPr>
                        <a:t>j</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Times New Roman"/>
                          <a:ea typeface="MS Mincho"/>
                          <a:cs typeface="Times New Roman"/>
                        </a:rPr>
                        <a:t>L</a:t>
                      </a:r>
                      <a:r>
                        <a:rPr lang="en-US" sz="1000" baseline="-25000">
                          <a:effectLst/>
                          <a:latin typeface="Times New Roman"/>
                          <a:ea typeface="MS Mincho"/>
                          <a:cs typeface="Times New Roman"/>
                        </a:rPr>
                        <a:t>j</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Times New Roman"/>
                          <a:ea typeface="MS Mincho"/>
                          <a:cs typeface="Times New Roman"/>
                        </a:rPr>
                        <a:t>L</a:t>
                      </a:r>
                      <a:r>
                        <a:rPr lang="en-US" sz="1000" baseline="-25000">
                          <a:effectLst/>
                          <a:latin typeface="Times New Roman"/>
                          <a:ea typeface="MS Mincho"/>
                          <a:cs typeface="Times New Roman"/>
                        </a:rPr>
                        <a:t>j</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Times New Roman"/>
                          <a:ea typeface="MS Mincho"/>
                          <a:cs typeface="Times New Roman"/>
                        </a:rPr>
                        <a:t>L</a:t>
                      </a:r>
                      <a:r>
                        <a:rPr lang="en-US" sz="1000" baseline="-25000">
                          <a:effectLst/>
                          <a:latin typeface="Times New Roman"/>
                          <a:ea typeface="MS Mincho"/>
                          <a:cs typeface="Times New Roman"/>
                        </a:rPr>
                        <a:t>j</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n-US"/>
                    </a:p>
                  </a:txBody>
                  <a:tcPr/>
                </a:tc>
                <a:tc>
                  <a:txBody>
                    <a:bodyPr/>
                    <a:lstStyle/>
                    <a:p>
                      <a:pPr marL="0" marR="0" algn="ctr">
                        <a:lnSpc>
                          <a:spcPct val="115000"/>
                        </a:lnSpc>
                        <a:spcBef>
                          <a:spcPts val="0"/>
                        </a:spcBef>
                        <a:spcAft>
                          <a:spcPts val="0"/>
                        </a:spcAft>
                      </a:pPr>
                      <a:r>
                        <a:rPr lang="en-US" sz="1000">
                          <a:effectLst/>
                          <a:latin typeface="Times New Roman"/>
                          <a:ea typeface="MS Mincho"/>
                          <a:cs typeface="Times New Roman"/>
                        </a:rPr>
                        <a:t>S</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Times New Roman"/>
                          <a:ea typeface="MS Mincho"/>
                          <a:cs typeface="Times New Roman"/>
                        </a:rPr>
                        <a:t>L</a:t>
                      </a:r>
                      <a:r>
                        <a:rPr lang="en-US" sz="1000" baseline="-25000">
                          <a:effectLst/>
                          <a:latin typeface="Times New Roman"/>
                          <a:ea typeface="MS Mincho"/>
                          <a:cs typeface="Times New Roman"/>
                        </a:rPr>
                        <a:t>i</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Times New Roman"/>
                          <a:ea typeface="MS Mincho"/>
                          <a:cs typeface="Times New Roman"/>
                        </a:rPr>
                        <a:t>L</a:t>
                      </a:r>
                      <a:r>
                        <a:rPr lang="en-US" sz="1000" baseline="-25000">
                          <a:effectLst/>
                          <a:latin typeface="Times New Roman"/>
                          <a:ea typeface="MS Mincho"/>
                          <a:cs typeface="Times New Roman"/>
                        </a:rPr>
                        <a:t>i</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Times New Roman"/>
                          <a:ea typeface="MS Mincho"/>
                          <a:cs typeface="Times New Roman"/>
                        </a:rPr>
                        <a:t>S</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Times New Roman"/>
                          <a:ea typeface="MS Mincho"/>
                          <a:cs typeface="Times New Roman"/>
                        </a:rPr>
                        <a:t>L</a:t>
                      </a:r>
                      <a:r>
                        <a:rPr lang="en-US" sz="1000" baseline="-25000">
                          <a:effectLst/>
                          <a:latin typeface="Times New Roman"/>
                          <a:ea typeface="MS Mincho"/>
                          <a:cs typeface="Times New Roman"/>
                        </a:rPr>
                        <a:t>j</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Times New Roman"/>
                          <a:ea typeface="MS Mincho"/>
                          <a:cs typeface="Times New Roman"/>
                        </a:rPr>
                        <a:t>L</a:t>
                      </a:r>
                      <a:r>
                        <a:rPr lang="en-US" sz="1000" baseline="-25000">
                          <a:effectLst/>
                          <a:latin typeface="Times New Roman"/>
                          <a:ea typeface="MS Mincho"/>
                          <a:cs typeface="Times New Roman"/>
                        </a:rPr>
                        <a:t>j</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Times New Roman"/>
                          <a:ea typeface="MS Mincho"/>
                          <a:cs typeface="Times New Roman"/>
                        </a:rPr>
                        <a:t>L</a:t>
                      </a:r>
                      <a:r>
                        <a:rPr lang="en-US" sz="1000" baseline="-25000">
                          <a:effectLst/>
                          <a:latin typeface="Times New Roman"/>
                          <a:ea typeface="MS Mincho"/>
                          <a:cs typeface="Times New Roman"/>
                        </a:rPr>
                        <a:t>j</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Times New Roman"/>
                          <a:ea typeface="MS Mincho"/>
                          <a:cs typeface="Times New Roman"/>
                        </a:rPr>
                        <a:t>L</a:t>
                      </a:r>
                      <a:r>
                        <a:rPr lang="en-US" sz="1000" baseline="-25000">
                          <a:effectLst/>
                          <a:latin typeface="Times New Roman"/>
                          <a:ea typeface="MS Mincho"/>
                          <a:cs typeface="Times New Roman"/>
                        </a:rPr>
                        <a:t>j</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Times New Roman"/>
                          <a:ea typeface="MS Mincho"/>
                          <a:cs typeface="Times New Roman"/>
                        </a:rPr>
                        <a:t>L</a:t>
                      </a:r>
                      <a:r>
                        <a:rPr lang="en-US" sz="1000" baseline="-25000">
                          <a:effectLst/>
                          <a:latin typeface="Times New Roman"/>
                          <a:ea typeface="MS Mincho"/>
                          <a:cs typeface="Times New Roman"/>
                        </a:rPr>
                        <a:t>j</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Times New Roman"/>
                          <a:ea typeface="MS Mincho"/>
                          <a:cs typeface="Times New Roman"/>
                        </a:rPr>
                        <a:t>L</a:t>
                      </a:r>
                      <a:r>
                        <a:rPr lang="en-US" sz="1000" baseline="-25000">
                          <a:effectLst/>
                          <a:latin typeface="Times New Roman"/>
                          <a:ea typeface="MS Mincho"/>
                          <a:cs typeface="Times New Roman"/>
                        </a:rPr>
                        <a:t>j</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vMerge="1">
                  <a:txBody>
                    <a:bodyPr/>
                    <a:lstStyle/>
                    <a:p>
                      <a:endParaRPr lang="en-US"/>
                    </a:p>
                  </a:txBody>
                  <a:tcPr/>
                </a:tc>
                <a:tc>
                  <a:txBody>
                    <a:bodyPr/>
                    <a:lstStyle/>
                    <a:p>
                      <a:pPr marL="0" marR="0" algn="ctr">
                        <a:lnSpc>
                          <a:spcPct val="115000"/>
                        </a:lnSpc>
                        <a:spcBef>
                          <a:spcPts val="0"/>
                        </a:spcBef>
                        <a:spcAft>
                          <a:spcPts val="0"/>
                        </a:spcAft>
                      </a:pPr>
                      <a:r>
                        <a:rPr lang="en-US" sz="1000">
                          <a:effectLst/>
                          <a:latin typeface="Times New Roman"/>
                          <a:ea typeface="MS Mincho"/>
                          <a:cs typeface="Times New Roman"/>
                        </a:rPr>
                        <a:t>S</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Times New Roman"/>
                          <a:ea typeface="MS Mincho"/>
                          <a:cs typeface="Times New Roman"/>
                        </a:rPr>
                        <a:t>L</a:t>
                      </a:r>
                      <a:r>
                        <a:rPr lang="en-US" sz="1000" baseline="-25000">
                          <a:effectLst/>
                          <a:latin typeface="Times New Roman"/>
                          <a:ea typeface="MS Mincho"/>
                          <a:cs typeface="Times New Roman"/>
                        </a:rPr>
                        <a:t>i</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Times New Roman"/>
                          <a:ea typeface="MS Mincho"/>
                          <a:cs typeface="Times New Roman"/>
                        </a:rPr>
                        <a:t>L</a:t>
                      </a:r>
                      <a:r>
                        <a:rPr lang="en-US" sz="1000" baseline="-25000">
                          <a:effectLst/>
                          <a:latin typeface="Times New Roman"/>
                          <a:ea typeface="MS Mincho"/>
                          <a:cs typeface="Times New Roman"/>
                        </a:rPr>
                        <a:t>i</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Times New Roman"/>
                          <a:ea typeface="MS Mincho"/>
                          <a:cs typeface="Times New Roman"/>
                        </a:rPr>
                        <a:t>L</a:t>
                      </a:r>
                      <a:r>
                        <a:rPr lang="en-US" sz="1000" baseline="-25000">
                          <a:effectLst/>
                          <a:latin typeface="Times New Roman"/>
                          <a:ea typeface="MS Mincho"/>
                          <a:cs typeface="Times New Roman"/>
                        </a:rPr>
                        <a:t>i</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Times New Roman"/>
                          <a:ea typeface="MS Mincho"/>
                          <a:cs typeface="Times New Roman"/>
                        </a:rPr>
                        <a:t>L</a:t>
                      </a:r>
                      <a:r>
                        <a:rPr lang="en-US" sz="1000" baseline="-25000">
                          <a:effectLst/>
                          <a:latin typeface="Times New Roman"/>
                          <a:ea typeface="MS Mincho"/>
                          <a:cs typeface="Times New Roman"/>
                        </a:rPr>
                        <a:t>i</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Times New Roman"/>
                          <a:ea typeface="MS Mincho"/>
                          <a:cs typeface="Times New Roman"/>
                        </a:rPr>
                        <a:t>L</a:t>
                      </a:r>
                      <a:r>
                        <a:rPr lang="en-US" sz="1000" baseline="-25000">
                          <a:effectLst/>
                          <a:latin typeface="Times New Roman"/>
                          <a:ea typeface="MS Mincho"/>
                          <a:cs typeface="Times New Roman"/>
                        </a:rPr>
                        <a:t>i</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Times New Roman"/>
                          <a:ea typeface="MS Mincho"/>
                          <a:cs typeface="Times New Roman"/>
                        </a:rPr>
                        <a:t>L</a:t>
                      </a:r>
                      <a:r>
                        <a:rPr lang="en-US" sz="1000" baseline="-25000">
                          <a:effectLst/>
                          <a:latin typeface="Times New Roman"/>
                          <a:ea typeface="MS Mincho"/>
                          <a:cs typeface="Times New Roman"/>
                        </a:rPr>
                        <a:t>i</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Times New Roman"/>
                          <a:ea typeface="MS Mincho"/>
                          <a:cs typeface="Times New Roman"/>
                        </a:rPr>
                        <a:t>S</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a:effectLst/>
                          <a:latin typeface="Times New Roman"/>
                          <a:ea typeface="MS Mincho"/>
                          <a:cs typeface="Times New Roman"/>
                        </a:rPr>
                        <a:t>L</a:t>
                      </a:r>
                      <a:r>
                        <a:rPr lang="en-US" sz="1000" baseline="-25000">
                          <a:effectLst/>
                          <a:latin typeface="Times New Roman"/>
                          <a:ea typeface="MS Mincho"/>
                          <a:cs typeface="Times New Roman"/>
                        </a:rPr>
                        <a:t>j</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000" dirty="0" err="1">
                          <a:effectLst/>
                          <a:latin typeface="Times New Roman"/>
                          <a:ea typeface="MS Mincho"/>
                          <a:cs typeface="Times New Roman"/>
                        </a:rPr>
                        <a:t>L</a:t>
                      </a:r>
                      <a:r>
                        <a:rPr lang="en-US" sz="1000" baseline="-25000" dirty="0" err="1">
                          <a:effectLst/>
                          <a:latin typeface="Times New Roman"/>
                          <a:ea typeface="MS Mincho"/>
                          <a:cs typeface="Times New Roman"/>
                        </a:rPr>
                        <a:t>j</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6" name="TextBox 15"/>
          <p:cNvSpPr txBox="1"/>
          <p:nvPr/>
        </p:nvSpPr>
        <p:spPr>
          <a:xfrm>
            <a:off x="6096000" y="5715000"/>
            <a:ext cx="1361719" cy="276999"/>
          </a:xfrm>
          <a:prstGeom prst="rect">
            <a:avLst/>
          </a:prstGeom>
          <a:noFill/>
        </p:spPr>
        <p:txBody>
          <a:bodyPr wrap="none" rtlCol="0">
            <a:spAutoFit/>
          </a:bodyPr>
          <a:lstStyle/>
          <a:p>
            <a:r>
              <a:rPr lang="en-US" dirty="0" smtClean="0"/>
              <a:t>Asymmetric traffic</a:t>
            </a:r>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2486547685"/>
              </p:ext>
            </p:extLst>
          </p:nvPr>
        </p:nvGraphicFramePr>
        <p:xfrm>
          <a:off x="1828801" y="3059193"/>
          <a:ext cx="5410200" cy="2119232"/>
        </p:xfrm>
        <a:graphic>
          <a:graphicData uri="http://schemas.openxmlformats.org/presentationml/2006/ole">
            <mc:AlternateContent xmlns:mc="http://schemas.openxmlformats.org/markup-compatibility/2006">
              <mc:Choice xmlns:v="urn:schemas-microsoft-com:vml" Requires="v">
                <p:oleObj spid="_x0000_s6318" name="Visio" r:id="rId3" imgW="5438046" imgH="2130570" progId="Visio.Drawing.11">
                  <p:embed/>
                </p:oleObj>
              </mc:Choice>
              <mc:Fallback>
                <p:oleObj name="Visio" r:id="rId3" imgW="5438046" imgH="2130570" progId="Visio.Drawing.11">
                  <p:embed/>
                  <p:pic>
                    <p:nvPicPr>
                      <p:cNvPr id="0" name=""/>
                      <p:cNvPicPr/>
                      <p:nvPr/>
                    </p:nvPicPr>
                    <p:blipFill>
                      <a:blip r:embed="rId4"/>
                      <a:stretch>
                        <a:fillRect/>
                      </a:stretch>
                    </p:blipFill>
                    <p:spPr>
                      <a:xfrm>
                        <a:off x="1828801" y="3059193"/>
                        <a:ext cx="5410200" cy="2119232"/>
                      </a:xfrm>
                      <a:prstGeom prst="rect">
                        <a:avLst/>
                      </a:prstGeom>
                    </p:spPr>
                  </p:pic>
                </p:oleObj>
              </mc:Fallback>
            </mc:AlternateContent>
          </a:graphicData>
        </a:graphic>
      </p:graphicFrame>
    </p:spTree>
    <p:extLst>
      <p:ext uri="{BB962C8B-B14F-4D97-AF65-F5344CB8AC3E}">
        <p14:creationId xmlns:p14="http://schemas.microsoft.com/office/powerpoint/2010/main" val="11952594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TDD switching (S)</a:t>
            </a:r>
          </a:p>
        </p:txBody>
      </p:sp>
      <p:sp>
        <p:nvSpPr>
          <p:cNvPr id="3" name="Content Placeholder 2"/>
          <p:cNvSpPr>
            <a:spLocks noGrp="1"/>
          </p:cNvSpPr>
          <p:nvPr>
            <p:ph idx="1"/>
          </p:nvPr>
        </p:nvSpPr>
        <p:spPr/>
        <p:txBody>
          <a:bodyPr/>
          <a:lstStyle/>
          <a:p>
            <a:pPr lvl="0">
              <a:defRPr/>
            </a:pPr>
            <a:r>
              <a:rPr lang="en-US" sz="2400" dirty="0" smtClean="0">
                <a:solidFill>
                  <a:srgbClr val="000000"/>
                </a:solidFill>
                <a:latin typeface="Times New Roman"/>
              </a:rPr>
              <a:t>Propagation time:</a:t>
            </a:r>
            <a:endParaRPr lang="en-US" sz="2400" dirty="0">
              <a:solidFill>
                <a:srgbClr val="000000"/>
              </a:solidFill>
              <a:latin typeface="Times New Roman"/>
            </a:endParaRPr>
          </a:p>
          <a:p>
            <a:pPr lvl="1">
              <a:defRPr/>
            </a:pPr>
            <a:r>
              <a:rPr lang="en-US" sz="2000" dirty="0" err="1">
                <a:solidFill>
                  <a:srgbClr val="000000"/>
                </a:solidFill>
                <a:latin typeface="Times New Roman"/>
              </a:rPr>
              <a:t>T</a:t>
            </a:r>
            <a:r>
              <a:rPr lang="en-US" sz="2000" baseline="-25000" dirty="0" err="1">
                <a:solidFill>
                  <a:srgbClr val="000000"/>
                </a:solidFill>
                <a:latin typeface="Times New Roman"/>
              </a:rPr>
              <a:t>p</a:t>
            </a:r>
            <a:r>
              <a:rPr lang="en-US" sz="2000" dirty="0">
                <a:solidFill>
                  <a:srgbClr val="000000"/>
                </a:solidFill>
                <a:latin typeface="Times New Roman"/>
              </a:rPr>
              <a:t>=1 </a:t>
            </a:r>
            <a:r>
              <a:rPr lang="en-US" sz="2000" dirty="0" smtClean="0">
                <a:solidFill>
                  <a:srgbClr val="000000"/>
                </a:solidFill>
                <a:latin typeface="Times New Roman"/>
              </a:rPr>
              <a:t>Km/3x10</a:t>
            </a:r>
            <a:r>
              <a:rPr lang="en-US" sz="2000" baseline="30000" dirty="0" smtClean="0">
                <a:solidFill>
                  <a:srgbClr val="000000"/>
                </a:solidFill>
                <a:latin typeface="Times New Roman"/>
              </a:rPr>
              <a:t>8</a:t>
            </a:r>
            <a:r>
              <a:rPr lang="en-US" sz="2000" dirty="0" smtClean="0">
                <a:solidFill>
                  <a:srgbClr val="000000"/>
                </a:solidFill>
                <a:latin typeface="Times New Roman"/>
              </a:rPr>
              <a:t>m/s = 3.3 </a:t>
            </a:r>
            <a:r>
              <a:rPr lang="en-US" sz="2000" dirty="0">
                <a:solidFill>
                  <a:srgbClr val="000000"/>
                </a:solidFill>
                <a:latin typeface="Times New Roman"/>
              </a:rPr>
              <a:t>µsec (worst case</a:t>
            </a:r>
            <a:r>
              <a:rPr lang="en-US" sz="2000" dirty="0" smtClean="0">
                <a:solidFill>
                  <a:srgbClr val="000000"/>
                </a:solidFill>
                <a:latin typeface="Times New Roman"/>
              </a:rPr>
              <a:t>).</a:t>
            </a:r>
          </a:p>
          <a:p>
            <a:pPr lvl="1">
              <a:defRPr/>
            </a:pPr>
            <a:r>
              <a:rPr lang="en-US" sz="2000" dirty="0" err="1" smtClean="0">
                <a:solidFill>
                  <a:srgbClr val="000000"/>
                </a:solidFill>
                <a:latin typeface="Times New Roman"/>
              </a:rPr>
              <a:t>T</a:t>
            </a:r>
            <a:r>
              <a:rPr lang="en-US" sz="2000" baseline="-25000" dirty="0" err="1" smtClean="0">
                <a:solidFill>
                  <a:srgbClr val="000000"/>
                </a:solidFill>
                <a:latin typeface="Times New Roman"/>
              </a:rPr>
              <a:t>p</a:t>
            </a:r>
            <a:r>
              <a:rPr lang="en-US" sz="2000" dirty="0" smtClean="0">
                <a:solidFill>
                  <a:srgbClr val="000000"/>
                </a:solidFill>
                <a:latin typeface="Times New Roman"/>
              </a:rPr>
              <a:t>=10 m/3x10</a:t>
            </a:r>
            <a:r>
              <a:rPr lang="en-US" sz="2000" baseline="30000" dirty="0" smtClean="0">
                <a:solidFill>
                  <a:srgbClr val="000000"/>
                </a:solidFill>
                <a:latin typeface="Times New Roman"/>
              </a:rPr>
              <a:t>8</a:t>
            </a:r>
            <a:r>
              <a:rPr lang="en-US" sz="2000" dirty="0" smtClean="0">
                <a:solidFill>
                  <a:srgbClr val="000000"/>
                </a:solidFill>
                <a:latin typeface="Times New Roman"/>
              </a:rPr>
              <a:t>m/s = 0.033 </a:t>
            </a:r>
            <a:r>
              <a:rPr lang="en-US" sz="2000" dirty="0">
                <a:solidFill>
                  <a:srgbClr val="000000"/>
                </a:solidFill>
                <a:latin typeface="Times New Roman"/>
              </a:rPr>
              <a:t>µsec </a:t>
            </a:r>
            <a:r>
              <a:rPr lang="en-US" sz="2000" dirty="0" smtClean="0">
                <a:solidFill>
                  <a:srgbClr val="000000"/>
                </a:solidFill>
                <a:latin typeface="Times New Roman"/>
              </a:rPr>
              <a:t>(typical </a:t>
            </a:r>
            <a:r>
              <a:rPr lang="en-US" sz="2000" dirty="0">
                <a:solidFill>
                  <a:srgbClr val="000000"/>
                </a:solidFill>
                <a:latin typeface="Times New Roman"/>
              </a:rPr>
              <a:t>case</a:t>
            </a:r>
            <a:r>
              <a:rPr lang="en-US" sz="2000" dirty="0" smtClean="0">
                <a:solidFill>
                  <a:srgbClr val="000000"/>
                </a:solidFill>
                <a:latin typeface="Times New Roman"/>
              </a:rPr>
              <a:t>).</a:t>
            </a:r>
            <a:endParaRPr lang="en-US" sz="2000" dirty="0">
              <a:solidFill>
                <a:srgbClr val="000000"/>
              </a:solidFill>
              <a:latin typeface="Times New Roman"/>
            </a:endParaRPr>
          </a:p>
          <a:p>
            <a:pPr lvl="0">
              <a:defRPr/>
            </a:pPr>
            <a:r>
              <a:rPr lang="en-US" sz="2400" dirty="0">
                <a:solidFill>
                  <a:srgbClr val="000000"/>
                </a:solidFill>
                <a:latin typeface="Times New Roman"/>
              </a:rPr>
              <a:t>Last symbol of PD</a:t>
            </a:r>
            <a:r>
              <a:rPr lang="en-US" sz="2400" baseline="-25000" dirty="0">
                <a:solidFill>
                  <a:srgbClr val="000000"/>
                </a:solidFill>
                <a:latin typeface="Times New Roman"/>
              </a:rPr>
              <a:t>1</a:t>
            </a:r>
            <a:r>
              <a:rPr lang="en-US" sz="2400" dirty="0">
                <a:solidFill>
                  <a:srgbClr val="000000"/>
                </a:solidFill>
                <a:latin typeface="Times New Roman"/>
              </a:rPr>
              <a:t> arrives to PD</a:t>
            </a:r>
            <a:r>
              <a:rPr lang="en-US" sz="2400" baseline="-25000" dirty="0">
                <a:solidFill>
                  <a:srgbClr val="000000"/>
                </a:solidFill>
                <a:latin typeface="Times New Roman"/>
              </a:rPr>
              <a:t>2</a:t>
            </a:r>
            <a:r>
              <a:rPr lang="en-US" sz="2400" dirty="0">
                <a:solidFill>
                  <a:srgbClr val="000000"/>
                </a:solidFill>
                <a:latin typeface="Times New Roman"/>
              </a:rPr>
              <a:t> after </a:t>
            </a:r>
            <a:r>
              <a:rPr lang="en-US" sz="2400" dirty="0" err="1">
                <a:solidFill>
                  <a:srgbClr val="000000"/>
                </a:solidFill>
                <a:latin typeface="Times New Roman"/>
              </a:rPr>
              <a:t>T</a:t>
            </a:r>
            <a:r>
              <a:rPr lang="en-US" sz="2400" baseline="-25000" dirty="0" err="1">
                <a:solidFill>
                  <a:srgbClr val="000000"/>
                </a:solidFill>
                <a:latin typeface="Times New Roman"/>
              </a:rPr>
              <a:t>p</a:t>
            </a:r>
            <a:r>
              <a:rPr lang="en-US" sz="2400" dirty="0">
                <a:solidFill>
                  <a:srgbClr val="000000"/>
                </a:solidFill>
                <a:latin typeface="Times New Roman"/>
              </a:rPr>
              <a:t>, the symbol is detected, PD</a:t>
            </a:r>
            <a:r>
              <a:rPr lang="en-US" sz="2400" baseline="-25000" dirty="0">
                <a:solidFill>
                  <a:srgbClr val="000000"/>
                </a:solidFill>
                <a:latin typeface="Times New Roman"/>
              </a:rPr>
              <a:t>2</a:t>
            </a:r>
            <a:r>
              <a:rPr lang="en-US" sz="2400" dirty="0">
                <a:solidFill>
                  <a:srgbClr val="000000"/>
                </a:solidFill>
                <a:latin typeface="Times New Roman"/>
              </a:rPr>
              <a:t> switches from Rx to </a:t>
            </a:r>
            <a:r>
              <a:rPr lang="en-US" sz="2400" dirty="0" err="1">
                <a:solidFill>
                  <a:srgbClr val="000000"/>
                </a:solidFill>
                <a:latin typeface="Times New Roman"/>
              </a:rPr>
              <a:t>Tx</a:t>
            </a:r>
            <a:r>
              <a:rPr lang="en-US" sz="2400" dirty="0">
                <a:solidFill>
                  <a:srgbClr val="000000"/>
                </a:solidFill>
                <a:latin typeface="Times New Roman"/>
              </a:rPr>
              <a:t>. Then, the first transmitted symbol of PD</a:t>
            </a:r>
            <a:r>
              <a:rPr lang="en-US" sz="2400" baseline="-25000" dirty="0">
                <a:solidFill>
                  <a:srgbClr val="000000"/>
                </a:solidFill>
                <a:latin typeface="Times New Roman"/>
              </a:rPr>
              <a:t>2</a:t>
            </a:r>
            <a:r>
              <a:rPr lang="en-US" sz="2400" dirty="0">
                <a:solidFill>
                  <a:srgbClr val="000000"/>
                </a:solidFill>
                <a:latin typeface="Times New Roman"/>
              </a:rPr>
              <a:t> arrives to PD</a:t>
            </a:r>
            <a:r>
              <a:rPr lang="en-US" sz="2400" baseline="-25000" dirty="0">
                <a:solidFill>
                  <a:srgbClr val="000000"/>
                </a:solidFill>
                <a:latin typeface="Times New Roman"/>
              </a:rPr>
              <a:t>1</a:t>
            </a:r>
            <a:r>
              <a:rPr lang="en-US" sz="2400" dirty="0">
                <a:solidFill>
                  <a:srgbClr val="000000"/>
                </a:solidFill>
                <a:latin typeface="Times New Roman"/>
              </a:rPr>
              <a:t> after T</a:t>
            </a:r>
            <a:r>
              <a:rPr lang="en-US" sz="2400" baseline="-25000" dirty="0">
                <a:solidFill>
                  <a:srgbClr val="000000"/>
                </a:solidFill>
                <a:latin typeface="Times New Roman"/>
              </a:rPr>
              <a:t>p</a:t>
            </a:r>
            <a:r>
              <a:rPr lang="en-US" sz="2400" dirty="0">
                <a:solidFill>
                  <a:srgbClr val="000000"/>
                </a:solidFill>
                <a:latin typeface="Times New Roman"/>
              </a:rPr>
              <a:t>.</a:t>
            </a:r>
          </a:p>
          <a:p>
            <a:pPr lvl="0">
              <a:defRPr/>
            </a:pPr>
            <a:r>
              <a:rPr lang="en-US" sz="2400" dirty="0" err="1" smtClean="0">
                <a:solidFill>
                  <a:srgbClr val="000000"/>
                </a:solidFill>
                <a:latin typeface="Times New Roman"/>
              </a:rPr>
              <a:t>T</a:t>
            </a:r>
            <a:r>
              <a:rPr lang="en-US" sz="2400" baseline="-25000" dirty="0" err="1" smtClean="0">
                <a:solidFill>
                  <a:srgbClr val="000000"/>
                </a:solidFill>
                <a:latin typeface="Times New Roman"/>
              </a:rPr>
              <a:t>p</a:t>
            </a:r>
            <a:r>
              <a:rPr lang="en-US" sz="2400" dirty="0" err="1" smtClean="0">
                <a:solidFill>
                  <a:srgbClr val="000000"/>
                </a:solidFill>
                <a:latin typeface="Times New Roman"/>
              </a:rPr>
              <a:t>+T</a:t>
            </a:r>
            <a:r>
              <a:rPr lang="en-US" sz="2400" baseline="-25000" dirty="0" err="1" smtClean="0">
                <a:solidFill>
                  <a:srgbClr val="000000"/>
                </a:solidFill>
                <a:latin typeface="Times New Roman"/>
              </a:rPr>
              <a:t>dec</a:t>
            </a:r>
            <a:r>
              <a:rPr lang="en-US" sz="2400" dirty="0" err="1" smtClean="0">
                <a:solidFill>
                  <a:srgbClr val="000000"/>
                </a:solidFill>
                <a:latin typeface="Times New Roman"/>
              </a:rPr>
              <a:t>+T</a:t>
            </a:r>
            <a:r>
              <a:rPr lang="en-US" sz="2400" baseline="-25000" dirty="0" err="1" smtClean="0">
                <a:solidFill>
                  <a:srgbClr val="000000"/>
                </a:solidFill>
                <a:latin typeface="Times New Roman"/>
              </a:rPr>
              <a:t>sw</a:t>
            </a:r>
            <a:r>
              <a:rPr lang="en-US" sz="2400" dirty="0" err="1" smtClean="0">
                <a:solidFill>
                  <a:srgbClr val="000000"/>
                </a:solidFill>
                <a:latin typeface="Times New Roman"/>
              </a:rPr>
              <a:t>+T</a:t>
            </a:r>
            <a:r>
              <a:rPr lang="en-US" sz="2400" baseline="-25000" dirty="0" err="1" smtClean="0">
                <a:solidFill>
                  <a:srgbClr val="000000"/>
                </a:solidFill>
                <a:latin typeface="Times New Roman"/>
              </a:rPr>
              <a:t>comp</a:t>
            </a:r>
            <a:r>
              <a:rPr lang="en-US" sz="2400" dirty="0" err="1" smtClean="0">
                <a:solidFill>
                  <a:srgbClr val="000000"/>
                </a:solidFill>
                <a:latin typeface="Times New Roman"/>
              </a:rPr>
              <a:t>+T</a:t>
            </a:r>
            <a:r>
              <a:rPr lang="en-US" sz="2400" baseline="-25000" dirty="0" err="1" smtClean="0">
                <a:solidFill>
                  <a:srgbClr val="000000"/>
                </a:solidFill>
                <a:latin typeface="Times New Roman"/>
              </a:rPr>
              <a:t>p</a:t>
            </a:r>
            <a:r>
              <a:rPr lang="en-US" sz="2400" dirty="0" smtClean="0">
                <a:solidFill>
                  <a:srgbClr val="000000"/>
                </a:solidFill>
                <a:latin typeface="Times New Roman"/>
              </a:rPr>
              <a:t>=GI</a:t>
            </a:r>
            <a:endParaRPr lang="en-US" sz="2400" dirty="0">
              <a:solidFill>
                <a:srgbClr val="000000"/>
              </a:solidFill>
              <a:latin typeface="Times New Roman"/>
            </a:endParaRPr>
          </a:p>
          <a:p>
            <a:pPr lvl="1">
              <a:defRPr/>
            </a:pPr>
            <a:r>
              <a:rPr lang="en-US" sz="2000" dirty="0" err="1">
                <a:solidFill>
                  <a:srgbClr val="000000"/>
                </a:solidFill>
                <a:latin typeface="Times New Roman"/>
              </a:rPr>
              <a:t>T</a:t>
            </a:r>
            <a:r>
              <a:rPr lang="en-US" sz="2000" baseline="-25000" dirty="0" err="1">
                <a:solidFill>
                  <a:srgbClr val="000000"/>
                </a:solidFill>
                <a:latin typeface="Times New Roman"/>
              </a:rPr>
              <a:t>dec</a:t>
            </a:r>
            <a:r>
              <a:rPr lang="en-US" sz="2000" dirty="0">
                <a:solidFill>
                  <a:srgbClr val="000000"/>
                </a:solidFill>
                <a:latin typeface="Times New Roman"/>
              </a:rPr>
              <a:t>=time to detect the last symbol</a:t>
            </a:r>
          </a:p>
          <a:p>
            <a:pPr lvl="1">
              <a:defRPr/>
            </a:pPr>
            <a:r>
              <a:rPr lang="en-US" sz="2000" dirty="0" err="1">
                <a:solidFill>
                  <a:srgbClr val="000000"/>
                </a:solidFill>
                <a:latin typeface="Times New Roman"/>
              </a:rPr>
              <a:t>T</a:t>
            </a:r>
            <a:r>
              <a:rPr lang="en-US" sz="2000" baseline="-25000" dirty="0" err="1">
                <a:solidFill>
                  <a:srgbClr val="000000"/>
                </a:solidFill>
                <a:latin typeface="Times New Roman"/>
              </a:rPr>
              <a:t>sw</a:t>
            </a:r>
            <a:r>
              <a:rPr lang="en-US" sz="2000" dirty="0">
                <a:solidFill>
                  <a:srgbClr val="000000"/>
                </a:solidFill>
                <a:latin typeface="Times New Roman"/>
              </a:rPr>
              <a:t>=time to switch from Rx to </a:t>
            </a:r>
            <a:r>
              <a:rPr lang="en-US" sz="2000" dirty="0" err="1">
                <a:solidFill>
                  <a:srgbClr val="000000"/>
                </a:solidFill>
                <a:latin typeface="Times New Roman"/>
              </a:rPr>
              <a:t>Tx</a:t>
            </a:r>
            <a:r>
              <a:rPr lang="en-US" sz="2000" dirty="0">
                <a:solidFill>
                  <a:srgbClr val="000000"/>
                </a:solidFill>
                <a:latin typeface="Times New Roman"/>
              </a:rPr>
              <a:t> or vice-versa</a:t>
            </a:r>
          </a:p>
          <a:p>
            <a:pPr lvl="1">
              <a:defRPr/>
            </a:pPr>
            <a:r>
              <a:rPr lang="en-US" sz="2000" dirty="0" err="1">
                <a:solidFill>
                  <a:srgbClr val="000000"/>
                </a:solidFill>
                <a:latin typeface="Times New Roman"/>
              </a:rPr>
              <a:t>T</a:t>
            </a:r>
            <a:r>
              <a:rPr lang="en-US" sz="2000" baseline="-25000" dirty="0" err="1">
                <a:solidFill>
                  <a:srgbClr val="000000"/>
                </a:solidFill>
                <a:latin typeface="Times New Roman"/>
              </a:rPr>
              <a:t>comp</a:t>
            </a:r>
            <a:r>
              <a:rPr lang="en-US" sz="2000" dirty="0">
                <a:solidFill>
                  <a:srgbClr val="000000"/>
                </a:solidFill>
                <a:latin typeface="Times New Roman"/>
              </a:rPr>
              <a:t>=compensation time to align </a:t>
            </a:r>
            <a:r>
              <a:rPr lang="en-US" sz="2000" dirty="0" smtClean="0">
                <a:solidFill>
                  <a:srgbClr val="000000"/>
                </a:solidFill>
                <a:latin typeface="Times New Roman"/>
              </a:rPr>
              <a:t>GI to FFT sampling</a:t>
            </a:r>
            <a:endParaRPr lang="en-US" sz="2000" dirty="0">
              <a:solidFill>
                <a:srgbClr val="000000"/>
              </a:solidFill>
              <a:latin typeface="Times New Roman"/>
            </a:endParaRPr>
          </a:p>
          <a:p>
            <a:endParaRPr lang="en-US" sz="2400" dirty="0" smtClean="0">
              <a:latin typeface="+mj-lt"/>
            </a:endParaRPr>
          </a:p>
          <a:p>
            <a:endParaRPr lang="en-US" dirty="0"/>
          </a:p>
        </p:txBody>
      </p:sp>
      <p:sp>
        <p:nvSpPr>
          <p:cNvPr id="4" name="Date Placeholder 3"/>
          <p:cNvSpPr>
            <a:spLocks noGrp="1"/>
          </p:cNvSpPr>
          <p:nvPr>
            <p:ph type="dt" sz="half" idx="10"/>
          </p:nvPr>
        </p:nvSpPr>
        <p:spPr/>
        <p:txBody>
          <a:bodyPr/>
          <a:lstStyle/>
          <a:p>
            <a:pPr>
              <a:defRPr/>
            </a:pPr>
            <a:r>
              <a:rPr lang="en-US" smtClean="0">
                <a:solidFill>
                  <a:srgbClr val="000000"/>
                </a:solidFill>
              </a:rPr>
              <a:t>February 2014</a:t>
            </a:r>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Hernandez,Li,Dotlić,Miura (NICT)</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r>
              <a:rPr lang="en-US" smtClean="0">
                <a:solidFill>
                  <a:srgbClr val="000000"/>
                </a:solidFill>
              </a:rPr>
              <a:t>Slide </a:t>
            </a:r>
            <a:fld id="{192548F8-60BC-436C-9C09-D0C12CFCAADD}" type="slidenum">
              <a:rPr lang="en-US" smtClean="0">
                <a:solidFill>
                  <a:srgbClr val="000000"/>
                </a:solidFill>
              </a:rPr>
              <a:pPr>
                <a:defRPr/>
              </a:pPr>
              <a:t>15</a:t>
            </a:fld>
            <a:endParaRPr lang="en-US">
              <a:solidFill>
                <a:srgbClr val="000000"/>
              </a:solidFill>
            </a:endParaRPr>
          </a:p>
        </p:txBody>
      </p:sp>
    </p:spTree>
    <p:extLst>
      <p:ext uri="{BB962C8B-B14F-4D97-AF65-F5344CB8AC3E}">
        <p14:creationId xmlns:p14="http://schemas.microsoft.com/office/powerpoint/2010/main" val="8669078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Common mode PHY </a:t>
            </a:r>
            <a:r>
              <a:rPr lang="en-US" dirty="0" smtClean="0"/>
              <a:t>for PSDU</a:t>
            </a:r>
            <a:endParaRPr lang="en-US" dirty="0"/>
          </a:p>
        </p:txBody>
      </p:sp>
      <p:sp>
        <p:nvSpPr>
          <p:cNvPr id="4" name="Date Placeholder 3"/>
          <p:cNvSpPr>
            <a:spLocks noGrp="1"/>
          </p:cNvSpPr>
          <p:nvPr>
            <p:ph type="dt" sz="half" idx="10"/>
          </p:nvPr>
        </p:nvSpPr>
        <p:spPr/>
        <p:txBody>
          <a:bodyPr/>
          <a:lstStyle/>
          <a:p>
            <a:pPr>
              <a:defRPr/>
            </a:pPr>
            <a:r>
              <a:rPr lang="en-US" smtClean="0"/>
              <a:t>February 2014</a:t>
            </a:r>
            <a:endParaRPr lang="en-US"/>
          </a:p>
        </p:txBody>
      </p:sp>
      <p:sp>
        <p:nvSpPr>
          <p:cNvPr id="5" name="Footer Placeholder 4"/>
          <p:cNvSpPr>
            <a:spLocks noGrp="1"/>
          </p:cNvSpPr>
          <p:nvPr>
            <p:ph type="ftr" sz="quarter" idx="11"/>
          </p:nvPr>
        </p:nvSpPr>
        <p:spPr/>
        <p:txBody>
          <a:bodyPr/>
          <a:lstStyle/>
          <a:p>
            <a:pPr>
              <a:defRPr/>
            </a:pPr>
            <a:r>
              <a:rPr lang="en-US" dirty="0" smtClean="0"/>
              <a:t>Hernandez,Li,Dotlić,Miura (NICT)</a:t>
            </a:r>
            <a:endParaRPr lang="en-US" dirty="0"/>
          </a:p>
        </p:txBody>
      </p:sp>
      <p:sp>
        <p:nvSpPr>
          <p:cNvPr id="6" name="Slide Number Placeholder 5"/>
          <p:cNvSpPr>
            <a:spLocks noGrp="1"/>
          </p:cNvSpPr>
          <p:nvPr>
            <p:ph type="sldNum" sz="quarter" idx="12"/>
          </p:nvPr>
        </p:nvSpPr>
        <p:spPr/>
        <p:txBody>
          <a:bodyPr/>
          <a:lstStyle/>
          <a:p>
            <a:pPr>
              <a:defRPr/>
            </a:pPr>
            <a:r>
              <a:rPr lang="en-US" smtClean="0"/>
              <a:t>Slide </a:t>
            </a:r>
            <a:fld id="{758E2D24-EBF5-4F25-89EF-CC82E8F10761}" type="slidenum">
              <a:rPr lang="en-US" smtClean="0"/>
              <a:pPr>
                <a:defRPr/>
              </a:pPr>
              <a:t>16</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3632503295"/>
              </p:ext>
            </p:extLst>
          </p:nvPr>
        </p:nvGraphicFramePr>
        <p:xfrm>
          <a:off x="1447800" y="2438400"/>
          <a:ext cx="5991225" cy="2903537"/>
        </p:xfrm>
        <a:graphic>
          <a:graphicData uri="http://schemas.openxmlformats.org/presentationml/2006/ole">
            <mc:AlternateContent xmlns:mc="http://schemas.openxmlformats.org/markup-compatibility/2006">
              <mc:Choice xmlns:v="urn:schemas-microsoft-com:vml" Requires="v">
                <p:oleObj spid="_x0000_s1197" name="Visio" r:id="rId3" imgW="5991008" imgH="2903310" progId="Visio.Drawing.11">
                  <p:embed/>
                </p:oleObj>
              </mc:Choice>
              <mc:Fallback>
                <p:oleObj name="Visio" r:id="rId3" imgW="5991008" imgH="2903310" progId="Visio.Drawing.11">
                  <p:embed/>
                  <p:pic>
                    <p:nvPicPr>
                      <p:cNvPr id="0" name=""/>
                      <p:cNvPicPr/>
                      <p:nvPr/>
                    </p:nvPicPr>
                    <p:blipFill>
                      <a:blip r:embed="rId4"/>
                      <a:stretch>
                        <a:fillRect/>
                      </a:stretch>
                    </p:blipFill>
                    <p:spPr>
                      <a:xfrm>
                        <a:off x="1447800" y="2438400"/>
                        <a:ext cx="5991225" cy="2903537"/>
                      </a:xfrm>
                      <a:prstGeom prst="rect">
                        <a:avLst/>
                      </a:prstGeom>
                    </p:spPr>
                  </p:pic>
                </p:oleObj>
              </mc:Fallback>
            </mc:AlternateContent>
          </a:graphicData>
        </a:graphic>
      </p:graphicFrame>
    </p:spTree>
    <p:extLst>
      <p:ext uri="{BB962C8B-B14F-4D97-AF65-F5344CB8AC3E}">
        <p14:creationId xmlns:p14="http://schemas.microsoft.com/office/powerpoint/2010/main" val="17045093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PSDU construction</a:t>
            </a:r>
            <a:endParaRPr lang="en-US" dirty="0"/>
          </a:p>
        </p:txBody>
      </p:sp>
      <p:sp>
        <p:nvSpPr>
          <p:cNvPr id="3" name="Content Placeholder 2"/>
          <p:cNvSpPr>
            <a:spLocks noGrp="1"/>
          </p:cNvSpPr>
          <p:nvPr>
            <p:ph idx="1"/>
          </p:nvPr>
        </p:nvSpPr>
        <p:spPr/>
        <p:txBody>
          <a:bodyPr/>
          <a:lstStyle/>
          <a:p>
            <a:r>
              <a:rPr lang="en-US" sz="2400" dirty="0" smtClean="0">
                <a:latin typeface="+mj-lt"/>
              </a:rPr>
              <a:t>The MAC protocol data unit (MPDU) is passed to the PHY</a:t>
            </a:r>
          </a:p>
          <a:p>
            <a:r>
              <a:rPr lang="en-US" sz="2400" dirty="0" smtClean="0">
                <a:latin typeface="+mj-lt"/>
              </a:rPr>
              <a:t>Such Data is encoded by QC-LDPC codes.</a:t>
            </a:r>
          </a:p>
          <a:p>
            <a:r>
              <a:rPr lang="en-US" sz="2400" dirty="0" smtClean="0">
                <a:latin typeface="+mj-lt"/>
              </a:rPr>
              <a:t>QC-LDPC codes allows performance close to turbo codes, besides that encoder/decoder enable high throughput and low implementation complexity </a:t>
            </a:r>
            <a:r>
              <a:rPr lang="en-US" sz="2400" dirty="0">
                <a:latin typeface="+mj-lt"/>
              </a:rPr>
              <a:t>(</a:t>
            </a:r>
            <a:r>
              <a:rPr lang="en-US" sz="2400" dirty="0" smtClean="0">
                <a:latin typeface="+mj-lt"/>
              </a:rPr>
              <a:t>efficient implementation in parallel architectures).</a:t>
            </a:r>
          </a:p>
          <a:p>
            <a:r>
              <a:rPr lang="en-US" sz="2400" dirty="0" smtClean="0">
                <a:latin typeface="+mj-lt"/>
              </a:rPr>
              <a:t>Quasi-cyclic LDPC codes are systematic, linear codes satisfying </a:t>
            </a:r>
          </a:p>
          <a:p>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February 2014</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17</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67052049"/>
              </p:ext>
            </p:extLst>
          </p:nvPr>
        </p:nvGraphicFramePr>
        <p:xfrm>
          <a:off x="3657600" y="5105400"/>
          <a:ext cx="1092200" cy="406400"/>
        </p:xfrm>
        <a:graphic>
          <a:graphicData uri="http://schemas.openxmlformats.org/presentationml/2006/ole">
            <mc:AlternateContent xmlns:mc="http://schemas.openxmlformats.org/markup-compatibility/2006">
              <mc:Choice xmlns:v="urn:schemas-microsoft-com:vml" Requires="v">
                <p:oleObj spid="_x0000_s13454" name="Equation" r:id="rId3" imgW="545760" imgH="203040" progId="Equation.3">
                  <p:embed/>
                </p:oleObj>
              </mc:Choice>
              <mc:Fallback>
                <p:oleObj name="Equation" r:id="rId3" imgW="545760" imgH="203040" progId="Equation.3">
                  <p:embed/>
                  <p:pic>
                    <p:nvPicPr>
                      <p:cNvPr id="0" name=""/>
                      <p:cNvPicPr/>
                      <p:nvPr/>
                    </p:nvPicPr>
                    <p:blipFill>
                      <a:blip r:embed="rId4"/>
                      <a:stretch>
                        <a:fillRect/>
                      </a:stretch>
                    </p:blipFill>
                    <p:spPr>
                      <a:xfrm>
                        <a:off x="3657600" y="5105400"/>
                        <a:ext cx="1092200" cy="406400"/>
                      </a:xfrm>
                      <a:prstGeom prst="rect">
                        <a:avLst/>
                      </a:prstGeom>
                    </p:spPr>
                  </p:pic>
                </p:oleObj>
              </mc:Fallback>
            </mc:AlternateContent>
          </a:graphicData>
        </a:graphic>
      </p:graphicFrame>
    </p:spTree>
    <p:extLst>
      <p:ext uri="{BB962C8B-B14F-4D97-AF65-F5344CB8AC3E}">
        <p14:creationId xmlns:p14="http://schemas.microsoft.com/office/powerpoint/2010/main" val="2567701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FEC coding</a:t>
            </a:r>
          </a:p>
        </p:txBody>
      </p:sp>
      <p:sp>
        <p:nvSpPr>
          <p:cNvPr id="3" name="Content Placeholder 2"/>
          <p:cNvSpPr>
            <a:spLocks noGrp="1"/>
          </p:cNvSpPr>
          <p:nvPr>
            <p:ph idx="1"/>
          </p:nvPr>
        </p:nvSpPr>
        <p:spPr/>
        <p:txBody>
          <a:bodyPr/>
          <a:lstStyle/>
          <a:p>
            <a:r>
              <a:rPr lang="en-US" sz="2400" dirty="0">
                <a:latin typeface="+mj-lt"/>
              </a:rPr>
              <a:t>QC-LDPC </a:t>
            </a:r>
            <a:r>
              <a:rPr lang="en-US" sz="2400" dirty="0" smtClean="0">
                <a:latin typeface="+mj-lt"/>
              </a:rPr>
              <a:t>parameters</a:t>
            </a:r>
          </a:p>
          <a:p>
            <a:endParaRPr lang="en-US" sz="2400" dirty="0">
              <a:latin typeface="+mj-lt"/>
            </a:endParaRPr>
          </a:p>
          <a:p>
            <a:endParaRPr lang="en-US" sz="2400" dirty="0" smtClean="0">
              <a:latin typeface="+mj-lt"/>
            </a:endParaRPr>
          </a:p>
          <a:p>
            <a:endParaRPr lang="en-US" sz="2400" dirty="0">
              <a:latin typeface="+mj-lt"/>
            </a:endParaRPr>
          </a:p>
          <a:p>
            <a:endParaRPr lang="en-US" sz="2400" dirty="0" smtClean="0">
              <a:latin typeface="+mj-lt"/>
            </a:endParaRPr>
          </a:p>
          <a:p>
            <a:endParaRPr lang="en-US" sz="2400" dirty="0">
              <a:latin typeface="+mj-lt"/>
            </a:endParaRPr>
          </a:p>
          <a:p>
            <a:r>
              <a:rPr lang="en-US" sz="2000" i="1" dirty="0">
                <a:latin typeface="+mj-lt"/>
              </a:rPr>
              <a:t>k</a:t>
            </a:r>
            <a:r>
              <a:rPr lang="en-US" sz="2000" dirty="0" smtClean="0">
                <a:latin typeface="+mj-lt"/>
              </a:rPr>
              <a:t>= number of information bits, </a:t>
            </a:r>
            <a:r>
              <a:rPr lang="en-US" sz="2000" i="1" dirty="0" smtClean="0">
                <a:latin typeface="+mj-lt"/>
              </a:rPr>
              <a:t>n</a:t>
            </a:r>
            <a:r>
              <a:rPr lang="en-US" sz="2000" dirty="0" smtClean="0">
                <a:latin typeface="+mj-lt"/>
              </a:rPr>
              <a:t>=number of coded bits,   </a:t>
            </a:r>
          </a:p>
          <a:p>
            <a:r>
              <a:rPr lang="en-US" sz="2000" i="1" dirty="0" smtClean="0">
                <a:latin typeface="+mj-lt"/>
              </a:rPr>
              <a:t>n-k</a:t>
            </a:r>
            <a:r>
              <a:rPr lang="en-US" sz="2000" dirty="0" smtClean="0">
                <a:latin typeface="+mj-lt"/>
              </a:rPr>
              <a:t>=number of parity bits.</a:t>
            </a:r>
            <a:endParaRPr lang="en-US" sz="2000" dirty="0">
              <a:latin typeface="+mj-lt"/>
            </a:endParaRPr>
          </a:p>
        </p:txBody>
      </p:sp>
      <p:sp>
        <p:nvSpPr>
          <p:cNvPr id="4" name="Date Placeholder 3"/>
          <p:cNvSpPr>
            <a:spLocks noGrp="1"/>
          </p:cNvSpPr>
          <p:nvPr>
            <p:ph type="dt" sz="half" idx="10"/>
          </p:nvPr>
        </p:nvSpPr>
        <p:spPr/>
        <p:txBody>
          <a:bodyPr/>
          <a:lstStyle/>
          <a:p>
            <a:pPr>
              <a:defRPr/>
            </a:pPr>
            <a:r>
              <a:rPr lang="en-US" smtClean="0"/>
              <a:t>February 2014</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18</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2472004249"/>
              </p:ext>
            </p:extLst>
          </p:nvPr>
        </p:nvGraphicFramePr>
        <p:xfrm>
          <a:off x="1531938" y="2667000"/>
          <a:ext cx="6524625" cy="2058988"/>
        </p:xfrm>
        <a:graphic>
          <a:graphicData uri="http://schemas.openxmlformats.org/presentationml/2006/ole">
            <mc:AlternateContent xmlns:mc="http://schemas.openxmlformats.org/markup-compatibility/2006">
              <mc:Choice xmlns:v="urn:schemas-microsoft-com:vml" Requires="v">
                <p:oleObj spid="_x0000_s16527" name="Document" r:id="rId3" imgW="6087240" imgH="1921320" progId="Word.Document.12">
                  <p:embed/>
                </p:oleObj>
              </mc:Choice>
              <mc:Fallback>
                <p:oleObj name="Document" r:id="rId3" imgW="6087240" imgH="1921320" progId="Word.Document.12">
                  <p:embed/>
                  <p:pic>
                    <p:nvPicPr>
                      <p:cNvPr id="0" name=""/>
                      <p:cNvPicPr/>
                      <p:nvPr/>
                    </p:nvPicPr>
                    <p:blipFill>
                      <a:blip r:embed="rId4"/>
                      <a:stretch>
                        <a:fillRect/>
                      </a:stretch>
                    </p:blipFill>
                    <p:spPr>
                      <a:xfrm>
                        <a:off x="1531938" y="2667000"/>
                        <a:ext cx="6524625" cy="2058988"/>
                      </a:xfrm>
                      <a:prstGeom prst="rect">
                        <a:avLst/>
                      </a:prstGeom>
                    </p:spPr>
                  </p:pic>
                </p:oleObj>
              </mc:Fallback>
            </mc:AlternateContent>
          </a:graphicData>
        </a:graphic>
      </p:graphicFrame>
    </p:spTree>
    <p:extLst>
      <p:ext uri="{BB962C8B-B14F-4D97-AF65-F5344CB8AC3E}">
        <p14:creationId xmlns:p14="http://schemas.microsoft.com/office/powerpoint/2010/main" val="1373681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Interleaver</a:t>
            </a:r>
            <a:endParaRPr lang="en-US" sz="3400" dirty="0"/>
          </a:p>
        </p:txBody>
      </p:sp>
      <p:sp>
        <p:nvSpPr>
          <p:cNvPr id="3" name="Content Placeholder 2"/>
          <p:cNvSpPr>
            <a:spLocks noGrp="1"/>
          </p:cNvSpPr>
          <p:nvPr>
            <p:ph idx="1"/>
          </p:nvPr>
        </p:nvSpPr>
        <p:spPr>
          <a:xfrm>
            <a:off x="685800" y="1828800"/>
            <a:ext cx="7772400" cy="4114800"/>
          </a:xfrm>
        </p:spPr>
        <p:txBody>
          <a:bodyPr/>
          <a:lstStyle/>
          <a:p>
            <a:r>
              <a:rPr lang="en-US" sz="2400" dirty="0">
                <a:solidFill>
                  <a:srgbClr val="000000"/>
                </a:solidFill>
                <a:latin typeface="Times New Roman"/>
              </a:rPr>
              <a:t>Maximum contention-free quadratic </a:t>
            </a:r>
            <a:r>
              <a:rPr lang="en-US" sz="2400" smtClean="0">
                <a:solidFill>
                  <a:srgbClr val="000000"/>
                </a:solidFill>
                <a:latin typeface="Times New Roman"/>
              </a:rPr>
              <a:t>permutation polynomial interleaver:</a:t>
            </a:r>
            <a:endParaRPr lang="en-US" sz="2400" dirty="0" smtClean="0">
              <a:latin typeface="Times New Roman" pitchFamily="18" charset="0"/>
            </a:endParaRPr>
          </a:p>
          <a:p>
            <a:r>
              <a:rPr lang="en-US" sz="2400" dirty="0" smtClean="0">
                <a:latin typeface="Times New Roman" pitchFamily="18" charset="0"/>
              </a:rPr>
              <a:t>Proposed </a:t>
            </a:r>
            <a:r>
              <a:rPr lang="en-US" sz="2400" dirty="0">
                <a:latin typeface="Times New Roman" pitchFamily="18" charset="0"/>
              </a:rPr>
              <a:t>short length interleaver:</a:t>
            </a:r>
          </a:p>
          <a:p>
            <a:pPr marL="0" indent="0">
              <a:buNone/>
            </a:pPr>
            <a:endParaRPr lang="en-US" sz="2800" i="1" dirty="0" smtClean="0">
              <a:latin typeface="Times New Roman" pitchFamily="18" charset="0"/>
            </a:endParaRPr>
          </a:p>
          <a:p>
            <a:pPr marL="0" indent="0">
              <a:buNone/>
            </a:pPr>
            <a:endParaRPr lang="en-US" sz="2800" i="1" dirty="0">
              <a:latin typeface="Times New Roman" pitchFamily="18" charset="0"/>
            </a:endParaRPr>
          </a:p>
          <a:p>
            <a:r>
              <a:rPr lang="en-US" sz="2400" dirty="0" smtClean="0">
                <a:latin typeface="Times New Roman" pitchFamily="18" charset="0"/>
              </a:rPr>
              <a:t>Proposed long </a:t>
            </a:r>
            <a:r>
              <a:rPr lang="en-US" sz="2400" dirty="0">
                <a:latin typeface="Times New Roman" pitchFamily="18" charset="0"/>
              </a:rPr>
              <a:t>length </a:t>
            </a:r>
            <a:r>
              <a:rPr lang="en-US" sz="2400" dirty="0" smtClean="0">
                <a:latin typeface="Times New Roman" pitchFamily="18" charset="0"/>
              </a:rPr>
              <a:t>interleaver:</a:t>
            </a:r>
            <a:endParaRPr lang="en-US" sz="2400" dirty="0">
              <a:latin typeface="Times New Roman" pitchFamily="18" charset="0"/>
            </a:endParaRPr>
          </a:p>
          <a:p>
            <a:endParaRPr lang="en-US" sz="2800" dirty="0">
              <a:latin typeface="Times New Roman" pitchFamily="18" charset="0"/>
            </a:endParaRPr>
          </a:p>
          <a:p>
            <a:pPr marL="0" indent="0">
              <a:buNone/>
            </a:pPr>
            <a:r>
              <a:rPr lang="en-US" sz="2400" dirty="0" smtClean="0">
                <a:latin typeface="Times New Roman" pitchFamily="18" charset="0"/>
              </a:rPr>
              <a:t> </a:t>
            </a:r>
            <a:endParaRPr lang="en-US" sz="2400" dirty="0">
              <a:latin typeface="Times New Roman" pitchFamily="18" charset="0"/>
            </a:endParaRPr>
          </a:p>
          <a:p>
            <a:endParaRPr lang="en-US" sz="2400" dirty="0" smtClean="0">
              <a:latin typeface="+mj-lt"/>
            </a:endParaRPr>
          </a:p>
          <a:p>
            <a:endParaRPr lang="en-US" sz="2400" i="1" baseline="-25000" dirty="0">
              <a:latin typeface="+mj-lt"/>
            </a:endParaRPr>
          </a:p>
        </p:txBody>
      </p:sp>
      <p:sp>
        <p:nvSpPr>
          <p:cNvPr id="4" name="Date Placeholder 3"/>
          <p:cNvSpPr>
            <a:spLocks noGrp="1"/>
          </p:cNvSpPr>
          <p:nvPr>
            <p:ph type="dt" sz="half" idx="10"/>
          </p:nvPr>
        </p:nvSpPr>
        <p:spPr/>
        <p:txBody>
          <a:bodyPr/>
          <a:lstStyle/>
          <a:p>
            <a:pPr>
              <a:defRPr/>
            </a:pPr>
            <a:r>
              <a:rPr lang="en-US" smtClean="0"/>
              <a:t>February 2014</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19</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666680507"/>
              </p:ext>
            </p:extLst>
          </p:nvPr>
        </p:nvGraphicFramePr>
        <p:xfrm>
          <a:off x="2895600" y="3352800"/>
          <a:ext cx="2895600" cy="365125"/>
        </p:xfrm>
        <a:graphic>
          <a:graphicData uri="http://schemas.openxmlformats.org/presentationml/2006/ole">
            <mc:AlternateContent xmlns:mc="http://schemas.openxmlformats.org/markup-compatibility/2006">
              <mc:Choice xmlns:v="urn:schemas-microsoft-com:vml" Requires="v">
                <p:oleObj spid="_x0000_s18766" name="Equation" r:id="rId3" imgW="2895480" imgH="365040" progId="Equation.3">
                  <p:embed/>
                </p:oleObj>
              </mc:Choice>
              <mc:Fallback>
                <p:oleObj name="Equation" r:id="rId3" imgW="2895480" imgH="365040" progId="Equation.3">
                  <p:embed/>
                  <p:pic>
                    <p:nvPicPr>
                      <p:cNvPr id="0" name=""/>
                      <p:cNvPicPr/>
                      <p:nvPr/>
                    </p:nvPicPr>
                    <p:blipFill>
                      <a:blip r:embed="rId4"/>
                      <a:stretch>
                        <a:fillRect/>
                      </a:stretch>
                    </p:blipFill>
                    <p:spPr>
                      <a:xfrm>
                        <a:off x="2895600" y="3352800"/>
                        <a:ext cx="2895600" cy="3651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308658670"/>
              </p:ext>
            </p:extLst>
          </p:nvPr>
        </p:nvGraphicFramePr>
        <p:xfrm>
          <a:off x="2819400" y="4953000"/>
          <a:ext cx="2971800" cy="363538"/>
        </p:xfrm>
        <a:graphic>
          <a:graphicData uri="http://schemas.openxmlformats.org/presentationml/2006/ole">
            <mc:AlternateContent xmlns:mc="http://schemas.openxmlformats.org/markup-compatibility/2006">
              <mc:Choice xmlns:v="urn:schemas-microsoft-com:vml" Requires="v">
                <p:oleObj spid="_x0000_s18767" name="Equation" r:id="rId5" imgW="1866900" imgH="228600" progId="Equation.3">
                  <p:embed/>
                </p:oleObj>
              </mc:Choice>
              <mc:Fallback>
                <p:oleObj name="Equation" r:id="rId5" imgW="18669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4953000"/>
                        <a:ext cx="29718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274364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6"/>
          <p:cNvSpPr>
            <a:spLocks noGrp="1"/>
          </p:cNvSpPr>
          <p:nvPr>
            <p:ph type="title"/>
          </p:nvPr>
        </p:nvSpPr>
        <p:spPr/>
        <p:txBody>
          <a:bodyPr/>
          <a:lstStyle/>
          <a:p>
            <a:r>
              <a:rPr lang="en-US" dirty="0"/>
              <a:t>Outline</a:t>
            </a:r>
            <a:r>
              <a:rPr lang="en-US" altLang="en-US" dirty="0" smtClean="0"/>
              <a:t> </a:t>
            </a:r>
          </a:p>
        </p:txBody>
      </p:sp>
      <p:sp>
        <p:nvSpPr>
          <p:cNvPr id="4099" name="Content Placeholder 7"/>
          <p:cNvSpPr>
            <a:spLocks noGrp="1"/>
          </p:cNvSpPr>
          <p:nvPr>
            <p:ph idx="1"/>
          </p:nvPr>
        </p:nvSpPr>
        <p:spPr/>
        <p:txBody>
          <a:bodyPr/>
          <a:lstStyle/>
          <a:p>
            <a:pPr lvl="0">
              <a:defRPr/>
            </a:pPr>
            <a:r>
              <a:rPr lang="en-US" sz="2400" dirty="0" smtClean="0">
                <a:solidFill>
                  <a:srgbClr val="000000"/>
                </a:solidFill>
                <a:latin typeface="Times New Roman"/>
              </a:rPr>
              <a:t>Physical Channels </a:t>
            </a:r>
          </a:p>
          <a:p>
            <a:pPr>
              <a:defRPr/>
            </a:pPr>
            <a:r>
              <a:rPr lang="en-US" sz="2400" dirty="0" smtClean="0">
                <a:solidFill>
                  <a:srgbClr val="000000"/>
                </a:solidFill>
                <a:latin typeface="Times New Roman"/>
              </a:rPr>
              <a:t>PHY Frame </a:t>
            </a:r>
            <a:r>
              <a:rPr lang="en-US" sz="2400" dirty="0">
                <a:solidFill>
                  <a:srgbClr val="000000"/>
                </a:solidFill>
                <a:latin typeface="Times New Roman"/>
              </a:rPr>
              <a:t>S</a:t>
            </a:r>
            <a:r>
              <a:rPr lang="en-US" sz="2400" dirty="0" smtClean="0">
                <a:solidFill>
                  <a:srgbClr val="000000"/>
                </a:solidFill>
                <a:latin typeface="Times New Roman"/>
              </a:rPr>
              <a:t>tructure</a:t>
            </a:r>
            <a:endParaRPr lang="en-US" sz="2400" dirty="0">
              <a:solidFill>
                <a:srgbClr val="000000"/>
              </a:solidFill>
              <a:latin typeface="Times New Roman"/>
            </a:endParaRPr>
          </a:p>
          <a:p>
            <a:pPr lvl="0">
              <a:defRPr/>
            </a:pPr>
            <a:r>
              <a:rPr lang="en-US" sz="2400" dirty="0">
                <a:solidFill>
                  <a:srgbClr val="000000"/>
                </a:solidFill>
                <a:latin typeface="Times New Roman"/>
              </a:rPr>
              <a:t>Data F</a:t>
            </a:r>
            <a:r>
              <a:rPr lang="en-US" sz="2400" dirty="0" smtClean="0">
                <a:solidFill>
                  <a:srgbClr val="000000"/>
                </a:solidFill>
                <a:latin typeface="Times New Roman"/>
              </a:rPr>
              <a:t>ormatting</a:t>
            </a:r>
          </a:p>
          <a:p>
            <a:pPr lvl="1">
              <a:defRPr/>
            </a:pPr>
            <a:r>
              <a:rPr lang="en-US" sz="2000" dirty="0" smtClean="0">
                <a:solidFill>
                  <a:srgbClr val="000000"/>
                </a:solidFill>
                <a:latin typeface="Times New Roman"/>
              </a:rPr>
              <a:t>FEC coding, scrambling, interleaving, modulations</a:t>
            </a:r>
            <a:endParaRPr lang="en-US" sz="2000" dirty="0">
              <a:solidFill>
                <a:srgbClr val="000000"/>
              </a:solidFill>
              <a:latin typeface="Times New Roman"/>
            </a:endParaRPr>
          </a:p>
          <a:p>
            <a:pPr lvl="0">
              <a:defRPr/>
            </a:pPr>
            <a:r>
              <a:rPr lang="en-US" sz="2400" dirty="0" smtClean="0">
                <a:solidFill>
                  <a:srgbClr val="000000"/>
                </a:solidFill>
                <a:latin typeface="Times New Roman"/>
              </a:rPr>
              <a:t>Multicarrier Modulation </a:t>
            </a:r>
            <a:r>
              <a:rPr lang="en-US" sz="2400" dirty="0">
                <a:solidFill>
                  <a:srgbClr val="000000"/>
                </a:solidFill>
                <a:latin typeface="Times New Roman"/>
              </a:rPr>
              <a:t>P</a:t>
            </a:r>
            <a:r>
              <a:rPr lang="en-US" sz="2400" dirty="0" smtClean="0">
                <a:solidFill>
                  <a:srgbClr val="000000"/>
                </a:solidFill>
                <a:latin typeface="Times New Roman"/>
              </a:rPr>
              <a:t>arameters</a:t>
            </a:r>
            <a:endParaRPr lang="en-US" sz="2400" dirty="0">
              <a:solidFill>
                <a:srgbClr val="000000"/>
              </a:solidFill>
              <a:latin typeface="Times New Roman"/>
            </a:endParaRPr>
          </a:p>
          <a:p>
            <a:pPr lvl="0">
              <a:defRPr/>
            </a:pPr>
            <a:r>
              <a:rPr lang="en-US" sz="2400" dirty="0">
                <a:solidFill>
                  <a:srgbClr val="000000"/>
                </a:solidFill>
                <a:latin typeface="Times New Roman"/>
              </a:rPr>
              <a:t>Multiple Antenna </a:t>
            </a:r>
            <a:r>
              <a:rPr lang="en-US" sz="2400" dirty="0" smtClean="0">
                <a:solidFill>
                  <a:srgbClr val="000000"/>
                </a:solidFill>
                <a:latin typeface="Times New Roman"/>
              </a:rPr>
              <a:t>Procedures</a:t>
            </a:r>
          </a:p>
          <a:p>
            <a:pPr lvl="0">
              <a:defRPr/>
            </a:pPr>
            <a:r>
              <a:rPr lang="en-US" sz="2400" dirty="0" smtClean="0">
                <a:solidFill>
                  <a:srgbClr val="000000"/>
                </a:solidFill>
                <a:latin typeface="Times New Roman"/>
              </a:rPr>
              <a:t>Discovery Signal</a:t>
            </a:r>
          </a:p>
          <a:p>
            <a:pPr lvl="0">
              <a:defRPr/>
            </a:pPr>
            <a:r>
              <a:rPr lang="en-US" sz="2400" dirty="0" smtClean="0">
                <a:solidFill>
                  <a:srgbClr val="000000"/>
                </a:solidFill>
                <a:latin typeface="Times New Roman"/>
              </a:rPr>
              <a:t>Random Access Procedure during Peering</a:t>
            </a:r>
            <a:endParaRPr lang="en-US" sz="2400" dirty="0">
              <a:solidFill>
                <a:srgbClr val="000000"/>
              </a:solidFill>
              <a:latin typeface="Times New Roman"/>
            </a:endParaRPr>
          </a:p>
          <a:p>
            <a:pPr lvl="0">
              <a:defRPr/>
            </a:pPr>
            <a:endParaRPr lang="en-US" sz="2400" dirty="0">
              <a:solidFill>
                <a:srgbClr val="000000"/>
              </a:solidFill>
              <a:latin typeface="Times New Roman"/>
            </a:endParaRPr>
          </a:p>
          <a:p>
            <a:endParaRPr lang="en-US" altLang="en-US" sz="2400" dirty="0" smtClean="0"/>
          </a:p>
          <a:p>
            <a:endParaRPr lang="en-US" altLang="en-US" sz="2400" dirty="0" smtClean="0"/>
          </a:p>
        </p:txBody>
      </p:sp>
      <p:sp>
        <p:nvSpPr>
          <p:cNvPr id="4100" name="Date Placeholder 1"/>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400" smtClean="0">
                <a:latin typeface="Times New Roman" pitchFamily="18" charset="0"/>
              </a:rPr>
              <a:t>February 2014</a:t>
            </a:r>
            <a:endParaRPr lang="en-US" altLang="en-US" sz="1400" smtClean="0">
              <a:latin typeface="Times New Roman" pitchFamily="18" charset="0"/>
            </a:endParaRPr>
          </a:p>
        </p:txBody>
      </p:sp>
      <p:sp>
        <p:nvSpPr>
          <p:cNvPr id="4101" name="Footer Placeholder 2"/>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200" dirty="0" smtClean="0">
                <a:latin typeface="Times New Roman" pitchFamily="18" charset="0"/>
              </a:rPr>
              <a:t>Hernandez,Li,Dotlić,Miura (NICT)</a:t>
            </a:r>
          </a:p>
        </p:txBody>
      </p:sp>
      <p:sp>
        <p:nvSpPr>
          <p:cNvPr id="4102"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spcBef>
                <a:spcPct val="0"/>
              </a:spcBef>
              <a:buFontTx/>
              <a:buNone/>
            </a:pPr>
            <a:r>
              <a:rPr lang="en-US" altLang="en-US" sz="1200" smtClean="0">
                <a:latin typeface="Times New Roman" pitchFamily="18" charset="0"/>
              </a:rPr>
              <a:t>Slide </a:t>
            </a:r>
            <a:fld id="{719C7135-CE67-43CE-BB30-BE875A5CE37D}" type="slidenum">
              <a:rPr lang="en-US" altLang="en-US" sz="1200" smtClean="0">
                <a:latin typeface="Times New Roman" pitchFamily="18" charset="0"/>
              </a:rPr>
              <a:pPr>
                <a:spcBef>
                  <a:spcPct val="0"/>
                </a:spcBef>
                <a:buFontTx/>
                <a:buNone/>
              </a:pPr>
              <a:t>2</a:t>
            </a:fld>
            <a:endParaRPr lang="en-US" altLang="en-US" sz="1200" smtClean="0">
              <a:latin typeface="Times New Roman" pitchFamily="18"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solidFill>
                  <a:srgbClr val="000000"/>
                </a:solidFill>
              </a:rPr>
              <a:t>Interleaver</a:t>
            </a:r>
            <a:endParaRPr lang="en-US" dirty="0"/>
          </a:p>
        </p:txBody>
      </p:sp>
      <p:sp>
        <p:nvSpPr>
          <p:cNvPr id="3" name="Content Placeholder 2"/>
          <p:cNvSpPr>
            <a:spLocks noGrp="1"/>
          </p:cNvSpPr>
          <p:nvPr>
            <p:ph idx="1"/>
          </p:nvPr>
        </p:nvSpPr>
        <p:spPr/>
        <p:txBody>
          <a:bodyPr/>
          <a:lstStyle/>
          <a:p>
            <a:r>
              <a:rPr lang="en-US" sz="2400" dirty="0">
                <a:latin typeface="Times New Roman" pitchFamily="18" charset="0"/>
              </a:rPr>
              <a:t>Total number of coded bits in a packet </a:t>
            </a:r>
            <a:r>
              <a:rPr lang="en-US" sz="2400" dirty="0" smtClean="0">
                <a:latin typeface="Times New Roman" pitchFamily="18" charset="0"/>
              </a:rPr>
              <a:t>is </a:t>
            </a:r>
            <a:r>
              <a:rPr lang="en-US" sz="2400" i="1" dirty="0" err="1" smtClean="0">
                <a:latin typeface="Times New Roman" pitchFamily="18" charset="0"/>
              </a:rPr>
              <a:t>N</a:t>
            </a:r>
            <a:r>
              <a:rPr lang="en-US" sz="2400" i="1" baseline="-25000" dirty="0" err="1" smtClean="0">
                <a:latin typeface="Times New Roman" pitchFamily="18" charset="0"/>
              </a:rPr>
              <a:t>Tc</a:t>
            </a:r>
            <a:r>
              <a:rPr lang="en-US" sz="2400" i="1" dirty="0" smtClean="0">
                <a:latin typeface="Times New Roman" pitchFamily="18" charset="0"/>
              </a:rPr>
              <a:t>=</a:t>
            </a:r>
            <a:r>
              <a:rPr lang="en-US" sz="2400" i="1" dirty="0" err="1" smtClean="0">
                <a:latin typeface="Times New Roman" pitchFamily="18" charset="0"/>
              </a:rPr>
              <a:t>N</a:t>
            </a:r>
            <a:r>
              <a:rPr lang="en-US" sz="2400" i="1" baseline="-25000" dirty="0" err="1" smtClean="0">
                <a:latin typeface="Times New Roman" pitchFamily="18" charset="0"/>
              </a:rPr>
              <a:t>cw</a:t>
            </a:r>
            <a:r>
              <a:rPr lang="en-US" sz="2400" i="1" baseline="-25000" dirty="0" smtClean="0">
                <a:latin typeface="Times New Roman" pitchFamily="18" charset="0"/>
              </a:rPr>
              <a:t> </a:t>
            </a:r>
            <a:r>
              <a:rPr lang="en-US" sz="2400" i="1" dirty="0" smtClean="0">
                <a:latin typeface="Times New Roman" pitchFamily="18" charset="0"/>
              </a:rPr>
              <a:t>n</a:t>
            </a:r>
          </a:p>
          <a:p>
            <a:pPr lvl="1"/>
            <a:r>
              <a:rPr lang="en-US" sz="2000" i="1" dirty="0" err="1" smtClean="0">
                <a:latin typeface="Times New Roman" pitchFamily="18" charset="0"/>
              </a:rPr>
              <a:t>N</a:t>
            </a:r>
            <a:r>
              <a:rPr lang="en-US" sz="2000" i="1" baseline="-25000" dirty="0" err="1" smtClean="0">
                <a:latin typeface="Times New Roman" pitchFamily="18" charset="0"/>
              </a:rPr>
              <a:t>cw</a:t>
            </a:r>
            <a:r>
              <a:rPr lang="en-US" sz="2000" i="1" dirty="0" smtClean="0">
                <a:latin typeface="Times New Roman" pitchFamily="18" charset="0"/>
              </a:rPr>
              <a:t> </a:t>
            </a:r>
            <a:r>
              <a:rPr lang="en-US" sz="2000" dirty="0" smtClean="0">
                <a:latin typeface="Times New Roman" pitchFamily="18" charset="0"/>
              </a:rPr>
              <a:t>is the number of codewords in a package.</a:t>
            </a:r>
          </a:p>
          <a:p>
            <a:pPr lvl="1"/>
            <a:r>
              <a:rPr lang="en-US" sz="2000" i="1" dirty="0">
                <a:latin typeface="Times New Roman" pitchFamily="18" charset="0"/>
              </a:rPr>
              <a:t>n</a:t>
            </a:r>
            <a:r>
              <a:rPr lang="en-US" sz="2000" i="1" dirty="0" smtClean="0">
                <a:latin typeface="Times New Roman" pitchFamily="18" charset="0"/>
              </a:rPr>
              <a:t> </a:t>
            </a:r>
            <a:r>
              <a:rPr lang="en-US" sz="2000" dirty="0" smtClean="0">
                <a:latin typeface="Times New Roman" pitchFamily="18" charset="0"/>
              </a:rPr>
              <a:t>is the codeword length.</a:t>
            </a:r>
          </a:p>
          <a:p>
            <a:pPr lvl="1"/>
            <a:r>
              <a:rPr lang="en-US" sz="2000" i="1" dirty="0" err="1" smtClean="0">
                <a:latin typeface="Times New Roman" pitchFamily="18" charset="0"/>
              </a:rPr>
              <a:t>c</a:t>
            </a:r>
            <a:r>
              <a:rPr lang="en-US" sz="2000" i="1" baseline="-25000" dirty="0" err="1" smtClean="0">
                <a:latin typeface="Times New Roman" pitchFamily="18" charset="0"/>
              </a:rPr>
              <a:t>nk+i</a:t>
            </a:r>
            <a:r>
              <a:rPr lang="en-US" sz="2000" dirty="0" smtClean="0">
                <a:latin typeface="Times New Roman" pitchFamily="18" charset="0"/>
              </a:rPr>
              <a:t>  for </a:t>
            </a:r>
            <a:r>
              <a:rPr lang="en-US" sz="2000" i="1" dirty="0" err="1" smtClean="0">
                <a:latin typeface="Times New Roman" pitchFamily="18" charset="0"/>
              </a:rPr>
              <a:t>i</a:t>
            </a:r>
            <a:r>
              <a:rPr lang="en-US" sz="2000" i="1" dirty="0" smtClean="0">
                <a:latin typeface="Times New Roman" pitchFamily="18" charset="0"/>
              </a:rPr>
              <a:t>=0,1,…,n−1 </a:t>
            </a:r>
            <a:r>
              <a:rPr lang="en-US" sz="2000" dirty="0" smtClean="0">
                <a:latin typeface="Times New Roman" pitchFamily="18" charset="0"/>
              </a:rPr>
              <a:t>and </a:t>
            </a:r>
            <a:r>
              <a:rPr lang="en-US" sz="2000" i="1" dirty="0" smtClean="0">
                <a:latin typeface="Times New Roman" pitchFamily="18" charset="0"/>
              </a:rPr>
              <a:t>k=0,1,…,N</a:t>
            </a:r>
            <a:r>
              <a:rPr lang="en-US" sz="2000" i="1" baseline="-25000" dirty="0" smtClean="0">
                <a:latin typeface="Times New Roman" pitchFamily="18" charset="0"/>
              </a:rPr>
              <a:t>cw</a:t>
            </a:r>
            <a:r>
              <a:rPr lang="en-US" sz="2000" i="1" dirty="0" smtClean="0">
                <a:latin typeface="Times New Roman" pitchFamily="18" charset="0"/>
              </a:rPr>
              <a:t>−1</a:t>
            </a:r>
          </a:p>
          <a:p>
            <a:r>
              <a:rPr lang="en-US" sz="2400" i="1" dirty="0" err="1" smtClean="0">
                <a:latin typeface="Times New Roman" pitchFamily="18" charset="0"/>
              </a:rPr>
              <a:t>N</a:t>
            </a:r>
            <a:r>
              <a:rPr lang="en-US" sz="2400" i="1" baseline="-25000" dirty="0" err="1" smtClean="0">
                <a:latin typeface="Times New Roman" pitchFamily="18" charset="0"/>
              </a:rPr>
              <a:t>Tc</a:t>
            </a:r>
            <a:r>
              <a:rPr lang="en-US" sz="2400" i="1" baseline="-25000" dirty="0" smtClean="0">
                <a:latin typeface="Times New Roman" pitchFamily="18" charset="0"/>
              </a:rPr>
              <a:t>  </a:t>
            </a:r>
            <a:r>
              <a:rPr lang="en-US" sz="2400" dirty="0" smtClean="0">
                <a:latin typeface="Times New Roman" pitchFamily="18" charset="0"/>
              </a:rPr>
              <a:t>coded bits are </a:t>
            </a:r>
            <a:r>
              <a:rPr lang="en-US" sz="2400" dirty="0">
                <a:latin typeface="Times New Roman" pitchFamily="18" charset="0"/>
              </a:rPr>
              <a:t>interleaved in blocks of </a:t>
            </a:r>
            <a:r>
              <a:rPr lang="en-US" sz="2400" i="1" dirty="0">
                <a:latin typeface="Times New Roman" pitchFamily="18" charset="0"/>
              </a:rPr>
              <a:t>N</a:t>
            </a:r>
            <a:r>
              <a:rPr lang="en-US" sz="2400" i="1" baseline="-25000" dirty="0">
                <a:latin typeface="Times New Roman" pitchFamily="18" charset="0"/>
              </a:rPr>
              <a:t>I</a:t>
            </a:r>
            <a:r>
              <a:rPr lang="en-US" sz="2400" dirty="0">
                <a:latin typeface="Times New Roman" pitchFamily="18" charset="0"/>
              </a:rPr>
              <a:t> bits as  </a:t>
            </a:r>
            <a:endParaRPr lang="en-US" sz="2400" dirty="0" smtClean="0">
              <a:latin typeface="Times New Roman" pitchFamily="18" charset="0"/>
            </a:endParaRPr>
          </a:p>
          <a:p>
            <a:pPr lvl="1"/>
            <a:r>
              <a:rPr lang="en-US" sz="2000" i="1" dirty="0">
                <a:latin typeface="Times New Roman" pitchFamily="18" charset="0"/>
              </a:rPr>
              <a:t> </a:t>
            </a:r>
            <a:r>
              <a:rPr lang="en-US" sz="2000" i="1" dirty="0" smtClean="0">
                <a:latin typeface="Times New Roman" pitchFamily="18" charset="0"/>
              </a:rPr>
              <a:t>              </a:t>
            </a:r>
            <a:r>
              <a:rPr lang="en-US" sz="2000" i="1" baseline="-25000" dirty="0" smtClean="0">
                <a:latin typeface="Times New Roman" pitchFamily="18" charset="0"/>
              </a:rPr>
              <a:t>  </a:t>
            </a:r>
            <a:r>
              <a:rPr lang="en-US" sz="2000" dirty="0" smtClean="0">
                <a:latin typeface="Times New Roman" pitchFamily="18" charset="0"/>
              </a:rPr>
              <a:t>for </a:t>
            </a:r>
            <a:r>
              <a:rPr lang="en-US" sz="2000" i="1" dirty="0">
                <a:latin typeface="Times New Roman" pitchFamily="18" charset="0"/>
              </a:rPr>
              <a:t>j=0,1,…,</a:t>
            </a:r>
            <a:r>
              <a:rPr lang="en-US" sz="2000" i="1" dirty="0" smtClean="0">
                <a:latin typeface="Times New Roman" pitchFamily="18" charset="0"/>
              </a:rPr>
              <a:t>N</a:t>
            </a:r>
            <a:r>
              <a:rPr lang="en-US" sz="2000" i="1" baseline="-25000" dirty="0" smtClean="0">
                <a:latin typeface="Times New Roman" pitchFamily="18" charset="0"/>
              </a:rPr>
              <a:t>Tc</a:t>
            </a:r>
            <a:r>
              <a:rPr lang="en-US" sz="2000" i="1" dirty="0" smtClean="0">
                <a:latin typeface="Times New Roman" pitchFamily="18" charset="0"/>
              </a:rPr>
              <a:t>−1.</a:t>
            </a:r>
          </a:p>
          <a:p>
            <a:pPr marL="457200" lvl="1" indent="0">
              <a:buNone/>
            </a:pPr>
            <a:endParaRPr lang="en-US" sz="2400" i="1" dirty="0">
              <a:latin typeface="Times New Roman" pitchFamily="18" charset="0"/>
            </a:endParaRPr>
          </a:p>
          <a:p>
            <a:pPr marL="0" indent="0">
              <a:buNone/>
            </a:pPr>
            <a:endParaRPr lang="en-US" sz="2400" dirty="0">
              <a:latin typeface="Times New Roman" pitchFamily="18" charset="0"/>
            </a:endParaRPr>
          </a:p>
          <a:p>
            <a:endParaRPr lang="en-US" sz="2800" dirty="0">
              <a:latin typeface="Times New Roman" pitchFamily="18" charset="0"/>
            </a:endParaRPr>
          </a:p>
          <a:p>
            <a:endParaRPr lang="en-US" sz="2400" dirty="0">
              <a:latin typeface="Times New Roman" pitchFamily="18" charset="0"/>
            </a:endParaRPr>
          </a:p>
          <a:p>
            <a:endParaRPr lang="en-US" dirty="0"/>
          </a:p>
        </p:txBody>
      </p:sp>
      <p:sp>
        <p:nvSpPr>
          <p:cNvPr id="4" name="Date Placeholder 3"/>
          <p:cNvSpPr>
            <a:spLocks noGrp="1"/>
          </p:cNvSpPr>
          <p:nvPr>
            <p:ph type="dt" sz="half" idx="10"/>
          </p:nvPr>
        </p:nvSpPr>
        <p:spPr/>
        <p:txBody>
          <a:bodyPr/>
          <a:lstStyle/>
          <a:p>
            <a:pPr>
              <a:defRPr/>
            </a:pPr>
            <a:r>
              <a:rPr lang="en-US" smtClean="0"/>
              <a:t>February 2014</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dirty="0"/>
          </a:p>
        </p:txBody>
      </p:sp>
      <p:sp>
        <p:nvSpPr>
          <p:cNvPr id="6" name="Slide Number Placeholder 5"/>
          <p:cNvSpPr>
            <a:spLocks noGrp="1"/>
          </p:cNvSpPr>
          <p:nvPr>
            <p:ph type="sldNum" sz="quarter" idx="12"/>
          </p:nvPr>
        </p:nvSpPr>
        <p:spPr/>
        <p:txBody>
          <a:bodyPr/>
          <a:lstStyle/>
          <a:p>
            <a:pPr>
              <a:defRPr/>
            </a:pPr>
            <a:r>
              <a:rPr lang="en-US" smtClean="0"/>
              <a:t>Slide </a:t>
            </a:r>
            <a:fld id="{758E2D24-EBF5-4F25-89EF-CC82E8F10761}" type="slidenum">
              <a:rPr lang="en-US" smtClean="0"/>
              <a:pPr>
                <a:defRPr/>
              </a:pPr>
              <a:t>20</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831206543"/>
              </p:ext>
            </p:extLst>
          </p:nvPr>
        </p:nvGraphicFramePr>
        <p:xfrm>
          <a:off x="1438275" y="3962400"/>
          <a:ext cx="1042988" cy="404813"/>
        </p:xfrm>
        <a:graphic>
          <a:graphicData uri="http://schemas.openxmlformats.org/presentationml/2006/ole">
            <mc:AlternateContent xmlns:mc="http://schemas.openxmlformats.org/markup-compatibility/2006">
              <mc:Choice xmlns:v="urn:schemas-microsoft-com:vml" Requires="v">
                <p:oleObj spid="_x0000_s57371" name="Equation" r:id="rId3" imgW="622080" imgH="241200" progId="Equation.3">
                  <p:embed/>
                </p:oleObj>
              </mc:Choice>
              <mc:Fallback>
                <p:oleObj name="Equation" r:id="rId3" imgW="622080" imgH="241200" progId="Equation.3">
                  <p:embed/>
                  <p:pic>
                    <p:nvPicPr>
                      <p:cNvPr id="0" name=""/>
                      <p:cNvPicPr/>
                      <p:nvPr/>
                    </p:nvPicPr>
                    <p:blipFill>
                      <a:blip r:embed="rId4"/>
                      <a:stretch>
                        <a:fillRect/>
                      </a:stretch>
                    </p:blipFill>
                    <p:spPr>
                      <a:xfrm>
                        <a:off x="1438275" y="3962400"/>
                        <a:ext cx="1042988" cy="404813"/>
                      </a:xfrm>
                      <a:prstGeom prst="rect">
                        <a:avLst/>
                      </a:prstGeom>
                    </p:spPr>
                  </p:pic>
                </p:oleObj>
              </mc:Fallback>
            </mc:AlternateContent>
          </a:graphicData>
        </a:graphic>
      </p:graphicFrame>
    </p:spTree>
    <p:extLst>
      <p:ext uri="{BB962C8B-B14F-4D97-AF65-F5344CB8AC3E}">
        <p14:creationId xmlns:p14="http://schemas.microsoft.com/office/powerpoint/2010/main" val="29632962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Scrambler</a:t>
            </a:r>
            <a:endParaRPr lang="en-US" dirty="0"/>
          </a:p>
        </p:txBody>
      </p:sp>
      <p:sp>
        <p:nvSpPr>
          <p:cNvPr id="3" name="Content Placeholder 2"/>
          <p:cNvSpPr>
            <a:spLocks noGrp="1"/>
          </p:cNvSpPr>
          <p:nvPr>
            <p:ph idx="1"/>
          </p:nvPr>
        </p:nvSpPr>
        <p:spPr/>
        <p:txBody>
          <a:bodyPr/>
          <a:lstStyle/>
          <a:p>
            <a:r>
              <a:rPr lang="en-US" sz="2400" dirty="0" smtClean="0">
                <a:latin typeface="+mj-lt"/>
              </a:rPr>
              <a:t>A scrambler is used to shape the data spectrum and to randomize data across users in order to reduce interference.</a:t>
            </a:r>
          </a:p>
          <a:p>
            <a:r>
              <a:rPr lang="en-US" sz="2400" dirty="0" smtClean="0">
                <a:latin typeface="+mj-lt"/>
              </a:rPr>
              <a:t>Gold code generator of length 63 is proposed as scrambler</a:t>
            </a:r>
          </a:p>
          <a:p>
            <a:pPr lvl="1"/>
            <a:r>
              <a:rPr lang="en-US" sz="2000" dirty="0" smtClean="0">
                <a:latin typeface="+mj-lt"/>
              </a:rPr>
              <a:t>PN sequence with period </a:t>
            </a:r>
            <a:r>
              <a:rPr lang="en-US" sz="2000" i="1" dirty="0">
                <a:latin typeface="+mj-lt"/>
              </a:rPr>
              <a:t>L</a:t>
            </a:r>
            <a:r>
              <a:rPr lang="en-US" sz="2000" dirty="0" smtClean="0">
                <a:latin typeface="+mj-lt"/>
              </a:rPr>
              <a:t>=2</a:t>
            </a:r>
            <a:r>
              <a:rPr lang="en-US" sz="2000" baseline="30000" dirty="0" smtClean="0">
                <a:latin typeface="+mj-lt"/>
              </a:rPr>
              <a:t>63 </a:t>
            </a:r>
            <a:r>
              <a:rPr lang="en-US" sz="2000" dirty="0" smtClean="0">
                <a:latin typeface="+mj-lt"/>
              </a:rPr>
              <a:t>(truly random for long packets)</a:t>
            </a:r>
          </a:p>
          <a:p>
            <a:pPr lvl="1"/>
            <a:r>
              <a:rPr lang="en-US" sz="2000" dirty="0" smtClean="0">
                <a:latin typeface="+mj-lt"/>
              </a:rPr>
              <a:t>Different initialization seeds, enables a different Gold code per user with low correlation respect to other user using a different seed.</a:t>
            </a:r>
          </a:p>
          <a:p>
            <a:r>
              <a:rPr lang="en-US" sz="2400" dirty="0" smtClean="0">
                <a:latin typeface="+mj-lt"/>
              </a:rPr>
              <a:t>63 shift register initialization</a:t>
            </a:r>
          </a:p>
          <a:p>
            <a:pPr lvl="1"/>
            <a:r>
              <a:rPr lang="en-US" sz="2000" dirty="0" smtClean="0">
                <a:latin typeface="+mj-lt"/>
              </a:rPr>
              <a:t>User ID and group ID (already known during discovery phase)</a:t>
            </a:r>
          </a:p>
          <a:p>
            <a:pPr lvl="1"/>
            <a:r>
              <a:rPr lang="en-US" sz="2000" dirty="0" smtClean="0">
                <a:latin typeface="+mj-lt"/>
              </a:rPr>
              <a:t>Fast forward 100 times to reduce PAPR (OFDM)</a:t>
            </a:r>
            <a:endParaRPr lang="en-US" sz="2000" dirty="0">
              <a:latin typeface="+mj-lt"/>
            </a:endParaRPr>
          </a:p>
        </p:txBody>
      </p:sp>
      <p:sp>
        <p:nvSpPr>
          <p:cNvPr id="4" name="Date Placeholder 3"/>
          <p:cNvSpPr>
            <a:spLocks noGrp="1"/>
          </p:cNvSpPr>
          <p:nvPr>
            <p:ph type="dt" sz="half" idx="10"/>
          </p:nvPr>
        </p:nvSpPr>
        <p:spPr/>
        <p:txBody>
          <a:bodyPr/>
          <a:lstStyle/>
          <a:p>
            <a:pPr>
              <a:defRPr/>
            </a:pPr>
            <a:r>
              <a:rPr lang="en-US" smtClean="0"/>
              <a:t>February 2014</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21</a:t>
            </a:fld>
            <a:endParaRPr lang="en-US"/>
          </a:p>
        </p:txBody>
      </p:sp>
    </p:spTree>
    <p:extLst>
      <p:ext uri="{BB962C8B-B14F-4D97-AF65-F5344CB8AC3E}">
        <p14:creationId xmlns:p14="http://schemas.microsoft.com/office/powerpoint/2010/main" val="17516226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solidFill>
                  <a:srgbClr val="000000"/>
                </a:solidFill>
              </a:rPr>
              <a:t>Scrambler</a:t>
            </a:r>
            <a:endParaRPr lang="en-US" dirty="0"/>
          </a:p>
        </p:txBody>
      </p:sp>
      <p:sp>
        <p:nvSpPr>
          <p:cNvPr id="3" name="Content Placeholder 2"/>
          <p:cNvSpPr>
            <a:spLocks noGrp="1"/>
          </p:cNvSpPr>
          <p:nvPr>
            <p:ph idx="1"/>
          </p:nvPr>
        </p:nvSpPr>
        <p:spPr/>
        <p:txBody>
          <a:bodyPr/>
          <a:lstStyle/>
          <a:p>
            <a:r>
              <a:rPr lang="en-US" sz="2400" dirty="0">
                <a:solidFill>
                  <a:srgbClr val="000000"/>
                </a:solidFill>
                <a:latin typeface="Times New Roman"/>
              </a:rPr>
              <a:t>The Gold code generator with polynomials </a:t>
            </a:r>
            <a:r>
              <a:rPr lang="en-US" sz="2400" i="1" dirty="0">
                <a:solidFill>
                  <a:srgbClr val="000000"/>
                </a:solidFill>
                <a:latin typeface="Times New Roman"/>
              </a:rPr>
              <a:t>x</a:t>
            </a:r>
            <a:r>
              <a:rPr lang="en-US" sz="2400" baseline="30000" dirty="0">
                <a:solidFill>
                  <a:srgbClr val="000000"/>
                </a:solidFill>
                <a:latin typeface="Times New Roman"/>
              </a:rPr>
              <a:t>6</a:t>
            </a:r>
            <a:r>
              <a:rPr lang="en-US" sz="2400" dirty="0">
                <a:solidFill>
                  <a:srgbClr val="000000"/>
                </a:solidFill>
                <a:latin typeface="Times New Roman"/>
              </a:rPr>
              <a:t>+</a:t>
            </a:r>
            <a:r>
              <a:rPr lang="en-US" sz="2400" i="1" dirty="0">
                <a:solidFill>
                  <a:srgbClr val="000000"/>
                </a:solidFill>
                <a:latin typeface="Times New Roman"/>
              </a:rPr>
              <a:t>x</a:t>
            </a:r>
            <a:r>
              <a:rPr lang="en-US" sz="2400" dirty="0">
                <a:solidFill>
                  <a:srgbClr val="000000"/>
                </a:solidFill>
                <a:latin typeface="Times New Roman"/>
              </a:rPr>
              <a:t>+1 and </a:t>
            </a:r>
            <a:r>
              <a:rPr lang="en-US" sz="2400" i="1" dirty="0">
                <a:solidFill>
                  <a:srgbClr val="000000"/>
                </a:solidFill>
                <a:latin typeface="Times New Roman"/>
              </a:rPr>
              <a:t>x</a:t>
            </a:r>
            <a:r>
              <a:rPr lang="en-US" sz="2400" baseline="30000" dirty="0">
                <a:solidFill>
                  <a:srgbClr val="000000"/>
                </a:solidFill>
                <a:latin typeface="Times New Roman"/>
              </a:rPr>
              <a:t>6</a:t>
            </a:r>
            <a:r>
              <a:rPr lang="en-US" sz="2400" dirty="0">
                <a:solidFill>
                  <a:srgbClr val="000000"/>
                </a:solidFill>
                <a:latin typeface="Times New Roman"/>
              </a:rPr>
              <a:t>+</a:t>
            </a:r>
            <a:r>
              <a:rPr lang="en-US" sz="2400" i="1" dirty="0">
                <a:solidFill>
                  <a:srgbClr val="000000"/>
                </a:solidFill>
                <a:latin typeface="Times New Roman"/>
              </a:rPr>
              <a:t>x</a:t>
            </a:r>
            <a:r>
              <a:rPr lang="en-US" sz="2400" baseline="30000" dirty="0">
                <a:solidFill>
                  <a:srgbClr val="000000"/>
                </a:solidFill>
                <a:latin typeface="Times New Roman"/>
              </a:rPr>
              <a:t>5</a:t>
            </a:r>
            <a:r>
              <a:rPr lang="en-US" sz="2400" dirty="0">
                <a:solidFill>
                  <a:srgbClr val="000000"/>
                </a:solidFill>
                <a:latin typeface="Times New Roman"/>
              </a:rPr>
              <a:t>+</a:t>
            </a:r>
            <a:r>
              <a:rPr lang="en-US" sz="2400" i="1" dirty="0">
                <a:solidFill>
                  <a:srgbClr val="000000"/>
                </a:solidFill>
                <a:latin typeface="Times New Roman"/>
              </a:rPr>
              <a:t>x</a:t>
            </a:r>
            <a:r>
              <a:rPr lang="en-US" sz="2400" baseline="30000" dirty="0">
                <a:solidFill>
                  <a:srgbClr val="000000"/>
                </a:solidFill>
                <a:latin typeface="Times New Roman"/>
              </a:rPr>
              <a:t>2</a:t>
            </a:r>
            <a:r>
              <a:rPr lang="en-US" sz="2400" dirty="0">
                <a:solidFill>
                  <a:srgbClr val="000000"/>
                </a:solidFill>
                <a:latin typeface="Times New Roman"/>
              </a:rPr>
              <a:t>+</a:t>
            </a:r>
            <a:r>
              <a:rPr lang="en-US" sz="2400" i="1" dirty="0">
                <a:solidFill>
                  <a:srgbClr val="000000"/>
                </a:solidFill>
                <a:latin typeface="Times New Roman"/>
              </a:rPr>
              <a:t>x</a:t>
            </a:r>
            <a:r>
              <a:rPr lang="en-US" sz="2400" dirty="0">
                <a:solidFill>
                  <a:srgbClr val="000000"/>
                </a:solidFill>
                <a:latin typeface="Times New Roman"/>
              </a:rPr>
              <a:t>+1 outputs </a:t>
            </a:r>
            <a:r>
              <a:rPr lang="en-US" sz="2400" i="1" dirty="0" err="1">
                <a:solidFill>
                  <a:srgbClr val="000000"/>
                </a:solidFill>
                <a:latin typeface="Times New Roman"/>
              </a:rPr>
              <a:t>s</a:t>
            </a:r>
            <a:r>
              <a:rPr lang="en-US" sz="2400" i="1" baseline="-25000" dirty="0" err="1">
                <a:solidFill>
                  <a:srgbClr val="000000"/>
                </a:solidFill>
                <a:latin typeface="Times New Roman"/>
              </a:rPr>
              <a:t>i</a:t>
            </a:r>
            <a:r>
              <a:rPr lang="en-US" sz="2400" dirty="0">
                <a:solidFill>
                  <a:srgbClr val="000000"/>
                </a:solidFill>
                <a:latin typeface="Times New Roman"/>
              </a:rPr>
              <a:t> </a:t>
            </a:r>
            <a:r>
              <a:rPr lang="en-US" sz="2400" dirty="0" smtClean="0">
                <a:solidFill>
                  <a:srgbClr val="000000"/>
                </a:solidFill>
                <a:latin typeface="Times New Roman"/>
              </a:rPr>
              <a:t>, </a:t>
            </a:r>
            <a:r>
              <a:rPr lang="en-US" sz="2400" dirty="0">
                <a:solidFill>
                  <a:srgbClr val="000000"/>
                </a:solidFill>
                <a:latin typeface="Times New Roman"/>
              </a:rPr>
              <a:t>which is used to scramble the interleaved coded-bits</a:t>
            </a:r>
            <a:r>
              <a:rPr lang="en-US" sz="2400" dirty="0" smtClean="0">
                <a:latin typeface="+mj-lt"/>
              </a:rPr>
              <a:t> as </a:t>
            </a:r>
          </a:p>
          <a:p>
            <a:endParaRPr lang="en-US" sz="2400" dirty="0" smtClean="0">
              <a:latin typeface="+mj-lt"/>
            </a:endParaRPr>
          </a:p>
          <a:p>
            <a:endParaRPr lang="en-US" sz="2400" dirty="0">
              <a:latin typeface="+mj-lt"/>
            </a:endParaRPr>
          </a:p>
          <a:p>
            <a:pPr lvl="1"/>
            <a:r>
              <a:rPr lang="en-US" sz="2000" dirty="0" smtClean="0">
                <a:latin typeface="+mj-lt"/>
              </a:rPr>
              <a:t>where </a:t>
            </a:r>
            <a:r>
              <a:rPr lang="en-US" sz="2000" i="1" dirty="0" err="1" smtClean="0">
                <a:latin typeface="+mj-lt"/>
              </a:rPr>
              <a:t>i</a:t>
            </a:r>
            <a:r>
              <a:rPr lang="en-US" sz="2000" i="1" dirty="0" smtClean="0">
                <a:latin typeface="+mj-lt"/>
              </a:rPr>
              <a:t>=0,1,…,</a:t>
            </a:r>
            <a:r>
              <a:rPr lang="en-US" sz="2000" i="1" dirty="0" err="1" smtClean="0">
                <a:latin typeface="+mj-lt"/>
              </a:rPr>
              <a:t>N</a:t>
            </a:r>
            <a:r>
              <a:rPr lang="en-US" sz="2000" i="1" baseline="-25000" dirty="0" err="1" smtClean="0">
                <a:latin typeface="+mj-lt"/>
              </a:rPr>
              <a:t>cw</a:t>
            </a:r>
            <a:r>
              <a:rPr lang="en-US" sz="2000" i="1" baseline="-25000" dirty="0" smtClean="0">
                <a:latin typeface="+mj-lt"/>
              </a:rPr>
              <a:t> </a:t>
            </a:r>
            <a:r>
              <a:rPr lang="en-US" sz="2000" i="1" dirty="0" smtClean="0">
                <a:latin typeface="+mj-lt"/>
              </a:rPr>
              <a:t>n−1</a:t>
            </a:r>
          </a:p>
          <a:p>
            <a:pPr marL="0" indent="0">
              <a:buNone/>
            </a:pPr>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February 2014</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dirty="0"/>
          </a:p>
        </p:txBody>
      </p:sp>
      <p:sp>
        <p:nvSpPr>
          <p:cNvPr id="6" name="Slide Number Placeholder 5"/>
          <p:cNvSpPr>
            <a:spLocks noGrp="1"/>
          </p:cNvSpPr>
          <p:nvPr>
            <p:ph type="sldNum" sz="quarter" idx="12"/>
          </p:nvPr>
        </p:nvSpPr>
        <p:spPr/>
        <p:txBody>
          <a:bodyPr/>
          <a:lstStyle/>
          <a:p>
            <a:pPr>
              <a:defRPr/>
            </a:pPr>
            <a:r>
              <a:rPr lang="en-US" smtClean="0"/>
              <a:t>Slide </a:t>
            </a:r>
            <a:fld id="{758E2D24-EBF5-4F25-89EF-CC82E8F10761}" type="slidenum">
              <a:rPr lang="en-US" smtClean="0"/>
              <a:pPr>
                <a:defRPr/>
              </a:pPr>
              <a:t>22</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814607560"/>
              </p:ext>
            </p:extLst>
          </p:nvPr>
        </p:nvGraphicFramePr>
        <p:xfrm>
          <a:off x="2636838" y="3429000"/>
          <a:ext cx="3946525" cy="500063"/>
        </p:xfrm>
        <a:graphic>
          <a:graphicData uri="http://schemas.openxmlformats.org/presentationml/2006/ole">
            <mc:AlternateContent xmlns:mc="http://schemas.openxmlformats.org/markup-compatibility/2006">
              <mc:Choice xmlns:v="urn:schemas-microsoft-com:vml" Requires="v">
                <p:oleObj spid="_x0000_s30826" name="Equation" r:id="rId3" imgW="1904760" imgH="241200" progId="Equation.3">
                  <p:embed/>
                </p:oleObj>
              </mc:Choice>
              <mc:Fallback>
                <p:oleObj name="Equation" r:id="rId3" imgW="1904760" imgH="241200" progId="Equation.3">
                  <p:embed/>
                  <p:pic>
                    <p:nvPicPr>
                      <p:cNvPr id="0" name=""/>
                      <p:cNvPicPr/>
                      <p:nvPr/>
                    </p:nvPicPr>
                    <p:blipFill>
                      <a:blip r:embed="rId4"/>
                      <a:stretch>
                        <a:fillRect/>
                      </a:stretch>
                    </p:blipFill>
                    <p:spPr>
                      <a:xfrm>
                        <a:off x="2636838" y="3429000"/>
                        <a:ext cx="3946525" cy="500063"/>
                      </a:xfrm>
                      <a:prstGeom prst="rect">
                        <a:avLst/>
                      </a:prstGeom>
                    </p:spPr>
                  </p:pic>
                </p:oleObj>
              </mc:Fallback>
            </mc:AlternateContent>
          </a:graphicData>
        </a:graphic>
      </p:graphicFrame>
    </p:spTree>
    <p:extLst>
      <p:ext uri="{BB962C8B-B14F-4D97-AF65-F5344CB8AC3E}">
        <p14:creationId xmlns:p14="http://schemas.microsoft.com/office/powerpoint/2010/main" val="82955754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Modulation mapper</a:t>
            </a:r>
          </a:p>
        </p:txBody>
      </p:sp>
      <p:sp>
        <p:nvSpPr>
          <p:cNvPr id="3" name="Content Placeholder 2"/>
          <p:cNvSpPr>
            <a:spLocks noGrp="1"/>
          </p:cNvSpPr>
          <p:nvPr>
            <p:ph idx="1"/>
          </p:nvPr>
        </p:nvSpPr>
        <p:spPr/>
        <p:txBody>
          <a:bodyPr/>
          <a:lstStyle/>
          <a:p>
            <a:pPr lvl="0"/>
            <a:r>
              <a:rPr lang="en-US" sz="2400" dirty="0" smtClean="0">
                <a:solidFill>
                  <a:srgbClr val="000000"/>
                </a:solidFill>
                <a:latin typeface="Times New Roman"/>
              </a:rPr>
              <a:t>The </a:t>
            </a:r>
            <a:r>
              <a:rPr lang="en-US" sz="2400" dirty="0">
                <a:solidFill>
                  <a:srgbClr val="000000"/>
                </a:solidFill>
                <a:latin typeface="Times New Roman"/>
              </a:rPr>
              <a:t>scrambled-interleaved-coded-bits, </a:t>
            </a:r>
            <a:r>
              <a:rPr lang="en-US" sz="2400" i="1" dirty="0" smtClean="0">
                <a:solidFill>
                  <a:srgbClr val="000000"/>
                </a:solidFill>
                <a:latin typeface="Times New Roman"/>
              </a:rPr>
              <a:t>b</a:t>
            </a:r>
            <a:r>
              <a:rPr lang="en-US" sz="2400" i="1" baseline="-25000" dirty="0" smtClean="0">
                <a:solidFill>
                  <a:srgbClr val="000000"/>
                </a:solidFill>
                <a:latin typeface="Times New Roman"/>
              </a:rPr>
              <a:t>i </a:t>
            </a:r>
            <a:r>
              <a:rPr lang="en-US" sz="2400" dirty="0" smtClean="0">
                <a:solidFill>
                  <a:srgbClr val="000000"/>
                </a:solidFill>
                <a:latin typeface="Times New Roman"/>
              </a:rPr>
              <a:t>, </a:t>
            </a:r>
            <a:r>
              <a:rPr lang="en-US" sz="2400" dirty="0">
                <a:solidFill>
                  <a:srgbClr val="000000"/>
                </a:solidFill>
                <a:latin typeface="Times New Roman"/>
              </a:rPr>
              <a:t>are modulated with either BSPK, QPSK, 16QAM </a:t>
            </a:r>
            <a:r>
              <a:rPr lang="en-US" sz="2400" dirty="0" smtClean="0">
                <a:solidFill>
                  <a:srgbClr val="000000"/>
                </a:solidFill>
                <a:latin typeface="Times New Roman"/>
              </a:rPr>
              <a:t>or 64QAM.</a:t>
            </a:r>
          </a:p>
          <a:p>
            <a:pPr lvl="0"/>
            <a:r>
              <a:rPr lang="en-US" sz="2400" dirty="0" smtClean="0">
                <a:solidFill>
                  <a:srgbClr val="000000"/>
                </a:solidFill>
                <a:latin typeface="Times New Roman"/>
              </a:rPr>
              <a:t>Pad bits shall be appended to align on a symbol boundary:</a:t>
            </a:r>
          </a:p>
          <a:p>
            <a:pPr lvl="0"/>
            <a:endParaRPr lang="en-US" sz="2400" dirty="0">
              <a:solidFill>
                <a:srgbClr val="000000"/>
              </a:solidFill>
              <a:latin typeface="Times New Roman"/>
            </a:endParaRPr>
          </a:p>
          <a:p>
            <a:pPr lvl="0"/>
            <a:endParaRPr lang="en-US" sz="2400" dirty="0" smtClean="0">
              <a:solidFill>
                <a:srgbClr val="000000"/>
              </a:solidFill>
              <a:latin typeface="Times New Roman"/>
            </a:endParaRPr>
          </a:p>
          <a:p>
            <a:pPr lvl="1"/>
            <a:r>
              <a:rPr lang="en-US" sz="2000" i="1" dirty="0" smtClean="0">
                <a:solidFill>
                  <a:srgbClr val="000000"/>
                </a:solidFill>
                <a:latin typeface="Times New Roman"/>
              </a:rPr>
              <a:t>M</a:t>
            </a:r>
            <a:r>
              <a:rPr lang="en-US" sz="2000" dirty="0" smtClean="0">
                <a:solidFill>
                  <a:srgbClr val="000000"/>
                </a:solidFill>
                <a:latin typeface="Times New Roman"/>
              </a:rPr>
              <a:t> is the cardinality of the modulation scheme.</a:t>
            </a:r>
          </a:p>
          <a:p>
            <a:pPr lvl="1"/>
            <a:r>
              <a:rPr lang="en-US" sz="2000" dirty="0">
                <a:solidFill>
                  <a:srgbClr val="000000"/>
                </a:solidFill>
                <a:latin typeface="Times New Roman"/>
              </a:rPr>
              <a:t> </a:t>
            </a:r>
            <a:r>
              <a:rPr lang="en-US" sz="2000" dirty="0" smtClean="0">
                <a:solidFill>
                  <a:srgbClr val="000000"/>
                </a:solidFill>
                <a:latin typeface="Times New Roman"/>
              </a:rPr>
              <a:t>               , </a:t>
            </a:r>
            <a:r>
              <a:rPr lang="en-US" sz="1800" i="1" dirty="0" smtClean="0">
                <a:solidFill>
                  <a:srgbClr val="000000"/>
                </a:solidFill>
                <a:latin typeface="Times New Roman"/>
              </a:rPr>
              <a:t>N</a:t>
            </a:r>
            <a:r>
              <a:rPr lang="en-US" sz="1800" i="1" baseline="-25000" dirty="0" smtClean="0">
                <a:solidFill>
                  <a:srgbClr val="000000"/>
                </a:solidFill>
                <a:latin typeface="Times New Roman"/>
              </a:rPr>
              <a:t>PSDU</a:t>
            </a:r>
            <a:r>
              <a:rPr lang="en-US" sz="1800" i="1" dirty="0" smtClean="0">
                <a:solidFill>
                  <a:srgbClr val="000000"/>
                </a:solidFill>
                <a:latin typeface="Times New Roman"/>
              </a:rPr>
              <a:t>=</a:t>
            </a:r>
            <a:r>
              <a:rPr lang="en-US" sz="1800" i="1" dirty="0" err="1" smtClean="0">
                <a:solidFill>
                  <a:srgbClr val="000000"/>
                </a:solidFill>
                <a:latin typeface="Times New Roman"/>
              </a:rPr>
              <a:t>N</a:t>
            </a:r>
            <a:r>
              <a:rPr lang="en-US" sz="1800" i="1" baseline="-25000" dirty="0" err="1" smtClean="0">
                <a:solidFill>
                  <a:srgbClr val="000000"/>
                </a:solidFill>
                <a:latin typeface="Times New Roman"/>
              </a:rPr>
              <a:t>MPDU</a:t>
            </a:r>
            <a:r>
              <a:rPr lang="en-US" sz="1800" i="1" dirty="0" err="1" smtClean="0">
                <a:solidFill>
                  <a:srgbClr val="000000"/>
                </a:solidFill>
                <a:latin typeface="Times New Roman"/>
              </a:rPr>
              <a:t>+N</a:t>
            </a:r>
            <a:r>
              <a:rPr lang="en-US" sz="1800" i="1" baseline="-25000" dirty="0" err="1" smtClean="0">
                <a:solidFill>
                  <a:srgbClr val="000000"/>
                </a:solidFill>
                <a:latin typeface="Times New Roman"/>
              </a:rPr>
              <a:t>bs</a:t>
            </a:r>
            <a:r>
              <a:rPr lang="en-US" sz="1800" dirty="0" smtClean="0">
                <a:solidFill>
                  <a:srgbClr val="000000"/>
                </a:solidFill>
                <a:latin typeface="Times New Roman"/>
              </a:rPr>
              <a:t>, where </a:t>
            </a:r>
            <a:r>
              <a:rPr lang="en-US" sz="1800" i="1" dirty="0" err="1" smtClean="0">
                <a:solidFill>
                  <a:srgbClr val="000000"/>
                </a:solidFill>
                <a:latin typeface="Times New Roman"/>
              </a:rPr>
              <a:t>N</a:t>
            </a:r>
            <a:r>
              <a:rPr lang="en-US" sz="1800" i="1" baseline="-25000" dirty="0" err="1" smtClean="0">
                <a:solidFill>
                  <a:srgbClr val="000000"/>
                </a:solidFill>
                <a:latin typeface="Times New Roman"/>
              </a:rPr>
              <a:t>bs</a:t>
            </a:r>
            <a:r>
              <a:rPr lang="en-US" sz="1800" i="1" dirty="0" smtClean="0">
                <a:solidFill>
                  <a:srgbClr val="000000"/>
                </a:solidFill>
                <a:latin typeface="Times New Roman"/>
              </a:rPr>
              <a:t>=</a:t>
            </a:r>
            <a:r>
              <a:rPr lang="en-US" sz="1800" i="1" dirty="0" err="1" smtClean="0">
                <a:solidFill>
                  <a:srgbClr val="000000"/>
                </a:solidFill>
                <a:latin typeface="Times New Roman"/>
              </a:rPr>
              <a:t>N</a:t>
            </a:r>
            <a:r>
              <a:rPr lang="en-US" sz="1800" i="1" baseline="-25000" dirty="0" err="1" smtClean="0">
                <a:solidFill>
                  <a:srgbClr val="000000"/>
                </a:solidFill>
                <a:latin typeface="Times New Roman"/>
              </a:rPr>
              <a:t>cw</a:t>
            </a:r>
            <a:r>
              <a:rPr lang="en-US" sz="1800" i="1" baseline="-25000" dirty="0" smtClean="0">
                <a:solidFill>
                  <a:srgbClr val="000000"/>
                </a:solidFill>
                <a:latin typeface="Times New Roman"/>
              </a:rPr>
              <a:t> </a:t>
            </a:r>
            <a:r>
              <a:rPr lang="en-US" sz="1800" i="1" dirty="0" smtClean="0">
                <a:solidFill>
                  <a:srgbClr val="000000"/>
                </a:solidFill>
                <a:latin typeface="Times New Roman"/>
              </a:rPr>
              <a:t>k</a:t>
            </a:r>
            <a:r>
              <a:rPr lang="en-US" sz="1800" i="1" dirty="0">
                <a:solidFill>
                  <a:srgbClr val="000000"/>
                </a:solidFill>
                <a:latin typeface="Times New Roman"/>
              </a:rPr>
              <a:t>−</a:t>
            </a:r>
            <a:r>
              <a:rPr lang="en-US" sz="1800" i="1" dirty="0" smtClean="0">
                <a:solidFill>
                  <a:srgbClr val="000000"/>
                </a:solidFill>
                <a:latin typeface="Times New Roman"/>
              </a:rPr>
              <a:t>N</a:t>
            </a:r>
            <a:r>
              <a:rPr lang="en-US" sz="1800" i="1" baseline="-25000" dirty="0" smtClean="0">
                <a:solidFill>
                  <a:srgbClr val="000000"/>
                </a:solidFill>
                <a:latin typeface="Times New Roman"/>
              </a:rPr>
              <a:t>MPDU</a:t>
            </a:r>
            <a:r>
              <a:rPr lang="en-US" sz="1800" dirty="0" smtClean="0">
                <a:solidFill>
                  <a:srgbClr val="000000"/>
                </a:solidFill>
                <a:latin typeface="Times New Roman"/>
              </a:rPr>
              <a:t>  </a:t>
            </a:r>
          </a:p>
          <a:p>
            <a:pPr lvl="0"/>
            <a:r>
              <a:rPr lang="en-US" sz="2400" dirty="0" smtClean="0">
                <a:solidFill>
                  <a:srgbClr val="000000"/>
                </a:solidFill>
                <a:latin typeface="Times New Roman"/>
              </a:rPr>
              <a:t>The total number of bits on the air is given by </a:t>
            </a:r>
          </a:p>
          <a:p>
            <a:pPr lvl="0"/>
            <a:endParaRPr lang="en-US" sz="2400" i="1" dirty="0">
              <a:solidFill>
                <a:srgbClr val="000000"/>
              </a:solidFill>
              <a:latin typeface="Times New Roman"/>
            </a:endParaRPr>
          </a:p>
          <a:p>
            <a:endParaRPr lang="en-US" dirty="0"/>
          </a:p>
        </p:txBody>
      </p:sp>
      <p:sp>
        <p:nvSpPr>
          <p:cNvPr id="4" name="Date Placeholder 3"/>
          <p:cNvSpPr>
            <a:spLocks noGrp="1"/>
          </p:cNvSpPr>
          <p:nvPr>
            <p:ph type="dt" sz="half" idx="10"/>
          </p:nvPr>
        </p:nvSpPr>
        <p:spPr/>
        <p:txBody>
          <a:bodyPr/>
          <a:lstStyle/>
          <a:p>
            <a:pPr>
              <a:defRPr/>
            </a:pPr>
            <a:r>
              <a:rPr lang="en-US" smtClean="0"/>
              <a:t>February 2014</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dirty="0"/>
          </a:p>
        </p:txBody>
      </p:sp>
      <p:sp>
        <p:nvSpPr>
          <p:cNvPr id="6" name="Slide Number Placeholder 5"/>
          <p:cNvSpPr>
            <a:spLocks noGrp="1"/>
          </p:cNvSpPr>
          <p:nvPr>
            <p:ph type="sldNum" sz="quarter" idx="12"/>
          </p:nvPr>
        </p:nvSpPr>
        <p:spPr/>
        <p:txBody>
          <a:bodyPr/>
          <a:lstStyle/>
          <a:p>
            <a:pPr>
              <a:defRPr/>
            </a:pPr>
            <a:r>
              <a:rPr lang="en-US" smtClean="0"/>
              <a:t>Slide </a:t>
            </a:r>
            <a:fld id="{758E2D24-EBF5-4F25-89EF-CC82E8F10761}" type="slidenum">
              <a:rPr lang="en-US" smtClean="0"/>
              <a:pPr>
                <a:defRPr/>
              </a:pPr>
              <a:t>23</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69140805"/>
              </p:ext>
            </p:extLst>
          </p:nvPr>
        </p:nvGraphicFramePr>
        <p:xfrm>
          <a:off x="2514600" y="3352800"/>
          <a:ext cx="4338053" cy="558800"/>
        </p:xfrm>
        <a:graphic>
          <a:graphicData uri="http://schemas.openxmlformats.org/presentationml/2006/ole">
            <mc:AlternateContent xmlns:mc="http://schemas.openxmlformats.org/markup-compatibility/2006">
              <mc:Choice xmlns:v="urn:schemas-microsoft-com:vml" Requires="v">
                <p:oleObj spid="_x0000_s32019" name="Equation" r:id="rId3" imgW="3746160" imgH="482400" progId="Equation.3">
                  <p:embed/>
                </p:oleObj>
              </mc:Choice>
              <mc:Fallback>
                <p:oleObj name="Equation" r:id="rId3" imgW="3746160" imgH="482400" progId="Equation.3">
                  <p:embed/>
                  <p:pic>
                    <p:nvPicPr>
                      <p:cNvPr id="0" name=""/>
                      <p:cNvPicPr/>
                      <p:nvPr/>
                    </p:nvPicPr>
                    <p:blipFill>
                      <a:blip r:embed="rId4"/>
                      <a:stretch>
                        <a:fillRect/>
                      </a:stretch>
                    </p:blipFill>
                    <p:spPr>
                      <a:xfrm>
                        <a:off x="2514600" y="3352800"/>
                        <a:ext cx="4338053" cy="5588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469444762"/>
              </p:ext>
            </p:extLst>
          </p:nvPr>
        </p:nvGraphicFramePr>
        <p:xfrm>
          <a:off x="1447800" y="4495800"/>
          <a:ext cx="990600" cy="431800"/>
        </p:xfrm>
        <a:graphic>
          <a:graphicData uri="http://schemas.openxmlformats.org/presentationml/2006/ole">
            <mc:AlternateContent xmlns:mc="http://schemas.openxmlformats.org/markup-compatibility/2006">
              <mc:Choice xmlns:v="urn:schemas-microsoft-com:vml" Requires="v">
                <p:oleObj spid="_x0000_s32020" name="Equation" r:id="rId5" imgW="990360" imgH="431640" progId="Equation.3">
                  <p:embed/>
                </p:oleObj>
              </mc:Choice>
              <mc:Fallback>
                <p:oleObj name="Equation" r:id="rId5" imgW="990360" imgH="431640" progId="Equation.3">
                  <p:embed/>
                  <p:pic>
                    <p:nvPicPr>
                      <p:cNvPr id="0" name=""/>
                      <p:cNvPicPr/>
                      <p:nvPr/>
                    </p:nvPicPr>
                    <p:blipFill>
                      <a:blip r:embed="rId6"/>
                      <a:stretch>
                        <a:fillRect/>
                      </a:stretch>
                    </p:blipFill>
                    <p:spPr>
                      <a:xfrm>
                        <a:off x="1447800" y="4495800"/>
                        <a:ext cx="990600" cy="4318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216500273"/>
              </p:ext>
            </p:extLst>
          </p:nvPr>
        </p:nvGraphicFramePr>
        <p:xfrm>
          <a:off x="3276600" y="5486400"/>
          <a:ext cx="2473158" cy="317500"/>
        </p:xfrm>
        <a:graphic>
          <a:graphicData uri="http://schemas.openxmlformats.org/presentationml/2006/ole">
            <mc:AlternateContent xmlns:mc="http://schemas.openxmlformats.org/markup-compatibility/2006">
              <mc:Choice xmlns:v="urn:schemas-microsoft-com:vml" Requires="v">
                <p:oleObj spid="_x0000_s32021" name="Equation" r:id="rId7" imgW="1879560" imgH="241200" progId="Equation.3">
                  <p:embed/>
                </p:oleObj>
              </mc:Choice>
              <mc:Fallback>
                <p:oleObj name="Equation" r:id="rId7" imgW="1879560" imgH="241200" progId="Equation.3">
                  <p:embed/>
                  <p:pic>
                    <p:nvPicPr>
                      <p:cNvPr id="0" name=""/>
                      <p:cNvPicPr/>
                      <p:nvPr/>
                    </p:nvPicPr>
                    <p:blipFill>
                      <a:blip r:embed="rId8"/>
                      <a:stretch>
                        <a:fillRect/>
                      </a:stretch>
                    </p:blipFill>
                    <p:spPr>
                      <a:xfrm>
                        <a:off x="3276600" y="5486400"/>
                        <a:ext cx="2473158" cy="317500"/>
                      </a:xfrm>
                      <a:prstGeom prst="rect">
                        <a:avLst/>
                      </a:prstGeom>
                    </p:spPr>
                  </p:pic>
                </p:oleObj>
              </mc:Fallback>
            </mc:AlternateContent>
          </a:graphicData>
        </a:graphic>
      </p:graphicFrame>
    </p:spTree>
    <p:extLst>
      <p:ext uri="{BB962C8B-B14F-4D97-AF65-F5344CB8AC3E}">
        <p14:creationId xmlns:p14="http://schemas.microsoft.com/office/powerpoint/2010/main" val="5337541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Modulation mapper</a:t>
            </a:r>
            <a:endParaRPr lang="en-US" dirty="0"/>
          </a:p>
        </p:txBody>
      </p:sp>
      <p:sp>
        <p:nvSpPr>
          <p:cNvPr id="3" name="Content Placeholder 2"/>
          <p:cNvSpPr>
            <a:spLocks noGrp="1"/>
          </p:cNvSpPr>
          <p:nvPr>
            <p:ph idx="1"/>
          </p:nvPr>
        </p:nvSpPr>
        <p:spPr/>
        <p:txBody>
          <a:bodyPr/>
          <a:lstStyle/>
          <a:p>
            <a:r>
              <a:rPr lang="en-US" sz="2400" dirty="0" smtClean="0">
                <a:solidFill>
                  <a:srgbClr val="000000"/>
                </a:solidFill>
                <a:latin typeface="Times New Roman"/>
              </a:rPr>
              <a:t>The complex </a:t>
            </a:r>
            <a:r>
              <a:rPr lang="en-US" sz="2400" dirty="0">
                <a:solidFill>
                  <a:srgbClr val="000000"/>
                </a:solidFill>
                <a:latin typeface="Times New Roman"/>
              </a:rPr>
              <a:t>modulation </a:t>
            </a:r>
            <a:r>
              <a:rPr lang="en-US" sz="2400" dirty="0" smtClean="0">
                <a:solidFill>
                  <a:srgbClr val="000000"/>
                </a:solidFill>
                <a:latin typeface="Times New Roman"/>
              </a:rPr>
              <a:t>symbols, </a:t>
            </a:r>
            <a:r>
              <a:rPr lang="en-US" sz="2400" i="1" dirty="0" smtClean="0">
                <a:solidFill>
                  <a:srgbClr val="000000"/>
                </a:solidFill>
                <a:latin typeface="Times New Roman"/>
              </a:rPr>
              <a:t>d</a:t>
            </a:r>
            <a:r>
              <a:rPr lang="en-US" sz="2400" i="1" baseline="-25000" dirty="0" smtClean="0">
                <a:solidFill>
                  <a:srgbClr val="000000"/>
                </a:solidFill>
                <a:latin typeface="Times New Roman"/>
              </a:rPr>
              <a:t>l</a:t>
            </a:r>
            <a:r>
              <a:rPr lang="en-US" sz="2400" dirty="0" smtClean="0">
                <a:solidFill>
                  <a:srgbClr val="000000"/>
                </a:solidFill>
                <a:latin typeface="Times New Roman"/>
              </a:rPr>
              <a:t>, are given by</a:t>
            </a:r>
          </a:p>
          <a:p>
            <a:pPr lvl="1"/>
            <a:r>
              <a:rPr lang="en-US" sz="2000" dirty="0" smtClean="0">
                <a:solidFill>
                  <a:srgbClr val="000000"/>
                </a:solidFill>
                <a:latin typeface="Times New Roman"/>
              </a:rPr>
              <a:t>BPSK:  </a:t>
            </a:r>
            <a:r>
              <a:rPr lang="en-US" sz="2000" i="1" dirty="0" smtClean="0">
                <a:solidFill>
                  <a:srgbClr val="000000"/>
                </a:solidFill>
                <a:latin typeface="Times New Roman"/>
              </a:rPr>
              <a:t>d</a:t>
            </a:r>
            <a:r>
              <a:rPr lang="en-US" sz="2000" i="1" baseline="-25000" dirty="0" smtClean="0">
                <a:solidFill>
                  <a:srgbClr val="000000"/>
                </a:solidFill>
                <a:latin typeface="Times New Roman"/>
              </a:rPr>
              <a:t>l</a:t>
            </a:r>
            <a:r>
              <a:rPr lang="en-US" sz="2000" dirty="0" smtClean="0">
                <a:solidFill>
                  <a:srgbClr val="000000"/>
                </a:solidFill>
                <a:latin typeface="Times New Roman"/>
              </a:rPr>
              <a:t>(</a:t>
            </a:r>
            <a:r>
              <a:rPr lang="en-US" sz="2000" i="1" dirty="0" smtClean="0">
                <a:solidFill>
                  <a:srgbClr val="000000"/>
                </a:solidFill>
                <a:latin typeface="Times New Roman"/>
              </a:rPr>
              <a:t>b</a:t>
            </a:r>
            <a:r>
              <a:rPr lang="en-US" sz="2000" i="1" baseline="-25000" dirty="0" smtClean="0">
                <a:solidFill>
                  <a:srgbClr val="000000"/>
                </a:solidFill>
                <a:latin typeface="Times New Roman"/>
              </a:rPr>
              <a:t>i</a:t>
            </a:r>
            <a:r>
              <a:rPr lang="en-US" sz="2000" dirty="0" smtClean="0">
                <a:solidFill>
                  <a:srgbClr val="000000"/>
                </a:solidFill>
                <a:latin typeface="Times New Roman"/>
              </a:rPr>
              <a:t>)</a:t>
            </a:r>
            <a:r>
              <a:rPr lang="en-US" sz="2000" i="1" dirty="0" smtClean="0">
                <a:solidFill>
                  <a:srgbClr val="000000"/>
                </a:solidFill>
                <a:latin typeface="Times New Roman"/>
              </a:rPr>
              <a:t>=</a:t>
            </a:r>
            <a:r>
              <a:rPr lang="en-US" sz="2000" i="1" dirty="0" err="1" smtClean="0">
                <a:solidFill>
                  <a:srgbClr val="000000"/>
                </a:solidFill>
                <a:latin typeface="Times New Roman"/>
              </a:rPr>
              <a:t>I+jQ</a:t>
            </a:r>
            <a:endParaRPr lang="en-US" sz="2000" dirty="0" smtClean="0">
              <a:solidFill>
                <a:srgbClr val="000000"/>
              </a:solidFill>
              <a:latin typeface="Times New Roman"/>
            </a:endParaRPr>
          </a:p>
          <a:p>
            <a:pPr lvl="1"/>
            <a:r>
              <a:rPr lang="en-US" sz="2000" dirty="0">
                <a:solidFill>
                  <a:srgbClr val="000000"/>
                </a:solidFill>
                <a:latin typeface="Times New Roman"/>
              </a:rPr>
              <a:t>Q</a:t>
            </a:r>
            <a:r>
              <a:rPr lang="en-US" sz="2000" dirty="0" smtClean="0">
                <a:solidFill>
                  <a:srgbClr val="000000"/>
                </a:solidFill>
                <a:latin typeface="Times New Roman"/>
              </a:rPr>
              <a:t>PSK:  </a:t>
            </a:r>
            <a:r>
              <a:rPr lang="en-US" sz="2000" i="1" dirty="0" smtClean="0">
                <a:solidFill>
                  <a:srgbClr val="000000"/>
                </a:solidFill>
                <a:latin typeface="Times New Roman"/>
              </a:rPr>
              <a:t>d</a:t>
            </a:r>
            <a:r>
              <a:rPr lang="en-US" sz="2000" i="1" baseline="-25000" dirty="0" smtClean="0">
                <a:solidFill>
                  <a:srgbClr val="000000"/>
                </a:solidFill>
                <a:latin typeface="Times New Roman"/>
              </a:rPr>
              <a:t>l</a:t>
            </a:r>
            <a:r>
              <a:rPr lang="en-US" sz="2000" dirty="0" smtClean="0">
                <a:solidFill>
                  <a:srgbClr val="000000"/>
                </a:solidFill>
                <a:latin typeface="Times New Roman"/>
              </a:rPr>
              <a:t>(</a:t>
            </a:r>
            <a:r>
              <a:rPr lang="en-US" sz="2000" i="1" dirty="0" smtClean="0">
                <a:solidFill>
                  <a:srgbClr val="000000"/>
                </a:solidFill>
                <a:latin typeface="Times New Roman"/>
              </a:rPr>
              <a:t>b</a:t>
            </a:r>
            <a:r>
              <a:rPr lang="en-US" sz="2000" i="1" baseline="-25000" dirty="0" smtClean="0">
                <a:solidFill>
                  <a:srgbClr val="000000"/>
                </a:solidFill>
                <a:latin typeface="Times New Roman"/>
              </a:rPr>
              <a:t>i</a:t>
            </a:r>
            <a:r>
              <a:rPr lang="en-US" sz="2000" i="1" baseline="-25000" dirty="0">
                <a:solidFill>
                  <a:srgbClr val="000000"/>
                </a:solidFill>
                <a:latin typeface="Times New Roman"/>
              </a:rPr>
              <a:t>, </a:t>
            </a:r>
            <a:r>
              <a:rPr lang="en-US" sz="2000" i="1" dirty="0">
                <a:solidFill>
                  <a:srgbClr val="000000"/>
                </a:solidFill>
                <a:latin typeface="Times New Roman"/>
              </a:rPr>
              <a:t>b</a:t>
            </a:r>
            <a:r>
              <a:rPr lang="en-US" sz="2000" i="1" baseline="-25000" dirty="0">
                <a:solidFill>
                  <a:srgbClr val="000000"/>
                </a:solidFill>
                <a:latin typeface="Times New Roman"/>
              </a:rPr>
              <a:t>i+1</a:t>
            </a:r>
            <a:r>
              <a:rPr lang="en-US" sz="2000" dirty="0">
                <a:solidFill>
                  <a:srgbClr val="000000"/>
                </a:solidFill>
                <a:latin typeface="Times New Roman"/>
              </a:rPr>
              <a:t>)</a:t>
            </a:r>
            <a:r>
              <a:rPr lang="en-US" sz="2000" i="1" dirty="0">
                <a:solidFill>
                  <a:srgbClr val="000000"/>
                </a:solidFill>
                <a:latin typeface="Times New Roman"/>
              </a:rPr>
              <a:t>=</a:t>
            </a:r>
            <a:r>
              <a:rPr lang="en-US" sz="2000" i="1" dirty="0" err="1">
                <a:solidFill>
                  <a:srgbClr val="000000"/>
                </a:solidFill>
                <a:latin typeface="Times New Roman"/>
              </a:rPr>
              <a:t>I+jQ</a:t>
            </a:r>
            <a:r>
              <a:rPr lang="en-US" sz="2000" dirty="0">
                <a:solidFill>
                  <a:srgbClr val="000000"/>
                </a:solidFill>
                <a:latin typeface="Times New Roman"/>
              </a:rPr>
              <a:t> </a:t>
            </a:r>
            <a:endParaRPr lang="en-US" sz="2000" dirty="0" smtClean="0">
              <a:solidFill>
                <a:srgbClr val="000000"/>
              </a:solidFill>
              <a:latin typeface="Times New Roman"/>
            </a:endParaRPr>
          </a:p>
          <a:p>
            <a:pPr lvl="1"/>
            <a:r>
              <a:rPr lang="en-US" sz="2000" dirty="0" smtClean="0">
                <a:solidFill>
                  <a:srgbClr val="000000"/>
                </a:solidFill>
                <a:latin typeface="Times New Roman"/>
              </a:rPr>
              <a:t>16QAM:</a:t>
            </a:r>
            <a:r>
              <a:rPr lang="en-US" sz="2000" i="1" dirty="0" smtClean="0">
                <a:solidFill>
                  <a:srgbClr val="000000"/>
                </a:solidFill>
                <a:latin typeface="Times New Roman"/>
              </a:rPr>
              <a:t> d</a:t>
            </a:r>
            <a:r>
              <a:rPr lang="en-US" sz="2000" i="1" baseline="-25000" dirty="0" smtClean="0">
                <a:solidFill>
                  <a:srgbClr val="000000"/>
                </a:solidFill>
                <a:latin typeface="Times New Roman"/>
              </a:rPr>
              <a:t>l</a:t>
            </a:r>
            <a:r>
              <a:rPr lang="en-US" sz="2000" dirty="0" smtClean="0">
                <a:solidFill>
                  <a:srgbClr val="000000"/>
                </a:solidFill>
                <a:latin typeface="Times New Roman"/>
              </a:rPr>
              <a:t>(</a:t>
            </a:r>
            <a:r>
              <a:rPr lang="en-US" sz="2000" i="1" dirty="0" smtClean="0">
                <a:solidFill>
                  <a:srgbClr val="000000"/>
                </a:solidFill>
                <a:latin typeface="Times New Roman"/>
              </a:rPr>
              <a:t>b</a:t>
            </a:r>
            <a:r>
              <a:rPr lang="en-US" sz="2000" i="1" baseline="-25000" dirty="0" smtClean="0">
                <a:solidFill>
                  <a:srgbClr val="000000"/>
                </a:solidFill>
                <a:latin typeface="Times New Roman"/>
              </a:rPr>
              <a:t>i</a:t>
            </a:r>
            <a:r>
              <a:rPr lang="en-US" sz="2000" i="1" dirty="0" smtClean="0">
                <a:solidFill>
                  <a:srgbClr val="000000"/>
                </a:solidFill>
                <a:latin typeface="Times New Roman"/>
              </a:rPr>
              <a:t>,</a:t>
            </a:r>
            <a:r>
              <a:rPr lang="en-US" sz="2000" i="1" baseline="-25000" dirty="0" smtClean="0">
                <a:solidFill>
                  <a:srgbClr val="000000"/>
                </a:solidFill>
                <a:latin typeface="Times New Roman"/>
              </a:rPr>
              <a:t> </a:t>
            </a:r>
            <a:r>
              <a:rPr lang="en-US" sz="2000" i="1" dirty="0" smtClean="0">
                <a:solidFill>
                  <a:srgbClr val="000000"/>
                </a:solidFill>
                <a:latin typeface="Times New Roman"/>
              </a:rPr>
              <a:t>b</a:t>
            </a:r>
            <a:r>
              <a:rPr lang="en-US" sz="2000" i="1" baseline="-25000" dirty="0" smtClean="0">
                <a:solidFill>
                  <a:srgbClr val="000000"/>
                </a:solidFill>
                <a:latin typeface="Times New Roman"/>
              </a:rPr>
              <a:t>i+</a:t>
            </a:r>
            <a:r>
              <a:rPr lang="en-US" sz="2000" baseline="-25000" dirty="0" smtClean="0">
                <a:solidFill>
                  <a:srgbClr val="000000"/>
                </a:solidFill>
                <a:latin typeface="Times New Roman"/>
              </a:rPr>
              <a:t>1</a:t>
            </a:r>
            <a:r>
              <a:rPr lang="en-US" sz="2000" i="1" dirty="0" smtClean="0">
                <a:solidFill>
                  <a:srgbClr val="000000"/>
                </a:solidFill>
                <a:latin typeface="Times New Roman"/>
              </a:rPr>
              <a:t>,</a:t>
            </a:r>
            <a:r>
              <a:rPr lang="en-US" sz="2000" i="1" baseline="-25000" dirty="0" smtClean="0">
                <a:solidFill>
                  <a:srgbClr val="000000"/>
                </a:solidFill>
                <a:latin typeface="Times New Roman"/>
              </a:rPr>
              <a:t> </a:t>
            </a:r>
            <a:r>
              <a:rPr lang="en-US" sz="2000" i="1" dirty="0" smtClean="0">
                <a:solidFill>
                  <a:srgbClr val="000000"/>
                </a:solidFill>
                <a:latin typeface="Times New Roman"/>
              </a:rPr>
              <a:t>b</a:t>
            </a:r>
            <a:r>
              <a:rPr lang="en-US" sz="2000" i="1" baseline="-25000" dirty="0" smtClean="0">
                <a:solidFill>
                  <a:srgbClr val="000000"/>
                </a:solidFill>
                <a:latin typeface="Times New Roman"/>
              </a:rPr>
              <a:t>i+</a:t>
            </a:r>
            <a:r>
              <a:rPr lang="en-US" sz="2000" baseline="-25000" dirty="0" smtClean="0">
                <a:solidFill>
                  <a:srgbClr val="000000"/>
                </a:solidFill>
                <a:latin typeface="Times New Roman"/>
              </a:rPr>
              <a:t>2</a:t>
            </a:r>
            <a:r>
              <a:rPr lang="en-US" sz="2000" i="1" dirty="0" smtClean="0">
                <a:solidFill>
                  <a:srgbClr val="000000"/>
                </a:solidFill>
                <a:latin typeface="Times New Roman"/>
              </a:rPr>
              <a:t>,</a:t>
            </a:r>
            <a:r>
              <a:rPr lang="en-US" sz="2000" i="1" baseline="-25000" dirty="0" smtClean="0">
                <a:solidFill>
                  <a:srgbClr val="000000"/>
                </a:solidFill>
                <a:latin typeface="Times New Roman"/>
              </a:rPr>
              <a:t> </a:t>
            </a:r>
            <a:r>
              <a:rPr lang="en-US" sz="2000" i="1" dirty="0" smtClean="0">
                <a:solidFill>
                  <a:srgbClr val="000000"/>
                </a:solidFill>
                <a:latin typeface="Times New Roman"/>
              </a:rPr>
              <a:t>b</a:t>
            </a:r>
            <a:r>
              <a:rPr lang="en-US" sz="2000" i="1" baseline="-25000" dirty="0" smtClean="0">
                <a:solidFill>
                  <a:srgbClr val="000000"/>
                </a:solidFill>
                <a:latin typeface="Times New Roman"/>
              </a:rPr>
              <a:t>i+</a:t>
            </a:r>
            <a:r>
              <a:rPr lang="en-US" sz="2000" baseline="-25000" dirty="0" smtClean="0">
                <a:solidFill>
                  <a:srgbClr val="000000"/>
                </a:solidFill>
                <a:latin typeface="Times New Roman"/>
              </a:rPr>
              <a:t>3</a:t>
            </a:r>
            <a:r>
              <a:rPr lang="en-US" sz="2000" dirty="0" smtClean="0">
                <a:solidFill>
                  <a:srgbClr val="000000"/>
                </a:solidFill>
                <a:latin typeface="Times New Roman"/>
              </a:rPr>
              <a:t>)</a:t>
            </a:r>
            <a:r>
              <a:rPr lang="en-US" sz="2000" i="1" dirty="0" smtClean="0">
                <a:solidFill>
                  <a:srgbClr val="000000"/>
                </a:solidFill>
                <a:latin typeface="Times New Roman"/>
              </a:rPr>
              <a:t>=</a:t>
            </a:r>
            <a:r>
              <a:rPr lang="en-US" sz="2000" i="1" dirty="0" err="1" smtClean="0">
                <a:solidFill>
                  <a:srgbClr val="000000"/>
                </a:solidFill>
                <a:latin typeface="Times New Roman"/>
              </a:rPr>
              <a:t>I+jQ</a:t>
            </a:r>
            <a:r>
              <a:rPr lang="en-US" sz="2000" dirty="0" smtClean="0">
                <a:solidFill>
                  <a:srgbClr val="000000"/>
                </a:solidFill>
                <a:latin typeface="Times New Roman"/>
              </a:rPr>
              <a:t> </a:t>
            </a:r>
          </a:p>
          <a:p>
            <a:pPr lvl="1"/>
            <a:r>
              <a:rPr lang="en-US" sz="2000" dirty="0" smtClean="0">
                <a:solidFill>
                  <a:srgbClr val="000000"/>
                </a:solidFill>
                <a:latin typeface="Times New Roman"/>
              </a:rPr>
              <a:t>64QAM</a:t>
            </a:r>
            <a:r>
              <a:rPr lang="en-US" sz="2000" dirty="0">
                <a:solidFill>
                  <a:srgbClr val="000000"/>
                </a:solidFill>
                <a:latin typeface="Times New Roman"/>
              </a:rPr>
              <a:t>: </a:t>
            </a:r>
            <a:r>
              <a:rPr lang="en-US" sz="2000" i="1" dirty="0" smtClean="0">
                <a:solidFill>
                  <a:srgbClr val="000000"/>
                </a:solidFill>
                <a:latin typeface="Times New Roman"/>
              </a:rPr>
              <a:t>d</a:t>
            </a:r>
            <a:r>
              <a:rPr lang="en-US" sz="2000" i="1" baseline="-25000" dirty="0" smtClean="0">
                <a:solidFill>
                  <a:srgbClr val="000000"/>
                </a:solidFill>
                <a:latin typeface="Times New Roman"/>
              </a:rPr>
              <a:t>l</a:t>
            </a:r>
            <a:r>
              <a:rPr lang="en-US" sz="2000" dirty="0" smtClean="0">
                <a:solidFill>
                  <a:srgbClr val="000000"/>
                </a:solidFill>
                <a:latin typeface="Times New Roman"/>
              </a:rPr>
              <a:t>(</a:t>
            </a:r>
            <a:r>
              <a:rPr lang="en-US" sz="2000" i="1" dirty="0" smtClean="0">
                <a:solidFill>
                  <a:srgbClr val="000000"/>
                </a:solidFill>
                <a:latin typeface="Times New Roman"/>
              </a:rPr>
              <a:t>b</a:t>
            </a:r>
            <a:r>
              <a:rPr lang="en-US" sz="2000" i="1" baseline="-25000" dirty="0" smtClean="0">
                <a:solidFill>
                  <a:srgbClr val="000000"/>
                </a:solidFill>
                <a:latin typeface="Times New Roman"/>
              </a:rPr>
              <a:t>i</a:t>
            </a:r>
            <a:r>
              <a:rPr lang="en-US" sz="2000" i="1" dirty="0" smtClean="0">
                <a:solidFill>
                  <a:srgbClr val="000000"/>
                </a:solidFill>
                <a:latin typeface="Times New Roman"/>
              </a:rPr>
              <a:t>,</a:t>
            </a:r>
            <a:r>
              <a:rPr lang="en-US" sz="2000" i="1" baseline="-25000" dirty="0" smtClean="0">
                <a:solidFill>
                  <a:srgbClr val="000000"/>
                </a:solidFill>
                <a:latin typeface="Times New Roman"/>
              </a:rPr>
              <a:t> </a:t>
            </a:r>
            <a:r>
              <a:rPr lang="en-US" sz="2000" i="1" dirty="0" smtClean="0">
                <a:solidFill>
                  <a:srgbClr val="000000"/>
                </a:solidFill>
                <a:latin typeface="Times New Roman"/>
              </a:rPr>
              <a:t>b</a:t>
            </a:r>
            <a:r>
              <a:rPr lang="en-US" sz="2000" i="1" baseline="-25000" dirty="0" smtClean="0">
                <a:solidFill>
                  <a:srgbClr val="000000"/>
                </a:solidFill>
                <a:latin typeface="Times New Roman"/>
              </a:rPr>
              <a:t>i+</a:t>
            </a:r>
            <a:r>
              <a:rPr lang="en-US" sz="2000" baseline="-25000" dirty="0" smtClean="0">
                <a:solidFill>
                  <a:srgbClr val="000000"/>
                </a:solidFill>
                <a:latin typeface="Times New Roman"/>
              </a:rPr>
              <a:t>1</a:t>
            </a:r>
            <a:r>
              <a:rPr lang="en-US" sz="2000" i="1" dirty="0" smtClean="0">
                <a:solidFill>
                  <a:srgbClr val="000000"/>
                </a:solidFill>
                <a:latin typeface="Times New Roman"/>
              </a:rPr>
              <a:t>,</a:t>
            </a:r>
            <a:r>
              <a:rPr lang="en-US" sz="2000" i="1" baseline="-25000" dirty="0" smtClean="0">
                <a:solidFill>
                  <a:srgbClr val="000000"/>
                </a:solidFill>
                <a:latin typeface="Times New Roman"/>
              </a:rPr>
              <a:t> </a:t>
            </a:r>
            <a:r>
              <a:rPr lang="en-US" sz="2000" i="1" dirty="0" smtClean="0">
                <a:solidFill>
                  <a:srgbClr val="000000"/>
                </a:solidFill>
                <a:latin typeface="Times New Roman"/>
              </a:rPr>
              <a:t>b</a:t>
            </a:r>
            <a:r>
              <a:rPr lang="en-US" sz="2000" i="1" baseline="-25000" dirty="0" smtClean="0">
                <a:solidFill>
                  <a:srgbClr val="000000"/>
                </a:solidFill>
                <a:latin typeface="Times New Roman"/>
              </a:rPr>
              <a:t>i+</a:t>
            </a:r>
            <a:r>
              <a:rPr lang="en-US" sz="2000" baseline="-25000" dirty="0" smtClean="0">
                <a:solidFill>
                  <a:srgbClr val="000000"/>
                </a:solidFill>
                <a:latin typeface="Times New Roman"/>
              </a:rPr>
              <a:t>2</a:t>
            </a:r>
            <a:r>
              <a:rPr lang="en-US" sz="2000" i="1" dirty="0" smtClean="0">
                <a:solidFill>
                  <a:srgbClr val="000000"/>
                </a:solidFill>
                <a:latin typeface="Times New Roman"/>
              </a:rPr>
              <a:t>,</a:t>
            </a:r>
            <a:r>
              <a:rPr lang="en-US" sz="2000" i="1" baseline="-25000" dirty="0" smtClean="0">
                <a:solidFill>
                  <a:srgbClr val="000000"/>
                </a:solidFill>
                <a:latin typeface="Times New Roman"/>
              </a:rPr>
              <a:t> </a:t>
            </a:r>
            <a:r>
              <a:rPr lang="en-US" sz="2000" i="1" dirty="0" smtClean="0">
                <a:solidFill>
                  <a:srgbClr val="000000"/>
                </a:solidFill>
                <a:latin typeface="Times New Roman"/>
              </a:rPr>
              <a:t>b</a:t>
            </a:r>
            <a:r>
              <a:rPr lang="en-US" sz="2000" i="1" baseline="-25000" dirty="0" smtClean="0">
                <a:solidFill>
                  <a:srgbClr val="000000"/>
                </a:solidFill>
                <a:latin typeface="Times New Roman"/>
              </a:rPr>
              <a:t>i+</a:t>
            </a:r>
            <a:r>
              <a:rPr lang="en-US" sz="2000" baseline="-25000" dirty="0" smtClean="0">
                <a:solidFill>
                  <a:srgbClr val="000000"/>
                </a:solidFill>
                <a:latin typeface="Times New Roman"/>
              </a:rPr>
              <a:t>3 </a:t>
            </a:r>
            <a:r>
              <a:rPr lang="en-US" sz="2000" i="1" dirty="0" smtClean="0">
                <a:solidFill>
                  <a:srgbClr val="000000"/>
                </a:solidFill>
                <a:latin typeface="Times New Roman"/>
              </a:rPr>
              <a:t>,b</a:t>
            </a:r>
            <a:r>
              <a:rPr lang="en-US" sz="2000" i="1" baseline="-25000" dirty="0" smtClean="0">
                <a:solidFill>
                  <a:srgbClr val="000000"/>
                </a:solidFill>
                <a:latin typeface="Times New Roman"/>
              </a:rPr>
              <a:t>i+</a:t>
            </a:r>
            <a:r>
              <a:rPr lang="en-US" sz="2000" baseline="-25000" dirty="0" smtClean="0">
                <a:solidFill>
                  <a:srgbClr val="000000"/>
                </a:solidFill>
                <a:latin typeface="Times New Roman"/>
              </a:rPr>
              <a:t>4</a:t>
            </a:r>
            <a:r>
              <a:rPr lang="en-US" sz="2000" i="1" dirty="0" smtClean="0">
                <a:solidFill>
                  <a:srgbClr val="000000"/>
                </a:solidFill>
                <a:latin typeface="Times New Roman"/>
              </a:rPr>
              <a:t>,</a:t>
            </a:r>
            <a:r>
              <a:rPr lang="en-US" sz="2000" i="1" baseline="-25000" dirty="0" smtClean="0">
                <a:solidFill>
                  <a:srgbClr val="000000"/>
                </a:solidFill>
                <a:latin typeface="Times New Roman"/>
              </a:rPr>
              <a:t> </a:t>
            </a:r>
            <a:r>
              <a:rPr lang="en-US" sz="2000" i="1" dirty="0" smtClean="0">
                <a:solidFill>
                  <a:srgbClr val="000000"/>
                </a:solidFill>
                <a:latin typeface="Times New Roman"/>
              </a:rPr>
              <a:t>b</a:t>
            </a:r>
            <a:r>
              <a:rPr lang="en-US" sz="2000" i="1" baseline="-25000" dirty="0" smtClean="0">
                <a:solidFill>
                  <a:srgbClr val="000000"/>
                </a:solidFill>
                <a:latin typeface="Times New Roman"/>
              </a:rPr>
              <a:t>i+</a:t>
            </a:r>
            <a:r>
              <a:rPr lang="en-US" sz="2000" baseline="-25000" dirty="0" smtClean="0">
                <a:solidFill>
                  <a:srgbClr val="000000"/>
                </a:solidFill>
                <a:latin typeface="Times New Roman"/>
              </a:rPr>
              <a:t>5</a:t>
            </a:r>
            <a:r>
              <a:rPr lang="en-US" sz="2000" dirty="0" smtClean="0">
                <a:solidFill>
                  <a:srgbClr val="000000"/>
                </a:solidFill>
                <a:latin typeface="Times New Roman"/>
              </a:rPr>
              <a:t>)</a:t>
            </a:r>
            <a:r>
              <a:rPr lang="en-US" sz="2000" i="1" dirty="0" smtClean="0">
                <a:solidFill>
                  <a:srgbClr val="000000"/>
                </a:solidFill>
                <a:latin typeface="Times New Roman"/>
              </a:rPr>
              <a:t>=</a:t>
            </a:r>
            <a:r>
              <a:rPr lang="en-US" sz="2000" i="1" dirty="0" err="1" smtClean="0">
                <a:solidFill>
                  <a:srgbClr val="000000"/>
                </a:solidFill>
                <a:latin typeface="Times New Roman"/>
              </a:rPr>
              <a:t>I+jQ</a:t>
            </a:r>
            <a:r>
              <a:rPr lang="en-US" sz="2000" i="1" dirty="0" smtClean="0">
                <a:solidFill>
                  <a:srgbClr val="000000"/>
                </a:solidFill>
                <a:latin typeface="Times New Roman"/>
              </a:rPr>
              <a:t> </a:t>
            </a:r>
          </a:p>
          <a:p>
            <a:pPr lvl="1"/>
            <a:r>
              <a:rPr lang="en-US" sz="2000" dirty="0" smtClean="0">
                <a:solidFill>
                  <a:srgbClr val="000000"/>
                </a:solidFill>
                <a:latin typeface="Times New Roman"/>
              </a:rPr>
              <a:t>For</a:t>
            </a:r>
            <a:r>
              <a:rPr lang="en-US" sz="2000" i="1" dirty="0" smtClean="0">
                <a:solidFill>
                  <a:srgbClr val="000000"/>
                </a:solidFill>
                <a:latin typeface="Times New Roman"/>
              </a:rPr>
              <a:t> </a:t>
            </a:r>
            <a:r>
              <a:rPr lang="en-US" sz="2000" i="1" dirty="0" err="1" smtClean="0">
                <a:solidFill>
                  <a:srgbClr val="000000"/>
                </a:solidFill>
                <a:latin typeface="Times New Roman"/>
              </a:rPr>
              <a:t>i</a:t>
            </a:r>
            <a:r>
              <a:rPr lang="en-US" sz="2000" i="1" dirty="0" smtClean="0">
                <a:solidFill>
                  <a:srgbClr val="000000"/>
                </a:solidFill>
                <a:latin typeface="Times New Roman"/>
              </a:rPr>
              <a:t>=</a:t>
            </a:r>
            <a:r>
              <a:rPr lang="en-US" sz="2000" dirty="0" smtClean="0">
                <a:solidFill>
                  <a:srgbClr val="000000"/>
                </a:solidFill>
                <a:latin typeface="Times New Roman"/>
              </a:rPr>
              <a:t>0</a:t>
            </a:r>
            <a:r>
              <a:rPr lang="en-US" sz="2000" i="1" dirty="0" smtClean="0">
                <a:solidFill>
                  <a:srgbClr val="000000"/>
                </a:solidFill>
                <a:latin typeface="Times New Roman"/>
              </a:rPr>
              <a:t>,…,N</a:t>
            </a:r>
            <a:r>
              <a:rPr lang="en-US" sz="2000" i="1" baseline="-25000" dirty="0" smtClean="0">
                <a:solidFill>
                  <a:srgbClr val="000000"/>
                </a:solidFill>
                <a:latin typeface="Times New Roman"/>
              </a:rPr>
              <a:t>T</a:t>
            </a:r>
            <a:r>
              <a:rPr lang="en-US" sz="2000" i="1" dirty="0" smtClean="0">
                <a:solidFill>
                  <a:srgbClr val="000000"/>
                </a:solidFill>
                <a:latin typeface="Times New Roman"/>
              </a:rPr>
              <a:t>−</a:t>
            </a:r>
            <a:r>
              <a:rPr lang="en-US" sz="2000" dirty="0" smtClean="0">
                <a:solidFill>
                  <a:srgbClr val="000000"/>
                </a:solidFill>
                <a:latin typeface="Times New Roman"/>
              </a:rPr>
              <a:t>1</a:t>
            </a:r>
            <a:r>
              <a:rPr lang="en-US" sz="2000" i="1" dirty="0" smtClean="0">
                <a:solidFill>
                  <a:srgbClr val="000000"/>
                </a:solidFill>
                <a:latin typeface="Times New Roman"/>
              </a:rPr>
              <a:t> </a:t>
            </a:r>
            <a:r>
              <a:rPr lang="en-US" sz="2000" dirty="0">
                <a:solidFill>
                  <a:srgbClr val="000000"/>
                </a:solidFill>
                <a:latin typeface="Times New Roman"/>
              </a:rPr>
              <a:t>;</a:t>
            </a:r>
            <a:r>
              <a:rPr lang="en-US" sz="2000" i="1" dirty="0" smtClean="0">
                <a:solidFill>
                  <a:srgbClr val="000000"/>
                </a:solidFill>
                <a:latin typeface="Times New Roman"/>
              </a:rPr>
              <a:t> l=</a:t>
            </a:r>
            <a:r>
              <a:rPr lang="en-US" sz="2000" dirty="0" smtClean="0">
                <a:solidFill>
                  <a:srgbClr val="000000"/>
                </a:solidFill>
                <a:latin typeface="Times New Roman"/>
              </a:rPr>
              <a:t>0</a:t>
            </a:r>
            <a:r>
              <a:rPr lang="en-US" sz="2000" i="1" dirty="0" smtClean="0">
                <a:solidFill>
                  <a:srgbClr val="000000"/>
                </a:solidFill>
                <a:latin typeface="Times New Roman"/>
              </a:rPr>
              <a:t>,…,N</a:t>
            </a:r>
            <a:r>
              <a:rPr lang="en-US" sz="2000" i="1" baseline="-25000" dirty="0" smtClean="0">
                <a:solidFill>
                  <a:srgbClr val="000000"/>
                </a:solidFill>
                <a:latin typeface="Times New Roman"/>
              </a:rPr>
              <a:t>sym</a:t>
            </a:r>
            <a:r>
              <a:rPr lang="en-US" sz="2000" i="1" dirty="0" smtClean="0">
                <a:solidFill>
                  <a:srgbClr val="000000"/>
                </a:solidFill>
                <a:latin typeface="Times New Roman"/>
              </a:rPr>
              <a:t>−</a:t>
            </a:r>
            <a:r>
              <a:rPr lang="en-US" sz="2000" dirty="0" smtClean="0">
                <a:solidFill>
                  <a:srgbClr val="000000"/>
                </a:solidFill>
                <a:latin typeface="Times New Roman"/>
              </a:rPr>
              <a:t>1 and </a:t>
            </a:r>
            <a:r>
              <a:rPr lang="en-US" sz="2000" i="1" dirty="0" err="1" smtClean="0">
                <a:solidFill>
                  <a:srgbClr val="000000"/>
                </a:solidFill>
                <a:latin typeface="Times New Roman"/>
              </a:rPr>
              <a:t>N</a:t>
            </a:r>
            <a:r>
              <a:rPr lang="en-US" sz="2000" i="1" baseline="-25000" dirty="0" err="1" smtClean="0">
                <a:solidFill>
                  <a:srgbClr val="000000"/>
                </a:solidFill>
                <a:latin typeface="Times New Roman"/>
              </a:rPr>
              <a:t>sym</a:t>
            </a:r>
            <a:r>
              <a:rPr lang="en-US" sz="2000" i="1" dirty="0" smtClean="0">
                <a:solidFill>
                  <a:srgbClr val="000000"/>
                </a:solidFill>
                <a:latin typeface="Times New Roman"/>
              </a:rPr>
              <a:t>=N</a:t>
            </a:r>
            <a:r>
              <a:rPr lang="en-US" sz="2000" i="1" baseline="-25000" dirty="0" smtClean="0">
                <a:solidFill>
                  <a:srgbClr val="000000"/>
                </a:solidFill>
                <a:latin typeface="Times New Roman"/>
              </a:rPr>
              <a:t>T </a:t>
            </a:r>
            <a:r>
              <a:rPr lang="en-US" sz="2000" i="1" dirty="0" smtClean="0">
                <a:solidFill>
                  <a:srgbClr val="000000"/>
                </a:solidFill>
                <a:latin typeface="Times New Roman"/>
              </a:rPr>
              <a:t>/M</a:t>
            </a:r>
            <a:r>
              <a:rPr lang="en-US" sz="2000" dirty="0" smtClean="0">
                <a:solidFill>
                  <a:srgbClr val="000000"/>
                </a:solidFill>
                <a:latin typeface="Times New Roman"/>
              </a:rPr>
              <a:t> an integer.</a:t>
            </a:r>
          </a:p>
          <a:p>
            <a:pPr lvl="1"/>
            <a:endParaRPr lang="en-US" sz="2000" dirty="0" smtClean="0">
              <a:solidFill>
                <a:srgbClr val="000000"/>
              </a:solidFill>
              <a:latin typeface="Times New Roman"/>
            </a:endParaRPr>
          </a:p>
          <a:p>
            <a:pPr lvl="0"/>
            <a:r>
              <a:rPr lang="en-US" sz="2400" dirty="0">
                <a:solidFill>
                  <a:srgbClr val="000000"/>
                </a:solidFill>
                <a:latin typeface="Times New Roman"/>
              </a:rPr>
              <a:t>BPSK mapping                     QPSK mapping </a:t>
            </a:r>
          </a:p>
          <a:p>
            <a:endParaRPr lang="en-US" dirty="0"/>
          </a:p>
        </p:txBody>
      </p:sp>
      <p:sp>
        <p:nvSpPr>
          <p:cNvPr id="4" name="Date Placeholder 3"/>
          <p:cNvSpPr>
            <a:spLocks noGrp="1"/>
          </p:cNvSpPr>
          <p:nvPr>
            <p:ph type="dt" sz="half" idx="10"/>
          </p:nvPr>
        </p:nvSpPr>
        <p:spPr/>
        <p:txBody>
          <a:bodyPr/>
          <a:lstStyle/>
          <a:p>
            <a:pPr>
              <a:defRPr/>
            </a:pPr>
            <a:r>
              <a:rPr lang="en-US" smtClean="0"/>
              <a:t>February 2014</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dirty="0"/>
          </a:p>
        </p:txBody>
      </p:sp>
      <p:sp>
        <p:nvSpPr>
          <p:cNvPr id="6" name="Slide Number Placeholder 5"/>
          <p:cNvSpPr>
            <a:spLocks noGrp="1"/>
          </p:cNvSpPr>
          <p:nvPr>
            <p:ph type="sldNum" sz="quarter" idx="12"/>
          </p:nvPr>
        </p:nvSpPr>
        <p:spPr/>
        <p:txBody>
          <a:bodyPr/>
          <a:lstStyle/>
          <a:p>
            <a:pPr>
              <a:defRPr/>
            </a:pPr>
            <a:r>
              <a:rPr lang="en-US" smtClean="0"/>
              <a:t>Slide </a:t>
            </a:r>
            <a:fld id="{758E2D24-EBF5-4F25-89EF-CC82E8F10761}" type="slidenum">
              <a:rPr lang="en-US" smtClean="0"/>
              <a:pPr>
                <a:defRPr/>
              </a:pPr>
              <a:t>24</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206134306"/>
              </p:ext>
            </p:extLst>
          </p:nvPr>
        </p:nvGraphicFramePr>
        <p:xfrm>
          <a:off x="1143000" y="5181600"/>
          <a:ext cx="1863090" cy="922401"/>
        </p:xfrm>
        <a:graphic>
          <a:graphicData uri="http://schemas.openxmlformats.org/drawingml/2006/table">
            <a:tbl>
              <a:tblPr firstRow="1" firstCol="1" bandRow="1"/>
              <a:tblGrid>
                <a:gridCol w="680176"/>
                <a:gridCol w="520811"/>
                <a:gridCol w="662103"/>
              </a:tblGrid>
              <a:tr h="307467">
                <a:tc>
                  <a:txBody>
                    <a:bodyPr/>
                    <a:lstStyle/>
                    <a:p>
                      <a:pPr marL="0" marR="0" algn="ctr">
                        <a:lnSpc>
                          <a:spcPct val="115000"/>
                        </a:lnSpc>
                        <a:spcBef>
                          <a:spcPts val="0"/>
                        </a:spcBef>
                        <a:spcAft>
                          <a:spcPts val="0"/>
                        </a:spcAft>
                      </a:pPr>
                      <a:r>
                        <a:rPr lang="en-US" sz="900" i="1" dirty="0" smtClean="0">
                          <a:effectLst/>
                          <a:latin typeface="Times New Roman"/>
                          <a:ea typeface="MS Mincho"/>
                          <a:cs typeface="Times New Roman"/>
                        </a:rPr>
                        <a:t>b</a:t>
                      </a:r>
                      <a:r>
                        <a:rPr lang="en-US" sz="900" i="0" baseline="-25000" dirty="0">
                          <a:effectLst/>
                          <a:latin typeface="Times New Roman"/>
                          <a:ea typeface="MS Mincho"/>
                          <a:cs typeface="Times New Roman"/>
                        </a:rPr>
                        <a:t>i</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i="1" dirty="0">
                          <a:effectLst/>
                          <a:latin typeface="Times New Roman"/>
                          <a:ea typeface="MS Mincho"/>
                          <a:cs typeface="Times New Roman"/>
                        </a:rPr>
                        <a:t>I</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i="1">
                          <a:effectLst/>
                          <a:latin typeface="Times New Roman"/>
                          <a:ea typeface="MS Mincho"/>
                          <a:cs typeface="Times New Roman"/>
                        </a:rPr>
                        <a:t>Q</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467">
                <a:tc>
                  <a:txBody>
                    <a:bodyPr/>
                    <a:lstStyle/>
                    <a:p>
                      <a:pPr marL="0" marR="0" algn="ctr">
                        <a:lnSpc>
                          <a:spcPct val="115000"/>
                        </a:lnSpc>
                        <a:spcBef>
                          <a:spcPts val="0"/>
                        </a:spcBef>
                        <a:spcAft>
                          <a:spcPts val="0"/>
                        </a:spcAft>
                      </a:pPr>
                      <a:r>
                        <a:rPr lang="en-US" sz="900" dirty="0">
                          <a:effectLst/>
                          <a:latin typeface="Times New Roman"/>
                          <a:ea typeface="MS Mincho"/>
                          <a:cs typeface="Times New Roman"/>
                        </a:rPr>
                        <a:t>0</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Times New Roman"/>
                          <a:ea typeface="MS Mincho"/>
                          <a:cs typeface="Times New Roman"/>
                        </a:rPr>
                        <a:t>1/√2</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07467">
                <a:tc>
                  <a:txBody>
                    <a:bodyPr/>
                    <a:lstStyle/>
                    <a:p>
                      <a:pPr marL="0" marR="0" algn="ctr">
                        <a:lnSpc>
                          <a:spcPct val="115000"/>
                        </a:lnSpc>
                        <a:spcBef>
                          <a:spcPts val="0"/>
                        </a:spcBef>
                        <a:spcAft>
                          <a:spcPts val="0"/>
                        </a:spcAft>
                      </a:pPr>
                      <a:r>
                        <a:rPr lang="en-US" sz="900">
                          <a:effectLst/>
                          <a:latin typeface="Times New Roman"/>
                          <a:ea typeface="MS Mincho"/>
                          <a:cs typeface="Times New Roman"/>
                        </a:rPr>
                        <a:t>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Times New Roman"/>
                          <a:ea typeface="MS Mincho"/>
                          <a:cs typeface="Times New Roman"/>
                        </a:rPr>
                        <a:t>-1/√2</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134111646"/>
              </p:ext>
            </p:extLst>
          </p:nvPr>
        </p:nvGraphicFramePr>
        <p:xfrm>
          <a:off x="4572000" y="5105400"/>
          <a:ext cx="1904999" cy="1219199"/>
        </p:xfrm>
        <a:graphic>
          <a:graphicData uri="http://schemas.openxmlformats.org/drawingml/2006/table">
            <a:tbl>
              <a:tblPr firstRow="1" firstCol="1" bandRow="1"/>
              <a:tblGrid>
                <a:gridCol w="673319"/>
                <a:gridCol w="574784"/>
                <a:gridCol w="656896"/>
              </a:tblGrid>
              <a:tr h="231647">
                <a:tc>
                  <a:txBody>
                    <a:bodyPr/>
                    <a:lstStyle/>
                    <a:p>
                      <a:pPr marL="0" marR="0" algn="ctr">
                        <a:lnSpc>
                          <a:spcPct val="115000"/>
                        </a:lnSpc>
                        <a:spcBef>
                          <a:spcPts val="0"/>
                        </a:spcBef>
                        <a:spcAft>
                          <a:spcPts val="0"/>
                        </a:spcAft>
                      </a:pPr>
                      <a:r>
                        <a:rPr lang="en-US" sz="900" i="1" dirty="0">
                          <a:effectLst/>
                          <a:latin typeface="Times New Roman"/>
                          <a:ea typeface="MS Mincho"/>
                          <a:cs typeface="Times New Roman"/>
                        </a:rPr>
                        <a:t>b</a:t>
                      </a:r>
                      <a:r>
                        <a:rPr lang="en-US" sz="900" i="1" baseline="-25000" dirty="0">
                          <a:effectLst/>
                          <a:latin typeface="Times New Roman"/>
                          <a:ea typeface="MS Mincho"/>
                          <a:cs typeface="Times New Roman"/>
                        </a:rPr>
                        <a:t>i</a:t>
                      </a:r>
                      <a:r>
                        <a:rPr lang="en-US" sz="900" dirty="0">
                          <a:effectLst/>
                          <a:latin typeface="Times New Roman"/>
                          <a:ea typeface="MS Mincho"/>
                          <a:cs typeface="Times New Roman"/>
                        </a:rPr>
                        <a:t>,</a:t>
                      </a:r>
                      <a:r>
                        <a:rPr lang="en-US" sz="900" i="1" dirty="0">
                          <a:effectLst/>
                          <a:latin typeface="Times New Roman"/>
                          <a:ea typeface="MS Mincho"/>
                          <a:cs typeface="Times New Roman"/>
                        </a:rPr>
                        <a:t>b</a:t>
                      </a:r>
                      <a:r>
                        <a:rPr lang="en-US" sz="900" i="1" baseline="-25000" dirty="0">
                          <a:effectLst/>
                          <a:latin typeface="Times New Roman"/>
                          <a:ea typeface="MS Mincho"/>
                          <a:cs typeface="Times New Roman"/>
                        </a:rPr>
                        <a:t>i+</a:t>
                      </a:r>
                      <a:r>
                        <a:rPr lang="en-US" sz="900" baseline="-25000" dirty="0">
                          <a:effectLst/>
                          <a:latin typeface="Times New Roman"/>
                          <a:ea typeface="MS Mincho"/>
                          <a:cs typeface="Times New Roman"/>
                        </a:rPr>
                        <a:t>1</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i="1">
                          <a:effectLst/>
                          <a:latin typeface="Times New Roman"/>
                          <a:ea typeface="MS Mincho"/>
                          <a:cs typeface="Times New Roman"/>
                        </a:rPr>
                        <a:t>I</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i="1" dirty="0">
                          <a:effectLst/>
                          <a:latin typeface="Times New Roman"/>
                          <a:ea typeface="MS Mincho"/>
                          <a:cs typeface="Times New Roman"/>
                        </a:rPr>
                        <a:t>Q</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888">
                <a:tc>
                  <a:txBody>
                    <a:bodyPr/>
                    <a:lstStyle/>
                    <a:p>
                      <a:pPr marL="0" marR="0" algn="ctr">
                        <a:lnSpc>
                          <a:spcPct val="115000"/>
                        </a:lnSpc>
                        <a:spcBef>
                          <a:spcPts val="0"/>
                        </a:spcBef>
                        <a:spcAft>
                          <a:spcPts val="0"/>
                        </a:spcAft>
                      </a:pPr>
                      <a:r>
                        <a:rPr lang="en-US" sz="900">
                          <a:effectLst/>
                          <a:latin typeface="Times New Roman"/>
                          <a:ea typeface="MS Mincho"/>
                          <a:cs typeface="Times New Roman"/>
                        </a:rPr>
                        <a:t>00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888">
                <a:tc>
                  <a:txBody>
                    <a:bodyPr/>
                    <a:lstStyle/>
                    <a:p>
                      <a:pPr marL="0" marR="0" algn="ctr">
                        <a:lnSpc>
                          <a:spcPct val="115000"/>
                        </a:lnSpc>
                        <a:spcBef>
                          <a:spcPts val="0"/>
                        </a:spcBef>
                        <a:spcAft>
                          <a:spcPts val="0"/>
                        </a:spcAft>
                      </a:pPr>
                      <a:r>
                        <a:rPr lang="en-US" sz="900" dirty="0">
                          <a:effectLst/>
                          <a:latin typeface="Times New Roman"/>
                          <a:ea typeface="MS Mincho"/>
                          <a:cs typeface="Times New Roman"/>
                        </a:rPr>
                        <a:t>01</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888">
                <a:tc>
                  <a:txBody>
                    <a:bodyPr/>
                    <a:lstStyle/>
                    <a:p>
                      <a:pPr marL="0" marR="0" algn="ctr">
                        <a:lnSpc>
                          <a:spcPct val="115000"/>
                        </a:lnSpc>
                        <a:spcBef>
                          <a:spcPts val="0"/>
                        </a:spcBef>
                        <a:spcAft>
                          <a:spcPts val="0"/>
                        </a:spcAft>
                      </a:pPr>
                      <a:r>
                        <a:rPr lang="en-US" sz="900">
                          <a:effectLst/>
                          <a:latin typeface="Times New Roman"/>
                          <a:ea typeface="MS Mincho"/>
                          <a:cs typeface="Times New Roman"/>
                        </a:rPr>
                        <a:t>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6888">
                <a:tc>
                  <a:txBody>
                    <a:bodyPr/>
                    <a:lstStyle/>
                    <a:p>
                      <a:pPr marL="0" marR="0" algn="ctr">
                        <a:lnSpc>
                          <a:spcPct val="115000"/>
                        </a:lnSpc>
                        <a:spcBef>
                          <a:spcPts val="0"/>
                        </a:spcBef>
                        <a:spcAft>
                          <a:spcPts val="0"/>
                        </a:spcAft>
                      </a:pPr>
                      <a:r>
                        <a:rPr lang="en-US" sz="900" dirty="0">
                          <a:effectLst/>
                          <a:latin typeface="Times New Roman"/>
                          <a:ea typeface="MS Mincho"/>
                          <a:cs typeface="Times New Roman"/>
                        </a:rPr>
                        <a:t>11</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-1/√2</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Times New Roman"/>
                          <a:ea typeface="MS Mincho"/>
                          <a:cs typeface="Times New Roman"/>
                        </a:rPr>
                        <a:t>-1/√2</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07137001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Modulation mapper</a:t>
            </a:r>
            <a:endParaRPr lang="en-US" dirty="0"/>
          </a:p>
        </p:txBody>
      </p:sp>
      <p:sp>
        <p:nvSpPr>
          <p:cNvPr id="3" name="Content Placeholder 2"/>
          <p:cNvSpPr>
            <a:spLocks noGrp="1"/>
          </p:cNvSpPr>
          <p:nvPr>
            <p:ph idx="1"/>
          </p:nvPr>
        </p:nvSpPr>
        <p:spPr/>
        <p:txBody>
          <a:bodyPr/>
          <a:lstStyle/>
          <a:p>
            <a:pPr lvl="0"/>
            <a:r>
              <a:rPr lang="en-US" sz="2400" dirty="0">
                <a:solidFill>
                  <a:srgbClr val="000000"/>
                </a:solidFill>
                <a:latin typeface="Times New Roman"/>
              </a:rPr>
              <a:t>16 QAM mapping</a:t>
            </a:r>
          </a:p>
          <a:p>
            <a:endParaRPr lang="en-US" dirty="0"/>
          </a:p>
        </p:txBody>
      </p:sp>
      <p:sp>
        <p:nvSpPr>
          <p:cNvPr id="4" name="Date Placeholder 3"/>
          <p:cNvSpPr>
            <a:spLocks noGrp="1"/>
          </p:cNvSpPr>
          <p:nvPr>
            <p:ph type="dt" sz="half" idx="10"/>
          </p:nvPr>
        </p:nvSpPr>
        <p:spPr/>
        <p:txBody>
          <a:bodyPr/>
          <a:lstStyle/>
          <a:p>
            <a:pPr>
              <a:defRPr/>
            </a:pPr>
            <a:r>
              <a:rPr lang="en-US" smtClean="0"/>
              <a:t>February 2014</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dirty="0"/>
          </a:p>
        </p:txBody>
      </p:sp>
      <p:sp>
        <p:nvSpPr>
          <p:cNvPr id="6" name="Slide Number Placeholder 5"/>
          <p:cNvSpPr>
            <a:spLocks noGrp="1"/>
          </p:cNvSpPr>
          <p:nvPr>
            <p:ph type="sldNum" sz="quarter" idx="12"/>
          </p:nvPr>
        </p:nvSpPr>
        <p:spPr/>
        <p:txBody>
          <a:bodyPr/>
          <a:lstStyle/>
          <a:p>
            <a:pPr>
              <a:defRPr/>
            </a:pPr>
            <a:r>
              <a:rPr lang="en-US" smtClean="0"/>
              <a:t>Slide </a:t>
            </a:r>
            <a:fld id="{758E2D24-EBF5-4F25-89EF-CC82E8F10761}" type="slidenum">
              <a:rPr lang="en-US" smtClean="0"/>
              <a:pPr>
                <a:defRPr/>
              </a:pPr>
              <a:t>25</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1081968380"/>
              </p:ext>
            </p:extLst>
          </p:nvPr>
        </p:nvGraphicFramePr>
        <p:xfrm>
          <a:off x="2667000" y="2743200"/>
          <a:ext cx="2590800" cy="3047998"/>
        </p:xfrm>
        <a:graphic>
          <a:graphicData uri="http://schemas.openxmlformats.org/drawingml/2006/table">
            <a:tbl>
              <a:tblPr firstRow="1" firstCol="1" bandRow="1"/>
              <a:tblGrid>
                <a:gridCol w="970980"/>
                <a:gridCol w="820547"/>
                <a:gridCol w="799273"/>
              </a:tblGrid>
              <a:tr h="179294">
                <a:tc>
                  <a:txBody>
                    <a:bodyPr/>
                    <a:lstStyle/>
                    <a:p>
                      <a:pPr marL="0" marR="0" algn="ctr">
                        <a:lnSpc>
                          <a:spcPct val="115000"/>
                        </a:lnSpc>
                        <a:spcBef>
                          <a:spcPts val="0"/>
                        </a:spcBef>
                        <a:spcAft>
                          <a:spcPts val="0"/>
                        </a:spcAft>
                      </a:pPr>
                      <a:r>
                        <a:rPr lang="en-US" sz="900" i="1" dirty="0">
                          <a:effectLst/>
                          <a:latin typeface="Times New Roman"/>
                          <a:ea typeface="MS Mincho"/>
                          <a:cs typeface="Times New Roman"/>
                        </a:rPr>
                        <a:t>b</a:t>
                      </a:r>
                      <a:r>
                        <a:rPr lang="en-US" sz="900" i="1" baseline="-25000" dirty="0">
                          <a:effectLst/>
                          <a:latin typeface="Times New Roman"/>
                          <a:ea typeface="MS Mincho"/>
                          <a:cs typeface="Times New Roman"/>
                        </a:rPr>
                        <a:t>i</a:t>
                      </a:r>
                      <a:r>
                        <a:rPr lang="en-US" sz="900" dirty="0">
                          <a:effectLst/>
                          <a:latin typeface="Times New Roman"/>
                          <a:ea typeface="MS Mincho"/>
                          <a:cs typeface="Times New Roman"/>
                        </a:rPr>
                        <a:t>,</a:t>
                      </a:r>
                      <a:r>
                        <a:rPr lang="en-US" sz="900" i="1" dirty="0">
                          <a:effectLst/>
                          <a:latin typeface="Times New Roman"/>
                          <a:ea typeface="MS Mincho"/>
                          <a:cs typeface="Times New Roman"/>
                        </a:rPr>
                        <a:t>b</a:t>
                      </a:r>
                      <a:r>
                        <a:rPr lang="en-US" sz="900" i="1" baseline="-25000" dirty="0">
                          <a:effectLst/>
                          <a:latin typeface="Times New Roman"/>
                          <a:ea typeface="MS Mincho"/>
                          <a:cs typeface="Times New Roman"/>
                        </a:rPr>
                        <a:t>i+</a:t>
                      </a:r>
                      <a:r>
                        <a:rPr lang="en-US" sz="900" baseline="-25000" dirty="0">
                          <a:effectLst/>
                          <a:latin typeface="Times New Roman"/>
                          <a:ea typeface="MS Mincho"/>
                          <a:cs typeface="Times New Roman"/>
                        </a:rPr>
                        <a:t>1</a:t>
                      </a:r>
                      <a:r>
                        <a:rPr lang="en-US" sz="900" dirty="0">
                          <a:effectLst/>
                          <a:latin typeface="Times New Roman"/>
                          <a:ea typeface="MS Mincho"/>
                          <a:cs typeface="Times New Roman"/>
                        </a:rPr>
                        <a:t>,</a:t>
                      </a:r>
                      <a:r>
                        <a:rPr lang="en-US" sz="900" i="1" dirty="0">
                          <a:effectLst/>
                          <a:latin typeface="Times New Roman"/>
                          <a:ea typeface="MS Mincho"/>
                          <a:cs typeface="Times New Roman"/>
                        </a:rPr>
                        <a:t>b</a:t>
                      </a:r>
                      <a:r>
                        <a:rPr lang="en-US" sz="900" i="1" baseline="-25000" dirty="0">
                          <a:effectLst/>
                          <a:latin typeface="Times New Roman"/>
                          <a:ea typeface="MS Mincho"/>
                          <a:cs typeface="Times New Roman"/>
                        </a:rPr>
                        <a:t>i+</a:t>
                      </a:r>
                      <a:r>
                        <a:rPr lang="en-US" sz="900" baseline="-25000" dirty="0">
                          <a:effectLst/>
                          <a:latin typeface="Times New Roman"/>
                          <a:ea typeface="MS Mincho"/>
                          <a:cs typeface="Times New Roman"/>
                        </a:rPr>
                        <a:t>2</a:t>
                      </a:r>
                      <a:r>
                        <a:rPr lang="en-US" sz="900" dirty="0">
                          <a:effectLst/>
                          <a:latin typeface="Times New Roman"/>
                          <a:ea typeface="MS Mincho"/>
                          <a:cs typeface="Times New Roman"/>
                        </a:rPr>
                        <a:t>,</a:t>
                      </a:r>
                      <a:r>
                        <a:rPr lang="en-US" sz="900" i="1" dirty="0">
                          <a:effectLst/>
                          <a:latin typeface="Times New Roman"/>
                          <a:ea typeface="MS Mincho"/>
                          <a:cs typeface="Times New Roman"/>
                        </a:rPr>
                        <a:t>b</a:t>
                      </a:r>
                      <a:r>
                        <a:rPr lang="en-US" sz="900" i="1" baseline="-25000" dirty="0">
                          <a:effectLst/>
                          <a:latin typeface="Times New Roman"/>
                          <a:ea typeface="MS Mincho"/>
                          <a:cs typeface="Times New Roman"/>
                        </a:rPr>
                        <a:t>i+</a:t>
                      </a:r>
                      <a:r>
                        <a:rPr lang="en-US" sz="900" baseline="-25000" dirty="0">
                          <a:effectLst/>
                          <a:latin typeface="Times New Roman"/>
                          <a:ea typeface="MS Mincho"/>
                          <a:cs typeface="Times New Roman"/>
                        </a:rPr>
                        <a:t>3</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i="1">
                          <a:effectLst/>
                          <a:latin typeface="Times New Roman"/>
                          <a:ea typeface="MS Mincho"/>
                          <a:cs typeface="Times New Roman"/>
                        </a:rPr>
                        <a:t>I</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b="1" i="1">
                          <a:effectLst/>
                          <a:latin typeface="Times New Roman"/>
                          <a:ea typeface="MS Mincho"/>
                          <a:cs typeface="Times New Roman"/>
                        </a:rPr>
                        <a:t>Q</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294">
                <a:tc>
                  <a:txBody>
                    <a:bodyPr/>
                    <a:lstStyle/>
                    <a:p>
                      <a:pPr marL="0" marR="0" algn="ctr">
                        <a:lnSpc>
                          <a:spcPct val="115000"/>
                        </a:lnSpc>
                        <a:spcBef>
                          <a:spcPts val="0"/>
                        </a:spcBef>
                        <a:spcAft>
                          <a:spcPts val="0"/>
                        </a:spcAft>
                      </a:pPr>
                      <a:r>
                        <a:rPr lang="en-US" sz="900">
                          <a:effectLst/>
                          <a:latin typeface="Times New Roman"/>
                          <a:ea typeface="MS Mincho"/>
                          <a:cs typeface="Times New Roman"/>
                        </a:rPr>
                        <a:t>0000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294">
                <a:tc>
                  <a:txBody>
                    <a:bodyPr/>
                    <a:lstStyle/>
                    <a:p>
                      <a:pPr marL="0" marR="0" algn="ctr">
                        <a:lnSpc>
                          <a:spcPct val="115000"/>
                        </a:lnSpc>
                        <a:spcBef>
                          <a:spcPts val="0"/>
                        </a:spcBef>
                        <a:spcAft>
                          <a:spcPts val="0"/>
                        </a:spcAft>
                      </a:pPr>
                      <a:r>
                        <a:rPr lang="en-US" sz="900">
                          <a:effectLst/>
                          <a:latin typeface="Times New Roman"/>
                          <a:ea typeface="MS Mincho"/>
                          <a:cs typeface="Times New Roman"/>
                        </a:rPr>
                        <a:t>0001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Times New Roman"/>
                          <a:ea typeface="MS Mincho"/>
                          <a:cs typeface="Times New Roman"/>
                        </a:rPr>
                        <a:t>1/√10</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3/√10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294">
                <a:tc>
                  <a:txBody>
                    <a:bodyPr/>
                    <a:lstStyle/>
                    <a:p>
                      <a:pPr marL="0" marR="0" algn="ctr">
                        <a:lnSpc>
                          <a:spcPct val="115000"/>
                        </a:lnSpc>
                        <a:spcBef>
                          <a:spcPts val="0"/>
                        </a:spcBef>
                        <a:spcAft>
                          <a:spcPts val="0"/>
                        </a:spcAft>
                      </a:pPr>
                      <a:r>
                        <a:rPr lang="en-US" sz="900">
                          <a:effectLst/>
                          <a:latin typeface="Times New Roman"/>
                          <a:ea typeface="MS Mincho"/>
                          <a:cs typeface="Times New Roman"/>
                        </a:rPr>
                        <a:t>0010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3/√10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294">
                <a:tc>
                  <a:txBody>
                    <a:bodyPr/>
                    <a:lstStyle/>
                    <a:p>
                      <a:pPr marL="0" marR="0" algn="ctr">
                        <a:lnSpc>
                          <a:spcPct val="115000"/>
                        </a:lnSpc>
                        <a:spcBef>
                          <a:spcPts val="0"/>
                        </a:spcBef>
                        <a:spcAft>
                          <a:spcPts val="0"/>
                        </a:spcAft>
                      </a:pPr>
                      <a:r>
                        <a:rPr lang="en-US" sz="900">
                          <a:effectLst/>
                          <a:latin typeface="Times New Roman"/>
                          <a:ea typeface="MS Mincho"/>
                          <a:cs typeface="Times New Roman"/>
                        </a:rPr>
                        <a:t>0011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3/√10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3/√10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294">
                <a:tc>
                  <a:txBody>
                    <a:bodyPr/>
                    <a:lstStyle/>
                    <a:p>
                      <a:pPr marL="0" marR="0" algn="ctr">
                        <a:lnSpc>
                          <a:spcPct val="115000"/>
                        </a:lnSpc>
                        <a:spcBef>
                          <a:spcPts val="0"/>
                        </a:spcBef>
                        <a:spcAft>
                          <a:spcPts val="0"/>
                        </a:spcAft>
                      </a:pPr>
                      <a:r>
                        <a:rPr lang="en-US" sz="900">
                          <a:effectLst/>
                          <a:latin typeface="Times New Roman"/>
                          <a:ea typeface="MS Mincho"/>
                          <a:cs typeface="Times New Roman"/>
                        </a:rPr>
                        <a:t>0100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294">
                <a:tc>
                  <a:txBody>
                    <a:bodyPr/>
                    <a:lstStyle/>
                    <a:p>
                      <a:pPr marL="0" marR="0" algn="ctr">
                        <a:lnSpc>
                          <a:spcPct val="115000"/>
                        </a:lnSpc>
                        <a:spcBef>
                          <a:spcPts val="0"/>
                        </a:spcBef>
                        <a:spcAft>
                          <a:spcPts val="0"/>
                        </a:spcAft>
                      </a:pPr>
                      <a:r>
                        <a:rPr lang="en-US" sz="900">
                          <a:effectLst/>
                          <a:latin typeface="Times New Roman"/>
                          <a:ea typeface="MS Mincho"/>
                          <a:cs typeface="Times New Roman"/>
                        </a:rPr>
                        <a:t>0101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Times New Roman"/>
                          <a:ea typeface="MS Mincho"/>
                          <a:cs typeface="Times New Roman"/>
                        </a:rPr>
                        <a:t>1/√10</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-3/√10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294">
                <a:tc>
                  <a:txBody>
                    <a:bodyPr/>
                    <a:lstStyle/>
                    <a:p>
                      <a:pPr marL="0" marR="0" algn="ctr">
                        <a:lnSpc>
                          <a:spcPct val="115000"/>
                        </a:lnSpc>
                        <a:spcBef>
                          <a:spcPts val="0"/>
                        </a:spcBef>
                        <a:spcAft>
                          <a:spcPts val="0"/>
                        </a:spcAft>
                      </a:pPr>
                      <a:r>
                        <a:rPr lang="en-US" sz="900">
                          <a:effectLst/>
                          <a:latin typeface="Times New Roman"/>
                          <a:ea typeface="MS Mincho"/>
                          <a:cs typeface="Times New Roman"/>
                        </a:rPr>
                        <a:t>0110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3/√10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294">
                <a:tc>
                  <a:txBody>
                    <a:bodyPr/>
                    <a:lstStyle/>
                    <a:p>
                      <a:pPr marL="0" marR="0" algn="ctr">
                        <a:lnSpc>
                          <a:spcPct val="115000"/>
                        </a:lnSpc>
                        <a:spcBef>
                          <a:spcPts val="0"/>
                        </a:spcBef>
                        <a:spcAft>
                          <a:spcPts val="0"/>
                        </a:spcAft>
                      </a:pPr>
                      <a:r>
                        <a:rPr lang="en-US" sz="900">
                          <a:effectLst/>
                          <a:latin typeface="Times New Roman"/>
                          <a:ea typeface="MS Mincho"/>
                          <a:cs typeface="Times New Roman"/>
                        </a:rPr>
                        <a:t>0111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3/√10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-3/√10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294">
                <a:tc>
                  <a:txBody>
                    <a:bodyPr/>
                    <a:lstStyle/>
                    <a:p>
                      <a:pPr marL="0" marR="0" algn="ctr">
                        <a:lnSpc>
                          <a:spcPct val="115000"/>
                        </a:lnSpc>
                        <a:spcBef>
                          <a:spcPts val="0"/>
                        </a:spcBef>
                        <a:spcAft>
                          <a:spcPts val="0"/>
                        </a:spcAft>
                      </a:pPr>
                      <a:r>
                        <a:rPr lang="en-US" sz="900">
                          <a:effectLst/>
                          <a:latin typeface="Times New Roman"/>
                          <a:ea typeface="MS Mincho"/>
                          <a:cs typeface="Times New Roman"/>
                        </a:rPr>
                        <a:t>1000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294">
                <a:tc>
                  <a:txBody>
                    <a:bodyPr/>
                    <a:lstStyle/>
                    <a:p>
                      <a:pPr marL="0" marR="0" algn="ctr">
                        <a:lnSpc>
                          <a:spcPct val="115000"/>
                        </a:lnSpc>
                        <a:spcBef>
                          <a:spcPts val="0"/>
                        </a:spcBef>
                        <a:spcAft>
                          <a:spcPts val="0"/>
                        </a:spcAft>
                      </a:pPr>
                      <a:r>
                        <a:rPr lang="en-US" sz="900">
                          <a:effectLst/>
                          <a:latin typeface="Times New Roman"/>
                          <a:ea typeface="MS Mincho"/>
                          <a:cs typeface="Times New Roman"/>
                        </a:rPr>
                        <a:t>1001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3/√10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294">
                <a:tc>
                  <a:txBody>
                    <a:bodyPr/>
                    <a:lstStyle/>
                    <a:p>
                      <a:pPr marL="0" marR="0" algn="ctr">
                        <a:lnSpc>
                          <a:spcPct val="115000"/>
                        </a:lnSpc>
                        <a:spcBef>
                          <a:spcPts val="0"/>
                        </a:spcBef>
                        <a:spcAft>
                          <a:spcPts val="0"/>
                        </a:spcAft>
                      </a:pPr>
                      <a:r>
                        <a:rPr lang="en-US" sz="900">
                          <a:effectLst/>
                          <a:latin typeface="Times New Roman"/>
                          <a:ea typeface="MS Mincho"/>
                          <a:cs typeface="Times New Roman"/>
                        </a:rPr>
                        <a:t>1010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-3/√10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294">
                <a:tc>
                  <a:txBody>
                    <a:bodyPr/>
                    <a:lstStyle/>
                    <a:p>
                      <a:pPr marL="0" marR="0" algn="ctr">
                        <a:lnSpc>
                          <a:spcPct val="115000"/>
                        </a:lnSpc>
                        <a:spcBef>
                          <a:spcPts val="0"/>
                        </a:spcBef>
                        <a:spcAft>
                          <a:spcPts val="0"/>
                        </a:spcAft>
                      </a:pPr>
                      <a:r>
                        <a:rPr lang="en-US" sz="900">
                          <a:effectLst/>
                          <a:latin typeface="Times New Roman"/>
                          <a:ea typeface="MS Mincho"/>
                          <a:cs typeface="Times New Roman"/>
                        </a:rPr>
                        <a:t>1011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-3/√10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3/√10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294">
                <a:tc>
                  <a:txBody>
                    <a:bodyPr/>
                    <a:lstStyle/>
                    <a:p>
                      <a:pPr marL="0" marR="0" algn="ctr">
                        <a:lnSpc>
                          <a:spcPct val="115000"/>
                        </a:lnSpc>
                        <a:spcBef>
                          <a:spcPts val="0"/>
                        </a:spcBef>
                        <a:spcAft>
                          <a:spcPts val="0"/>
                        </a:spcAft>
                      </a:pPr>
                      <a:r>
                        <a:rPr lang="en-US" sz="900">
                          <a:effectLst/>
                          <a:latin typeface="Times New Roman"/>
                          <a:ea typeface="MS Mincho"/>
                          <a:cs typeface="Times New Roman"/>
                        </a:rPr>
                        <a:t>1100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Times New Roman"/>
                          <a:ea typeface="MS Mincho"/>
                          <a:cs typeface="Times New Roman"/>
                        </a:rPr>
                        <a:t>-1/√10</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294">
                <a:tc>
                  <a:txBody>
                    <a:bodyPr/>
                    <a:lstStyle/>
                    <a:p>
                      <a:pPr marL="0" marR="0" algn="ctr">
                        <a:lnSpc>
                          <a:spcPct val="115000"/>
                        </a:lnSpc>
                        <a:spcBef>
                          <a:spcPts val="0"/>
                        </a:spcBef>
                        <a:spcAft>
                          <a:spcPts val="0"/>
                        </a:spcAft>
                      </a:pPr>
                      <a:r>
                        <a:rPr lang="en-US" sz="900">
                          <a:effectLst/>
                          <a:latin typeface="Times New Roman"/>
                          <a:ea typeface="MS Mincho"/>
                          <a:cs typeface="Times New Roman"/>
                        </a:rPr>
                        <a:t>1101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-3/√10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294">
                <a:tc>
                  <a:txBody>
                    <a:bodyPr/>
                    <a:lstStyle/>
                    <a:p>
                      <a:pPr marL="0" marR="0" algn="ctr">
                        <a:lnSpc>
                          <a:spcPct val="115000"/>
                        </a:lnSpc>
                        <a:spcBef>
                          <a:spcPts val="0"/>
                        </a:spcBef>
                        <a:spcAft>
                          <a:spcPts val="0"/>
                        </a:spcAft>
                      </a:pPr>
                      <a:r>
                        <a:rPr lang="en-US" sz="900">
                          <a:effectLst/>
                          <a:latin typeface="Times New Roman"/>
                          <a:ea typeface="MS Mincho"/>
                          <a:cs typeface="Times New Roman"/>
                        </a:rPr>
                        <a:t>1110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-3/√10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-1/√10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9294">
                <a:tc>
                  <a:txBody>
                    <a:bodyPr/>
                    <a:lstStyle/>
                    <a:p>
                      <a:pPr marL="0" marR="0" algn="ctr">
                        <a:lnSpc>
                          <a:spcPct val="115000"/>
                        </a:lnSpc>
                        <a:spcBef>
                          <a:spcPts val="0"/>
                        </a:spcBef>
                        <a:spcAft>
                          <a:spcPts val="0"/>
                        </a:spcAft>
                      </a:pPr>
                      <a:r>
                        <a:rPr lang="en-US" sz="900">
                          <a:effectLst/>
                          <a:latin typeface="Times New Roman"/>
                          <a:ea typeface="MS Mincho"/>
                          <a:cs typeface="Times New Roman"/>
                        </a:rPr>
                        <a:t>1111</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a:effectLst/>
                          <a:latin typeface="Times New Roman"/>
                          <a:ea typeface="MS Mincho"/>
                          <a:cs typeface="Times New Roman"/>
                        </a:rPr>
                        <a:t>-3/√10</a:t>
                      </a:r>
                      <a:endParaRPr lang="en-US" sz="110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900" dirty="0">
                          <a:effectLst/>
                          <a:latin typeface="Times New Roman"/>
                          <a:ea typeface="MS Mincho"/>
                          <a:cs typeface="Times New Roman"/>
                        </a:rPr>
                        <a:t>-3/√10</a:t>
                      </a:r>
                      <a:endParaRPr lang="en-US" sz="1100" dirty="0">
                        <a:effectLst/>
                        <a:latin typeface="Calibri"/>
                        <a:ea typeface="MS Mincho"/>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916211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r>
              <a:rPr lang="en-US" smtClean="0"/>
              <a:t>February 2014</a:t>
            </a:r>
            <a:endParaRPr lang="en-US"/>
          </a:p>
        </p:txBody>
      </p:sp>
      <p:sp>
        <p:nvSpPr>
          <p:cNvPr id="4" name="Footer Placeholder 3"/>
          <p:cNvSpPr>
            <a:spLocks noGrp="1"/>
          </p:cNvSpPr>
          <p:nvPr>
            <p:ph type="ftr" sz="quarter" idx="11"/>
          </p:nvPr>
        </p:nvSpPr>
        <p:spPr/>
        <p:txBody>
          <a:bodyPr/>
          <a:lstStyle/>
          <a:p>
            <a:pPr>
              <a:defRPr/>
            </a:pPr>
            <a:r>
              <a:rPr lang="en-US" smtClean="0"/>
              <a:t>Hernandez,Li,Dotlić,Miura (NICT)</a:t>
            </a:r>
            <a:endParaRPr lang="en-US" dirty="0"/>
          </a:p>
        </p:txBody>
      </p:sp>
      <p:sp>
        <p:nvSpPr>
          <p:cNvPr id="5" name="Slide Number Placeholder 4"/>
          <p:cNvSpPr>
            <a:spLocks noGrp="1"/>
          </p:cNvSpPr>
          <p:nvPr>
            <p:ph type="sldNum" sz="quarter" idx="12"/>
          </p:nvPr>
        </p:nvSpPr>
        <p:spPr/>
        <p:txBody>
          <a:bodyPr/>
          <a:lstStyle/>
          <a:p>
            <a:pPr>
              <a:defRPr/>
            </a:pPr>
            <a:r>
              <a:rPr lang="en-US" smtClean="0"/>
              <a:t>Slide </a:t>
            </a:r>
            <a:fld id="{1227DBF8-456F-4610-924F-FA5D876E4E00}" type="slidenum">
              <a:rPr lang="en-US" smtClean="0"/>
              <a:pPr>
                <a:defRPr/>
              </a:pPr>
              <a:t>26</a:t>
            </a:fld>
            <a:endParaRPr lang="en-US"/>
          </a:p>
        </p:txBody>
      </p:sp>
      <p:graphicFrame>
        <p:nvGraphicFramePr>
          <p:cNvPr id="135" name="Object 134"/>
          <p:cNvGraphicFramePr>
            <a:graphicFrameLocks noChangeAspect="1"/>
          </p:cNvGraphicFramePr>
          <p:nvPr>
            <p:extLst>
              <p:ext uri="{D42A27DB-BD31-4B8C-83A1-F6EECF244321}">
                <p14:modId xmlns:p14="http://schemas.microsoft.com/office/powerpoint/2010/main" val="4015353031"/>
              </p:ext>
            </p:extLst>
          </p:nvPr>
        </p:nvGraphicFramePr>
        <p:xfrm>
          <a:off x="2362200" y="736626"/>
          <a:ext cx="4267200" cy="5582030"/>
        </p:xfrm>
        <a:graphic>
          <a:graphicData uri="http://schemas.openxmlformats.org/presentationml/2006/ole">
            <mc:AlternateContent xmlns:mc="http://schemas.openxmlformats.org/markup-compatibility/2006">
              <mc:Choice xmlns:v="urn:schemas-microsoft-com:vml" Requires="v">
                <p:oleObj spid="_x0000_s36043" name="Document" r:id="rId3" imgW="6112647" imgH="7994221" progId="Word.Document.12">
                  <p:embed/>
                </p:oleObj>
              </mc:Choice>
              <mc:Fallback>
                <p:oleObj name="Document" r:id="rId3" imgW="6112647" imgH="7994221" progId="Word.Document.12">
                  <p:embed/>
                  <p:pic>
                    <p:nvPicPr>
                      <p:cNvPr id="0" name=""/>
                      <p:cNvPicPr/>
                      <p:nvPr/>
                    </p:nvPicPr>
                    <p:blipFill>
                      <a:blip r:embed="rId4"/>
                      <a:stretch>
                        <a:fillRect/>
                      </a:stretch>
                    </p:blipFill>
                    <p:spPr>
                      <a:xfrm>
                        <a:off x="2362200" y="736626"/>
                        <a:ext cx="4267200" cy="5582030"/>
                      </a:xfrm>
                      <a:prstGeom prst="rect">
                        <a:avLst/>
                      </a:prstGeom>
                    </p:spPr>
                  </p:pic>
                </p:oleObj>
              </mc:Fallback>
            </mc:AlternateContent>
          </a:graphicData>
        </a:graphic>
      </p:graphicFrame>
      <p:sp>
        <p:nvSpPr>
          <p:cNvPr id="136" name="TextBox 135"/>
          <p:cNvSpPr txBox="1"/>
          <p:nvPr/>
        </p:nvSpPr>
        <p:spPr>
          <a:xfrm>
            <a:off x="381000" y="1828800"/>
            <a:ext cx="1289135" cy="461665"/>
          </a:xfrm>
          <a:prstGeom prst="rect">
            <a:avLst/>
          </a:prstGeom>
          <a:noFill/>
        </p:spPr>
        <p:txBody>
          <a:bodyPr wrap="none" rtlCol="0">
            <a:spAutoFit/>
          </a:bodyPr>
          <a:lstStyle/>
          <a:p>
            <a:r>
              <a:rPr lang="en-US" sz="2400" dirty="0" smtClean="0"/>
              <a:t>64 QAM</a:t>
            </a:r>
            <a:endParaRPr lang="en-US" sz="2400" dirty="0"/>
          </a:p>
        </p:txBody>
      </p:sp>
    </p:spTree>
    <p:extLst>
      <p:ext uri="{BB962C8B-B14F-4D97-AF65-F5344CB8AC3E}">
        <p14:creationId xmlns:p14="http://schemas.microsoft.com/office/powerpoint/2010/main" val="80374699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Layer mapping</a:t>
            </a:r>
            <a:endParaRPr lang="en-US" dirty="0"/>
          </a:p>
        </p:txBody>
      </p:sp>
      <p:sp>
        <p:nvSpPr>
          <p:cNvPr id="3" name="Content Placeholder 2"/>
          <p:cNvSpPr>
            <a:spLocks noGrp="1"/>
          </p:cNvSpPr>
          <p:nvPr>
            <p:ph idx="1"/>
          </p:nvPr>
        </p:nvSpPr>
        <p:spPr/>
        <p:txBody>
          <a:bodyPr/>
          <a:lstStyle/>
          <a:p>
            <a:r>
              <a:rPr lang="en-US" sz="2400" dirty="0" smtClean="0">
                <a:latin typeface="+mj-lt"/>
              </a:rPr>
              <a:t>Two MIMO technologies are supported: </a:t>
            </a:r>
            <a:r>
              <a:rPr lang="en-US" sz="2400" b="1" i="1" dirty="0" smtClean="0">
                <a:latin typeface="+mj-lt"/>
              </a:rPr>
              <a:t>open loop spatial multiplexing</a:t>
            </a:r>
            <a:r>
              <a:rPr lang="en-US" sz="2400" dirty="0" smtClean="0">
                <a:latin typeface="+mj-lt"/>
              </a:rPr>
              <a:t> and </a:t>
            </a:r>
            <a:r>
              <a:rPr lang="en-US" sz="2400" b="1" i="1" dirty="0" smtClean="0">
                <a:latin typeface="+mj-lt"/>
              </a:rPr>
              <a:t>transmit diversity </a:t>
            </a:r>
            <a:r>
              <a:rPr lang="en-US" sz="2400" dirty="0" smtClean="0">
                <a:latin typeface="+mj-lt"/>
              </a:rPr>
              <a:t>(SFBC) for 2 and 4 antennas.</a:t>
            </a:r>
          </a:p>
          <a:p>
            <a:r>
              <a:rPr lang="en-US" sz="2400" dirty="0" smtClean="0">
                <a:latin typeface="+mj-lt"/>
              </a:rPr>
              <a:t>The [complex] modulation symbols per codeword </a:t>
            </a:r>
            <a:r>
              <a:rPr lang="en-US" sz="2400" i="1" dirty="0" smtClean="0">
                <a:latin typeface="+mj-lt"/>
              </a:rPr>
              <a:t>d</a:t>
            </a:r>
            <a:r>
              <a:rPr lang="en-US" sz="2400" i="1" baseline="-25000" dirty="0" smtClean="0">
                <a:latin typeface="+mj-lt"/>
              </a:rPr>
              <a:t>i</a:t>
            </a:r>
            <a:r>
              <a:rPr lang="en-US" sz="2400" dirty="0" smtClean="0">
                <a:latin typeface="+mj-lt"/>
              </a:rPr>
              <a:t> for </a:t>
            </a:r>
            <a:r>
              <a:rPr lang="en-US" sz="2400" i="1" dirty="0" err="1" smtClean="0">
                <a:latin typeface="+mj-lt"/>
              </a:rPr>
              <a:t>i</a:t>
            </a:r>
            <a:r>
              <a:rPr lang="en-US" sz="2400" i="1" dirty="0" smtClean="0">
                <a:latin typeface="+mj-lt"/>
              </a:rPr>
              <a:t>=0,1,…,N</a:t>
            </a:r>
            <a:r>
              <a:rPr lang="en-US" sz="2400" i="1" baseline="-25000" dirty="0" smtClean="0">
                <a:latin typeface="+mj-lt"/>
              </a:rPr>
              <a:t>sym</a:t>
            </a:r>
            <a:r>
              <a:rPr lang="en-US" sz="2400" i="1" dirty="0" smtClean="0">
                <a:latin typeface="+mj-lt"/>
              </a:rPr>
              <a:t>-1 </a:t>
            </a:r>
            <a:r>
              <a:rPr lang="en-US" sz="2400" dirty="0" smtClean="0">
                <a:latin typeface="+mj-lt"/>
              </a:rPr>
              <a:t>are mapped into several layers</a:t>
            </a:r>
          </a:p>
          <a:p>
            <a:pPr lvl="1"/>
            <a:r>
              <a:rPr lang="en-US" sz="2000" dirty="0" smtClean="0">
                <a:latin typeface="+mj-lt"/>
              </a:rPr>
              <a:t>Layer=independent stream of symbols in a MIMO configuration.</a:t>
            </a:r>
          </a:p>
          <a:p>
            <a:pPr lvl="1"/>
            <a:r>
              <a:rPr lang="en-US" sz="2000" dirty="0" smtClean="0">
                <a:latin typeface="+mj-lt"/>
              </a:rPr>
              <a:t>Rank=number of layers transmitted.</a:t>
            </a:r>
          </a:p>
          <a:p>
            <a:r>
              <a:rPr lang="en-US" sz="2400" dirty="0" smtClean="0">
                <a:latin typeface="+mj-lt"/>
              </a:rPr>
              <a:t>As                                           for </a:t>
            </a:r>
          </a:p>
          <a:p>
            <a:pPr lvl="1"/>
            <a:r>
              <a:rPr lang="en-US" sz="2000" dirty="0">
                <a:latin typeface="+mj-lt"/>
              </a:rPr>
              <a:t>w</a:t>
            </a:r>
            <a:r>
              <a:rPr lang="en-US" sz="2000" dirty="0" smtClean="0">
                <a:latin typeface="+mj-lt"/>
              </a:rPr>
              <a:t>here     is the number of layers and        is the number of symbols per layer for the </a:t>
            </a:r>
            <a:r>
              <a:rPr lang="en-US" sz="2000" i="1" dirty="0" err="1" smtClean="0">
                <a:latin typeface="+mj-lt"/>
              </a:rPr>
              <a:t>q</a:t>
            </a:r>
            <a:r>
              <a:rPr lang="en-US" sz="2000" dirty="0" err="1" smtClean="0">
                <a:latin typeface="+mj-lt"/>
              </a:rPr>
              <a:t>th</a:t>
            </a:r>
            <a:r>
              <a:rPr lang="en-US" sz="2000" dirty="0" smtClean="0">
                <a:latin typeface="+mj-lt"/>
              </a:rPr>
              <a:t> codeword.</a:t>
            </a:r>
            <a:endParaRPr lang="en-US" sz="2000" dirty="0">
              <a:latin typeface="+mj-lt"/>
            </a:endParaRPr>
          </a:p>
        </p:txBody>
      </p:sp>
      <p:sp>
        <p:nvSpPr>
          <p:cNvPr id="4" name="Date Placeholder 3"/>
          <p:cNvSpPr>
            <a:spLocks noGrp="1"/>
          </p:cNvSpPr>
          <p:nvPr>
            <p:ph type="dt" sz="half" idx="10"/>
          </p:nvPr>
        </p:nvSpPr>
        <p:spPr/>
        <p:txBody>
          <a:bodyPr/>
          <a:lstStyle/>
          <a:p>
            <a:pPr>
              <a:defRPr/>
            </a:pPr>
            <a:r>
              <a:rPr lang="en-US" smtClean="0"/>
              <a:t>February 2014</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27</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2627777730"/>
              </p:ext>
            </p:extLst>
          </p:nvPr>
        </p:nvGraphicFramePr>
        <p:xfrm>
          <a:off x="1555750" y="4800600"/>
          <a:ext cx="3011488" cy="381000"/>
        </p:xfrm>
        <a:graphic>
          <a:graphicData uri="http://schemas.openxmlformats.org/presentationml/2006/ole">
            <mc:AlternateContent xmlns:mc="http://schemas.openxmlformats.org/markup-compatibility/2006">
              <mc:Choice xmlns:v="urn:schemas-microsoft-com:vml" Requires="v">
                <p:oleObj spid="_x0000_s22066" name="Equation" r:id="rId3" imgW="2108160" imgH="266400" progId="Equation.3">
                  <p:embed/>
                </p:oleObj>
              </mc:Choice>
              <mc:Fallback>
                <p:oleObj name="Equation" r:id="rId3" imgW="2108160" imgH="266400" progId="Equation.3">
                  <p:embed/>
                  <p:pic>
                    <p:nvPicPr>
                      <p:cNvPr id="0" name=""/>
                      <p:cNvPicPr/>
                      <p:nvPr/>
                    </p:nvPicPr>
                    <p:blipFill>
                      <a:blip r:embed="rId4"/>
                      <a:stretch>
                        <a:fillRect/>
                      </a:stretch>
                    </p:blipFill>
                    <p:spPr>
                      <a:xfrm>
                        <a:off x="1555750" y="4800600"/>
                        <a:ext cx="3011488" cy="38100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859725711"/>
              </p:ext>
            </p:extLst>
          </p:nvPr>
        </p:nvGraphicFramePr>
        <p:xfrm>
          <a:off x="5181600" y="4800600"/>
          <a:ext cx="1386840" cy="330200"/>
        </p:xfrm>
        <a:graphic>
          <a:graphicData uri="http://schemas.openxmlformats.org/presentationml/2006/ole">
            <mc:AlternateContent xmlns:mc="http://schemas.openxmlformats.org/markup-compatibility/2006">
              <mc:Choice xmlns:v="urn:schemas-microsoft-com:vml" Requires="v">
                <p:oleObj spid="_x0000_s22067" name="Equation" r:id="rId5" imgW="1066680" imgH="253800" progId="Equation.3">
                  <p:embed/>
                </p:oleObj>
              </mc:Choice>
              <mc:Fallback>
                <p:oleObj name="Equation" r:id="rId5" imgW="1066680" imgH="253800" progId="Equation.3">
                  <p:embed/>
                  <p:pic>
                    <p:nvPicPr>
                      <p:cNvPr id="0" name=""/>
                      <p:cNvPicPr/>
                      <p:nvPr/>
                    </p:nvPicPr>
                    <p:blipFill>
                      <a:blip r:embed="rId6"/>
                      <a:stretch>
                        <a:fillRect/>
                      </a:stretch>
                    </p:blipFill>
                    <p:spPr>
                      <a:xfrm>
                        <a:off x="5181600" y="4800600"/>
                        <a:ext cx="1386840" cy="33020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061282074"/>
              </p:ext>
            </p:extLst>
          </p:nvPr>
        </p:nvGraphicFramePr>
        <p:xfrm>
          <a:off x="2230582" y="5257799"/>
          <a:ext cx="207818" cy="228601"/>
        </p:xfrm>
        <a:graphic>
          <a:graphicData uri="http://schemas.openxmlformats.org/presentationml/2006/ole">
            <mc:AlternateContent xmlns:mc="http://schemas.openxmlformats.org/markup-compatibility/2006">
              <mc:Choice xmlns:v="urn:schemas-microsoft-com:vml" Requires="v">
                <p:oleObj spid="_x0000_s22068" name="Equation" r:id="rId7" imgW="126720" imgH="139680" progId="Equation.3">
                  <p:embed/>
                </p:oleObj>
              </mc:Choice>
              <mc:Fallback>
                <p:oleObj name="Equation" r:id="rId7" imgW="126720" imgH="139680" progId="Equation.3">
                  <p:embed/>
                  <p:pic>
                    <p:nvPicPr>
                      <p:cNvPr id="0" name=""/>
                      <p:cNvPicPr/>
                      <p:nvPr/>
                    </p:nvPicPr>
                    <p:blipFill>
                      <a:blip r:embed="rId8"/>
                      <a:stretch>
                        <a:fillRect/>
                      </a:stretch>
                    </p:blipFill>
                    <p:spPr>
                      <a:xfrm>
                        <a:off x="2230582" y="5257799"/>
                        <a:ext cx="207818" cy="228601"/>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273824412"/>
              </p:ext>
            </p:extLst>
          </p:nvPr>
        </p:nvGraphicFramePr>
        <p:xfrm>
          <a:off x="5334000" y="5168900"/>
          <a:ext cx="381000" cy="317500"/>
        </p:xfrm>
        <a:graphic>
          <a:graphicData uri="http://schemas.openxmlformats.org/presentationml/2006/ole">
            <mc:AlternateContent xmlns:mc="http://schemas.openxmlformats.org/markup-compatibility/2006">
              <mc:Choice xmlns:v="urn:schemas-microsoft-com:vml" Requires="v">
                <p:oleObj spid="_x0000_s22069" name="Equation" r:id="rId9" imgW="304560" imgH="253800" progId="Equation.3">
                  <p:embed/>
                </p:oleObj>
              </mc:Choice>
              <mc:Fallback>
                <p:oleObj name="Equation" r:id="rId9" imgW="304560" imgH="253800" progId="Equation.3">
                  <p:embed/>
                  <p:pic>
                    <p:nvPicPr>
                      <p:cNvPr id="0" name=""/>
                      <p:cNvPicPr/>
                      <p:nvPr/>
                    </p:nvPicPr>
                    <p:blipFill>
                      <a:blip r:embed="rId10"/>
                      <a:stretch>
                        <a:fillRect/>
                      </a:stretch>
                    </p:blipFill>
                    <p:spPr>
                      <a:xfrm>
                        <a:off x="5334000" y="5168900"/>
                        <a:ext cx="381000" cy="317500"/>
                      </a:xfrm>
                      <a:prstGeom prst="rect">
                        <a:avLst/>
                      </a:prstGeom>
                    </p:spPr>
                  </p:pic>
                </p:oleObj>
              </mc:Fallback>
            </mc:AlternateContent>
          </a:graphicData>
        </a:graphic>
      </p:graphicFrame>
    </p:spTree>
    <p:extLst>
      <p:ext uri="{BB962C8B-B14F-4D97-AF65-F5344CB8AC3E}">
        <p14:creationId xmlns:p14="http://schemas.microsoft.com/office/powerpoint/2010/main" val="36919934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Precoding</a:t>
            </a:r>
            <a:endParaRPr lang="en-US" dirty="0"/>
          </a:p>
        </p:txBody>
      </p:sp>
      <p:sp>
        <p:nvSpPr>
          <p:cNvPr id="3" name="Content Placeholder 2"/>
          <p:cNvSpPr>
            <a:spLocks noGrp="1"/>
          </p:cNvSpPr>
          <p:nvPr>
            <p:ph idx="1"/>
          </p:nvPr>
        </p:nvSpPr>
        <p:spPr/>
        <p:txBody>
          <a:bodyPr/>
          <a:lstStyle/>
          <a:p>
            <a:r>
              <a:rPr lang="en-US" sz="2400" dirty="0" err="1" smtClean="0">
                <a:latin typeface="+mj-lt"/>
              </a:rPr>
              <a:t>Precoding</a:t>
            </a:r>
            <a:r>
              <a:rPr lang="en-US" sz="2400" dirty="0" smtClean="0">
                <a:latin typeface="+mj-lt"/>
              </a:rPr>
              <a:t> allows to increase system performance and robustness by feeding back to the transmitter CSI.</a:t>
            </a:r>
          </a:p>
          <a:p>
            <a:r>
              <a:rPr lang="en-US" sz="2400" dirty="0" smtClean="0">
                <a:latin typeface="+mj-lt"/>
              </a:rPr>
              <a:t>Schematic diagram of MIMO support with </a:t>
            </a:r>
            <a:r>
              <a:rPr lang="en-US" sz="2400" dirty="0" err="1" smtClean="0">
                <a:latin typeface="+mj-lt"/>
              </a:rPr>
              <a:t>precoding</a:t>
            </a:r>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February 2014</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28</a:t>
            </a:fld>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541557400"/>
              </p:ext>
            </p:extLst>
          </p:nvPr>
        </p:nvGraphicFramePr>
        <p:xfrm>
          <a:off x="2438401" y="3581400"/>
          <a:ext cx="3505200" cy="1804703"/>
        </p:xfrm>
        <a:graphic>
          <a:graphicData uri="http://schemas.openxmlformats.org/presentationml/2006/ole">
            <mc:AlternateContent xmlns:mc="http://schemas.openxmlformats.org/markup-compatibility/2006">
              <mc:Choice xmlns:v="urn:schemas-microsoft-com:vml" Requires="v">
                <p:oleObj spid="_x0000_s24718" name="Visio" r:id="rId3" imgW="3684343" imgH="1897290" progId="Visio.Drawing.11">
                  <p:embed/>
                </p:oleObj>
              </mc:Choice>
              <mc:Fallback>
                <p:oleObj name="Visio" r:id="rId3" imgW="3684343" imgH="1897290" progId="Visio.Drawing.11">
                  <p:embed/>
                  <p:pic>
                    <p:nvPicPr>
                      <p:cNvPr id="0" name=""/>
                      <p:cNvPicPr/>
                      <p:nvPr/>
                    </p:nvPicPr>
                    <p:blipFill>
                      <a:blip r:embed="rId4"/>
                      <a:stretch>
                        <a:fillRect/>
                      </a:stretch>
                    </p:blipFill>
                    <p:spPr>
                      <a:xfrm>
                        <a:off x="2438401" y="3581400"/>
                        <a:ext cx="3505200" cy="1804703"/>
                      </a:xfrm>
                      <a:prstGeom prst="rect">
                        <a:avLst/>
                      </a:prstGeom>
                    </p:spPr>
                  </p:pic>
                </p:oleObj>
              </mc:Fallback>
            </mc:AlternateContent>
          </a:graphicData>
        </a:graphic>
      </p:graphicFrame>
    </p:spTree>
    <p:extLst>
      <p:ext uri="{BB962C8B-B14F-4D97-AF65-F5344CB8AC3E}">
        <p14:creationId xmlns:p14="http://schemas.microsoft.com/office/powerpoint/2010/main" val="336324484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Multicarrier Modulation</a:t>
            </a:r>
            <a:br>
              <a:rPr lang="en-US" sz="3400" dirty="0" smtClean="0"/>
            </a:br>
            <a:r>
              <a:rPr lang="en-US" sz="2800" dirty="0" smtClean="0"/>
              <a:t>DFT-S OFDM or OFDM Parameters</a:t>
            </a:r>
            <a:endParaRPr lang="en-US" sz="2800" dirty="0"/>
          </a:p>
        </p:txBody>
      </p:sp>
      <p:sp>
        <p:nvSpPr>
          <p:cNvPr id="3" name="Content Placeholder 2"/>
          <p:cNvSpPr>
            <a:spLocks noGrp="1"/>
          </p:cNvSpPr>
          <p:nvPr>
            <p:ph idx="1"/>
          </p:nvPr>
        </p:nvSpPr>
        <p:spPr/>
        <p:txBody>
          <a:bodyPr/>
          <a:lstStyle/>
          <a:p>
            <a:pPr marL="0" indent="0">
              <a:buNone/>
            </a:pPr>
            <a:endParaRPr lang="en-US" sz="2400" dirty="0" smtClean="0">
              <a:latin typeface="+mj-lt"/>
            </a:endParaRPr>
          </a:p>
          <a:p>
            <a:endParaRPr lang="en-US" sz="2400" dirty="0" smtClean="0">
              <a:latin typeface="+mj-lt"/>
            </a:endParaRPr>
          </a:p>
          <a:p>
            <a:endParaRPr lang="en-US" sz="2400" dirty="0" smtClean="0">
              <a:latin typeface="+mj-lt"/>
            </a:endParaRPr>
          </a:p>
          <a:p>
            <a:r>
              <a:rPr lang="en-US" sz="2400" i="1" dirty="0" smtClean="0">
                <a:latin typeface="+mj-lt"/>
              </a:rPr>
              <a:t>∆f </a:t>
            </a:r>
            <a:r>
              <a:rPr lang="en-US" sz="2400" dirty="0" smtClean="0">
                <a:latin typeface="+mj-lt"/>
              </a:rPr>
              <a:t>is constant and equal to 15 KHz.</a:t>
            </a:r>
          </a:p>
          <a:p>
            <a:pPr lvl="0"/>
            <a:r>
              <a:rPr lang="en-US" sz="2400" dirty="0">
                <a:solidFill>
                  <a:srgbClr val="000000"/>
                </a:solidFill>
                <a:latin typeface="Times New Roman"/>
              </a:rPr>
              <a:t>Maximum FFT </a:t>
            </a:r>
            <a:r>
              <a:rPr lang="en-US" sz="2400" dirty="0" smtClean="0">
                <a:solidFill>
                  <a:srgbClr val="000000"/>
                </a:solidFill>
                <a:latin typeface="Times New Roman"/>
              </a:rPr>
              <a:t>size: </a:t>
            </a:r>
          </a:p>
          <a:p>
            <a:pPr lvl="1"/>
            <a:r>
              <a:rPr lang="en-US" sz="1900" i="1" dirty="0" smtClean="0">
                <a:solidFill>
                  <a:srgbClr val="000000"/>
                </a:solidFill>
                <a:latin typeface="Times New Roman"/>
              </a:rPr>
              <a:t>M</a:t>
            </a:r>
            <a:r>
              <a:rPr lang="en-US" sz="1900" dirty="0" smtClean="0">
                <a:solidFill>
                  <a:srgbClr val="000000"/>
                </a:solidFill>
                <a:latin typeface="Times New Roman"/>
              </a:rPr>
              <a:t>=1024 (if </a:t>
            </a:r>
            <a:r>
              <a:rPr lang="en-US" sz="1900" i="1" dirty="0" smtClean="0">
                <a:solidFill>
                  <a:srgbClr val="000000"/>
                </a:solidFill>
                <a:latin typeface="Times New Roman"/>
              </a:rPr>
              <a:t>BW</a:t>
            </a:r>
            <a:r>
              <a:rPr lang="en-US" sz="1900" dirty="0" smtClean="0">
                <a:solidFill>
                  <a:srgbClr val="000000"/>
                </a:solidFill>
                <a:latin typeface="Times New Roman"/>
              </a:rPr>
              <a:t>=10 MHz), </a:t>
            </a:r>
            <a:r>
              <a:rPr lang="en-US" sz="1900" i="1" dirty="0" smtClean="0">
                <a:solidFill>
                  <a:srgbClr val="000000"/>
                </a:solidFill>
                <a:latin typeface="Times New Roman"/>
              </a:rPr>
              <a:t>M</a:t>
            </a:r>
            <a:r>
              <a:rPr lang="en-US" sz="1900" dirty="0" smtClean="0">
                <a:solidFill>
                  <a:srgbClr val="000000"/>
                </a:solidFill>
                <a:latin typeface="Times New Roman"/>
              </a:rPr>
              <a:t>=2048 (if </a:t>
            </a:r>
            <a:r>
              <a:rPr lang="en-US" sz="1900" i="1" dirty="0" smtClean="0">
                <a:solidFill>
                  <a:srgbClr val="000000"/>
                </a:solidFill>
                <a:latin typeface="Times New Roman"/>
              </a:rPr>
              <a:t>BW</a:t>
            </a:r>
            <a:r>
              <a:rPr lang="en-US" sz="1900" dirty="0" smtClean="0">
                <a:solidFill>
                  <a:srgbClr val="000000"/>
                </a:solidFill>
                <a:latin typeface="Times New Roman"/>
              </a:rPr>
              <a:t>=20 MHz)</a:t>
            </a:r>
            <a:endParaRPr lang="en-US" sz="1900" dirty="0">
              <a:solidFill>
                <a:srgbClr val="000000"/>
              </a:solidFill>
              <a:latin typeface="Times New Roman"/>
            </a:endParaRPr>
          </a:p>
          <a:p>
            <a:r>
              <a:rPr lang="en-US" sz="2400" dirty="0" smtClean="0">
                <a:latin typeface="+mj-lt"/>
              </a:rPr>
              <a:t>Sampling time: </a:t>
            </a:r>
          </a:p>
          <a:p>
            <a:pPr lvl="1"/>
            <a:r>
              <a:rPr lang="en-US" sz="1900" i="1" dirty="0" err="1" smtClean="0">
                <a:latin typeface="+mj-lt"/>
              </a:rPr>
              <a:t>T</a:t>
            </a:r>
            <a:r>
              <a:rPr lang="en-US" sz="1900" i="1" baseline="-25000" dirty="0" err="1" smtClean="0">
                <a:latin typeface="+mj-lt"/>
              </a:rPr>
              <a:t>s</a:t>
            </a:r>
            <a:r>
              <a:rPr lang="en-US" sz="1900" dirty="0" smtClean="0">
                <a:latin typeface="+mj-lt"/>
              </a:rPr>
              <a:t>=65.10 </a:t>
            </a:r>
            <a:r>
              <a:rPr lang="en-US" sz="1900" dirty="0" err="1" smtClean="0">
                <a:latin typeface="+mj-lt"/>
              </a:rPr>
              <a:t>nsec</a:t>
            </a:r>
            <a:r>
              <a:rPr lang="en-US" sz="1900" dirty="0" smtClean="0">
                <a:latin typeface="+mj-lt"/>
              </a:rPr>
              <a:t> (</a:t>
            </a:r>
            <a:r>
              <a:rPr lang="en-US" sz="1900" dirty="0">
                <a:solidFill>
                  <a:srgbClr val="000000"/>
                </a:solidFill>
                <a:latin typeface="Times New Roman"/>
              </a:rPr>
              <a:t>if </a:t>
            </a:r>
            <a:r>
              <a:rPr lang="en-US" sz="1900" i="1" dirty="0">
                <a:solidFill>
                  <a:srgbClr val="000000"/>
                </a:solidFill>
                <a:latin typeface="Times New Roman"/>
              </a:rPr>
              <a:t>BW</a:t>
            </a:r>
            <a:r>
              <a:rPr lang="en-US" sz="1900" dirty="0">
                <a:solidFill>
                  <a:srgbClr val="000000"/>
                </a:solidFill>
                <a:latin typeface="Times New Roman"/>
              </a:rPr>
              <a:t>=10 MHz</a:t>
            </a:r>
            <a:r>
              <a:rPr lang="en-US" sz="1900" dirty="0" smtClean="0">
                <a:latin typeface="+mj-lt"/>
              </a:rPr>
              <a:t>), </a:t>
            </a:r>
            <a:r>
              <a:rPr lang="en-US" sz="1900" i="1" dirty="0" err="1" smtClean="0">
                <a:latin typeface="+mj-lt"/>
              </a:rPr>
              <a:t>T</a:t>
            </a:r>
            <a:r>
              <a:rPr lang="en-US" sz="1900" i="1" baseline="-25000" dirty="0" err="1" smtClean="0">
                <a:latin typeface="+mj-lt"/>
              </a:rPr>
              <a:t>s</a:t>
            </a:r>
            <a:r>
              <a:rPr lang="en-US" sz="1900" dirty="0" smtClean="0">
                <a:latin typeface="+mj-lt"/>
              </a:rPr>
              <a:t>=32.6 </a:t>
            </a:r>
            <a:r>
              <a:rPr lang="en-US" sz="1900" dirty="0" err="1" smtClean="0">
                <a:latin typeface="+mj-lt"/>
              </a:rPr>
              <a:t>nsec</a:t>
            </a:r>
            <a:r>
              <a:rPr lang="en-US" sz="1900" dirty="0" smtClean="0">
                <a:latin typeface="+mj-lt"/>
              </a:rPr>
              <a:t> </a:t>
            </a:r>
            <a:r>
              <a:rPr lang="en-US" sz="1900" dirty="0">
                <a:solidFill>
                  <a:srgbClr val="000000"/>
                </a:solidFill>
                <a:latin typeface="Times New Roman"/>
              </a:rPr>
              <a:t>(if </a:t>
            </a:r>
            <a:r>
              <a:rPr lang="en-US" sz="1900" i="1" dirty="0">
                <a:solidFill>
                  <a:srgbClr val="000000"/>
                </a:solidFill>
                <a:latin typeface="Times New Roman"/>
              </a:rPr>
              <a:t>BW</a:t>
            </a:r>
            <a:r>
              <a:rPr lang="en-US" sz="1900" dirty="0">
                <a:solidFill>
                  <a:srgbClr val="000000"/>
                </a:solidFill>
                <a:latin typeface="Times New Roman"/>
              </a:rPr>
              <a:t>=20 MHz</a:t>
            </a:r>
            <a:r>
              <a:rPr lang="en-US" sz="1900" dirty="0" smtClean="0">
                <a:solidFill>
                  <a:srgbClr val="000000"/>
                </a:solidFill>
                <a:latin typeface="Times New Roman"/>
              </a:rPr>
              <a:t>)</a:t>
            </a:r>
            <a:endParaRPr lang="en-US" sz="1900" dirty="0" smtClean="0">
              <a:latin typeface="+mj-lt"/>
            </a:endParaRPr>
          </a:p>
          <a:p>
            <a:r>
              <a:rPr lang="en-US" sz="2400" dirty="0" smtClean="0">
                <a:latin typeface="+mj-lt"/>
              </a:rPr>
              <a:t>Timing based on a common clock at</a:t>
            </a:r>
          </a:p>
          <a:p>
            <a:pPr lvl="1"/>
            <a:r>
              <a:rPr lang="en-US" sz="1900" dirty="0" err="1" smtClean="0">
                <a:latin typeface="+mj-lt"/>
              </a:rPr>
              <a:t>R</a:t>
            </a:r>
            <a:r>
              <a:rPr lang="en-US" sz="1900" baseline="-25000" dirty="0" err="1" smtClean="0">
                <a:latin typeface="+mj-lt"/>
              </a:rPr>
              <a:t>c</a:t>
            </a:r>
            <a:r>
              <a:rPr lang="en-US" sz="1900" dirty="0" smtClean="0">
                <a:latin typeface="+mj-lt"/>
              </a:rPr>
              <a:t>=15.36 MHz </a:t>
            </a:r>
            <a:r>
              <a:rPr lang="en-US" sz="1900" dirty="0"/>
              <a:t>(</a:t>
            </a:r>
            <a:r>
              <a:rPr lang="en-US" sz="1900" dirty="0">
                <a:solidFill>
                  <a:srgbClr val="000000"/>
                </a:solidFill>
                <a:latin typeface="Times New Roman"/>
              </a:rPr>
              <a:t>if </a:t>
            </a:r>
            <a:r>
              <a:rPr lang="en-US" sz="1900" i="1" dirty="0">
                <a:solidFill>
                  <a:srgbClr val="000000"/>
                </a:solidFill>
                <a:latin typeface="Times New Roman"/>
              </a:rPr>
              <a:t>BW</a:t>
            </a:r>
            <a:r>
              <a:rPr lang="en-US" sz="1900" dirty="0">
                <a:solidFill>
                  <a:srgbClr val="000000"/>
                </a:solidFill>
                <a:latin typeface="Times New Roman"/>
              </a:rPr>
              <a:t>=10 </a:t>
            </a:r>
            <a:r>
              <a:rPr lang="en-US" sz="1900" dirty="0" smtClean="0">
                <a:solidFill>
                  <a:srgbClr val="000000"/>
                </a:solidFill>
                <a:latin typeface="Times New Roman"/>
              </a:rPr>
              <a:t>MHz), </a:t>
            </a:r>
            <a:r>
              <a:rPr lang="en-US" sz="1900" dirty="0" err="1" smtClean="0">
                <a:solidFill>
                  <a:srgbClr val="000000"/>
                </a:solidFill>
                <a:latin typeface="Times New Roman"/>
              </a:rPr>
              <a:t>R</a:t>
            </a:r>
            <a:r>
              <a:rPr lang="en-US" sz="1900" baseline="-25000" dirty="0" err="1" smtClean="0">
                <a:solidFill>
                  <a:srgbClr val="000000"/>
                </a:solidFill>
                <a:latin typeface="Times New Roman"/>
              </a:rPr>
              <a:t>c</a:t>
            </a:r>
            <a:r>
              <a:rPr lang="en-US" sz="1900" dirty="0" smtClean="0">
                <a:solidFill>
                  <a:srgbClr val="000000"/>
                </a:solidFill>
                <a:latin typeface="Times New Roman"/>
              </a:rPr>
              <a:t>=30.72 MHz </a:t>
            </a:r>
            <a:r>
              <a:rPr lang="en-US" sz="1900" dirty="0">
                <a:solidFill>
                  <a:srgbClr val="000000"/>
                </a:solidFill>
                <a:latin typeface="Times New Roman"/>
              </a:rPr>
              <a:t>(if </a:t>
            </a:r>
            <a:r>
              <a:rPr lang="en-US" sz="1900" i="1" dirty="0">
                <a:solidFill>
                  <a:srgbClr val="000000"/>
                </a:solidFill>
                <a:latin typeface="Times New Roman"/>
              </a:rPr>
              <a:t>BW</a:t>
            </a:r>
            <a:r>
              <a:rPr lang="en-US" sz="1900" dirty="0">
                <a:solidFill>
                  <a:srgbClr val="000000"/>
                </a:solidFill>
                <a:latin typeface="Times New Roman"/>
              </a:rPr>
              <a:t>=20 MHz)</a:t>
            </a:r>
            <a:endParaRPr lang="en-US" sz="1900" dirty="0"/>
          </a:p>
          <a:p>
            <a:pPr lvl="1"/>
            <a:endParaRPr lang="en-US" sz="2000" dirty="0" smtClean="0">
              <a:latin typeface="+mj-lt"/>
            </a:endParaRPr>
          </a:p>
          <a:p>
            <a:pPr>
              <a:buNone/>
            </a:pPr>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February 2014</a:t>
            </a:r>
            <a:endParaRPr lang="en-US"/>
          </a:p>
        </p:txBody>
      </p:sp>
      <p:sp>
        <p:nvSpPr>
          <p:cNvPr id="5" name="Footer Placeholder 4"/>
          <p:cNvSpPr>
            <a:spLocks noGrp="1"/>
          </p:cNvSpPr>
          <p:nvPr>
            <p:ph type="ftr" sz="quarter" idx="11"/>
          </p:nvPr>
        </p:nvSpPr>
        <p:spPr/>
        <p:txBody>
          <a:bodyPr/>
          <a:lstStyle/>
          <a:p>
            <a:pPr>
              <a:defRPr/>
            </a:pPr>
            <a:r>
              <a:rPr lang="en-US" dirty="0" smtClean="0"/>
              <a:t>Hernandez,Li,Dotlić,Miura (NICT)</a:t>
            </a:r>
            <a:endParaRPr lang="en-US" dirty="0"/>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29</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1683375570"/>
              </p:ext>
            </p:extLst>
          </p:nvPr>
        </p:nvGraphicFramePr>
        <p:xfrm>
          <a:off x="3048000" y="4495800"/>
          <a:ext cx="914400" cy="538147"/>
        </p:xfrm>
        <a:graphic>
          <a:graphicData uri="http://schemas.openxmlformats.org/presentationml/2006/ole">
            <mc:AlternateContent xmlns:mc="http://schemas.openxmlformats.org/markup-compatibility/2006">
              <mc:Choice xmlns:v="urn:schemas-microsoft-com:vml" Requires="v">
                <p:oleObj spid="_x0000_s8531" name="Equation" r:id="rId3" imgW="711000" imgH="419040" progId="Equation.3">
                  <p:embed/>
                </p:oleObj>
              </mc:Choice>
              <mc:Fallback>
                <p:oleObj name="Equation" r:id="rId3" imgW="711000" imgH="419040" progId="Equation.3">
                  <p:embed/>
                  <p:pic>
                    <p:nvPicPr>
                      <p:cNvPr id="0" name=""/>
                      <p:cNvPicPr>
                        <a:picLocks noChangeAspect="1" noChangeArrowheads="1"/>
                      </p:cNvPicPr>
                      <p:nvPr/>
                    </p:nvPicPr>
                    <p:blipFill>
                      <a:blip r:embed="rId4"/>
                      <a:srcRect/>
                      <a:stretch>
                        <a:fillRect/>
                      </a:stretch>
                    </p:blipFill>
                    <p:spPr bwMode="auto">
                      <a:xfrm>
                        <a:off x="3048000" y="4495800"/>
                        <a:ext cx="914400" cy="538147"/>
                      </a:xfrm>
                      <a:prstGeom prst="rect">
                        <a:avLst/>
                      </a:prstGeom>
                      <a:noFill/>
                      <a:extLst/>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287030852"/>
              </p:ext>
            </p:extLst>
          </p:nvPr>
        </p:nvGraphicFramePr>
        <p:xfrm>
          <a:off x="5638800" y="5410200"/>
          <a:ext cx="1082675" cy="406400"/>
        </p:xfrm>
        <a:graphic>
          <a:graphicData uri="http://schemas.openxmlformats.org/presentationml/2006/ole">
            <mc:AlternateContent xmlns:mc="http://schemas.openxmlformats.org/markup-compatibility/2006">
              <mc:Choice xmlns:v="urn:schemas-microsoft-com:vml" Requires="v">
                <p:oleObj spid="_x0000_s8532" name="Equation" r:id="rId5" imgW="609480" imgH="228600" progId="Equation.3">
                  <p:embed/>
                </p:oleObj>
              </mc:Choice>
              <mc:Fallback>
                <p:oleObj name="Equation" r:id="rId5" imgW="609480" imgH="228600" progId="Equation.3">
                  <p:embed/>
                  <p:pic>
                    <p:nvPicPr>
                      <p:cNvPr id="0" name=""/>
                      <p:cNvPicPr>
                        <a:picLocks noChangeAspect="1" noChangeArrowheads="1"/>
                      </p:cNvPicPr>
                      <p:nvPr/>
                    </p:nvPicPr>
                    <p:blipFill>
                      <a:blip r:embed="rId6"/>
                      <a:srcRect/>
                      <a:stretch>
                        <a:fillRect/>
                      </a:stretch>
                    </p:blipFill>
                    <p:spPr bwMode="auto">
                      <a:xfrm>
                        <a:off x="5638800" y="5410200"/>
                        <a:ext cx="1082675" cy="406400"/>
                      </a:xfrm>
                      <a:prstGeom prst="rect">
                        <a:avLst/>
                      </a:prstGeom>
                      <a:noFill/>
                      <a:extLst/>
                    </p:spPr>
                  </p:pic>
                </p:oleObj>
              </mc:Fallback>
            </mc:AlternateContent>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7489446"/>
              </p:ext>
            </p:extLst>
          </p:nvPr>
        </p:nvGraphicFramePr>
        <p:xfrm>
          <a:off x="3124200" y="1828800"/>
          <a:ext cx="2788920" cy="1349502"/>
        </p:xfrm>
        <a:graphic>
          <a:graphicData uri="http://schemas.openxmlformats.org/drawingml/2006/table">
            <a:tbl>
              <a:tblPr firstRow="1" firstCol="1" bandRow="1"/>
              <a:tblGrid>
                <a:gridCol w="1645920"/>
                <a:gridCol w="1143000"/>
              </a:tblGrid>
              <a:tr h="0">
                <a:tc>
                  <a:txBody>
                    <a:bodyPr/>
                    <a:lstStyle/>
                    <a:p>
                      <a:pPr marL="0" marR="0" algn="ctr">
                        <a:lnSpc>
                          <a:spcPct val="115000"/>
                        </a:lnSpc>
                        <a:spcBef>
                          <a:spcPts val="0"/>
                        </a:spcBef>
                        <a:spcAft>
                          <a:spcPts val="0"/>
                        </a:spcAft>
                      </a:pPr>
                      <a:r>
                        <a:rPr lang="en-US" sz="1100" i="1" dirty="0">
                          <a:effectLst/>
                          <a:latin typeface="Times New Roman"/>
                          <a:ea typeface="Calibri"/>
                          <a:cs typeface="Times New Roman"/>
                        </a:rPr>
                        <a:t>Description</a:t>
                      </a:r>
                      <a:endParaRPr lang="en-US" sz="1100" i="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i="1" dirty="0">
                          <a:effectLst/>
                          <a:latin typeface="Times New Roman"/>
                          <a:ea typeface="Calibri"/>
                          <a:cs typeface="Times New Roman"/>
                        </a:rPr>
                        <a:t>Notation</a:t>
                      </a:r>
                      <a:endParaRPr lang="en-US" sz="1100" i="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100" dirty="0">
                          <a:effectLst/>
                          <a:latin typeface="Times New Roman"/>
                          <a:ea typeface="Calibri"/>
                          <a:cs typeface="Times New Roman"/>
                        </a:rPr>
                        <a:t>Total No of subcarriers</a:t>
                      </a:r>
                      <a:endParaRPr lang="en-US" sz="1100"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i="1" dirty="0">
                          <a:effectLst/>
                          <a:latin typeface="Times New Roman"/>
                          <a:ea typeface="Calibri"/>
                          <a:cs typeface="Times New Roman"/>
                        </a:rPr>
                        <a:t>M</a:t>
                      </a:r>
                      <a:endParaRPr lang="en-US" sz="1100" i="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100">
                          <a:effectLst/>
                          <a:latin typeface="Times New Roman"/>
                          <a:ea typeface="Calibri"/>
                          <a:cs typeface="Times New Roman"/>
                        </a:rPr>
                        <a:t>Transmission bandwidth</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i="1" dirty="0">
                          <a:effectLst/>
                          <a:latin typeface="Times New Roman"/>
                          <a:ea typeface="Calibri"/>
                          <a:cs typeface="Times New Roman"/>
                        </a:rPr>
                        <a:t>BW</a:t>
                      </a:r>
                      <a:endParaRPr lang="en-US" sz="1100" i="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100">
                          <a:effectLst/>
                          <a:latin typeface="Times New Roman"/>
                          <a:ea typeface="Calibri"/>
                          <a:cs typeface="Times New Roman"/>
                        </a:rPr>
                        <a:t>No of used subcarriers</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i="1" dirty="0">
                          <a:effectLst/>
                          <a:latin typeface="Times New Roman"/>
                          <a:ea typeface="Calibri"/>
                          <a:cs typeface="Times New Roman"/>
                        </a:rPr>
                        <a:t>N</a:t>
                      </a:r>
                      <a:endParaRPr lang="en-US" sz="1100" i="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100">
                          <a:effectLst/>
                          <a:latin typeface="Times New Roman"/>
                          <a:ea typeface="Calibri"/>
                          <a:cs typeface="Times New Roman"/>
                        </a:rPr>
                        <a:t>Subcarrier spacing</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i="1" dirty="0">
                          <a:effectLst/>
                          <a:latin typeface="Times New Roman"/>
                          <a:ea typeface="Calibri"/>
                          <a:cs typeface="Times New Roman"/>
                        </a:rPr>
                        <a:t>∆f=BW/N</a:t>
                      </a:r>
                      <a:endParaRPr lang="en-US" sz="1100" i="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100">
                          <a:effectLst/>
                          <a:latin typeface="Times New Roman"/>
                          <a:ea typeface="Calibri"/>
                          <a:cs typeface="Times New Roman"/>
                        </a:rPr>
                        <a:t>Sampling time</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i="1" dirty="0" err="1">
                          <a:effectLst/>
                          <a:latin typeface="Times New Roman"/>
                          <a:ea typeface="Calibri"/>
                          <a:cs typeface="Times New Roman"/>
                        </a:rPr>
                        <a:t>T</a:t>
                      </a:r>
                      <a:r>
                        <a:rPr lang="en-US" sz="1100" i="1" baseline="-25000" dirty="0" err="1">
                          <a:effectLst/>
                          <a:latin typeface="Times New Roman"/>
                          <a:ea typeface="Calibri"/>
                          <a:cs typeface="Times New Roman"/>
                        </a:rPr>
                        <a:t>s</a:t>
                      </a:r>
                      <a:endParaRPr lang="en-US" sz="1100" i="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marL="0" marR="0">
                        <a:lnSpc>
                          <a:spcPct val="115000"/>
                        </a:lnSpc>
                        <a:spcBef>
                          <a:spcPts val="0"/>
                        </a:spcBef>
                        <a:spcAft>
                          <a:spcPts val="0"/>
                        </a:spcAft>
                      </a:pPr>
                      <a:r>
                        <a:rPr lang="en-US" sz="1100">
                          <a:effectLst/>
                          <a:latin typeface="Times New Roman"/>
                          <a:ea typeface="Calibri"/>
                          <a:cs typeface="Times New Roman"/>
                        </a:rPr>
                        <a:t>Clock rate</a:t>
                      </a:r>
                      <a:endParaRPr lang="en-US" sz="110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en-US" sz="1100" i="1" dirty="0" err="1">
                          <a:effectLst/>
                          <a:latin typeface="Times New Roman"/>
                          <a:ea typeface="Calibri"/>
                          <a:cs typeface="Times New Roman"/>
                        </a:rPr>
                        <a:t>R</a:t>
                      </a:r>
                      <a:r>
                        <a:rPr lang="en-US" sz="1100" i="1" baseline="-25000" dirty="0" err="1">
                          <a:effectLst/>
                          <a:latin typeface="Times New Roman"/>
                          <a:ea typeface="Calibri"/>
                          <a:cs typeface="Times New Roman"/>
                        </a:rPr>
                        <a:t>c</a:t>
                      </a:r>
                      <a:endParaRPr lang="en-US" sz="1100" i="1" dirty="0">
                        <a:effectLst/>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6475664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Physical Channels</a:t>
            </a:r>
          </a:p>
        </p:txBody>
      </p:sp>
      <p:sp>
        <p:nvSpPr>
          <p:cNvPr id="3" name="Content Placeholder 2"/>
          <p:cNvSpPr>
            <a:spLocks noGrp="1"/>
          </p:cNvSpPr>
          <p:nvPr>
            <p:ph idx="1"/>
          </p:nvPr>
        </p:nvSpPr>
        <p:spPr/>
        <p:txBody>
          <a:bodyPr/>
          <a:lstStyle/>
          <a:p>
            <a:pPr lvl="0"/>
            <a:r>
              <a:rPr lang="en-US" sz="2400" dirty="0">
                <a:solidFill>
                  <a:srgbClr val="000000"/>
                </a:solidFill>
                <a:latin typeface="Times New Roman"/>
              </a:rPr>
              <a:t>Frequency bands of operation are: </a:t>
            </a:r>
          </a:p>
          <a:p>
            <a:pPr lvl="1"/>
            <a:r>
              <a:rPr lang="en-US" sz="2000" dirty="0">
                <a:solidFill>
                  <a:srgbClr val="000000"/>
                </a:solidFill>
                <a:latin typeface="Times New Roman"/>
              </a:rPr>
              <a:t>Sub-GHz, 2.4 GHz and 5.7 GHz bands.</a:t>
            </a:r>
          </a:p>
          <a:p>
            <a:pPr lvl="0"/>
            <a:r>
              <a:rPr lang="en-US" sz="2400" dirty="0">
                <a:solidFill>
                  <a:srgbClr val="000000"/>
                </a:solidFill>
                <a:latin typeface="Times New Roman"/>
              </a:rPr>
              <a:t>Those are selected because they do not require operation license. Hence, implementers only comply with local regulations. Moreover, those bands cover all PAC applications in terms of </a:t>
            </a:r>
            <a:r>
              <a:rPr lang="en-US" sz="2400" dirty="0" smtClean="0">
                <a:solidFill>
                  <a:srgbClr val="000000"/>
                </a:solidFill>
                <a:latin typeface="Times New Roman"/>
              </a:rPr>
              <a:t>capacity, mobility </a:t>
            </a:r>
            <a:r>
              <a:rPr lang="en-US" sz="2400" dirty="0">
                <a:solidFill>
                  <a:srgbClr val="000000"/>
                </a:solidFill>
                <a:latin typeface="Times New Roman"/>
              </a:rPr>
              <a:t>and operational distance.</a:t>
            </a:r>
          </a:p>
          <a:p>
            <a:pPr marL="0" indent="0">
              <a:buNone/>
            </a:pPr>
            <a:endParaRPr lang="en-US" dirty="0"/>
          </a:p>
        </p:txBody>
      </p:sp>
      <p:sp>
        <p:nvSpPr>
          <p:cNvPr id="4" name="Date Placeholder 3"/>
          <p:cNvSpPr>
            <a:spLocks noGrp="1"/>
          </p:cNvSpPr>
          <p:nvPr>
            <p:ph type="dt" sz="half" idx="10"/>
          </p:nvPr>
        </p:nvSpPr>
        <p:spPr/>
        <p:txBody>
          <a:bodyPr/>
          <a:lstStyle/>
          <a:p>
            <a:pPr>
              <a:defRPr/>
            </a:pPr>
            <a:r>
              <a:rPr lang="en-US" smtClean="0"/>
              <a:t>February 2014</a:t>
            </a:r>
            <a:endParaRPr lang="en-US"/>
          </a:p>
        </p:txBody>
      </p:sp>
      <p:sp>
        <p:nvSpPr>
          <p:cNvPr id="5" name="Footer Placeholder 4"/>
          <p:cNvSpPr>
            <a:spLocks noGrp="1"/>
          </p:cNvSpPr>
          <p:nvPr>
            <p:ph type="ftr" sz="quarter" idx="11"/>
          </p:nvPr>
        </p:nvSpPr>
        <p:spPr/>
        <p:txBody>
          <a:bodyPr/>
          <a:lstStyle/>
          <a:p>
            <a:pPr>
              <a:defRPr/>
            </a:pPr>
            <a:r>
              <a:rPr lang="en-US" dirty="0" smtClean="0"/>
              <a:t>Hernandez,Li,Dotlić,Miura (NICT)</a:t>
            </a:r>
            <a:endParaRPr lang="en-US" dirty="0"/>
          </a:p>
        </p:txBody>
      </p:sp>
      <p:sp>
        <p:nvSpPr>
          <p:cNvPr id="6" name="Slide Number Placeholder 5"/>
          <p:cNvSpPr>
            <a:spLocks noGrp="1"/>
          </p:cNvSpPr>
          <p:nvPr>
            <p:ph type="sldNum" sz="quarter" idx="12"/>
          </p:nvPr>
        </p:nvSpPr>
        <p:spPr/>
        <p:txBody>
          <a:bodyPr/>
          <a:lstStyle/>
          <a:p>
            <a:pPr>
              <a:defRPr/>
            </a:pPr>
            <a:r>
              <a:rPr lang="en-US" smtClean="0"/>
              <a:t>Slide </a:t>
            </a:r>
            <a:fld id="{758E2D24-EBF5-4F25-89EF-CC82E8F10761}" type="slidenum">
              <a:rPr lang="en-US" smtClean="0"/>
              <a:pPr>
                <a:defRPr/>
              </a:pPr>
              <a:t>3</a:t>
            </a:fld>
            <a:endParaRPr lang="en-US"/>
          </a:p>
        </p:txBody>
      </p:sp>
    </p:spTree>
    <p:extLst>
      <p:ext uri="{BB962C8B-B14F-4D97-AF65-F5344CB8AC3E}">
        <p14:creationId xmlns:p14="http://schemas.microsoft.com/office/powerpoint/2010/main" val="31014113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Multicarrier Modulation</a:t>
            </a:r>
            <a:endParaRPr lang="en-US" dirty="0"/>
          </a:p>
        </p:txBody>
      </p:sp>
      <p:sp>
        <p:nvSpPr>
          <p:cNvPr id="3" name="Content Placeholder 2"/>
          <p:cNvSpPr>
            <a:spLocks noGrp="1"/>
          </p:cNvSpPr>
          <p:nvPr>
            <p:ph idx="1"/>
          </p:nvPr>
        </p:nvSpPr>
        <p:spPr/>
        <p:txBody>
          <a:bodyPr/>
          <a:lstStyle/>
          <a:p>
            <a:r>
              <a:rPr lang="en-US" sz="2400" dirty="0" smtClean="0">
                <a:latin typeface="+mj-lt"/>
              </a:rPr>
              <a:t>Cyclic prefix</a:t>
            </a:r>
          </a:p>
          <a:p>
            <a:endParaRPr lang="en-US" sz="2400" dirty="0" smtClean="0">
              <a:latin typeface="+mj-lt"/>
            </a:endParaRPr>
          </a:p>
          <a:p>
            <a:endParaRPr lang="en-US" sz="2400" dirty="0" smtClean="0">
              <a:latin typeface="+mj-lt"/>
            </a:endParaRPr>
          </a:p>
          <a:p>
            <a:endParaRPr lang="en-US" sz="2400" dirty="0" smtClean="0">
              <a:latin typeface="+mj-lt"/>
            </a:endParaRPr>
          </a:p>
          <a:p>
            <a:endParaRPr lang="en-US" sz="2400" dirty="0" smtClean="0">
              <a:latin typeface="+mj-lt"/>
            </a:endParaRPr>
          </a:p>
          <a:p>
            <a:endParaRPr lang="en-US" sz="2400" dirty="0" smtClean="0">
              <a:latin typeface="+mj-lt"/>
            </a:endParaRPr>
          </a:p>
          <a:p>
            <a:r>
              <a:rPr lang="en-US" sz="2400" dirty="0" smtClean="0">
                <a:latin typeface="+mj-lt"/>
              </a:rPr>
              <a:t> 73</a:t>
            </a:r>
            <a:r>
              <a:rPr lang="en-US" sz="2400" i="1" dirty="0" smtClean="0">
                <a:latin typeface="+mj-lt"/>
              </a:rPr>
              <a:t>T</a:t>
            </a:r>
            <a:r>
              <a:rPr lang="en-US" sz="2400" i="1" baseline="-25000" dirty="0" smtClean="0">
                <a:latin typeface="+mj-lt"/>
              </a:rPr>
              <a:t>s</a:t>
            </a:r>
            <a:r>
              <a:rPr lang="en-US" sz="2400" dirty="0" smtClean="0">
                <a:latin typeface="+mj-lt"/>
              </a:rPr>
              <a:t>=4.75 µsec for BW=10 MHz</a:t>
            </a:r>
          </a:p>
          <a:p>
            <a:pPr lvl="0"/>
            <a:r>
              <a:rPr lang="en-US" sz="2400" dirty="0" smtClean="0">
                <a:solidFill>
                  <a:srgbClr val="000000"/>
                </a:solidFill>
                <a:latin typeface="Times New Roman"/>
              </a:rPr>
              <a:t>146</a:t>
            </a:r>
            <a:r>
              <a:rPr lang="en-US" sz="2400" i="1" dirty="0" smtClean="0">
                <a:solidFill>
                  <a:srgbClr val="000000"/>
                </a:solidFill>
                <a:latin typeface="Times New Roman"/>
              </a:rPr>
              <a:t>T</a:t>
            </a:r>
            <a:r>
              <a:rPr lang="en-US" sz="2400" i="1" baseline="-25000" dirty="0" smtClean="0">
                <a:solidFill>
                  <a:srgbClr val="000000"/>
                </a:solidFill>
                <a:latin typeface="Times New Roman"/>
              </a:rPr>
              <a:t>s</a:t>
            </a:r>
            <a:r>
              <a:rPr lang="en-US" sz="2400" dirty="0" smtClean="0">
                <a:solidFill>
                  <a:srgbClr val="000000"/>
                </a:solidFill>
                <a:latin typeface="Times New Roman"/>
              </a:rPr>
              <a:t>=4.75 </a:t>
            </a:r>
            <a:r>
              <a:rPr lang="en-US" sz="2400" dirty="0">
                <a:solidFill>
                  <a:srgbClr val="000000"/>
                </a:solidFill>
                <a:latin typeface="Times New Roman"/>
              </a:rPr>
              <a:t>µsec for </a:t>
            </a:r>
            <a:r>
              <a:rPr lang="en-US" sz="2400" dirty="0" smtClean="0">
                <a:solidFill>
                  <a:srgbClr val="000000"/>
                </a:solidFill>
                <a:latin typeface="Times New Roman"/>
              </a:rPr>
              <a:t>BW=20 </a:t>
            </a:r>
            <a:r>
              <a:rPr lang="en-US" sz="2400" dirty="0">
                <a:solidFill>
                  <a:srgbClr val="000000"/>
                </a:solidFill>
                <a:latin typeface="Times New Roman"/>
              </a:rPr>
              <a:t>MHz</a:t>
            </a:r>
          </a:p>
          <a:p>
            <a:endParaRPr lang="en-US" sz="2400" dirty="0" smtClean="0">
              <a:latin typeface="+mj-lt"/>
            </a:endParaRPr>
          </a:p>
          <a:p>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solidFill>
                  <a:srgbClr val="000000"/>
                </a:solidFill>
              </a:rPr>
              <a:t>February 2014</a:t>
            </a:r>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Hernandez,Li,Dotlić,Miura (NICT)</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r>
              <a:rPr lang="en-US" smtClean="0">
                <a:solidFill>
                  <a:srgbClr val="000000"/>
                </a:solidFill>
              </a:rPr>
              <a:t>Slide </a:t>
            </a:r>
            <a:fld id="{192548F8-60BC-436C-9C09-D0C12CFCAADD}" type="slidenum">
              <a:rPr lang="en-US" smtClean="0">
                <a:solidFill>
                  <a:srgbClr val="000000"/>
                </a:solidFill>
              </a:rPr>
              <a:pPr>
                <a:defRPr/>
              </a:pPr>
              <a:t>30</a:t>
            </a:fld>
            <a:endParaRPr lang="en-US">
              <a:solidFill>
                <a:srgbClr val="000000"/>
              </a:solidFill>
            </a:endParaRPr>
          </a:p>
        </p:txBody>
      </p:sp>
      <p:graphicFrame>
        <p:nvGraphicFramePr>
          <p:cNvPr id="69634" name="Object 2"/>
          <p:cNvGraphicFramePr>
            <a:graphicFrameLocks noChangeAspect="1"/>
          </p:cNvGraphicFramePr>
          <p:nvPr/>
        </p:nvGraphicFramePr>
        <p:xfrm>
          <a:off x="1981200" y="2743200"/>
          <a:ext cx="5629275" cy="1674813"/>
        </p:xfrm>
        <a:graphic>
          <a:graphicData uri="http://schemas.openxmlformats.org/presentationml/2006/ole">
            <mc:AlternateContent xmlns:mc="http://schemas.openxmlformats.org/markup-compatibility/2006">
              <mc:Choice xmlns:v="urn:schemas-microsoft-com:vml" Requires="v">
                <p:oleObj spid="_x0000_s9367" name="Document" r:id="rId3" imgW="5628859" imgH="1675228" progId="Word.Document.12">
                  <p:embed/>
                </p:oleObj>
              </mc:Choice>
              <mc:Fallback>
                <p:oleObj name="Document" r:id="rId3" imgW="5628859" imgH="1675228" progId="Word.Document.1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743200"/>
                        <a:ext cx="5629275" cy="1674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8800198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Multicarrier Modulation</a:t>
            </a:r>
          </a:p>
        </p:txBody>
      </p:sp>
      <p:sp>
        <p:nvSpPr>
          <p:cNvPr id="3" name="Content Placeholder 2"/>
          <p:cNvSpPr>
            <a:spLocks noGrp="1"/>
          </p:cNvSpPr>
          <p:nvPr>
            <p:ph idx="1"/>
          </p:nvPr>
        </p:nvSpPr>
        <p:spPr>
          <a:xfrm>
            <a:off x="685800" y="1752600"/>
            <a:ext cx="7772400" cy="4114800"/>
          </a:xfrm>
        </p:spPr>
        <p:txBody>
          <a:bodyPr/>
          <a:lstStyle/>
          <a:p>
            <a:r>
              <a:rPr lang="en-US" sz="2300" dirty="0" smtClean="0">
                <a:latin typeface="+mj-lt"/>
              </a:rPr>
              <a:t>Resource block (RB) is a set of time-frequency slots enabling multiple access</a:t>
            </a:r>
          </a:p>
          <a:p>
            <a:endParaRPr lang="en-US" sz="2400" dirty="0" smtClean="0">
              <a:latin typeface="+mj-lt"/>
            </a:endParaRPr>
          </a:p>
          <a:p>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February 2014</a:t>
            </a:r>
            <a:endParaRPr lang="en-US"/>
          </a:p>
        </p:txBody>
      </p:sp>
      <p:sp>
        <p:nvSpPr>
          <p:cNvPr id="5" name="Footer Placeholder 4"/>
          <p:cNvSpPr>
            <a:spLocks noGrp="1"/>
          </p:cNvSpPr>
          <p:nvPr>
            <p:ph type="ftr" sz="quarter" idx="11"/>
          </p:nvPr>
        </p:nvSpPr>
        <p:spPr/>
        <p:txBody>
          <a:bodyPr/>
          <a:lstStyle/>
          <a:p>
            <a:pPr>
              <a:defRPr/>
            </a:pPr>
            <a:r>
              <a:rPr lang="en-US" dirty="0" smtClean="0"/>
              <a:t>Hernandez,Li,Dotlić,Miura (NICT)</a:t>
            </a:r>
            <a:endParaRPr lang="en-US" dirty="0"/>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31</a:t>
            </a:fld>
            <a:endParaRPr lang="en-US"/>
          </a:p>
        </p:txBody>
      </p:sp>
      <p:graphicFrame>
        <p:nvGraphicFramePr>
          <p:cNvPr id="70663" name="Object 7"/>
          <p:cNvGraphicFramePr>
            <a:graphicFrameLocks noChangeAspect="1"/>
          </p:cNvGraphicFramePr>
          <p:nvPr>
            <p:extLst>
              <p:ext uri="{D42A27DB-BD31-4B8C-83A1-F6EECF244321}">
                <p14:modId xmlns:p14="http://schemas.microsoft.com/office/powerpoint/2010/main" val="1144245648"/>
              </p:ext>
            </p:extLst>
          </p:nvPr>
        </p:nvGraphicFramePr>
        <p:xfrm>
          <a:off x="1905000" y="2667000"/>
          <a:ext cx="5723059" cy="3663950"/>
        </p:xfrm>
        <a:graphic>
          <a:graphicData uri="http://schemas.openxmlformats.org/presentationml/2006/ole">
            <mc:AlternateContent xmlns:mc="http://schemas.openxmlformats.org/markup-compatibility/2006">
              <mc:Choice xmlns:v="urn:schemas-microsoft-com:vml" Requires="v">
                <p:oleObj spid="_x0000_s10389" name="Visio" r:id="rId3" imgW="5179259" imgH="3316410" progId="Visio.Drawing.11">
                  <p:embed/>
                </p:oleObj>
              </mc:Choice>
              <mc:Fallback>
                <p:oleObj name="Visio" r:id="rId3" imgW="5179259" imgH="3316410" progId="Visio.Drawing.11">
                  <p:embed/>
                  <p:pic>
                    <p:nvPicPr>
                      <p:cNvPr id="0" name=""/>
                      <p:cNvPicPr>
                        <a:picLocks noChangeAspect="1" noChangeArrowheads="1"/>
                      </p:cNvPicPr>
                      <p:nvPr/>
                    </p:nvPicPr>
                    <p:blipFill>
                      <a:blip r:embed="rId4"/>
                      <a:srcRect/>
                      <a:stretch>
                        <a:fillRect/>
                      </a:stretch>
                    </p:blipFill>
                    <p:spPr bwMode="auto">
                      <a:xfrm>
                        <a:off x="1905000" y="2667000"/>
                        <a:ext cx="5723059" cy="366395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61189770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Multicarrier Modulation</a:t>
            </a:r>
          </a:p>
        </p:txBody>
      </p:sp>
      <p:sp>
        <p:nvSpPr>
          <p:cNvPr id="3" name="Content Placeholder 2"/>
          <p:cNvSpPr>
            <a:spLocks noGrp="1"/>
          </p:cNvSpPr>
          <p:nvPr>
            <p:ph idx="1"/>
          </p:nvPr>
        </p:nvSpPr>
        <p:spPr/>
        <p:txBody>
          <a:bodyPr/>
          <a:lstStyle/>
          <a:p>
            <a:endParaRPr lang="en-US" sz="2400" dirty="0" smtClean="0">
              <a:latin typeface="+mj-lt"/>
            </a:endParaRPr>
          </a:p>
          <a:p>
            <a:endParaRPr lang="en-US" sz="2400" dirty="0" smtClean="0">
              <a:latin typeface="+mj-lt"/>
            </a:endParaRPr>
          </a:p>
          <a:p>
            <a:endParaRPr lang="en-US" sz="2400" dirty="0" smtClean="0">
              <a:latin typeface="+mj-lt"/>
            </a:endParaRPr>
          </a:p>
          <a:p>
            <a:endParaRPr lang="en-US" sz="2400" dirty="0" smtClean="0">
              <a:latin typeface="+mj-lt"/>
            </a:endParaRPr>
          </a:p>
          <a:p>
            <a:r>
              <a:rPr lang="en-US" sz="2400" dirty="0" smtClean="0">
                <a:latin typeface="+mj-lt"/>
              </a:rPr>
              <a:t>BW is obtained by concatenating RBs </a:t>
            </a:r>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February 2014</a:t>
            </a:r>
            <a:endParaRPr lang="en-US"/>
          </a:p>
        </p:txBody>
      </p:sp>
      <p:sp>
        <p:nvSpPr>
          <p:cNvPr id="5" name="Footer Placeholder 4"/>
          <p:cNvSpPr>
            <a:spLocks noGrp="1"/>
          </p:cNvSpPr>
          <p:nvPr>
            <p:ph type="ftr" sz="quarter" idx="11"/>
          </p:nvPr>
        </p:nvSpPr>
        <p:spPr/>
        <p:txBody>
          <a:bodyPr/>
          <a:lstStyle/>
          <a:p>
            <a:pPr>
              <a:defRPr/>
            </a:pPr>
            <a:r>
              <a:rPr lang="en-US" dirty="0" smtClean="0"/>
              <a:t>Hernandez,Li,Dotlić,Miura (NICT)</a:t>
            </a:r>
            <a:endParaRPr lang="en-US" dirty="0"/>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32</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289828867"/>
              </p:ext>
            </p:extLst>
          </p:nvPr>
        </p:nvGraphicFramePr>
        <p:xfrm>
          <a:off x="1066800" y="2057400"/>
          <a:ext cx="952500" cy="381000"/>
        </p:xfrm>
        <a:graphic>
          <a:graphicData uri="http://schemas.openxmlformats.org/presentationml/2006/ole">
            <mc:AlternateContent xmlns:mc="http://schemas.openxmlformats.org/markup-compatibility/2006">
              <mc:Choice xmlns:v="urn:schemas-microsoft-com:vml" Requires="v">
                <p:oleObj spid="_x0000_s12006" name="Equation" r:id="rId3" imgW="571320" imgH="228600" progId="Equation.3">
                  <p:embed/>
                </p:oleObj>
              </mc:Choice>
              <mc:Fallback>
                <p:oleObj name="Equation" r:id="rId3" imgW="571320" imgH="228600" progId="Equation.3">
                  <p:embed/>
                  <p:pic>
                    <p:nvPicPr>
                      <p:cNvPr id="0" name=""/>
                      <p:cNvPicPr>
                        <a:picLocks noChangeAspect="1" noChangeArrowheads="1"/>
                      </p:cNvPicPr>
                      <p:nvPr/>
                    </p:nvPicPr>
                    <p:blipFill>
                      <a:blip r:embed="rId4"/>
                      <a:srcRect/>
                      <a:stretch>
                        <a:fillRect/>
                      </a:stretch>
                    </p:blipFill>
                    <p:spPr bwMode="auto">
                      <a:xfrm>
                        <a:off x="1066800" y="2057400"/>
                        <a:ext cx="952500" cy="381000"/>
                      </a:xfrm>
                      <a:prstGeom prst="rect">
                        <a:avLst/>
                      </a:prstGeom>
                      <a:noFill/>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405525856"/>
              </p:ext>
            </p:extLst>
          </p:nvPr>
        </p:nvGraphicFramePr>
        <p:xfrm>
          <a:off x="1066800" y="2438400"/>
          <a:ext cx="1947334" cy="381000"/>
        </p:xfrm>
        <a:graphic>
          <a:graphicData uri="http://schemas.openxmlformats.org/presentationml/2006/ole">
            <mc:AlternateContent xmlns:mc="http://schemas.openxmlformats.org/markup-compatibility/2006">
              <mc:Choice xmlns:v="urn:schemas-microsoft-com:vml" Requires="v">
                <p:oleObj spid="_x0000_s12007" name="Equation" r:id="rId5" imgW="1168200" imgH="228600" progId="Equation.3">
                  <p:embed/>
                </p:oleObj>
              </mc:Choice>
              <mc:Fallback>
                <p:oleObj name="Equation" r:id="rId5" imgW="1168200" imgH="228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66800" y="2438400"/>
                        <a:ext cx="1947334" cy="381000"/>
                      </a:xfrm>
                      <a:prstGeom prst="rect">
                        <a:avLst/>
                      </a:prstGeom>
                      <a:noFill/>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754238674"/>
              </p:ext>
            </p:extLst>
          </p:nvPr>
        </p:nvGraphicFramePr>
        <p:xfrm>
          <a:off x="1066799" y="2895600"/>
          <a:ext cx="1143001" cy="373225"/>
        </p:xfrm>
        <a:graphic>
          <a:graphicData uri="http://schemas.openxmlformats.org/presentationml/2006/ole">
            <mc:AlternateContent xmlns:mc="http://schemas.openxmlformats.org/markup-compatibility/2006">
              <mc:Choice xmlns:v="urn:schemas-microsoft-com:vml" Requires="v">
                <p:oleObj spid="_x0000_s12008" name="Equation" r:id="rId7" imgW="622080" imgH="203040" progId="Equation.3">
                  <p:embed/>
                </p:oleObj>
              </mc:Choice>
              <mc:Fallback>
                <p:oleObj name="Equation" r:id="rId7" imgW="622080" imgH="2030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6799" y="2895600"/>
                        <a:ext cx="1143001" cy="373225"/>
                      </a:xfrm>
                      <a:prstGeom prst="rect">
                        <a:avLst/>
                      </a:prstGeom>
                      <a:noFill/>
                      <a:extLst/>
                    </p:spPr>
                  </p:pic>
                </p:oleObj>
              </mc:Fallback>
            </mc:AlternateContent>
          </a:graphicData>
        </a:graphic>
      </p:graphicFrame>
      <p:sp>
        <p:nvSpPr>
          <p:cNvPr id="10" name="TextBox 9"/>
          <p:cNvSpPr txBox="1"/>
          <p:nvPr/>
        </p:nvSpPr>
        <p:spPr>
          <a:xfrm>
            <a:off x="2209800" y="2895600"/>
            <a:ext cx="3276600" cy="307777"/>
          </a:xfrm>
          <a:prstGeom prst="rect">
            <a:avLst/>
          </a:prstGeom>
          <a:noFill/>
        </p:spPr>
        <p:txBody>
          <a:bodyPr wrap="square" rtlCol="0">
            <a:spAutoFit/>
          </a:bodyPr>
          <a:lstStyle/>
          <a:p>
            <a:r>
              <a:rPr lang="en-US" sz="1400" dirty="0" smtClean="0"/>
              <a:t>(2 upper and lower subcarriers are empty)</a:t>
            </a:r>
            <a:endParaRPr lang="en-US" sz="1400" dirty="0"/>
          </a:p>
        </p:txBody>
      </p:sp>
      <p:graphicFrame>
        <p:nvGraphicFramePr>
          <p:cNvPr id="71685" name="Object 5"/>
          <p:cNvGraphicFramePr>
            <a:graphicFrameLocks noChangeAspect="1"/>
          </p:cNvGraphicFramePr>
          <p:nvPr/>
        </p:nvGraphicFramePr>
        <p:xfrm>
          <a:off x="5943600" y="1905000"/>
          <a:ext cx="1828800" cy="1566747"/>
        </p:xfrm>
        <a:graphic>
          <a:graphicData uri="http://schemas.openxmlformats.org/presentationml/2006/ole">
            <mc:AlternateContent xmlns:mc="http://schemas.openxmlformats.org/markup-compatibility/2006">
              <mc:Choice xmlns:v="urn:schemas-microsoft-com:vml" Requires="v">
                <p:oleObj spid="_x0000_s12009" name="Visio" r:id="rId9" imgW="1562179" imgH="1338094" progId="Visio.Drawing.11">
                  <p:embed/>
                </p:oleObj>
              </mc:Choice>
              <mc:Fallback>
                <p:oleObj name="Visio" r:id="rId9" imgW="1562179" imgH="1338094" progId="Visio.Drawing.11">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43600" y="1905000"/>
                        <a:ext cx="1828800" cy="1566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Object 12"/>
          <p:cNvGraphicFramePr>
            <a:graphicFrameLocks noChangeAspect="1"/>
          </p:cNvGraphicFramePr>
          <p:nvPr/>
        </p:nvGraphicFramePr>
        <p:xfrm>
          <a:off x="2362200" y="4343400"/>
          <a:ext cx="3763962" cy="412750"/>
        </p:xfrm>
        <a:graphic>
          <a:graphicData uri="http://schemas.openxmlformats.org/presentationml/2006/ole">
            <mc:AlternateContent xmlns:mc="http://schemas.openxmlformats.org/markup-compatibility/2006">
              <mc:Choice xmlns:v="urn:schemas-microsoft-com:vml" Requires="v">
                <p:oleObj spid="_x0000_s12010" name="Equation" r:id="rId11" imgW="1968480" imgH="215640" progId="Equation.3">
                  <p:embed/>
                </p:oleObj>
              </mc:Choice>
              <mc:Fallback>
                <p:oleObj name="Equation" r:id="rId11" imgW="1968480" imgH="21564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362200" y="4343400"/>
                        <a:ext cx="3763962" cy="412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p:cNvSpPr txBox="1"/>
          <p:nvPr/>
        </p:nvSpPr>
        <p:spPr>
          <a:xfrm>
            <a:off x="1981200" y="2057400"/>
            <a:ext cx="3124200" cy="338554"/>
          </a:xfrm>
          <a:prstGeom prst="rect">
            <a:avLst/>
          </a:prstGeom>
          <a:noFill/>
        </p:spPr>
        <p:txBody>
          <a:bodyPr wrap="square" rtlCol="0">
            <a:spAutoFit/>
          </a:bodyPr>
          <a:lstStyle/>
          <a:p>
            <a:r>
              <a:rPr lang="en-US" sz="1600" dirty="0" smtClean="0"/>
              <a:t>DFT-S OFDM or OFDM symbols</a:t>
            </a:r>
            <a:endParaRPr lang="en-US" sz="1600" dirty="0"/>
          </a:p>
        </p:txBody>
      </p:sp>
    </p:spTree>
    <p:extLst>
      <p:ext uri="{BB962C8B-B14F-4D97-AF65-F5344CB8AC3E}">
        <p14:creationId xmlns:p14="http://schemas.microsoft.com/office/powerpoint/2010/main" val="28154564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Multicarrier Modulation</a:t>
            </a:r>
          </a:p>
        </p:txBody>
      </p:sp>
      <p:sp>
        <p:nvSpPr>
          <p:cNvPr id="3" name="Content Placeholder 2"/>
          <p:cNvSpPr>
            <a:spLocks noGrp="1"/>
          </p:cNvSpPr>
          <p:nvPr>
            <p:ph idx="1"/>
          </p:nvPr>
        </p:nvSpPr>
        <p:spPr/>
        <p:txBody>
          <a:bodyPr/>
          <a:lstStyle/>
          <a:p>
            <a:r>
              <a:rPr lang="en-US" sz="2400" dirty="0" smtClean="0">
                <a:latin typeface="+mj-lt"/>
              </a:rPr>
              <a:t>Proposed bandwidths (considering max FFT size=1024)</a:t>
            </a:r>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February 2014</a:t>
            </a:r>
            <a:endParaRPr lang="en-US"/>
          </a:p>
        </p:txBody>
      </p:sp>
      <p:sp>
        <p:nvSpPr>
          <p:cNvPr id="5" name="Footer Placeholder 4"/>
          <p:cNvSpPr>
            <a:spLocks noGrp="1"/>
          </p:cNvSpPr>
          <p:nvPr>
            <p:ph type="ftr" sz="quarter" idx="11"/>
          </p:nvPr>
        </p:nvSpPr>
        <p:spPr/>
        <p:txBody>
          <a:bodyPr/>
          <a:lstStyle/>
          <a:p>
            <a:pPr>
              <a:defRPr/>
            </a:pPr>
            <a:r>
              <a:rPr lang="en-US" dirty="0" smtClean="0"/>
              <a:t>Hernandez,Li,Dotlić,Miura (NICT)</a:t>
            </a:r>
            <a:endParaRPr lang="en-US" dirty="0"/>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33</a:t>
            </a:fld>
            <a:endParaRPr lang="en-US"/>
          </a:p>
        </p:txBody>
      </p:sp>
      <p:graphicFrame>
        <p:nvGraphicFramePr>
          <p:cNvPr id="72708" name="Object 4"/>
          <p:cNvGraphicFramePr>
            <a:graphicFrameLocks noChangeAspect="1"/>
          </p:cNvGraphicFramePr>
          <p:nvPr>
            <p:extLst>
              <p:ext uri="{D42A27DB-BD31-4B8C-83A1-F6EECF244321}">
                <p14:modId xmlns:p14="http://schemas.microsoft.com/office/powerpoint/2010/main" val="2999437570"/>
              </p:ext>
            </p:extLst>
          </p:nvPr>
        </p:nvGraphicFramePr>
        <p:xfrm>
          <a:off x="1211263" y="2862263"/>
          <a:ext cx="7173912" cy="1881187"/>
        </p:xfrm>
        <a:graphic>
          <a:graphicData uri="http://schemas.openxmlformats.org/presentationml/2006/ole">
            <mc:AlternateContent xmlns:mc="http://schemas.openxmlformats.org/markup-compatibility/2006">
              <mc:Choice xmlns:v="urn:schemas-microsoft-com:vml" Requires="v">
                <p:oleObj spid="_x0000_s12439" name="Document" r:id="rId3" imgW="5654487" imgH="1482155" progId="Word.Document.12">
                  <p:embed/>
                </p:oleObj>
              </mc:Choice>
              <mc:Fallback>
                <p:oleObj name="Document" r:id="rId3" imgW="5654487" imgH="1482155" progId="Word.Document.12">
                  <p:embed/>
                  <p:pic>
                    <p:nvPicPr>
                      <p:cNvPr id="0" name=""/>
                      <p:cNvPicPr>
                        <a:picLocks noChangeAspect="1" noChangeArrowheads="1"/>
                      </p:cNvPicPr>
                      <p:nvPr/>
                    </p:nvPicPr>
                    <p:blipFill>
                      <a:blip r:embed="rId4"/>
                      <a:srcRect/>
                      <a:stretch>
                        <a:fillRect/>
                      </a:stretch>
                    </p:blipFill>
                    <p:spPr bwMode="auto">
                      <a:xfrm>
                        <a:off x="1211263" y="2862263"/>
                        <a:ext cx="7173912" cy="1881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9162275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Optional FSK PHY</a:t>
            </a:r>
            <a:endParaRPr lang="en-US" dirty="0"/>
          </a:p>
        </p:txBody>
      </p:sp>
      <p:sp>
        <p:nvSpPr>
          <p:cNvPr id="3" name="Content Placeholder 2"/>
          <p:cNvSpPr>
            <a:spLocks noGrp="1"/>
          </p:cNvSpPr>
          <p:nvPr>
            <p:ph idx="1"/>
          </p:nvPr>
        </p:nvSpPr>
        <p:spPr/>
        <p:txBody>
          <a:bodyPr/>
          <a:lstStyle/>
          <a:p>
            <a:r>
              <a:rPr lang="en-US" sz="2400" dirty="0" smtClean="0">
                <a:latin typeface="+mj-lt"/>
              </a:rPr>
              <a:t>An </a:t>
            </a:r>
            <a:r>
              <a:rPr lang="en-US" sz="2400" i="1" dirty="0" smtClean="0">
                <a:latin typeface="+mj-lt"/>
              </a:rPr>
              <a:t>optional</a:t>
            </a:r>
            <a:r>
              <a:rPr lang="en-US" sz="2400" dirty="0" smtClean="0">
                <a:latin typeface="+mj-lt"/>
              </a:rPr>
              <a:t> and </a:t>
            </a:r>
            <a:r>
              <a:rPr lang="en-US" sz="2400" i="1" dirty="0" smtClean="0">
                <a:latin typeface="+mj-lt"/>
              </a:rPr>
              <a:t>very low power </a:t>
            </a:r>
            <a:r>
              <a:rPr lang="en-US" sz="2400" dirty="0" smtClean="0">
                <a:latin typeface="+mj-lt"/>
              </a:rPr>
              <a:t>PHY based on FSK modulation is contemplated for the sub-1 GHz band.</a:t>
            </a:r>
          </a:p>
          <a:p>
            <a:r>
              <a:rPr lang="en-US" sz="2400" dirty="0" smtClean="0">
                <a:latin typeface="+mj-lt"/>
              </a:rPr>
              <a:t>No support for MIMO technologies, i.e., layer mapper and </a:t>
            </a:r>
            <a:r>
              <a:rPr lang="en-US" sz="2400" dirty="0" err="1" smtClean="0">
                <a:latin typeface="+mj-lt"/>
              </a:rPr>
              <a:t>precoding</a:t>
            </a:r>
            <a:r>
              <a:rPr lang="en-US" sz="2400" dirty="0" smtClean="0">
                <a:latin typeface="+mj-lt"/>
              </a:rPr>
              <a:t> are not necessary. </a:t>
            </a:r>
          </a:p>
          <a:p>
            <a:r>
              <a:rPr lang="en-US" sz="2400" dirty="0" smtClean="0">
                <a:latin typeface="+mj-lt"/>
              </a:rPr>
              <a:t> The proposed channel encoder, bit interleaver and scrambler are used as well. </a:t>
            </a:r>
          </a:p>
          <a:p>
            <a:pPr lvl="1"/>
            <a:r>
              <a:rPr lang="en-US" sz="2000" dirty="0" smtClean="0">
                <a:latin typeface="+mj-lt"/>
              </a:rPr>
              <a:t>The modulation mapper is CP-GFSK</a:t>
            </a:r>
            <a:r>
              <a:rPr lang="en-US" sz="1600" dirty="0" smtClean="0">
                <a:latin typeface="+mj-lt"/>
              </a:rPr>
              <a:t>.</a:t>
            </a:r>
          </a:p>
          <a:p>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February 2014</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34</a:t>
            </a:fld>
            <a:endParaRPr lang="en-US"/>
          </a:p>
        </p:txBody>
      </p:sp>
    </p:spTree>
    <p:extLst>
      <p:ext uri="{BB962C8B-B14F-4D97-AF65-F5344CB8AC3E}">
        <p14:creationId xmlns:p14="http://schemas.microsoft.com/office/powerpoint/2010/main" val="39519089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Optional FSK PHY</a:t>
            </a:r>
          </a:p>
        </p:txBody>
      </p:sp>
      <p:sp>
        <p:nvSpPr>
          <p:cNvPr id="3" name="Content Placeholder 2"/>
          <p:cNvSpPr>
            <a:spLocks noGrp="1"/>
          </p:cNvSpPr>
          <p:nvPr>
            <p:ph idx="1"/>
          </p:nvPr>
        </p:nvSpPr>
        <p:spPr/>
        <p:txBody>
          <a:bodyPr/>
          <a:lstStyle/>
          <a:p>
            <a:r>
              <a:rPr lang="en-US" sz="2400" dirty="0" smtClean="0">
                <a:latin typeface="+mj-lt"/>
              </a:rPr>
              <a:t>CP-GFSK modulation</a:t>
            </a:r>
          </a:p>
          <a:p>
            <a:endParaRPr lang="en-US" sz="2400" dirty="0">
              <a:latin typeface="+mj-lt"/>
            </a:endParaRPr>
          </a:p>
          <a:p>
            <a:pPr lvl="1"/>
            <a:r>
              <a:rPr lang="en-US" sz="2000" i="1" dirty="0">
                <a:solidFill>
                  <a:srgbClr val="000000"/>
                </a:solidFill>
                <a:latin typeface="Times New Roman"/>
              </a:rPr>
              <a:t>V</a:t>
            </a:r>
            <a:r>
              <a:rPr lang="en-US" sz="2000" dirty="0">
                <a:solidFill>
                  <a:srgbClr val="000000"/>
                </a:solidFill>
                <a:latin typeface="Times New Roman"/>
              </a:rPr>
              <a:t> is amplitude, </a:t>
            </a:r>
            <a:r>
              <a:rPr lang="en-US" sz="2000" i="1" dirty="0">
                <a:solidFill>
                  <a:srgbClr val="000000"/>
                </a:solidFill>
                <a:latin typeface="Times New Roman"/>
              </a:rPr>
              <a:t>S</a:t>
            </a:r>
            <a:r>
              <a:rPr lang="en-US" sz="2000" dirty="0">
                <a:solidFill>
                  <a:srgbClr val="000000"/>
                </a:solidFill>
                <a:latin typeface="Times New Roman"/>
              </a:rPr>
              <a:t>(</a:t>
            </a:r>
            <a:r>
              <a:rPr lang="en-US" sz="2000" i="1" dirty="0">
                <a:solidFill>
                  <a:srgbClr val="000000"/>
                </a:solidFill>
                <a:latin typeface="Times New Roman"/>
              </a:rPr>
              <a:t>t</a:t>
            </a:r>
            <a:r>
              <a:rPr lang="en-US" sz="2000" dirty="0">
                <a:solidFill>
                  <a:srgbClr val="000000"/>
                </a:solidFill>
                <a:latin typeface="Times New Roman"/>
              </a:rPr>
              <a:t>)=</a:t>
            </a:r>
            <a:r>
              <a:rPr lang="en-US" sz="2000" dirty="0" smtClean="0">
                <a:solidFill>
                  <a:srgbClr val="000000"/>
                </a:solidFill>
                <a:latin typeface="Times New Roman"/>
              </a:rPr>
              <a:t>sin(</a:t>
            </a:r>
            <a:r>
              <a:rPr lang="en-US" sz="2000" i="1" dirty="0" smtClean="0">
                <a:solidFill>
                  <a:srgbClr val="000000"/>
                </a:solidFill>
                <a:latin typeface="Times New Roman"/>
              </a:rPr>
              <a:t>2</a:t>
            </a:r>
            <a:r>
              <a:rPr lang="el-GR" sz="2000" i="1" dirty="0">
                <a:solidFill>
                  <a:srgbClr val="000000"/>
                </a:solidFill>
                <a:latin typeface="Times New Roman"/>
              </a:rPr>
              <a:t>π</a:t>
            </a:r>
            <a:r>
              <a:rPr lang="en-US" sz="2000" i="1" dirty="0" err="1">
                <a:solidFill>
                  <a:srgbClr val="000000"/>
                </a:solidFill>
                <a:latin typeface="Times New Roman"/>
              </a:rPr>
              <a:t>f</a:t>
            </a:r>
            <a:r>
              <a:rPr lang="en-US" sz="2000" i="1" baseline="-25000" dirty="0" err="1">
                <a:solidFill>
                  <a:srgbClr val="000000"/>
                </a:solidFill>
                <a:latin typeface="Times New Roman"/>
              </a:rPr>
              <a:t>c</a:t>
            </a:r>
            <a:r>
              <a:rPr lang="en-US" sz="2000" i="1" dirty="0" err="1">
                <a:solidFill>
                  <a:srgbClr val="000000"/>
                </a:solidFill>
                <a:latin typeface="Times New Roman"/>
              </a:rPr>
              <a:t>t</a:t>
            </a:r>
            <a:r>
              <a:rPr lang="en-US" sz="2000" dirty="0">
                <a:solidFill>
                  <a:srgbClr val="000000"/>
                </a:solidFill>
                <a:latin typeface="Times New Roman"/>
              </a:rPr>
              <a:t>)</a:t>
            </a:r>
            <a:r>
              <a:rPr lang="en-US" sz="2000" i="1" dirty="0">
                <a:solidFill>
                  <a:srgbClr val="000000"/>
                </a:solidFill>
                <a:latin typeface="Times New Roman"/>
              </a:rPr>
              <a:t> </a:t>
            </a:r>
            <a:r>
              <a:rPr lang="en-US" sz="2000" dirty="0">
                <a:solidFill>
                  <a:srgbClr val="000000"/>
                </a:solidFill>
                <a:latin typeface="Times New Roman"/>
              </a:rPr>
              <a:t>is the modulating-carrier signal, </a:t>
            </a:r>
            <a:r>
              <a:rPr lang="en-US" sz="2000" i="1" dirty="0">
                <a:solidFill>
                  <a:srgbClr val="000000"/>
                </a:solidFill>
                <a:latin typeface="Times New Roman"/>
              </a:rPr>
              <a:t>f</a:t>
            </a:r>
            <a:r>
              <a:rPr lang="en-US" sz="2000" i="1" baseline="-25000" dirty="0">
                <a:solidFill>
                  <a:srgbClr val="000000"/>
                </a:solidFill>
                <a:latin typeface="Times New Roman"/>
              </a:rPr>
              <a:t>c</a:t>
            </a:r>
            <a:r>
              <a:rPr lang="en-US" sz="2000" baseline="-25000" dirty="0">
                <a:solidFill>
                  <a:srgbClr val="000000"/>
                </a:solidFill>
                <a:latin typeface="Times New Roman"/>
              </a:rPr>
              <a:t> </a:t>
            </a:r>
            <a:r>
              <a:rPr lang="en-US" sz="2000" dirty="0">
                <a:solidFill>
                  <a:srgbClr val="000000"/>
                </a:solidFill>
                <a:latin typeface="Times New Roman"/>
              </a:rPr>
              <a:t>is  the carrier frequency,                   is the peak frequency deviation, </a:t>
            </a:r>
            <a:r>
              <a:rPr lang="el-GR" sz="2000" i="1" dirty="0">
                <a:solidFill>
                  <a:srgbClr val="000000"/>
                </a:solidFill>
                <a:latin typeface="Times New Roman"/>
              </a:rPr>
              <a:t>β</a:t>
            </a:r>
            <a:r>
              <a:rPr lang="en-US" sz="2000" i="1" dirty="0">
                <a:solidFill>
                  <a:srgbClr val="000000"/>
                </a:solidFill>
                <a:latin typeface="Times New Roman"/>
              </a:rPr>
              <a:t>=1</a:t>
            </a:r>
            <a:r>
              <a:rPr lang="en-US" sz="2000" dirty="0">
                <a:solidFill>
                  <a:srgbClr val="000000"/>
                </a:solidFill>
                <a:latin typeface="Times New Roman"/>
              </a:rPr>
              <a:t> is the modulation index, </a:t>
            </a:r>
            <a:r>
              <a:rPr lang="en-US" sz="2000" i="1" dirty="0" err="1">
                <a:solidFill>
                  <a:srgbClr val="000000"/>
                </a:solidFill>
                <a:latin typeface="Times New Roman"/>
              </a:rPr>
              <a:t>T</a:t>
            </a:r>
            <a:r>
              <a:rPr lang="en-US" sz="2000" i="1" baseline="-25000" dirty="0" err="1">
                <a:solidFill>
                  <a:srgbClr val="000000"/>
                </a:solidFill>
                <a:latin typeface="Times New Roman"/>
              </a:rPr>
              <a:t>sym</a:t>
            </a:r>
            <a:r>
              <a:rPr lang="en-US" sz="2000" dirty="0">
                <a:solidFill>
                  <a:srgbClr val="000000"/>
                </a:solidFill>
                <a:latin typeface="Times New Roman"/>
              </a:rPr>
              <a:t> is the symbol time and </a:t>
            </a:r>
            <a:r>
              <a:rPr lang="el-GR" sz="2000" i="1" dirty="0">
                <a:solidFill>
                  <a:srgbClr val="000000"/>
                </a:solidFill>
                <a:latin typeface="Times New Roman"/>
              </a:rPr>
              <a:t>φ</a:t>
            </a:r>
            <a:r>
              <a:rPr lang="en-US" sz="2000" i="1" baseline="-25000" dirty="0">
                <a:solidFill>
                  <a:srgbClr val="000000"/>
                </a:solidFill>
                <a:latin typeface="Times New Roman"/>
              </a:rPr>
              <a:t>0</a:t>
            </a:r>
            <a:r>
              <a:rPr lang="en-US" sz="2000" dirty="0">
                <a:solidFill>
                  <a:srgbClr val="000000"/>
                </a:solidFill>
                <a:latin typeface="Times New Roman"/>
              </a:rPr>
              <a:t> is the initial phase of the modulating-carrier signal</a:t>
            </a:r>
          </a:p>
          <a:p>
            <a:pPr lvl="1"/>
            <a:endParaRPr lang="en-US" sz="2000" dirty="0" smtClean="0">
              <a:latin typeface="+mj-lt"/>
            </a:endParaRPr>
          </a:p>
          <a:p>
            <a:r>
              <a:rPr lang="en-US" sz="2400" dirty="0" smtClean="0">
                <a:latin typeface="+mj-lt"/>
              </a:rPr>
              <a:t>The information bearing signal is</a:t>
            </a:r>
          </a:p>
          <a:p>
            <a:pPr lvl="1"/>
            <a:r>
              <a:rPr lang="en-US" sz="2000" i="1" dirty="0" err="1" smtClean="0">
                <a:latin typeface="+mj-lt"/>
              </a:rPr>
              <a:t>g</a:t>
            </a:r>
            <a:r>
              <a:rPr lang="en-US" sz="2000" i="1" baseline="-25000" dirty="0" err="1" smtClean="0">
                <a:latin typeface="+mj-lt"/>
              </a:rPr>
              <a:t>m</a:t>
            </a:r>
            <a:r>
              <a:rPr lang="en-US" sz="2000" dirty="0" smtClean="0">
                <a:latin typeface="+mj-lt"/>
              </a:rPr>
              <a:t> is information bit, </a:t>
            </a:r>
            <a:r>
              <a:rPr lang="en-US" sz="2000" i="1" dirty="0" smtClean="0">
                <a:latin typeface="+mj-lt"/>
              </a:rPr>
              <a:t>p</a:t>
            </a:r>
            <a:r>
              <a:rPr lang="en-US" sz="2000" dirty="0" smtClean="0">
                <a:latin typeface="+mj-lt"/>
              </a:rPr>
              <a:t>(</a:t>
            </a:r>
            <a:r>
              <a:rPr lang="en-US" sz="2000" i="1" dirty="0" smtClean="0">
                <a:latin typeface="+mj-lt"/>
              </a:rPr>
              <a:t>t</a:t>
            </a:r>
            <a:r>
              <a:rPr lang="en-US" sz="2000" dirty="0" smtClean="0">
                <a:latin typeface="+mj-lt"/>
              </a:rPr>
              <a:t>) is a Gaussian pulse shape of bandwidth-symbol duration product of 0.8 </a:t>
            </a:r>
            <a:endParaRPr lang="en-US" sz="2000" dirty="0">
              <a:latin typeface="+mj-lt"/>
            </a:endParaRPr>
          </a:p>
        </p:txBody>
      </p:sp>
      <p:sp>
        <p:nvSpPr>
          <p:cNvPr id="4" name="Date Placeholder 3"/>
          <p:cNvSpPr>
            <a:spLocks noGrp="1"/>
          </p:cNvSpPr>
          <p:nvPr>
            <p:ph type="dt" sz="half" idx="10"/>
          </p:nvPr>
        </p:nvSpPr>
        <p:spPr/>
        <p:txBody>
          <a:bodyPr/>
          <a:lstStyle/>
          <a:p>
            <a:pPr>
              <a:defRPr/>
            </a:pPr>
            <a:r>
              <a:rPr lang="en-US" smtClean="0"/>
              <a:t>February 2014</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35</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690528778"/>
              </p:ext>
            </p:extLst>
          </p:nvPr>
        </p:nvGraphicFramePr>
        <p:xfrm>
          <a:off x="4191000" y="1828800"/>
          <a:ext cx="3661059" cy="787400"/>
        </p:xfrm>
        <a:graphic>
          <a:graphicData uri="http://schemas.openxmlformats.org/presentationml/2006/ole">
            <mc:AlternateContent xmlns:mc="http://schemas.openxmlformats.org/markup-compatibility/2006">
              <mc:Choice xmlns:v="urn:schemas-microsoft-com:vml" Requires="v">
                <p:oleObj spid="_x0000_s45214" name="Equation" r:id="rId3" imgW="2361960" imgH="507960" progId="Equation.3">
                  <p:embed/>
                </p:oleObj>
              </mc:Choice>
              <mc:Fallback>
                <p:oleObj name="Equation" r:id="rId3" imgW="2361960" imgH="50796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1828800"/>
                        <a:ext cx="3661059" cy="787400"/>
                      </a:xfrm>
                      <a:prstGeom prst="rect">
                        <a:avLst/>
                      </a:prstGeom>
                      <a:noFill/>
                      <a:ln>
                        <a:noFill/>
                      </a:ln>
                      <a:extLst/>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834728330"/>
              </p:ext>
            </p:extLst>
          </p:nvPr>
        </p:nvGraphicFramePr>
        <p:xfrm>
          <a:off x="3733800" y="3276600"/>
          <a:ext cx="1090613" cy="304800"/>
        </p:xfrm>
        <a:graphic>
          <a:graphicData uri="http://schemas.openxmlformats.org/presentationml/2006/ole">
            <mc:AlternateContent xmlns:mc="http://schemas.openxmlformats.org/markup-compatibility/2006">
              <mc:Choice xmlns:v="urn:schemas-microsoft-com:vml" Requires="v">
                <p:oleObj spid="_x0000_s45215" name="Equation" r:id="rId5" imgW="863280" imgH="241200" progId="Equation.3">
                  <p:embed/>
                </p:oleObj>
              </mc:Choice>
              <mc:Fallback>
                <p:oleObj name="Equation" r:id="rId5" imgW="863280" imgH="2412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3800" y="3276600"/>
                        <a:ext cx="109061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667319899"/>
              </p:ext>
            </p:extLst>
          </p:nvPr>
        </p:nvGraphicFramePr>
        <p:xfrm>
          <a:off x="5257800" y="4572000"/>
          <a:ext cx="2906890" cy="519775"/>
        </p:xfrm>
        <a:graphic>
          <a:graphicData uri="http://schemas.openxmlformats.org/presentationml/2006/ole">
            <mc:AlternateContent xmlns:mc="http://schemas.openxmlformats.org/markup-compatibility/2006">
              <mc:Choice xmlns:v="urn:schemas-microsoft-com:vml" Requires="v">
                <p:oleObj spid="_x0000_s45216" name="Equation" r:id="rId7" imgW="1917360" imgH="342720" progId="Equation.3">
                  <p:embed/>
                </p:oleObj>
              </mc:Choice>
              <mc:Fallback>
                <p:oleObj name="Equation" r:id="rId7" imgW="1917360" imgH="342720" progId="Equation.3">
                  <p:embed/>
                  <p:pic>
                    <p:nvPicPr>
                      <p:cNvPr id="0" name=""/>
                      <p:cNvPicPr/>
                      <p:nvPr/>
                    </p:nvPicPr>
                    <p:blipFill>
                      <a:blip r:embed="rId8"/>
                      <a:stretch>
                        <a:fillRect/>
                      </a:stretch>
                    </p:blipFill>
                    <p:spPr>
                      <a:xfrm>
                        <a:off x="5257800" y="4572000"/>
                        <a:ext cx="2906890" cy="519775"/>
                      </a:xfrm>
                      <a:prstGeom prst="rect">
                        <a:avLst/>
                      </a:prstGeom>
                    </p:spPr>
                  </p:pic>
                </p:oleObj>
              </mc:Fallback>
            </mc:AlternateContent>
          </a:graphicData>
        </a:graphic>
      </p:graphicFrame>
    </p:spTree>
    <p:extLst>
      <p:ext uri="{BB962C8B-B14F-4D97-AF65-F5344CB8AC3E}">
        <p14:creationId xmlns:p14="http://schemas.microsoft.com/office/powerpoint/2010/main" val="18722742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Reference Signals</a:t>
            </a:r>
            <a:endParaRPr lang="en-US" sz="3400" dirty="0"/>
          </a:p>
        </p:txBody>
      </p:sp>
      <p:sp>
        <p:nvSpPr>
          <p:cNvPr id="3" name="Content Placeholder 2"/>
          <p:cNvSpPr>
            <a:spLocks noGrp="1"/>
          </p:cNvSpPr>
          <p:nvPr>
            <p:ph idx="1"/>
          </p:nvPr>
        </p:nvSpPr>
        <p:spPr/>
        <p:txBody>
          <a:bodyPr/>
          <a:lstStyle/>
          <a:p>
            <a:r>
              <a:rPr lang="en-US" sz="2400" dirty="0" smtClean="0">
                <a:latin typeface="+mj-lt"/>
              </a:rPr>
              <a:t>Reference signals are required for network synchronization as well as for fine synchronization and channel estimation for coherent detection and equalization in either Synchronization, Discovery, Peering and PSDU of the PHY frame structure.</a:t>
            </a:r>
          </a:p>
          <a:p>
            <a:r>
              <a:rPr lang="en-US" sz="2400" dirty="0" err="1">
                <a:solidFill>
                  <a:srgbClr val="000000"/>
                </a:solidFill>
                <a:latin typeface="Times New Roman"/>
              </a:rPr>
              <a:t>Zadoff</a:t>
            </a:r>
            <a:r>
              <a:rPr lang="en-US" sz="2400" dirty="0">
                <a:solidFill>
                  <a:srgbClr val="000000"/>
                </a:solidFill>
                <a:latin typeface="Times New Roman"/>
              </a:rPr>
              <a:t>-Chu (ZC) </a:t>
            </a:r>
            <a:r>
              <a:rPr lang="en-US" sz="2400" dirty="0" smtClean="0">
                <a:solidFill>
                  <a:srgbClr val="000000"/>
                </a:solidFill>
                <a:latin typeface="Times New Roman"/>
              </a:rPr>
              <a:t>sequences have good correlation properties and easy implementation for devices with multicarrier modulation.</a:t>
            </a:r>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solidFill>
                  <a:srgbClr val="000000"/>
                </a:solidFill>
              </a:rPr>
              <a:t>February 2014</a:t>
            </a:r>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Hernandez,Li,Dotlić,Miura (NICT)</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r>
              <a:rPr lang="en-US" smtClean="0">
                <a:solidFill>
                  <a:srgbClr val="000000"/>
                </a:solidFill>
              </a:rPr>
              <a:t>Slide </a:t>
            </a:r>
            <a:fld id="{192548F8-60BC-436C-9C09-D0C12CFCAADD}" type="slidenum">
              <a:rPr lang="en-US" smtClean="0">
                <a:solidFill>
                  <a:srgbClr val="000000"/>
                </a:solidFill>
              </a:rPr>
              <a:pPr>
                <a:defRPr/>
              </a:pPr>
              <a:t>36</a:t>
            </a:fld>
            <a:endParaRPr lang="en-US">
              <a:solidFill>
                <a:srgbClr val="000000"/>
              </a:solidFill>
            </a:endParaRPr>
          </a:p>
        </p:txBody>
      </p:sp>
    </p:spTree>
    <p:extLst>
      <p:ext uri="{BB962C8B-B14F-4D97-AF65-F5344CB8AC3E}">
        <p14:creationId xmlns:p14="http://schemas.microsoft.com/office/powerpoint/2010/main" val="415987949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ZC sequences</a:t>
            </a:r>
            <a:endParaRPr lang="en-US" sz="3400" dirty="0"/>
          </a:p>
        </p:txBody>
      </p:sp>
      <p:sp>
        <p:nvSpPr>
          <p:cNvPr id="3" name="Content Placeholder 2"/>
          <p:cNvSpPr>
            <a:spLocks noGrp="1"/>
          </p:cNvSpPr>
          <p:nvPr>
            <p:ph idx="1"/>
          </p:nvPr>
        </p:nvSpPr>
        <p:spPr/>
        <p:txBody>
          <a:bodyPr/>
          <a:lstStyle/>
          <a:p>
            <a:r>
              <a:rPr lang="en-US" sz="2400" dirty="0" smtClean="0">
                <a:latin typeface="+mj-lt"/>
              </a:rPr>
              <a:t>ZC sequences have constant amplitude and so its </a:t>
            </a:r>
            <a:r>
              <a:rPr lang="en-US" sz="2400" i="1" dirty="0" smtClean="0">
                <a:latin typeface="+mj-lt"/>
              </a:rPr>
              <a:t>N</a:t>
            </a:r>
            <a:r>
              <a:rPr lang="en-US" sz="2400" dirty="0" smtClean="0">
                <a:latin typeface="+mj-lt"/>
              </a:rPr>
              <a:t>-point </a:t>
            </a:r>
            <a:r>
              <a:rPr lang="en-US" sz="2400" dirty="0">
                <a:latin typeface="+mj-lt"/>
              </a:rPr>
              <a:t>D</a:t>
            </a:r>
            <a:r>
              <a:rPr lang="en-US" sz="2400" dirty="0" smtClean="0">
                <a:latin typeface="+mj-lt"/>
              </a:rPr>
              <a:t>FT. </a:t>
            </a:r>
          </a:p>
          <a:p>
            <a:pPr lvl="1"/>
            <a:r>
              <a:rPr lang="en-US" sz="2000" dirty="0" smtClean="0">
                <a:latin typeface="+mj-lt"/>
              </a:rPr>
              <a:t>This limits the PAPR and simplifies implementation as only phases have to be generated and stored, besides of bypassing the FFT at transmitter for DFT-S OFDM.</a:t>
            </a:r>
          </a:p>
          <a:p>
            <a:r>
              <a:rPr lang="en-US" sz="2400" dirty="0" smtClean="0">
                <a:latin typeface="+mj-lt"/>
              </a:rPr>
              <a:t>ZC sequences have ideal cyclic autocorrelation, i.e., the correlation with its shifted version is a delta function</a:t>
            </a:r>
          </a:p>
          <a:p>
            <a:pPr lvl="1"/>
            <a:r>
              <a:rPr lang="en-US" sz="2000" dirty="0" smtClean="0">
                <a:latin typeface="+mj-lt"/>
              </a:rPr>
              <a:t>Thus, a [large] set of orthogonal preambles or reference signals is possible to generate.</a:t>
            </a:r>
            <a:endParaRPr lang="en-US" sz="2000" dirty="0">
              <a:latin typeface="+mj-lt"/>
            </a:endParaRPr>
          </a:p>
        </p:txBody>
      </p:sp>
      <p:sp>
        <p:nvSpPr>
          <p:cNvPr id="4" name="Date Placeholder 3"/>
          <p:cNvSpPr>
            <a:spLocks noGrp="1"/>
          </p:cNvSpPr>
          <p:nvPr>
            <p:ph type="dt" sz="half" idx="10"/>
          </p:nvPr>
        </p:nvSpPr>
        <p:spPr/>
        <p:txBody>
          <a:bodyPr/>
          <a:lstStyle/>
          <a:p>
            <a:pPr>
              <a:defRPr/>
            </a:pPr>
            <a:r>
              <a:rPr lang="en-US" smtClean="0"/>
              <a:t>February 2014</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37</a:t>
            </a:fld>
            <a:endParaRPr lang="en-US"/>
          </a:p>
        </p:txBody>
      </p:sp>
    </p:spTree>
    <p:extLst>
      <p:ext uri="{BB962C8B-B14F-4D97-AF65-F5344CB8AC3E}">
        <p14:creationId xmlns:p14="http://schemas.microsoft.com/office/powerpoint/2010/main" val="20957720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0"/>
            <a:ext cx="7772400" cy="1066800"/>
          </a:xfrm>
        </p:spPr>
        <p:txBody>
          <a:bodyPr/>
          <a:lstStyle/>
          <a:p>
            <a:r>
              <a:rPr lang="en-US" sz="3400" dirty="0" smtClean="0"/>
              <a:t>ZC sequences</a:t>
            </a:r>
            <a:endParaRPr lang="en-US" sz="3400" dirty="0"/>
          </a:p>
        </p:txBody>
      </p:sp>
      <p:sp>
        <p:nvSpPr>
          <p:cNvPr id="3" name="Content Placeholder 2"/>
          <p:cNvSpPr>
            <a:spLocks noGrp="1"/>
          </p:cNvSpPr>
          <p:nvPr>
            <p:ph idx="1"/>
          </p:nvPr>
        </p:nvSpPr>
        <p:spPr/>
        <p:txBody>
          <a:bodyPr/>
          <a:lstStyle/>
          <a:p>
            <a:r>
              <a:rPr lang="en-US" sz="2400" dirty="0" err="1" smtClean="0">
                <a:latin typeface="+mj-lt"/>
              </a:rPr>
              <a:t>Zadoff</a:t>
            </a:r>
            <a:r>
              <a:rPr lang="en-US" sz="2400" dirty="0" smtClean="0">
                <a:latin typeface="+mj-lt"/>
              </a:rPr>
              <a:t>-Chu (ZC) sequences of length </a:t>
            </a:r>
            <a:r>
              <a:rPr lang="en-US" sz="2400" i="1" dirty="0" smtClean="0">
                <a:latin typeface="+mj-lt"/>
              </a:rPr>
              <a:t>N:</a:t>
            </a:r>
          </a:p>
          <a:p>
            <a:pPr lvl="1"/>
            <a:r>
              <a:rPr lang="en-US" sz="2000" dirty="0" smtClean="0">
                <a:latin typeface="+mj-lt"/>
              </a:rPr>
              <a:t> Constant-amplitude zero-correlation (CAZAC) sequences</a:t>
            </a:r>
          </a:p>
          <a:p>
            <a:endParaRPr lang="en-US" sz="2400" dirty="0" smtClean="0">
              <a:latin typeface="+mj-lt"/>
            </a:endParaRPr>
          </a:p>
          <a:p>
            <a:endParaRPr lang="en-US" sz="2200" i="1" dirty="0" smtClean="0">
              <a:latin typeface="+mj-lt"/>
            </a:endParaRPr>
          </a:p>
          <a:p>
            <a:endParaRPr lang="en-US" sz="2200" i="1" dirty="0" smtClean="0">
              <a:latin typeface="+mj-lt"/>
            </a:endParaRPr>
          </a:p>
          <a:p>
            <a:r>
              <a:rPr lang="en-US" sz="2200" dirty="0">
                <a:latin typeface="+mj-lt"/>
              </a:rPr>
              <a:t>w</a:t>
            </a:r>
            <a:r>
              <a:rPr lang="en-US" sz="2200" dirty="0" smtClean="0">
                <a:latin typeface="+mj-lt"/>
              </a:rPr>
              <a:t>here</a:t>
            </a:r>
            <a:r>
              <a:rPr lang="en-US" sz="2200" i="1" dirty="0" smtClean="0">
                <a:latin typeface="+mj-lt"/>
              </a:rPr>
              <a:t> W</a:t>
            </a:r>
            <a:r>
              <a:rPr lang="en-US" sz="2200" i="1" baseline="-25000" dirty="0" smtClean="0">
                <a:latin typeface="+mj-lt"/>
              </a:rPr>
              <a:t>N</a:t>
            </a:r>
            <a:r>
              <a:rPr lang="en-US" sz="2400" dirty="0" smtClean="0">
                <a:latin typeface="+mj-lt"/>
              </a:rPr>
              <a:t> is a primitive </a:t>
            </a:r>
            <a:r>
              <a:rPr lang="en-US" sz="2400" i="1" dirty="0" smtClean="0">
                <a:latin typeface="+mj-lt"/>
              </a:rPr>
              <a:t>n</a:t>
            </a:r>
            <a:r>
              <a:rPr lang="en-US" sz="2400" dirty="0" smtClean="0">
                <a:latin typeface="+mj-lt"/>
              </a:rPr>
              <a:t>th root of unity, </a:t>
            </a:r>
            <a:r>
              <a:rPr lang="en-US" sz="2400" i="1" dirty="0" smtClean="0">
                <a:latin typeface="+mj-lt"/>
              </a:rPr>
              <a:t>r</a:t>
            </a:r>
            <a:r>
              <a:rPr lang="en-US" sz="2400" dirty="0" smtClean="0">
                <a:latin typeface="+mj-lt"/>
              </a:rPr>
              <a:t> is a relative prime to </a:t>
            </a:r>
            <a:r>
              <a:rPr lang="en-US" sz="2400" i="1" dirty="0" smtClean="0">
                <a:latin typeface="+mj-lt"/>
              </a:rPr>
              <a:t>N</a:t>
            </a:r>
            <a:r>
              <a:rPr lang="en-US" sz="2400" dirty="0" smtClean="0">
                <a:latin typeface="+mj-lt"/>
              </a:rPr>
              <a:t>, sequence index </a:t>
            </a:r>
            <a:r>
              <a:rPr lang="en-US" sz="2400" i="1" dirty="0" smtClean="0">
                <a:latin typeface="+mj-lt"/>
              </a:rPr>
              <a:t>k = 0, 1, ...,N-1</a:t>
            </a:r>
            <a:r>
              <a:rPr lang="en-US" sz="2400" dirty="0" smtClean="0">
                <a:latin typeface="+mj-lt"/>
              </a:rPr>
              <a:t>and </a:t>
            </a:r>
            <a:r>
              <a:rPr lang="en-US" sz="2400" i="1" dirty="0" smtClean="0">
                <a:latin typeface="+mj-lt"/>
              </a:rPr>
              <a:t>q</a:t>
            </a:r>
            <a:r>
              <a:rPr lang="en-US" sz="2400" dirty="0" smtClean="0">
                <a:latin typeface="+mj-lt"/>
              </a:rPr>
              <a:t> is any integer.</a:t>
            </a:r>
          </a:p>
          <a:p>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February 2014</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38</a:t>
            </a:fld>
            <a:endParaRPr lang="en-US"/>
          </a:p>
        </p:txBody>
      </p:sp>
      <p:graphicFrame>
        <p:nvGraphicFramePr>
          <p:cNvPr id="75778" name="Object 2"/>
          <p:cNvGraphicFramePr>
            <a:graphicFrameLocks noChangeAspect="1"/>
          </p:cNvGraphicFramePr>
          <p:nvPr>
            <p:extLst>
              <p:ext uri="{D42A27DB-BD31-4B8C-83A1-F6EECF244321}">
                <p14:modId xmlns:p14="http://schemas.microsoft.com/office/powerpoint/2010/main" val="2059609081"/>
              </p:ext>
            </p:extLst>
          </p:nvPr>
        </p:nvGraphicFramePr>
        <p:xfrm>
          <a:off x="2514600" y="2895600"/>
          <a:ext cx="2484416" cy="1073150"/>
        </p:xfrm>
        <a:graphic>
          <a:graphicData uri="http://schemas.openxmlformats.org/presentationml/2006/ole">
            <mc:AlternateContent xmlns:mc="http://schemas.openxmlformats.org/markup-compatibility/2006">
              <mc:Choice xmlns:v="urn:schemas-microsoft-com:vml" Requires="v">
                <p:oleObj spid="_x0000_s40078" name="Equation" r:id="rId3" imgW="1587240" imgH="685800" progId="Equation.3">
                  <p:embed/>
                </p:oleObj>
              </mc:Choice>
              <mc:Fallback>
                <p:oleObj name="Equation" r:id="rId3" imgW="1587240" imgH="685800" progId="Equation.3">
                  <p:embed/>
                  <p:pic>
                    <p:nvPicPr>
                      <p:cNvPr id="0" name=""/>
                      <p:cNvPicPr>
                        <a:picLocks noChangeAspect="1" noChangeArrowheads="1"/>
                      </p:cNvPicPr>
                      <p:nvPr/>
                    </p:nvPicPr>
                    <p:blipFill>
                      <a:blip r:embed="rId4"/>
                      <a:srcRect/>
                      <a:stretch>
                        <a:fillRect/>
                      </a:stretch>
                    </p:blipFill>
                    <p:spPr bwMode="auto">
                      <a:xfrm>
                        <a:off x="2514600" y="2895600"/>
                        <a:ext cx="2484416" cy="1073150"/>
                      </a:xfrm>
                      <a:prstGeom prst="rect">
                        <a:avLst/>
                      </a:prstGeom>
                      <a:noFill/>
                      <a:ln>
                        <a:noFill/>
                      </a:ln>
                      <a:effectLst/>
                      <a:extLst/>
                    </p:spPr>
                  </p:pic>
                </p:oleObj>
              </mc:Fallback>
            </mc:AlternateContent>
          </a:graphicData>
        </a:graphic>
      </p:graphicFrame>
      <p:graphicFrame>
        <p:nvGraphicFramePr>
          <p:cNvPr id="75779" name="Object 3"/>
          <p:cNvGraphicFramePr>
            <a:graphicFrameLocks noChangeAspect="1"/>
          </p:cNvGraphicFramePr>
          <p:nvPr>
            <p:extLst>
              <p:ext uri="{D42A27DB-BD31-4B8C-83A1-F6EECF244321}">
                <p14:modId xmlns:p14="http://schemas.microsoft.com/office/powerpoint/2010/main" val="3730444630"/>
              </p:ext>
            </p:extLst>
          </p:nvPr>
        </p:nvGraphicFramePr>
        <p:xfrm>
          <a:off x="5791200" y="3200400"/>
          <a:ext cx="1196600" cy="539750"/>
        </p:xfrm>
        <a:graphic>
          <a:graphicData uri="http://schemas.openxmlformats.org/presentationml/2006/ole">
            <mc:AlternateContent xmlns:mc="http://schemas.openxmlformats.org/markup-compatibility/2006">
              <mc:Choice xmlns:v="urn:schemas-microsoft-com:vml" Requires="v">
                <p:oleObj spid="_x0000_s40079" name="Equation" r:id="rId5" imgW="761760" imgH="342720" progId="Equation.3">
                  <p:embed/>
                </p:oleObj>
              </mc:Choice>
              <mc:Fallback>
                <p:oleObj name="Equation" r:id="rId5" imgW="761760" imgH="342720" progId="Equation.3">
                  <p:embed/>
                  <p:pic>
                    <p:nvPicPr>
                      <p:cNvPr id="0" name=""/>
                      <p:cNvPicPr>
                        <a:picLocks noChangeAspect="1" noChangeArrowheads="1"/>
                      </p:cNvPicPr>
                      <p:nvPr/>
                    </p:nvPicPr>
                    <p:blipFill>
                      <a:blip r:embed="rId6"/>
                      <a:srcRect/>
                      <a:stretch>
                        <a:fillRect/>
                      </a:stretch>
                    </p:blipFill>
                    <p:spPr bwMode="auto">
                      <a:xfrm>
                        <a:off x="5791200" y="3200400"/>
                        <a:ext cx="1196600" cy="53975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7987582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PHY Frame Structure: </a:t>
            </a:r>
            <a:r>
              <a:rPr lang="en-US" sz="3400" dirty="0" smtClean="0"/>
              <a:t>Discovery</a:t>
            </a:r>
            <a:endParaRPr lang="en-US" sz="3400" dirty="0"/>
          </a:p>
        </p:txBody>
      </p:sp>
      <p:sp>
        <p:nvSpPr>
          <p:cNvPr id="3" name="Content Placeholder 2"/>
          <p:cNvSpPr>
            <a:spLocks noGrp="1"/>
          </p:cNvSpPr>
          <p:nvPr>
            <p:ph idx="1"/>
          </p:nvPr>
        </p:nvSpPr>
        <p:spPr>
          <a:xfrm>
            <a:off x="685800" y="1676400"/>
            <a:ext cx="7772400" cy="4495800"/>
          </a:xfrm>
        </p:spPr>
        <p:txBody>
          <a:bodyPr/>
          <a:lstStyle/>
          <a:p>
            <a:r>
              <a:rPr lang="en-US" sz="2400" dirty="0" smtClean="0">
                <a:latin typeface="+mj-lt"/>
              </a:rPr>
              <a:t>We propose to use a </a:t>
            </a:r>
            <a:r>
              <a:rPr lang="en-US" sz="2400" i="1" dirty="0" smtClean="0">
                <a:latin typeface="+mj-lt"/>
              </a:rPr>
              <a:t>discovery</a:t>
            </a:r>
            <a:r>
              <a:rPr lang="en-US" sz="2400" dirty="0" smtClean="0">
                <a:latin typeface="+mj-lt"/>
              </a:rPr>
              <a:t> </a:t>
            </a:r>
            <a:r>
              <a:rPr lang="en-US" sz="2400" i="1" dirty="0" smtClean="0">
                <a:latin typeface="+mj-lt"/>
              </a:rPr>
              <a:t>resource block </a:t>
            </a:r>
            <a:r>
              <a:rPr lang="en-US" sz="2400" dirty="0" smtClean="0">
                <a:latin typeface="+mj-lt"/>
              </a:rPr>
              <a:t>(DRB) from a modified (DTF-S) OFDM or OFDM signal.</a:t>
            </a:r>
          </a:p>
          <a:p>
            <a:pPr lvl="1"/>
            <a:r>
              <a:rPr lang="en-US" sz="2000" dirty="0" smtClean="0">
                <a:latin typeface="+mj-lt"/>
              </a:rPr>
              <a:t>The DRB formed the Discovery Signal (DS).</a:t>
            </a:r>
          </a:p>
          <a:p>
            <a:r>
              <a:rPr lang="en-US" sz="2400" dirty="0" smtClean="0">
                <a:latin typeface="+mj-lt"/>
              </a:rPr>
              <a:t>Moreover, we propose to use one channel (from the proposed channelization for sub-GHz, 2.4 GHz and 5.7 GHz bands) for only discovery of devices.</a:t>
            </a:r>
          </a:p>
          <a:p>
            <a:pPr lvl="1"/>
            <a:r>
              <a:rPr lang="en-US" sz="2000" dirty="0" smtClean="0">
                <a:latin typeface="+mj-lt"/>
              </a:rPr>
              <a:t>PAC devices can either transmit or receive the DS in this unique channel asynchronously.</a:t>
            </a:r>
          </a:p>
          <a:p>
            <a:r>
              <a:rPr lang="en-US" sz="2400" dirty="0" smtClean="0">
                <a:latin typeface="+mj-lt"/>
              </a:rPr>
              <a:t>Such unique channel for discovery is named Shared Discovery Channel (SDCH).</a:t>
            </a:r>
          </a:p>
          <a:p>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February 2014</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39</a:t>
            </a:fld>
            <a:endParaRPr lang="en-US"/>
          </a:p>
        </p:txBody>
      </p:sp>
    </p:spTree>
    <p:extLst>
      <p:ext uri="{BB962C8B-B14F-4D97-AF65-F5344CB8AC3E}">
        <p14:creationId xmlns:p14="http://schemas.microsoft.com/office/powerpoint/2010/main" val="191969945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t>Physical Channels</a:t>
            </a:r>
            <a:endParaRPr lang="en-US" dirty="0"/>
          </a:p>
        </p:txBody>
      </p:sp>
      <p:sp>
        <p:nvSpPr>
          <p:cNvPr id="3" name="Content Placeholder 2"/>
          <p:cNvSpPr>
            <a:spLocks noGrp="1"/>
          </p:cNvSpPr>
          <p:nvPr>
            <p:ph idx="1"/>
          </p:nvPr>
        </p:nvSpPr>
        <p:spPr/>
        <p:txBody>
          <a:bodyPr/>
          <a:lstStyle/>
          <a:p>
            <a:r>
              <a:rPr lang="en-US" sz="2400" dirty="0" smtClean="0">
                <a:latin typeface="+mj-lt"/>
              </a:rPr>
              <a:t>PAC applications require discovery and data communication links for many PAC users as possible at moderate data rate. </a:t>
            </a:r>
          </a:p>
          <a:p>
            <a:pPr lvl="1"/>
            <a:r>
              <a:rPr lang="en-US" sz="2000" dirty="0" smtClean="0">
                <a:latin typeface="+mj-lt"/>
              </a:rPr>
              <a:t>That is, sacrifice bandwidth against  number of users. </a:t>
            </a:r>
          </a:p>
          <a:p>
            <a:r>
              <a:rPr lang="en-US" sz="2400" dirty="0" smtClean="0">
                <a:latin typeface="+mj-lt"/>
              </a:rPr>
              <a:t>This is a different requirement as compared to </a:t>
            </a:r>
            <a:r>
              <a:rPr lang="en-US" sz="2400" dirty="0" err="1" smtClean="0">
                <a:latin typeface="+mj-lt"/>
              </a:rPr>
              <a:t>WiFi</a:t>
            </a:r>
            <a:r>
              <a:rPr lang="en-US" sz="2400" dirty="0" smtClean="0">
                <a:latin typeface="+mj-lt"/>
              </a:rPr>
              <a:t>, which requires to sacrifice number of users against bandwidth, as it is well documented in the CSMA performance literature.</a:t>
            </a:r>
          </a:p>
          <a:p>
            <a:endParaRPr lang="en-US" sz="2000" dirty="0" smtClean="0">
              <a:latin typeface="+mj-lt"/>
            </a:endParaRPr>
          </a:p>
          <a:p>
            <a:pPr lvl="1"/>
            <a:endParaRPr lang="en-US" sz="2000" dirty="0">
              <a:latin typeface="+mj-lt"/>
            </a:endParaRPr>
          </a:p>
          <a:p>
            <a:pPr lvl="1"/>
            <a:endParaRPr lang="en-US" sz="2000" dirty="0">
              <a:latin typeface="+mj-lt"/>
            </a:endParaRPr>
          </a:p>
        </p:txBody>
      </p:sp>
      <p:sp>
        <p:nvSpPr>
          <p:cNvPr id="4" name="Date Placeholder 3"/>
          <p:cNvSpPr>
            <a:spLocks noGrp="1"/>
          </p:cNvSpPr>
          <p:nvPr>
            <p:ph type="dt" sz="half" idx="10"/>
          </p:nvPr>
        </p:nvSpPr>
        <p:spPr/>
        <p:txBody>
          <a:bodyPr/>
          <a:lstStyle/>
          <a:p>
            <a:pPr>
              <a:defRPr/>
            </a:pPr>
            <a:r>
              <a:rPr lang="en-US" smtClean="0">
                <a:solidFill>
                  <a:srgbClr val="000000"/>
                </a:solidFill>
              </a:rPr>
              <a:t>February 2014</a:t>
            </a:r>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Hernandez,Li,Dotlić,Miura (NICT)</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r>
              <a:rPr lang="en-US" smtClean="0">
                <a:solidFill>
                  <a:srgbClr val="000000"/>
                </a:solidFill>
              </a:rPr>
              <a:t>Slide </a:t>
            </a:r>
            <a:fld id="{192548F8-60BC-436C-9C09-D0C12CFCAADD}" type="slidenum">
              <a:rPr lang="en-US" smtClean="0">
                <a:solidFill>
                  <a:srgbClr val="000000"/>
                </a:solidFill>
              </a:rPr>
              <a:pPr>
                <a:defRPr/>
              </a:pPr>
              <a:t>4</a:t>
            </a:fld>
            <a:endParaRPr lang="en-US">
              <a:solidFill>
                <a:srgbClr val="000000"/>
              </a:solidFill>
            </a:endParaRPr>
          </a:p>
        </p:txBody>
      </p:sp>
    </p:spTree>
    <p:extLst>
      <p:ext uri="{BB962C8B-B14F-4D97-AF65-F5344CB8AC3E}">
        <p14:creationId xmlns:p14="http://schemas.microsoft.com/office/powerpoint/2010/main" val="31257761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t>PHY Frame Structure: Discovery</a:t>
            </a:r>
            <a:endParaRPr lang="en-US" sz="3400" dirty="0"/>
          </a:p>
        </p:txBody>
      </p:sp>
      <p:sp>
        <p:nvSpPr>
          <p:cNvPr id="3" name="Content Placeholder 2"/>
          <p:cNvSpPr>
            <a:spLocks noGrp="1"/>
          </p:cNvSpPr>
          <p:nvPr>
            <p:ph idx="1"/>
          </p:nvPr>
        </p:nvSpPr>
        <p:spPr/>
        <p:txBody>
          <a:bodyPr/>
          <a:lstStyle/>
          <a:p>
            <a:r>
              <a:rPr lang="en-US" sz="2400" dirty="0" smtClean="0">
                <a:latin typeface="+mj-lt"/>
              </a:rPr>
              <a:t>The discovery signal (DS) sent over a discovery </a:t>
            </a:r>
            <a:r>
              <a:rPr lang="en-US" sz="2400" dirty="0">
                <a:latin typeface="+mj-lt"/>
              </a:rPr>
              <a:t>shared channel (DSCH</a:t>
            </a:r>
            <a:r>
              <a:rPr lang="en-US" sz="2400" dirty="0" smtClean="0">
                <a:latin typeface="+mj-lt"/>
              </a:rPr>
              <a:t>) after the synchronization preamble:</a:t>
            </a:r>
          </a:p>
          <a:p>
            <a:endParaRPr lang="en-US" sz="2400" dirty="0">
              <a:latin typeface="+mj-lt"/>
            </a:endParaRPr>
          </a:p>
          <a:p>
            <a:endParaRPr lang="en-US" sz="2400" dirty="0" smtClean="0">
              <a:latin typeface="+mj-lt"/>
            </a:endParaRPr>
          </a:p>
          <a:p>
            <a:endParaRPr lang="en-US" sz="2400" dirty="0" smtClean="0">
              <a:latin typeface="+mj-lt"/>
            </a:endParaRPr>
          </a:p>
          <a:p>
            <a:pPr lvl="1"/>
            <a:r>
              <a:rPr lang="en-US" sz="2000" dirty="0" smtClean="0">
                <a:latin typeface="+mj-lt"/>
              </a:rPr>
              <a:t>The DRB is formed </a:t>
            </a:r>
            <a:r>
              <a:rPr lang="en-US" sz="2000" dirty="0">
                <a:latin typeface="+mj-lt"/>
              </a:rPr>
              <a:t>by </a:t>
            </a:r>
            <a:r>
              <a:rPr lang="en-US" sz="2000" i="1" dirty="0" err="1">
                <a:latin typeface="+mj-lt"/>
              </a:rPr>
              <a:t>N</a:t>
            </a:r>
            <a:r>
              <a:rPr lang="en-US" sz="2000" i="1" baseline="-25000" dirty="0" err="1">
                <a:latin typeface="+mj-lt"/>
              </a:rPr>
              <a:t>fs</a:t>
            </a:r>
            <a:r>
              <a:rPr lang="en-US" sz="2000" i="1" dirty="0">
                <a:latin typeface="+mj-lt"/>
              </a:rPr>
              <a:t> </a:t>
            </a:r>
            <a:r>
              <a:rPr lang="en-US" sz="2000" dirty="0">
                <a:latin typeface="+mj-lt"/>
              </a:rPr>
              <a:t>frequency slots </a:t>
            </a:r>
            <a:r>
              <a:rPr lang="en-US" sz="2000" dirty="0" smtClean="0">
                <a:latin typeface="+mj-lt"/>
              </a:rPr>
              <a:t>and </a:t>
            </a:r>
            <a:r>
              <a:rPr lang="en-US" sz="2000" i="1" dirty="0" err="1">
                <a:latin typeface="+mj-lt"/>
              </a:rPr>
              <a:t>N</a:t>
            </a:r>
            <a:r>
              <a:rPr lang="en-US" sz="2000" i="1" baseline="-25000" dirty="0" err="1">
                <a:latin typeface="+mj-lt"/>
              </a:rPr>
              <a:t>ts</a:t>
            </a:r>
            <a:r>
              <a:rPr lang="en-US" sz="2000" i="1" dirty="0">
                <a:latin typeface="+mj-lt"/>
              </a:rPr>
              <a:t> </a:t>
            </a:r>
            <a:r>
              <a:rPr lang="en-US" sz="2000" dirty="0">
                <a:latin typeface="+mj-lt"/>
              </a:rPr>
              <a:t>time slots</a:t>
            </a:r>
            <a:r>
              <a:rPr lang="en-US" sz="2000" dirty="0" smtClean="0">
                <a:latin typeface="+mj-lt"/>
              </a:rPr>
              <a:t>.</a:t>
            </a:r>
          </a:p>
          <a:p>
            <a:pPr lvl="0"/>
            <a:r>
              <a:rPr lang="en-US" sz="2400" dirty="0">
                <a:solidFill>
                  <a:srgbClr val="000000"/>
                </a:solidFill>
                <a:latin typeface="Times New Roman"/>
              </a:rPr>
              <a:t>Once synchronized, </a:t>
            </a:r>
            <a:r>
              <a:rPr lang="en-US" sz="2400" dirty="0" smtClean="0">
                <a:solidFill>
                  <a:srgbClr val="000000"/>
                </a:solidFill>
                <a:latin typeface="Times New Roman"/>
              </a:rPr>
              <a:t>a receiver knows </a:t>
            </a:r>
            <a:r>
              <a:rPr lang="en-US" sz="2400" dirty="0">
                <a:solidFill>
                  <a:srgbClr val="000000"/>
                </a:solidFill>
                <a:latin typeface="Times New Roman"/>
              </a:rPr>
              <a:t>the location of the discovery resource block (DRS) to scan for possible </a:t>
            </a:r>
            <a:r>
              <a:rPr lang="en-US" sz="2400" dirty="0" smtClean="0">
                <a:solidFill>
                  <a:srgbClr val="000000"/>
                </a:solidFill>
                <a:latin typeface="Times New Roman"/>
              </a:rPr>
              <a:t>peers or to pick time-</a:t>
            </a:r>
            <a:r>
              <a:rPr lang="en-US" sz="2400" dirty="0">
                <a:solidFill>
                  <a:srgbClr val="000000"/>
                </a:solidFill>
                <a:latin typeface="Times New Roman"/>
              </a:rPr>
              <a:t>frequency</a:t>
            </a:r>
            <a:r>
              <a:rPr lang="en-US" sz="2400" dirty="0" smtClean="0">
                <a:solidFill>
                  <a:srgbClr val="000000"/>
                </a:solidFill>
                <a:latin typeface="Times New Roman"/>
              </a:rPr>
              <a:t> slots to transmit its DS.</a:t>
            </a:r>
            <a:endParaRPr lang="en-US" sz="2400" dirty="0">
              <a:solidFill>
                <a:srgbClr val="000000"/>
              </a:solidFill>
              <a:latin typeface="Times New Roman"/>
            </a:endParaRPr>
          </a:p>
          <a:p>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February 2014</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40</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653960439"/>
              </p:ext>
            </p:extLst>
          </p:nvPr>
        </p:nvGraphicFramePr>
        <p:xfrm>
          <a:off x="3429000" y="2895600"/>
          <a:ext cx="2438400" cy="1224598"/>
        </p:xfrm>
        <a:graphic>
          <a:graphicData uri="http://schemas.openxmlformats.org/presentationml/2006/ole">
            <mc:AlternateContent xmlns:mc="http://schemas.openxmlformats.org/markup-compatibility/2006">
              <mc:Choice xmlns:v="urn:schemas-microsoft-com:vml" Requires="v">
                <p:oleObj spid="_x0000_s42048" name="Visio" r:id="rId3" imgW="2510345" imgH="1260090" progId="Visio.Drawing.11">
                  <p:embed/>
                </p:oleObj>
              </mc:Choice>
              <mc:Fallback>
                <p:oleObj name="Visio" r:id="rId3" imgW="2510345" imgH="1260090" progId="Visio.Drawing.11">
                  <p:embed/>
                  <p:pic>
                    <p:nvPicPr>
                      <p:cNvPr id="0" name=""/>
                      <p:cNvPicPr/>
                      <p:nvPr/>
                    </p:nvPicPr>
                    <p:blipFill>
                      <a:blip r:embed="rId4"/>
                      <a:stretch>
                        <a:fillRect/>
                      </a:stretch>
                    </p:blipFill>
                    <p:spPr>
                      <a:xfrm>
                        <a:off x="3429000" y="2895600"/>
                        <a:ext cx="2438400" cy="1224598"/>
                      </a:xfrm>
                      <a:prstGeom prst="rect">
                        <a:avLst/>
                      </a:prstGeom>
                    </p:spPr>
                  </p:pic>
                </p:oleObj>
              </mc:Fallback>
            </mc:AlternateContent>
          </a:graphicData>
        </a:graphic>
      </p:graphicFrame>
    </p:spTree>
    <p:extLst>
      <p:ext uri="{BB962C8B-B14F-4D97-AF65-F5344CB8AC3E}">
        <p14:creationId xmlns:p14="http://schemas.microsoft.com/office/powerpoint/2010/main" val="223220748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DRB</a:t>
            </a:r>
            <a:endParaRPr lang="en-US" dirty="0"/>
          </a:p>
        </p:txBody>
      </p:sp>
      <p:sp>
        <p:nvSpPr>
          <p:cNvPr id="3" name="Content Placeholder 2"/>
          <p:cNvSpPr>
            <a:spLocks noGrp="1"/>
          </p:cNvSpPr>
          <p:nvPr>
            <p:ph idx="1"/>
          </p:nvPr>
        </p:nvSpPr>
        <p:spPr/>
        <p:txBody>
          <a:bodyPr/>
          <a:lstStyle/>
          <a:p>
            <a:r>
              <a:rPr lang="en-US" sz="2400" dirty="0">
                <a:latin typeface="+mj-lt"/>
              </a:rPr>
              <a:t>T</a:t>
            </a:r>
            <a:r>
              <a:rPr lang="en-US" sz="2400" dirty="0" smtClean="0">
                <a:latin typeface="+mj-lt"/>
              </a:rPr>
              <a:t>he proposed PHY for </a:t>
            </a:r>
            <a:r>
              <a:rPr lang="en-US" sz="2400" i="1" dirty="0" smtClean="0">
                <a:latin typeface="+mj-lt"/>
              </a:rPr>
              <a:t>data transmission </a:t>
            </a:r>
            <a:r>
              <a:rPr lang="en-US" sz="2400" dirty="0" smtClean="0">
                <a:latin typeface="+mj-lt"/>
              </a:rPr>
              <a:t>can be reused with some simplifications for </a:t>
            </a:r>
            <a:r>
              <a:rPr lang="en-US" sz="2400" i="1" dirty="0" smtClean="0">
                <a:latin typeface="+mj-lt"/>
              </a:rPr>
              <a:t>discovery</a:t>
            </a:r>
            <a:r>
              <a:rPr lang="en-US" sz="2400" dirty="0" smtClean="0">
                <a:latin typeface="+mj-lt"/>
              </a:rPr>
              <a:t>.</a:t>
            </a:r>
            <a:endParaRPr lang="en-US" sz="2000" dirty="0" smtClean="0">
              <a:latin typeface="+mj-lt"/>
            </a:endParaRPr>
          </a:p>
          <a:p>
            <a:r>
              <a:rPr lang="en-US" sz="2400" dirty="0" smtClean="0">
                <a:latin typeface="+mj-lt"/>
              </a:rPr>
              <a:t>The discovery process is energy intensive. </a:t>
            </a:r>
          </a:p>
          <a:p>
            <a:r>
              <a:rPr lang="en-US" sz="2400" dirty="0" smtClean="0">
                <a:latin typeface="+mj-lt"/>
              </a:rPr>
              <a:t>In order to minimize power consumption, in case of DTF-Spread OFDM, the M-point FFT is bypassed (this is not required for OFDM) and only one subcarrier of the N-point IFFT is used per user.</a:t>
            </a:r>
          </a:p>
          <a:p>
            <a:pPr lvl="1"/>
            <a:r>
              <a:rPr lang="en-US" sz="2000" dirty="0" smtClean="0">
                <a:latin typeface="+mj-lt"/>
              </a:rPr>
              <a:t>The PAPR is set to the minimum.</a:t>
            </a:r>
          </a:p>
          <a:p>
            <a:pPr lvl="1"/>
            <a:r>
              <a:rPr lang="en-US" sz="2000" dirty="0" smtClean="0">
                <a:latin typeface="+mj-lt"/>
              </a:rPr>
              <a:t>Across the frequency domain, users are orthogonal (OFDMA)</a:t>
            </a:r>
            <a:endParaRPr lang="en-US" sz="2000" dirty="0">
              <a:latin typeface="+mj-lt"/>
            </a:endParaRPr>
          </a:p>
        </p:txBody>
      </p:sp>
      <p:sp>
        <p:nvSpPr>
          <p:cNvPr id="4" name="Date Placeholder 3"/>
          <p:cNvSpPr>
            <a:spLocks noGrp="1"/>
          </p:cNvSpPr>
          <p:nvPr>
            <p:ph type="dt" sz="half" idx="10"/>
          </p:nvPr>
        </p:nvSpPr>
        <p:spPr/>
        <p:txBody>
          <a:bodyPr/>
          <a:lstStyle/>
          <a:p>
            <a:pPr>
              <a:defRPr/>
            </a:pPr>
            <a:r>
              <a:rPr lang="en-US" smtClean="0"/>
              <a:t>February 2014</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41</a:t>
            </a:fld>
            <a:endParaRPr lang="en-US"/>
          </a:p>
        </p:txBody>
      </p:sp>
    </p:spTree>
    <p:extLst>
      <p:ext uri="{BB962C8B-B14F-4D97-AF65-F5344CB8AC3E}">
        <p14:creationId xmlns:p14="http://schemas.microsoft.com/office/powerpoint/2010/main" val="45802856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DRB</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400" dirty="0" smtClean="0">
                    <a:latin typeface="+mj-lt"/>
                  </a:rPr>
                  <a:t>For discovery, the </a:t>
                </a:r>
                <a:r>
                  <a:rPr lang="en-US" sz="2400" i="1" dirty="0" smtClean="0">
                    <a:latin typeface="+mj-lt"/>
                  </a:rPr>
                  <a:t>n</a:t>
                </a:r>
                <a:r>
                  <a:rPr lang="en-US" sz="2400" dirty="0" smtClean="0">
                    <a:latin typeface="+mj-lt"/>
                  </a:rPr>
                  <a:t>th symbol transmitted over the </a:t>
                </a:r>
                <a:r>
                  <a:rPr lang="en-US" sz="2400" i="1" dirty="0" err="1" smtClean="0">
                    <a:latin typeface="+mj-lt"/>
                  </a:rPr>
                  <a:t>k</a:t>
                </a:r>
                <a:r>
                  <a:rPr lang="en-US" sz="2400" dirty="0" err="1" smtClean="0">
                    <a:latin typeface="+mj-lt"/>
                  </a:rPr>
                  <a:t>th</a:t>
                </a:r>
                <a:r>
                  <a:rPr lang="en-US" sz="2400" dirty="0" smtClean="0">
                    <a:latin typeface="+mj-lt"/>
                  </a:rPr>
                  <a:t> subcarrier is given by</a:t>
                </a:r>
              </a:p>
              <a:p>
                <a:pPr lvl="1"/>
                <a14:m>
                  <m:oMath xmlns:m="http://schemas.openxmlformats.org/officeDocument/2006/math">
                    <m:sSub>
                      <m:sSubPr>
                        <m:ctrlPr>
                          <a:rPr lang="en-US" sz="2000" i="1" smtClean="0">
                            <a:latin typeface="Cambria Math"/>
                          </a:rPr>
                        </m:ctrlPr>
                      </m:sSubPr>
                      <m:e>
                        <m:r>
                          <a:rPr lang="en-US" sz="2000" b="0" i="1" smtClean="0">
                            <a:latin typeface="Cambria Math"/>
                          </a:rPr>
                          <m:t>𝑥</m:t>
                        </m:r>
                      </m:e>
                      <m:sub>
                        <m:r>
                          <a:rPr lang="en-US" sz="2000" b="0" i="1" smtClean="0">
                            <a:latin typeface="Cambria Math"/>
                          </a:rPr>
                          <m:t>𝑛</m:t>
                        </m:r>
                      </m:sub>
                    </m:sSub>
                    <m:d>
                      <m:dPr>
                        <m:begChr m:val="["/>
                        <m:endChr m:val="]"/>
                        <m:ctrlPr>
                          <a:rPr lang="en-US" sz="2000" b="0" i="1" smtClean="0">
                            <a:latin typeface="Cambria Math"/>
                          </a:rPr>
                        </m:ctrlPr>
                      </m:dPr>
                      <m:e>
                        <m:r>
                          <a:rPr lang="en-US" sz="2000" b="0" i="1" smtClean="0">
                            <a:latin typeface="Cambria Math"/>
                          </a:rPr>
                          <m:t>𝑙</m:t>
                        </m:r>
                        <m:r>
                          <a:rPr lang="en-US" sz="2000" b="0" i="1" smtClean="0">
                            <a:latin typeface="Cambria Math"/>
                          </a:rPr>
                          <m:t>,</m:t>
                        </m:r>
                        <m:r>
                          <a:rPr lang="en-US" sz="2000" b="0" i="1" smtClean="0">
                            <a:latin typeface="Cambria Math"/>
                          </a:rPr>
                          <m:t>𝑘</m:t>
                        </m:r>
                      </m:e>
                    </m:d>
                    <m:r>
                      <a:rPr lang="en-US" sz="2000" b="0" i="1" smtClean="0">
                        <a:latin typeface="Cambria Math"/>
                      </a:rPr>
                      <m:t>=</m:t>
                    </m:r>
                    <m:f>
                      <m:fPr>
                        <m:ctrlPr>
                          <a:rPr lang="en-US" sz="2000" b="0" i="1" smtClean="0">
                            <a:latin typeface="Cambria Math"/>
                          </a:rPr>
                        </m:ctrlPr>
                      </m:fPr>
                      <m:num>
                        <m:r>
                          <a:rPr lang="en-US" sz="2000" b="0" i="1" smtClean="0">
                            <a:latin typeface="Cambria Math"/>
                          </a:rPr>
                          <m:t>1</m:t>
                        </m:r>
                      </m:num>
                      <m:den>
                        <m:r>
                          <a:rPr lang="en-US" sz="2000" b="0" i="1" smtClean="0">
                            <a:latin typeface="Cambria Math"/>
                          </a:rPr>
                          <m:t>𝑁</m:t>
                        </m:r>
                      </m:den>
                    </m:f>
                    <m:sSub>
                      <m:sSubPr>
                        <m:ctrlPr>
                          <a:rPr lang="en-US" sz="2000" b="0" i="1" smtClean="0">
                            <a:latin typeface="Cambria Math"/>
                          </a:rPr>
                        </m:ctrlPr>
                      </m:sSubPr>
                      <m:e>
                        <m:r>
                          <a:rPr lang="en-US" sz="2000" b="0" i="1" smtClean="0">
                            <a:latin typeface="Cambria Math"/>
                          </a:rPr>
                          <m:t>𝑋</m:t>
                        </m:r>
                      </m:e>
                      <m:sub>
                        <m:r>
                          <a:rPr lang="en-US" sz="2000" b="0" i="1" smtClean="0">
                            <a:latin typeface="Cambria Math"/>
                          </a:rPr>
                          <m:t>𝑛</m:t>
                        </m:r>
                      </m:sub>
                    </m:sSub>
                    <m:d>
                      <m:dPr>
                        <m:begChr m:val="["/>
                        <m:endChr m:val="]"/>
                        <m:ctrlPr>
                          <a:rPr lang="en-US" sz="2000" b="0" i="1" smtClean="0">
                            <a:latin typeface="Cambria Math"/>
                          </a:rPr>
                        </m:ctrlPr>
                      </m:dPr>
                      <m:e>
                        <m:r>
                          <a:rPr lang="en-US" sz="2000" b="0" i="1" smtClean="0">
                            <a:latin typeface="Cambria Math"/>
                          </a:rPr>
                          <m:t>𝑘</m:t>
                        </m:r>
                      </m:e>
                    </m:d>
                    <m:r>
                      <m:rPr>
                        <m:nor/>
                      </m:rPr>
                      <a:rPr lang="en-US" sz="2000" b="0" i="0" smtClean="0">
                        <a:latin typeface="Cambria Math"/>
                      </a:rPr>
                      <m:t>exp</m:t>
                    </m:r>
                    <m:r>
                      <a:rPr lang="en-US" sz="2000" b="0" i="1" smtClean="0">
                        <a:latin typeface="Cambria Math"/>
                      </a:rPr>
                      <m:t>(</m:t>
                    </m:r>
                    <m:r>
                      <a:rPr lang="en-US" sz="2000" b="0" i="1" smtClean="0">
                        <a:latin typeface="Cambria Math"/>
                      </a:rPr>
                      <m:t>𝑗</m:t>
                    </m:r>
                    <m:r>
                      <a:rPr lang="en-US" sz="2000" b="0" i="1" smtClean="0">
                        <a:latin typeface="Cambria Math"/>
                      </a:rPr>
                      <m:t>2</m:t>
                    </m:r>
                    <m:r>
                      <a:rPr lang="en-US" sz="2000" b="0" i="1" smtClean="0">
                        <a:latin typeface="Cambria Math"/>
                        <a:ea typeface="Cambria Math"/>
                      </a:rPr>
                      <m:t>𝜋</m:t>
                    </m:r>
                    <m:r>
                      <a:rPr lang="en-US" sz="2000" b="0" i="1" smtClean="0">
                        <a:latin typeface="Cambria Math"/>
                        <a:ea typeface="Cambria Math"/>
                      </a:rPr>
                      <m:t>𝑙𝑘</m:t>
                    </m:r>
                    <m:r>
                      <a:rPr lang="en-US" sz="2000" b="0" i="1" smtClean="0">
                        <a:latin typeface="Cambria Math"/>
                        <a:ea typeface="Cambria Math"/>
                      </a:rPr>
                      <m:t>/</m:t>
                    </m:r>
                    <m:r>
                      <a:rPr lang="en-US" sz="2000" b="0" i="1" smtClean="0">
                        <a:latin typeface="Cambria Math"/>
                        <a:ea typeface="Cambria Math"/>
                      </a:rPr>
                      <m:t>𝑁</m:t>
                    </m:r>
                    <m:r>
                      <a:rPr lang="en-US" sz="2000" b="0" i="1" smtClean="0">
                        <a:latin typeface="Cambria Math"/>
                      </a:rPr>
                      <m:t>)</m:t>
                    </m:r>
                  </m:oMath>
                </a14:m>
                <a:r>
                  <a:rPr lang="en-US" sz="2000" dirty="0" smtClean="0">
                    <a:latin typeface="+mj-lt"/>
                  </a:rPr>
                  <a:t> </a:t>
                </a:r>
              </a:p>
              <a:p>
                <a:pPr lvl="1"/>
                <a:r>
                  <a:rPr lang="en-US" sz="2000" dirty="0">
                    <a:latin typeface="+mj-lt"/>
                  </a:rPr>
                  <a:t>f</a:t>
                </a:r>
                <a:r>
                  <a:rPr lang="en-US" sz="2000" dirty="0" smtClean="0">
                    <a:latin typeface="+mj-lt"/>
                  </a:rPr>
                  <a:t>or </a:t>
                </a:r>
                <a:r>
                  <a:rPr lang="en-US" sz="2000" i="1" dirty="0" smtClean="0">
                    <a:latin typeface="+mj-lt"/>
                  </a:rPr>
                  <a:t>l=−L+1,,…,0,1,…,N-1 </a:t>
                </a:r>
                <a:r>
                  <a:rPr lang="en-US" sz="2000" dirty="0" smtClean="0">
                    <a:latin typeface="+mj-lt"/>
                  </a:rPr>
                  <a:t>and </a:t>
                </a:r>
                <a:r>
                  <a:rPr lang="en-US" sz="2000" i="1" dirty="0" smtClean="0">
                    <a:latin typeface="+mj-lt"/>
                  </a:rPr>
                  <a:t>L</a:t>
                </a:r>
                <a:r>
                  <a:rPr lang="en-US" sz="2000" dirty="0" smtClean="0">
                    <a:latin typeface="+mj-lt"/>
                  </a:rPr>
                  <a:t> the CP length.</a:t>
                </a:r>
              </a:p>
              <a:p>
                <a:endParaRPr lang="en-US" sz="2400" dirty="0" smtClean="0">
                  <a:latin typeface="+mj-lt"/>
                </a:endParaRPr>
              </a:p>
              <a:p>
                <a:endParaRPr lang="en-US" sz="2400" dirty="0">
                  <a:latin typeface="+mj-l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98" t="-1185"/>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pPr>
              <a:defRPr/>
            </a:pPr>
            <a:r>
              <a:rPr lang="en-US" smtClean="0"/>
              <a:t>February 2014</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42</a:t>
            </a:fld>
            <a:endParaRPr lang="en-US"/>
          </a:p>
        </p:txBody>
      </p:sp>
    </p:spTree>
    <p:extLst>
      <p:ext uri="{BB962C8B-B14F-4D97-AF65-F5344CB8AC3E}">
        <p14:creationId xmlns:p14="http://schemas.microsoft.com/office/powerpoint/2010/main" val="420681715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DRB structure</a:t>
            </a:r>
            <a:endParaRPr lang="en-US" dirty="0"/>
          </a:p>
        </p:txBody>
      </p:sp>
      <p:sp>
        <p:nvSpPr>
          <p:cNvPr id="4" name="Date Placeholder 3"/>
          <p:cNvSpPr>
            <a:spLocks noGrp="1"/>
          </p:cNvSpPr>
          <p:nvPr>
            <p:ph type="dt" sz="half" idx="10"/>
          </p:nvPr>
        </p:nvSpPr>
        <p:spPr/>
        <p:txBody>
          <a:bodyPr/>
          <a:lstStyle/>
          <a:p>
            <a:pPr>
              <a:defRPr/>
            </a:pPr>
            <a:r>
              <a:rPr lang="en-US" smtClean="0"/>
              <a:t>February 2014</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43</a:t>
            </a:fld>
            <a:endParaRPr lang="en-US"/>
          </a:p>
        </p:txBody>
      </p:sp>
      <p:graphicFrame>
        <p:nvGraphicFramePr>
          <p:cNvPr id="7" name="Content Placeholder 6"/>
          <p:cNvGraphicFramePr>
            <a:graphicFrameLocks noGrp="1" noChangeAspect="1"/>
          </p:cNvGraphicFramePr>
          <p:nvPr>
            <p:ph idx="1"/>
            <p:extLst>
              <p:ext uri="{D42A27DB-BD31-4B8C-83A1-F6EECF244321}">
                <p14:modId xmlns:p14="http://schemas.microsoft.com/office/powerpoint/2010/main" val="359291937"/>
              </p:ext>
            </p:extLst>
          </p:nvPr>
        </p:nvGraphicFramePr>
        <p:xfrm>
          <a:off x="3522662" y="2286000"/>
          <a:ext cx="2490219" cy="3028950"/>
        </p:xfrm>
        <a:graphic>
          <a:graphicData uri="http://schemas.openxmlformats.org/presentationml/2006/ole">
            <mc:AlternateContent xmlns:mc="http://schemas.openxmlformats.org/markup-compatibility/2006">
              <mc:Choice xmlns:v="urn:schemas-microsoft-com:vml" Requires="v">
                <p:oleObj spid="_x0000_s43068" name="Visio" r:id="rId3" imgW="2098933" imgH="2552310" progId="Visio.Drawing.11">
                  <p:embed/>
                </p:oleObj>
              </mc:Choice>
              <mc:Fallback>
                <p:oleObj name="Visio" r:id="rId3" imgW="2098933" imgH="255231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2662" y="2286000"/>
                        <a:ext cx="2490219" cy="3028950"/>
                      </a:xfrm>
                      <a:prstGeom prst="rect">
                        <a:avLst/>
                      </a:prstGeom>
                      <a:noFill/>
                      <a:ln>
                        <a:noFill/>
                      </a:ln>
                    </p:spPr>
                  </p:pic>
                </p:oleObj>
              </mc:Fallback>
            </mc:AlternateContent>
          </a:graphicData>
        </a:graphic>
      </p:graphicFrame>
      <p:sp>
        <p:nvSpPr>
          <p:cNvPr id="3" name="TextBox 2"/>
          <p:cNvSpPr txBox="1"/>
          <p:nvPr/>
        </p:nvSpPr>
        <p:spPr>
          <a:xfrm>
            <a:off x="381000" y="1880839"/>
            <a:ext cx="3826689" cy="369332"/>
          </a:xfrm>
          <a:prstGeom prst="rect">
            <a:avLst/>
          </a:prstGeom>
          <a:noFill/>
        </p:spPr>
        <p:txBody>
          <a:bodyPr wrap="none" rtlCol="0">
            <a:spAutoFit/>
          </a:bodyPr>
          <a:lstStyle/>
          <a:p>
            <a:r>
              <a:rPr lang="en-US" sz="1800" dirty="0" smtClean="0"/>
              <a:t>Contiguous subcarriers  are orthogonal</a:t>
            </a:r>
            <a:r>
              <a:rPr lang="en-US" sz="1400" dirty="0" smtClean="0"/>
              <a:t>.</a:t>
            </a:r>
            <a:endParaRPr lang="en-US" sz="1400" dirty="0"/>
          </a:p>
        </p:txBody>
      </p:sp>
      <p:sp>
        <p:nvSpPr>
          <p:cNvPr id="8" name="TextBox 7"/>
          <p:cNvSpPr txBox="1"/>
          <p:nvPr/>
        </p:nvSpPr>
        <p:spPr>
          <a:xfrm>
            <a:off x="838200" y="5791200"/>
            <a:ext cx="7874913" cy="369332"/>
          </a:xfrm>
          <a:prstGeom prst="rect">
            <a:avLst/>
          </a:prstGeom>
          <a:noFill/>
        </p:spPr>
        <p:txBody>
          <a:bodyPr wrap="none" rtlCol="0">
            <a:spAutoFit/>
          </a:bodyPr>
          <a:lstStyle/>
          <a:p>
            <a:r>
              <a:rPr lang="en-US" sz="1800" dirty="0" smtClean="0"/>
              <a:t>The DS is transmitted with a predefined duty-cycle (see NICT MAC pre-proposal).</a:t>
            </a:r>
            <a:endParaRPr lang="en-US" sz="1800" dirty="0"/>
          </a:p>
        </p:txBody>
      </p:sp>
    </p:spTree>
    <p:extLst>
      <p:ext uri="{BB962C8B-B14F-4D97-AF65-F5344CB8AC3E}">
        <p14:creationId xmlns:p14="http://schemas.microsoft.com/office/powerpoint/2010/main" val="40478864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DRB structure</a:t>
            </a:r>
          </a:p>
        </p:txBody>
      </p:sp>
      <p:sp>
        <p:nvSpPr>
          <p:cNvPr id="3" name="Content Placeholder 2"/>
          <p:cNvSpPr>
            <a:spLocks noGrp="1"/>
          </p:cNvSpPr>
          <p:nvPr>
            <p:ph idx="1"/>
          </p:nvPr>
        </p:nvSpPr>
        <p:spPr/>
        <p:txBody>
          <a:bodyPr/>
          <a:lstStyle/>
          <a:p>
            <a:r>
              <a:rPr lang="en-US" sz="2400" dirty="0" smtClean="0">
                <a:latin typeface="+mj-lt"/>
              </a:rPr>
              <a:t>From upper layers, terminals pick time-frequency slots in the DRB to transmit the DS.</a:t>
            </a:r>
          </a:p>
          <a:p>
            <a:r>
              <a:rPr lang="en-US" sz="2400" dirty="0" smtClean="0">
                <a:latin typeface="+mj-lt"/>
              </a:rPr>
              <a:t>A </a:t>
            </a:r>
            <a:r>
              <a:rPr lang="en-US" sz="2400" dirty="0">
                <a:latin typeface="+mj-lt"/>
              </a:rPr>
              <a:t>set of </a:t>
            </a:r>
            <a:r>
              <a:rPr lang="en-US" sz="2400" dirty="0" smtClean="0">
                <a:latin typeface="+mj-lt"/>
              </a:rPr>
              <a:t>126 </a:t>
            </a:r>
            <a:r>
              <a:rPr lang="en-US" sz="2400" dirty="0">
                <a:latin typeface="+mj-lt"/>
              </a:rPr>
              <a:t>symbols are transmitted per time </a:t>
            </a:r>
            <a:r>
              <a:rPr lang="en-US" sz="2400" dirty="0" smtClean="0">
                <a:latin typeface="+mj-lt"/>
              </a:rPr>
              <a:t>slot:</a:t>
            </a:r>
          </a:p>
          <a:p>
            <a:pPr lvl="1"/>
            <a:r>
              <a:rPr lang="en-US" sz="2000" dirty="0">
                <a:latin typeface="+mj-lt"/>
              </a:rPr>
              <a:t>s</a:t>
            </a:r>
            <a:r>
              <a:rPr lang="en-US" sz="2000" dirty="0" smtClean="0">
                <a:latin typeface="+mj-lt"/>
              </a:rPr>
              <a:t>uch </a:t>
            </a:r>
            <a:r>
              <a:rPr lang="en-US" sz="2000" dirty="0">
                <a:latin typeface="+mj-lt"/>
              </a:rPr>
              <a:t>frame contains information about a given peer (peer ID, </a:t>
            </a:r>
            <a:r>
              <a:rPr lang="en-US" sz="2000" dirty="0" smtClean="0">
                <a:latin typeface="+mj-lt"/>
              </a:rPr>
              <a:t>service ID, application ID, </a:t>
            </a:r>
            <a:r>
              <a:rPr lang="en-US" sz="2000" dirty="0">
                <a:latin typeface="+mj-lt"/>
              </a:rPr>
              <a:t>etc</a:t>
            </a:r>
            <a:r>
              <a:rPr lang="en-US" sz="2000" dirty="0" smtClean="0">
                <a:latin typeface="+mj-lt"/>
              </a:rPr>
              <a:t>.) and which channel is used for association (different from the SDCH).</a:t>
            </a:r>
          </a:p>
          <a:p>
            <a:r>
              <a:rPr lang="en-US" sz="2400" dirty="0" smtClean="0">
                <a:latin typeface="+mj-lt"/>
              </a:rPr>
              <a:t>The </a:t>
            </a:r>
            <a:r>
              <a:rPr lang="en-US" sz="2400" dirty="0">
                <a:latin typeface="+mj-lt"/>
              </a:rPr>
              <a:t>number of frequency slots </a:t>
            </a:r>
            <a:r>
              <a:rPr lang="en-US" sz="2400" i="1" dirty="0" err="1">
                <a:latin typeface="+mj-lt"/>
              </a:rPr>
              <a:t>N</a:t>
            </a:r>
            <a:r>
              <a:rPr lang="en-US" sz="2400" i="1" baseline="-25000" dirty="0" err="1">
                <a:latin typeface="+mj-lt"/>
              </a:rPr>
              <a:t>fs</a:t>
            </a:r>
            <a:r>
              <a:rPr lang="en-US" sz="2400" i="1" dirty="0">
                <a:latin typeface="+mj-lt"/>
              </a:rPr>
              <a:t> </a:t>
            </a:r>
            <a:r>
              <a:rPr lang="en-US" sz="2400" i="1" dirty="0" smtClean="0">
                <a:latin typeface="+mj-lt"/>
              </a:rPr>
              <a:t>=</a:t>
            </a:r>
            <a:r>
              <a:rPr lang="en-US" sz="2400" dirty="0" smtClean="0">
                <a:latin typeface="+mj-lt"/>
              </a:rPr>
              <a:t>1024 (IFFT size) </a:t>
            </a:r>
            <a:r>
              <a:rPr lang="en-US" sz="2400" dirty="0">
                <a:latin typeface="+mj-lt"/>
              </a:rPr>
              <a:t>and the number of time slots </a:t>
            </a:r>
            <a:r>
              <a:rPr lang="en-US" sz="2400" i="1" dirty="0" err="1">
                <a:latin typeface="+mj-lt"/>
              </a:rPr>
              <a:t>N</a:t>
            </a:r>
            <a:r>
              <a:rPr lang="en-US" sz="2400" i="1" baseline="-25000" dirty="0" err="1">
                <a:latin typeface="+mj-lt"/>
              </a:rPr>
              <a:t>ts</a:t>
            </a:r>
            <a:r>
              <a:rPr lang="en-US" sz="2400" i="1" dirty="0">
                <a:latin typeface="+mj-lt"/>
              </a:rPr>
              <a:t> </a:t>
            </a:r>
            <a:r>
              <a:rPr lang="en-US" sz="2400" dirty="0">
                <a:latin typeface="+mj-lt"/>
              </a:rPr>
              <a:t>is chosen </a:t>
            </a:r>
            <a:r>
              <a:rPr lang="en-US" sz="2400" dirty="0" smtClean="0">
                <a:latin typeface="+mj-lt"/>
              </a:rPr>
              <a:t>as 20</a:t>
            </a:r>
            <a:r>
              <a:rPr lang="en-US" sz="2400" dirty="0">
                <a:latin typeface="+mj-lt"/>
              </a:rPr>
              <a:t>. </a:t>
            </a:r>
            <a:endParaRPr lang="en-US" sz="2400" dirty="0" smtClean="0">
              <a:latin typeface="+mj-lt"/>
            </a:endParaRPr>
          </a:p>
          <a:p>
            <a:r>
              <a:rPr lang="en-US" sz="2400" dirty="0" smtClean="0">
                <a:latin typeface="+mj-lt"/>
              </a:rPr>
              <a:t>Consequently</a:t>
            </a:r>
            <a:r>
              <a:rPr lang="en-US" sz="2400" dirty="0">
                <a:latin typeface="+mj-lt"/>
              </a:rPr>
              <a:t>, the </a:t>
            </a:r>
            <a:r>
              <a:rPr lang="en-US" sz="2400" dirty="0" smtClean="0">
                <a:latin typeface="+mj-lt"/>
              </a:rPr>
              <a:t>DRB </a:t>
            </a:r>
            <a:r>
              <a:rPr lang="en-US" sz="2400" dirty="0">
                <a:latin typeface="+mj-lt"/>
              </a:rPr>
              <a:t>can support up to </a:t>
            </a:r>
            <a:r>
              <a:rPr lang="en-US" sz="2400" i="1" dirty="0" err="1" smtClean="0">
                <a:latin typeface="+mj-lt"/>
              </a:rPr>
              <a:t>N</a:t>
            </a:r>
            <a:r>
              <a:rPr lang="en-US" sz="2400" i="1" baseline="-25000" dirty="0" err="1" smtClean="0">
                <a:latin typeface="+mj-lt"/>
              </a:rPr>
              <a:t>fs</a:t>
            </a:r>
            <a:r>
              <a:rPr lang="en-US" sz="2400" dirty="0" err="1" smtClean="0">
                <a:latin typeface="+mj-lt"/>
              </a:rPr>
              <a:t>x</a:t>
            </a:r>
            <a:r>
              <a:rPr lang="en-US" sz="2400" i="1" dirty="0" err="1" smtClean="0">
                <a:latin typeface="+mj-lt"/>
              </a:rPr>
              <a:t>N</a:t>
            </a:r>
            <a:r>
              <a:rPr lang="en-US" sz="2400" i="1" baseline="-25000" dirty="0" err="1" smtClean="0">
                <a:latin typeface="+mj-lt"/>
              </a:rPr>
              <a:t>ts</a:t>
            </a:r>
            <a:r>
              <a:rPr lang="en-US" sz="2400" dirty="0" smtClean="0">
                <a:latin typeface="+mj-lt"/>
              </a:rPr>
              <a:t>=20,480 users </a:t>
            </a:r>
            <a:r>
              <a:rPr lang="en-US" sz="2400" dirty="0">
                <a:latin typeface="+mj-lt"/>
              </a:rPr>
              <a:t>for </a:t>
            </a:r>
            <a:r>
              <a:rPr lang="en-US" sz="2400" dirty="0" smtClean="0">
                <a:latin typeface="+mj-lt"/>
              </a:rPr>
              <a:t>discovery per PD.</a:t>
            </a:r>
          </a:p>
          <a:p>
            <a:endParaRPr lang="en-US" dirty="0"/>
          </a:p>
        </p:txBody>
      </p:sp>
      <p:sp>
        <p:nvSpPr>
          <p:cNvPr id="4" name="Date Placeholder 3"/>
          <p:cNvSpPr>
            <a:spLocks noGrp="1"/>
          </p:cNvSpPr>
          <p:nvPr>
            <p:ph type="dt" sz="half" idx="10"/>
          </p:nvPr>
        </p:nvSpPr>
        <p:spPr/>
        <p:txBody>
          <a:bodyPr/>
          <a:lstStyle/>
          <a:p>
            <a:pPr>
              <a:defRPr/>
            </a:pPr>
            <a:r>
              <a:rPr lang="en-US" smtClean="0"/>
              <a:t>February 2014</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44</a:t>
            </a:fld>
            <a:endParaRPr lang="en-US"/>
          </a:p>
        </p:txBody>
      </p:sp>
    </p:spTree>
    <p:extLst>
      <p:ext uri="{BB962C8B-B14F-4D97-AF65-F5344CB8AC3E}">
        <p14:creationId xmlns:p14="http://schemas.microsoft.com/office/powerpoint/2010/main" val="40986301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DRB structure</a:t>
            </a:r>
          </a:p>
        </p:txBody>
      </p:sp>
      <p:sp>
        <p:nvSpPr>
          <p:cNvPr id="3" name="Content Placeholder 2"/>
          <p:cNvSpPr>
            <a:spLocks noGrp="1"/>
          </p:cNvSpPr>
          <p:nvPr>
            <p:ph idx="1"/>
          </p:nvPr>
        </p:nvSpPr>
        <p:spPr/>
        <p:txBody>
          <a:bodyPr/>
          <a:lstStyle/>
          <a:p>
            <a:r>
              <a:rPr lang="en-US" sz="2400" dirty="0" smtClean="0">
                <a:latin typeface="+mj-lt"/>
              </a:rPr>
              <a:t>The discovery data is formatted as illustrated </a:t>
            </a:r>
          </a:p>
          <a:p>
            <a:endParaRPr lang="en-US" sz="2400" dirty="0" smtClean="0">
              <a:latin typeface="+mj-lt"/>
            </a:endParaRPr>
          </a:p>
          <a:p>
            <a:endParaRPr lang="en-US" sz="2400" dirty="0">
              <a:latin typeface="+mj-lt"/>
            </a:endParaRPr>
          </a:p>
          <a:p>
            <a:endParaRPr lang="en-US" sz="2400" dirty="0" smtClean="0">
              <a:latin typeface="+mj-lt"/>
            </a:endParaRPr>
          </a:p>
          <a:p>
            <a:r>
              <a:rPr lang="en-US" sz="2400" dirty="0" smtClean="0">
                <a:latin typeface="+mj-lt"/>
              </a:rPr>
              <a:t>Append 57 bits for user ID, device ID, Group ID, etc.</a:t>
            </a:r>
          </a:p>
          <a:p>
            <a:r>
              <a:rPr lang="en-US" sz="2400" dirty="0" smtClean="0">
                <a:latin typeface="+mj-lt"/>
              </a:rPr>
              <a:t>Append 6 bits from CRC-6-ITU error detection code</a:t>
            </a:r>
          </a:p>
          <a:p>
            <a:r>
              <a:rPr lang="en-US" sz="2400" dirty="0" smtClean="0">
                <a:latin typeface="+mj-lt"/>
              </a:rPr>
              <a:t>Append 63 parity bits from shorten BCH(126,63) code</a:t>
            </a:r>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February 2014</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45</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350136109"/>
              </p:ext>
            </p:extLst>
          </p:nvPr>
        </p:nvGraphicFramePr>
        <p:xfrm>
          <a:off x="2133600" y="2667000"/>
          <a:ext cx="4400550" cy="546100"/>
        </p:xfrm>
        <a:graphic>
          <a:graphicData uri="http://schemas.openxmlformats.org/presentationml/2006/ole">
            <mc:AlternateContent xmlns:mc="http://schemas.openxmlformats.org/markup-compatibility/2006">
              <mc:Choice xmlns:v="urn:schemas-microsoft-com:vml" Requires="v">
                <p:oleObj spid="_x0000_s44092" name="Visio" r:id="rId3" imgW="4399925" imgH="545940" progId="Visio.Drawing.11">
                  <p:embed/>
                </p:oleObj>
              </mc:Choice>
              <mc:Fallback>
                <p:oleObj name="Visio" r:id="rId3" imgW="4399925" imgH="545940" progId="Visio.Drawing.11">
                  <p:embed/>
                  <p:pic>
                    <p:nvPicPr>
                      <p:cNvPr id="0" name=""/>
                      <p:cNvPicPr/>
                      <p:nvPr/>
                    </p:nvPicPr>
                    <p:blipFill>
                      <a:blip r:embed="rId4"/>
                      <a:stretch>
                        <a:fillRect/>
                      </a:stretch>
                    </p:blipFill>
                    <p:spPr>
                      <a:xfrm>
                        <a:off x="2133600" y="2667000"/>
                        <a:ext cx="4400550" cy="546100"/>
                      </a:xfrm>
                      <a:prstGeom prst="rect">
                        <a:avLst/>
                      </a:prstGeom>
                    </p:spPr>
                  </p:pic>
                </p:oleObj>
              </mc:Fallback>
            </mc:AlternateContent>
          </a:graphicData>
        </a:graphic>
      </p:graphicFrame>
    </p:spTree>
    <p:extLst>
      <p:ext uri="{BB962C8B-B14F-4D97-AF65-F5344CB8AC3E}">
        <p14:creationId xmlns:p14="http://schemas.microsoft.com/office/powerpoint/2010/main" val="199664882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
            </a:r>
            <a:r>
              <a:rPr lang="en-US" dirty="0" smtClean="0"/>
              <a:t>iscovery algorithm parameters</a:t>
            </a:r>
            <a:endParaRPr lang="en-US" dirty="0"/>
          </a:p>
        </p:txBody>
      </p:sp>
      <p:sp>
        <p:nvSpPr>
          <p:cNvPr id="3" name="Content Placeholder 2"/>
          <p:cNvSpPr>
            <a:spLocks noGrp="1"/>
          </p:cNvSpPr>
          <p:nvPr>
            <p:ph idx="1"/>
          </p:nvPr>
        </p:nvSpPr>
        <p:spPr/>
        <p:txBody>
          <a:bodyPr/>
          <a:lstStyle/>
          <a:p>
            <a:pPr lvl="0"/>
            <a:r>
              <a:rPr lang="en-US" sz="2400" dirty="0">
                <a:solidFill>
                  <a:srgbClr val="000000"/>
                </a:solidFill>
                <a:latin typeface="Times New Roman"/>
              </a:rPr>
              <a:t>Devices are in three possible states: </a:t>
            </a:r>
          </a:p>
          <a:p>
            <a:pPr lvl="1"/>
            <a:r>
              <a:rPr lang="en-US" sz="1800" b="1" dirty="0">
                <a:solidFill>
                  <a:srgbClr val="000000"/>
                </a:solidFill>
                <a:latin typeface="Times New Roman"/>
              </a:rPr>
              <a:t>RDM </a:t>
            </a:r>
            <a:r>
              <a:rPr lang="en-US" sz="1800" dirty="0">
                <a:solidFill>
                  <a:srgbClr val="000000"/>
                </a:solidFill>
                <a:latin typeface="Times New Roman"/>
              </a:rPr>
              <a:t>–receiving discovery mode, </a:t>
            </a:r>
          </a:p>
          <a:p>
            <a:pPr lvl="1"/>
            <a:r>
              <a:rPr lang="en-US" sz="1800" b="1" dirty="0">
                <a:solidFill>
                  <a:srgbClr val="000000"/>
                </a:solidFill>
                <a:latin typeface="Times New Roman"/>
              </a:rPr>
              <a:t>TDM</a:t>
            </a:r>
            <a:r>
              <a:rPr lang="en-US" sz="1800" dirty="0">
                <a:solidFill>
                  <a:srgbClr val="000000"/>
                </a:solidFill>
                <a:latin typeface="Times New Roman"/>
              </a:rPr>
              <a:t> –transmitting discovery mode, </a:t>
            </a:r>
          </a:p>
          <a:p>
            <a:pPr lvl="1"/>
            <a:r>
              <a:rPr lang="en-US" sz="1800" b="1" dirty="0">
                <a:solidFill>
                  <a:srgbClr val="000000"/>
                </a:solidFill>
                <a:latin typeface="Times New Roman"/>
              </a:rPr>
              <a:t>Sleep</a:t>
            </a:r>
            <a:r>
              <a:rPr lang="en-US" sz="1800" dirty="0">
                <a:solidFill>
                  <a:srgbClr val="000000"/>
                </a:solidFill>
                <a:latin typeface="Times New Roman"/>
              </a:rPr>
              <a:t> -idle. </a:t>
            </a:r>
            <a:endParaRPr lang="en-US" sz="1800" dirty="0" smtClean="0">
              <a:solidFill>
                <a:srgbClr val="000000"/>
              </a:solidFill>
              <a:latin typeface="Times New Roman"/>
            </a:endParaRPr>
          </a:p>
          <a:p>
            <a:pPr lvl="1"/>
            <a:r>
              <a:rPr lang="en-US" sz="1800" dirty="0">
                <a:latin typeface="+mj-lt"/>
              </a:rPr>
              <a:t>Also, devices are equipped with clear channel assessment (CCA</a:t>
            </a:r>
            <a:r>
              <a:rPr lang="en-US" sz="1800" dirty="0" smtClean="0">
                <a:latin typeface="+mj-lt"/>
              </a:rPr>
              <a:t>).</a:t>
            </a:r>
          </a:p>
          <a:p>
            <a:pPr lvl="1"/>
            <a:endParaRPr lang="en-US" sz="1800" dirty="0" smtClean="0">
              <a:latin typeface="+mj-lt"/>
            </a:endParaRPr>
          </a:p>
          <a:p>
            <a:pPr marL="342900" lvl="1" indent="-342900">
              <a:buFontTx/>
              <a:buChar char="•"/>
            </a:pPr>
            <a:r>
              <a:rPr lang="en-US" sz="2400" dirty="0" smtClean="0">
                <a:latin typeface="+mj-lt"/>
              </a:rPr>
              <a:t>The proposed discovery algorithm delineates the interplay between the PHY and MAC. </a:t>
            </a:r>
            <a:endParaRPr lang="en-US" sz="2400" dirty="0">
              <a:latin typeface="+mj-lt"/>
            </a:endParaRPr>
          </a:p>
          <a:p>
            <a:endParaRPr lang="en-US" sz="2400" i="1" dirty="0" smtClean="0">
              <a:latin typeface="+mj-lt"/>
            </a:endParaRPr>
          </a:p>
          <a:p>
            <a:pPr marL="0" indent="0">
              <a:buNone/>
            </a:pPr>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February 2014</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46</a:t>
            </a:fld>
            <a:endParaRPr lang="en-US"/>
          </a:p>
        </p:txBody>
      </p:sp>
    </p:spTree>
    <p:extLst>
      <p:ext uri="{BB962C8B-B14F-4D97-AF65-F5344CB8AC3E}">
        <p14:creationId xmlns:p14="http://schemas.microsoft.com/office/powerpoint/2010/main" val="169097619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Discovery Algorithm</a:t>
            </a:r>
            <a:endParaRPr lang="en-US" dirty="0"/>
          </a:p>
        </p:txBody>
      </p:sp>
      <p:sp>
        <p:nvSpPr>
          <p:cNvPr id="3" name="Content Placeholder 2"/>
          <p:cNvSpPr>
            <a:spLocks noGrp="1"/>
          </p:cNvSpPr>
          <p:nvPr>
            <p:ph idx="1"/>
          </p:nvPr>
        </p:nvSpPr>
        <p:spPr/>
        <p:txBody>
          <a:bodyPr/>
          <a:lstStyle/>
          <a:p>
            <a:pPr lvl="1"/>
            <a:r>
              <a:rPr lang="en-US" sz="2000" dirty="0">
                <a:latin typeface="+mj-lt"/>
              </a:rPr>
              <a:t>1) At start up or after idle or after command, </a:t>
            </a:r>
            <a:r>
              <a:rPr lang="en-US" sz="2000" dirty="0" smtClean="0">
                <a:latin typeface="+mj-lt"/>
              </a:rPr>
              <a:t>a device enters </a:t>
            </a:r>
            <a:r>
              <a:rPr lang="en-US" sz="2000" dirty="0">
                <a:latin typeface="+mj-lt"/>
              </a:rPr>
              <a:t>into receiving discovery mode (</a:t>
            </a:r>
            <a:r>
              <a:rPr lang="en-US" sz="2000" b="1" dirty="0">
                <a:latin typeface="+mj-lt"/>
              </a:rPr>
              <a:t>RDM</a:t>
            </a:r>
            <a:r>
              <a:rPr lang="en-US" sz="2000" dirty="0">
                <a:latin typeface="+mj-lt"/>
              </a:rPr>
              <a:t>) </a:t>
            </a:r>
            <a:r>
              <a:rPr lang="en-US" sz="2000" dirty="0" smtClean="0">
                <a:latin typeface="+mj-lt"/>
              </a:rPr>
              <a:t>and listens for a DS.</a:t>
            </a:r>
            <a:endParaRPr lang="en-US" sz="2000" dirty="0">
              <a:latin typeface="+mj-lt"/>
            </a:endParaRPr>
          </a:p>
          <a:p>
            <a:pPr lvl="2"/>
            <a:r>
              <a:rPr lang="en-US" sz="1600" dirty="0" smtClean="0">
                <a:latin typeface="+mj-lt"/>
              </a:rPr>
              <a:t>Synchronization subsystem detects the preamble (and hence the position of the DRB in time) and detection subsystem scans the DRB for DRB usage and detection of peer ID, service ID, etc. </a:t>
            </a:r>
            <a:r>
              <a:rPr lang="en-US" sz="1600" dirty="0">
                <a:solidFill>
                  <a:srgbClr val="000000"/>
                </a:solidFill>
                <a:latin typeface="Times New Roman"/>
              </a:rPr>
              <a:t>Go to </a:t>
            </a:r>
            <a:r>
              <a:rPr lang="en-US" sz="1600" b="1" dirty="0">
                <a:solidFill>
                  <a:srgbClr val="000000"/>
                </a:solidFill>
                <a:latin typeface="Times New Roman"/>
              </a:rPr>
              <a:t>Sleep</a:t>
            </a:r>
            <a:r>
              <a:rPr lang="en-US" sz="1600" dirty="0">
                <a:solidFill>
                  <a:srgbClr val="000000"/>
                </a:solidFill>
                <a:latin typeface="Times New Roman"/>
              </a:rPr>
              <a:t> mode</a:t>
            </a:r>
            <a:r>
              <a:rPr lang="en-US" sz="1600" dirty="0" smtClean="0">
                <a:solidFill>
                  <a:srgbClr val="000000"/>
                </a:solidFill>
                <a:latin typeface="Times New Roman"/>
              </a:rPr>
              <a:t>.</a:t>
            </a:r>
            <a:endParaRPr lang="en-US" sz="1600" dirty="0" smtClean="0">
              <a:latin typeface="+mj-lt"/>
            </a:endParaRPr>
          </a:p>
          <a:p>
            <a:pPr lvl="1"/>
            <a:r>
              <a:rPr lang="en-US" sz="2000" dirty="0" smtClean="0">
                <a:latin typeface="+mj-lt"/>
              </a:rPr>
              <a:t>2) </a:t>
            </a:r>
            <a:r>
              <a:rPr lang="en-US" sz="2000" dirty="0" smtClean="0">
                <a:solidFill>
                  <a:srgbClr val="000000"/>
                </a:solidFill>
                <a:latin typeface="Times New Roman"/>
                <a:ea typeface="+mn-ea"/>
                <a:cs typeface="+mn-cs"/>
              </a:rPr>
              <a:t>After </a:t>
            </a:r>
            <a:r>
              <a:rPr lang="en-US" sz="2000" dirty="0">
                <a:solidFill>
                  <a:srgbClr val="000000"/>
                </a:solidFill>
                <a:latin typeface="Times New Roman"/>
                <a:ea typeface="+mn-ea"/>
                <a:cs typeface="+mn-cs"/>
              </a:rPr>
              <a:t>command, a device enters into </a:t>
            </a:r>
            <a:r>
              <a:rPr lang="en-US" sz="2000" dirty="0" smtClean="0">
                <a:solidFill>
                  <a:srgbClr val="000000"/>
                </a:solidFill>
                <a:latin typeface="Times New Roman"/>
                <a:ea typeface="+mn-ea"/>
                <a:cs typeface="+mn-cs"/>
              </a:rPr>
              <a:t>transmitting </a:t>
            </a:r>
            <a:r>
              <a:rPr lang="en-US" sz="2000" dirty="0">
                <a:solidFill>
                  <a:srgbClr val="000000"/>
                </a:solidFill>
                <a:latin typeface="Times New Roman"/>
                <a:ea typeface="+mn-ea"/>
                <a:cs typeface="+mn-cs"/>
              </a:rPr>
              <a:t>discovery mode </a:t>
            </a:r>
            <a:r>
              <a:rPr lang="en-US" sz="2000" dirty="0" smtClean="0">
                <a:solidFill>
                  <a:srgbClr val="000000"/>
                </a:solidFill>
                <a:latin typeface="Times New Roman"/>
                <a:ea typeface="+mn-ea"/>
                <a:cs typeface="+mn-cs"/>
              </a:rPr>
              <a:t>(</a:t>
            </a:r>
            <a:r>
              <a:rPr lang="en-US" sz="2000" b="1" dirty="0" smtClean="0">
                <a:latin typeface="+mj-lt"/>
              </a:rPr>
              <a:t>TDM)</a:t>
            </a:r>
            <a:r>
              <a:rPr lang="en-US" sz="2000" dirty="0" smtClean="0">
                <a:latin typeface="+mj-lt"/>
              </a:rPr>
              <a:t> </a:t>
            </a:r>
          </a:p>
          <a:p>
            <a:pPr lvl="2"/>
            <a:r>
              <a:rPr lang="en-US" sz="1600" dirty="0">
                <a:latin typeface="+mj-lt"/>
              </a:rPr>
              <a:t>D</a:t>
            </a:r>
            <a:r>
              <a:rPr lang="en-US" sz="1600" dirty="0" smtClean="0">
                <a:latin typeface="+mj-lt"/>
              </a:rPr>
              <a:t>evice </a:t>
            </a:r>
            <a:r>
              <a:rPr lang="en-US" sz="1600" dirty="0">
                <a:latin typeface="+mj-lt"/>
              </a:rPr>
              <a:t>chooses a free time-frequency slot to transmit </a:t>
            </a:r>
            <a:r>
              <a:rPr lang="en-US" sz="1600" dirty="0" smtClean="0">
                <a:latin typeface="+mj-lt"/>
              </a:rPr>
              <a:t>its  DS over </a:t>
            </a:r>
            <a:r>
              <a:rPr lang="en-US" sz="1600" dirty="0">
                <a:latin typeface="+mj-lt"/>
              </a:rPr>
              <a:t>the next </a:t>
            </a:r>
            <a:r>
              <a:rPr lang="en-US" sz="1600" dirty="0" smtClean="0">
                <a:latin typeface="+mj-lt"/>
              </a:rPr>
              <a:t>DRB transmission. Go </a:t>
            </a:r>
            <a:r>
              <a:rPr lang="en-US" sz="1600" dirty="0">
                <a:latin typeface="+mj-lt"/>
              </a:rPr>
              <a:t>to </a:t>
            </a:r>
            <a:r>
              <a:rPr lang="en-US" sz="1600" b="1" dirty="0" smtClean="0">
                <a:latin typeface="+mj-lt"/>
              </a:rPr>
              <a:t>Sleep</a:t>
            </a:r>
            <a:r>
              <a:rPr lang="en-US" sz="1600" dirty="0">
                <a:latin typeface="+mj-lt"/>
              </a:rPr>
              <a:t> </a:t>
            </a:r>
            <a:r>
              <a:rPr lang="en-US" sz="1600" dirty="0" smtClean="0">
                <a:latin typeface="+mj-lt"/>
              </a:rPr>
              <a:t>mode.</a:t>
            </a:r>
            <a:endParaRPr lang="en-US" sz="1600" dirty="0">
              <a:latin typeface="+mj-lt"/>
            </a:endParaRPr>
          </a:p>
          <a:p>
            <a:pPr marL="457200" lvl="1" indent="0">
              <a:buNone/>
            </a:pPr>
            <a:r>
              <a:rPr lang="en-US" sz="2000" i="1" dirty="0" smtClean="0">
                <a:latin typeface="+mj-lt"/>
              </a:rPr>
              <a:t>Of course, there are intermediate steps like time-out for DRB scanning, miss detection, etc. Here, we present the core algorithm only.</a:t>
            </a:r>
            <a:endParaRPr lang="en-US" sz="2000" i="1" dirty="0">
              <a:latin typeface="+mj-lt"/>
            </a:endParaRPr>
          </a:p>
          <a:p>
            <a:endParaRPr lang="en-US" dirty="0"/>
          </a:p>
        </p:txBody>
      </p:sp>
      <p:sp>
        <p:nvSpPr>
          <p:cNvPr id="4" name="Date Placeholder 3"/>
          <p:cNvSpPr>
            <a:spLocks noGrp="1"/>
          </p:cNvSpPr>
          <p:nvPr>
            <p:ph type="dt" sz="half" idx="10"/>
          </p:nvPr>
        </p:nvSpPr>
        <p:spPr/>
        <p:txBody>
          <a:bodyPr/>
          <a:lstStyle/>
          <a:p>
            <a:pPr>
              <a:defRPr/>
            </a:pPr>
            <a:r>
              <a:rPr lang="en-US" smtClean="0"/>
              <a:t>February 2014</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47</a:t>
            </a:fld>
            <a:endParaRPr lang="en-US"/>
          </a:p>
        </p:txBody>
      </p:sp>
    </p:spTree>
    <p:extLst>
      <p:ext uri="{BB962C8B-B14F-4D97-AF65-F5344CB8AC3E}">
        <p14:creationId xmlns:p14="http://schemas.microsoft.com/office/powerpoint/2010/main" val="213958884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Discovery range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400" dirty="0" smtClean="0">
                    <a:latin typeface="+mj-lt"/>
                  </a:rPr>
                  <a:t>An estimate of the distance range of peers is obtained from the link budget as </a:t>
                </a:r>
              </a:p>
              <a:p>
                <a:pPr lvl="1"/>
                <a14:m>
                  <m:oMath xmlns:m="http://schemas.openxmlformats.org/officeDocument/2006/math">
                    <m:r>
                      <a:rPr lang="en-US" sz="2000" b="0" i="1" smtClean="0">
                        <a:latin typeface="Cambria Math"/>
                      </a:rPr>
                      <m:t>𝐿</m:t>
                    </m:r>
                    <m:r>
                      <a:rPr lang="en-US" sz="2000" b="0" i="1" smtClean="0">
                        <a:latin typeface="Cambria Math"/>
                      </a:rPr>
                      <m:t>=</m:t>
                    </m:r>
                    <m:sSub>
                      <m:sSubPr>
                        <m:ctrlPr>
                          <a:rPr lang="en-US" sz="2000" b="0" i="1" smtClean="0">
                            <a:latin typeface="Cambria Math"/>
                          </a:rPr>
                        </m:ctrlPr>
                      </m:sSubPr>
                      <m:e>
                        <m:r>
                          <a:rPr lang="en-US" sz="2000" b="0" i="1" smtClean="0">
                            <a:latin typeface="Cambria Math"/>
                          </a:rPr>
                          <m:t>𝑃</m:t>
                        </m:r>
                      </m:e>
                      <m:sub>
                        <m:r>
                          <a:rPr lang="en-US" sz="2000" b="0" i="1" smtClean="0">
                            <a:latin typeface="Cambria Math"/>
                          </a:rPr>
                          <m:t>𝑡</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𝐺</m:t>
                        </m:r>
                      </m:e>
                      <m:sub>
                        <m:r>
                          <a:rPr lang="en-US" sz="2000" b="0" i="1" smtClean="0">
                            <a:latin typeface="Cambria Math"/>
                          </a:rPr>
                          <m:t>𝑡</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𝐺</m:t>
                        </m:r>
                      </m:e>
                      <m:sub>
                        <m:r>
                          <a:rPr lang="en-US" sz="2000" b="0" i="1" smtClean="0">
                            <a:latin typeface="Cambria Math"/>
                          </a:rPr>
                          <m:t>𝑟</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𝐹</m:t>
                        </m:r>
                      </m:e>
                      <m:sub>
                        <m:r>
                          <a:rPr lang="en-US" sz="2000" b="0" i="1" smtClean="0">
                            <a:latin typeface="Cambria Math"/>
                          </a:rPr>
                          <m:t>𝑚</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𝐼</m:t>
                        </m:r>
                      </m:e>
                      <m:sub>
                        <m:r>
                          <a:rPr lang="en-US" sz="2000" b="0" i="1" smtClean="0">
                            <a:latin typeface="Cambria Math"/>
                          </a:rPr>
                          <m:t>𝑙</m:t>
                        </m:r>
                      </m:sub>
                    </m:sSub>
                    <m:r>
                      <a:rPr lang="en-US" sz="2000" b="0" i="1" smtClean="0">
                        <a:latin typeface="Cambria Math"/>
                      </a:rPr>
                      <m:t>−</m:t>
                    </m:r>
                    <m:sSub>
                      <m:sSubPr>
                        <m:ctrlPr>
                          <a:rPr lang="en-US" sz="2000" b="0" i="1" smtClean="0">
                            <a:latin typeface="Cambria Math"/>
                          </a:rPr>
                        </m:ctrlPr>
                      </m:sSubPr>
                      <m:e>
                        <m:r>
                          <a:rPr lang="en-US" sz="2000" b="0" i="1" smtClean="0">
                            <a:latin typeface="Cambria Math"/>
                          </a:rPr>
                          <m:t>𝑆</m:t>
                        </m:r>
                      </m:e>
                      <m:sub>
                        <m:r>
                          <a:rPr lang="en-US" sz="2000" b="0" i="1" smtClean="0">
                            <a:latin typeface="Cambria Math"/>
                          </a:rPr>
                          <m:t>𝑟</m:t>
                        </m:r>
                      </m:sub>
                    </m:sSub>
                  </m:oMath>
                </a14:m>
                <a:endParaRPr lang="en-US" sz="2000" dirty="0" smtClean="0">
                  <a:latin typeface="+mj-lt"/>
                </a:endParaRPr>
              </a:p>
              <a:p>
                <a:pPr lvl="1"/>
                <a:r>
                  <a:rPr lang="en-US" sz="2000" dirty="0" smtClean="0">
                    <a:latin typeface="+mj-lt"/>
                  </a:rPr>
                  <a:t>Receiver’s sensitivity: </a:t>
                </a:r>
                <a14:m>
                  <m:oMath xmlns:m="http://schemas.openxmlformats.org/officeDocument/2006/math">
                    <m:sSub>
                      <m:sSubPr>
                        <m:ctrlPr>
                          <a:rPr lang="en-US" sz="2000" i="1" smtClean="0">
                            <a:latin typeface="Cambria Math"/>
                          </a:rPr>
                        </m:ctrlPr>
                      </m:sSubPr>
                      <m:e>
                        <m:r>
                          <a:rPr lang="en-US" sz="2000" b="0" i="1" smtClean="0">
                            <a:latin typeface="Cambria Math"/>
                          </a:rPr>
                          <m:t>𝑆</m:t>
                        </m:r>
                      </m:e>
                      <m:sub>
                        <m:r>
                          <a:rPr lang="en-US" sz="2000" b="0" i="1" smtClean="0">
                            <a:latin typeface="Cambria Math"/>
                          </a:rPr>
                          <m:t>𝑟</m:t>
                        </m:r>
                      </m:sub>
                    </m:sSub>
                    <m:r>
                      <a:rPr lang="en-US" sz="2000" b="0" i="1" smtClean="0">
                        <a:latin typeface="Cambria Math"/>
                      </a:rPr>
                      <m:t>=</m:t>
                    </m:r>
                    <m:r>
                      <a:rPr lang="en-US" sz="2000" b="0" i="1" smtClean="0">
                        <a:latin typeface="Cambria Math"/>
                      </a:rPr>
                      <m:t>𝑘</m:t>
                    </m:r>
                    <m:sSub>
                      <m:sSubPr>
                        <m:ctrlPr>
                          <a:rPr lang="en-US" sz="2000" b="0" i="1" smtClean="0">
                            <a:latin typeface="Cambria Math"/>
                          </a:rPr>
                        </m:ctrlPr>
                      </m:sSubPr>
                      <m:e>
                        <m:r>
                          <a:rPr lang="en-US" sz="2000" b="0" i="1" smtClean="0">
                            <a:latin typeface="Cambria Math"/>
                          </a:rPr>
                          <m:t>𝑇</m:t>
                        </m:r>
                      </m:e>
                      <m:sub>
                        <m:r>
                          <a:rPr lang="en-US" sz="2000" b="0" i="1" smtClean="0">
                            <a:latin typeface="Cambria Math"/>
                          </a:rPr>
                          <m:t>0</m:t>
                        </m:r>
                      </m:sub>
                    </m:sSub>
                    <m:r>
                      <a:rPr lang="en-US" sz="2000" b="0" i="1" smtClean="0">
                        <a:latin typeface="Cambria Math"/>
                      </a:rPr>
                      <m:t>+</m:t>
                    </m:r>
                    <m:r>
                      <a:rPr lang="en-US" sz="2000" b="0" i="1" smtClean="0">
                        <a:latin typeface="Cambria Math"/>
                      </a:rPr>
                      <m:t>𝑁𝐹</m:t>
                    </m:r>
                    <m:r>
                      <a:rPr lang="en-US" sz="2000" b="0" i="1" smtClean="0">
                        <a:latin typeface="Cambria Math"/>
                      </a:rPr>
                      <m:t>+</m:t>
                    </m:r>
                    <m:f>
                      <m:fPr>
                        <m:ctrlPr>
                          <a:rPr lang="en-US" sz="2000" b="0" i="1" smtClean="0">
                            <a:latin typeface="Cambria Math"/>
                          </a:rPr>
                        </m:ctrlPr>
                      </m:fPr>
                      <m:num>
                        <m:sSub>
                          <m:sSubPr>
                            <m:ctrlPr>
                              <a:rPr lang="en-US" sz="2000" b="0" i="1" smtClean="0">
                                <a:latin typeface="Cambria Math"/>
                              </a:rPr>
                            </m:ctrlPr>
                          </m:sSubPr>
                          <m:e>
                            <m:r>
                              <a:rPr lang="en-US" sz="2000" b="0" i="1" smtClean="0">
                                <a:latin typeface="Cambria Math"/>
                              </a:rPr>
                              <m:t>𝐸</m:t>
                            </m:r>
                          </m:e>
                          <m:sub>
                            <m:r>
                              <a:rPr lang="en-US" sz="2000" b="0" i="1" smtClean="0">
                                <a:latin typeface="Cambria Math"/>
                              </a:rPr>
                              <m:t>𝑏</m:t>
                            </m:r>
                          </m:sub>
                        </m:sSub>
                      </m:num>
                      <m:den>
                        <m:sSub>
                          <m:sSubPr>
                            <m:ctrlPr>
                              <a:rPr lang="en-US" sz="2000" b="0" i="1" smtClean="0">
                                <a:latin typeface="Cambria Math"/>
                              </a:rPr>
                            </m:ctrlPr>
                          </m:sSubPr>
                          <m:e>
                            <m:r>
                              <a:rPr lang="en-US" sz="2000" b="0" i="1" smtClean="0">
                                <a:latin typeface="Cambria Math"/>
                              </a:rPr>
                              <m:t>𝑁</m:t>
                            </m:r>
                          </m:e>
                          <m:sub>
                            <m:r>
                              <a:rPr lang="en-US" sz="2000" b="0" i="1" smtClean="0">
                                <a:latin typeface="Cambria Math"/>
                              </a:rPr>
                              <m:t>0</m:t>
                            </m:r>
                          </m:sub>
                        </m:sSub>
                      </m:den>
                    </m:f>
                    <m:r>
                      <a:rPr lang="en-US" sz="2000" b="0" i="1" smtClean="0">
                        <a:latin typeface="Cambria Math"/>
                      </a:rPr>
                      <m:t>+10</m:t>
                    </m:r>
                    <m:sSub>
                      <m:sSubPr>
                        <m:ctrlPr>
                          <a:rPr lang="en-US" sz="2000" b="0" i="1" smtClean="0">
                            <a:latin typeface="Cambria Math"/>
                          </a:rPr>
                        </m:ctrlPr>
                      </m:sSubPr>
                      <m:e>
                        <m:r>
                          <m:rPr>
                            <m:nor/>
                          </m:rPr>
                          <a:rPr lang="en-US" sz="2000" b="0" i="0" smtClean="0">
                            <a:latin typeface="Cambria Math"/>
                          </a:rPr>
                          <m:t>Log</m:t>
                        </m:r>
                      </m:e>
                      <m:sub>
                        <m:r>
                          <a:rPr lang="en-US" sz="2000" b="0" i="1" smtClean="0">
                            <a:latin typeface="Cambria Math"/>
                          </a:rPr>
                          <m:t>10</m:t>
                        </m:r>
                      </m:sub>
                    </m:sSub>
                    <m:d>
                      <m:dPr>
                        <m:ctrlPr>
                          <a:rPr lang="en-US" sz="2000" b="0" i="1" smtClean="0">
                            <a:latin typeface="Cambria Math"/>
                          </a:rPr>
                        </m:ctrlPr>
                      </m:dPr>
                      <m:e>
                        <m:r>
                          <a:rPr lang="en-US" sz="2000" b="0" i="1" smtClean="0">
                            <a:latin typeface="Cambria Math"/>
                          </a:rPr>
                          <m:t>𝑅</m:t>
                        </m:r>
                      </m:e>
                    </m:d>
                  </m:oMath>
                </a14:m>
                <a:endParaRPr lang="en-US" sz="2000" b="0" dirty="0" smtClean="0">
                  <a:latin typeface="+mj-lt"/>
                </a:endParaRPr>
              </a:p>
              <a:p>
                <a:r>
                  <a:rPr lang="en-US" sz="2400" dirty="0">
                    <a:latin typeface="+mj-lt"/>
                  </a:rPr>
                  <a:t>Once the value of path loss is known, an estimate of the transmission distance is obtained depending on a desired path </a:t>
                </a:r>
                <a:r>
                  <a:rPr lang="en-US" sz="2400" dirty="0" smtClean="0">
                    <a:latin typeface="+mj-lt"/>
                  </a:rPr>
                  <a:t>loss law.</a:t>
                </a:r>
                <a:endParaRPr lang="en-US" sz="2400" dirty="0">
                  <a:latin typeface="+mj-lt"/>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098" t="-1185" r="-1333"/>
                </a:stretch>
              </a:blipFill>
            </p:spPr>
            <p:txBody>
              <a:bodyPr/>
              <a:lstStyle/>
              <a:p>
                <a:r>
                  <a:rPr lang="en-US">
                    <a:noFill/>
                  </a:rPr>
                  <a:t> </a:t>
                </a:r>
              </a:p>
            </p:txBody>
          </p:sp>
        </mc:Fallback>
      </mc:AlternateContent>
      <p:sp>
        <p:nvSpPr>
          <p:cNvPr id="4" name="Date Placeholder 3"/>
          <p:cNvSpPr>
            <a:spLocks noGrp="1"/>
          </p:cNvSpPr>
          <p:nvPr>
            <p:ph type="dt" sz="half" idx="10"/>
          </p:nvPr>
        </p:nvSpPr>
        <p:spPr/>
        <p:txBody>
          <a:bodyPr/>
          <a:lstStyle/>
          <a:p>
            <a:pPr>
              <a:defRPr/>
            </a:pPr>
            <a:r>
              <a:rPr lang="en-US" smtClean="0"/>
              <a:t>February 2014</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48</a:t>
            </a:fld>
            <a:endParaRPr lang="en-US"/>
          </a:p>
        </p:txBody>
      </p:sp>
    </p:spTree>
    <p:extLst>
      <p:ext uri="{BB962C8B-B14F-4D97-AF65-F5344CB8AC3E}">
        <p14:creationId xmlns:p14="http://schemas.microsoft.com/office/powerpoint/2010/main" val="5696764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Discovery range</a:t>
            </a:r>
          </a:p>
        </p:txBody>
      </p:sp>
      <p:sp>
        <p:nvSpPr>
          <p:cNvPr id="3" name="Content Placeholder 2"/>
          <p:cNvSpPr>
            <a:spLocks noGrp="1"/>
          </p:cNvSpPr>
          <p:nvPr>
            <p:ph idx="1"/>
          </p:nvPr>
        </p:nvSpPr>
        <p:spPr/>
        <p:txBody>
          <a:bodyPr/>
          <a:lstStyle/>
          <a:p>
            <a:r>
              <a:rPr lang="en-US" sz="2200" dirty="0" smtClean="0">
                <a:latin typeface="+mj-lt"/>
              </a:rPr>
              <a:t>Path loss parameters</a:t>
            </a:r>
          </a:p>
          <a:p>
            <a:pPr lvl="1"/>
            <a:r>
              <a:rPr lang="en-US" sz="1600" dirty="0">
                <a:latin typeface="+mj-lt"/>
              </a:rPr>
              <a:t>920 MHz band, option C.</a:t>
            </a:r>
          </a:p>
          <a:p>
            <a:pPr lvl="1"/>
            <a:r>
              <a:rPr lang="en-US" sz="1600" dirty="0">
                <a:latin typeface="+mj-lt"/>
              </a:rPr>
              <a:t>The maximum transmit power at the input antenna: </a:t>
            </a:r>
            <a:r>
              <a:rPr lang="en-US" sz="1600" dirty="0" err="1">
                <a:latin typeface="+mj-lt"/>
              </a:rPr>
              <a:t>Pt</a:t>
            </a:r>
            <a:r>
              <a:rPr lang="en-US" sz="1600" dirty="0">
                <a:latin typeface="+mj-lt"/>
              </a:rPr>
              <a:t> = 250 mW.</a:t>
            </a:r>
          </a:p>
          <a:p>
            <a:pPr lvl="1"/>
            <a:r>
              <a:rPr lang="en-US" sz="1600" dirty="0">
                <a:latin typeface="+mj-lt"/>
              </a:rPr>
              <a:t> Antenna gains are assumed as </a:t>
            </a:r>
            <a:r>
              <a:rPr lang="en-US" sz="1600" dirty="0" err="1">
                <a:latin typeface="+mj-lt"/>
              </a:rPr>
              <a:t>Gt</a:t>
            </a:r>
            <a:r>
              <a:rPr lang="en-US" sz="1600" dirty="0">
                <a:latin typeface="+mj-lt"/>
              </a:rPr>
              <a:t> = Gr = 0 </a:t>
            </a:r>
            <a:r>
              <a:rPr lang="en-US" sz="1600" dirty="0" err="1">
                <a:latin typeface="+mj-lt"/>
              </a:rPr>
              <a:t>dBi</a:t>
            </a:r>
            <a:r>
              <a:rPr lang="en-US" sz="1600" dirty="0">
                <a:latin typeface="+mj-lt"/>
              </a:rPr>
              <a:t>.</a:t>
            </a:r>
          </a:p>
          <a:p>
            <a:pPr lvl="1"/>
            <a:r>
              <a:rPr lang="en-US" sz="1600" dirty="0">
                <a:latin typeface="+mj-lt"/>
              </a:rPr>
              <a:t>The fade margin: </a:t>
            </a:r>
            <a:r>
              <a:rPr lang="en-US" sz="1600" dirty="0" err="1">
                <a:latin typeface="+mj-lt"/>
              </a:rPr>
              <a:t>Fm</a:t>
            </a:r>
            <a:r>
              <a:rPr lang="en-US" sz="1600" dirty="0">
                <a:latin typeface="+mj-lt"/>
              </a:rPr>
              <a:t> = 6 </a:t>
            </a:r>
            <a:r>
              <a:rPr lang="en-US" sz="1600" dirty="0" err="1">
                <a:latin typeface="+mj-lt"/>
              </a:rPr>
              <a:t>dB.</a:t>
            </a:r>
            <a:endParaRPr lang="en-US" sz="1600" dirty="0">
              <a:latin typeface="+mj-lt"/>
            </a:endParaRPr>
          </a:p>
          <a:p>
            <a:pPr lvl="1"/>
            <a:r>
              <a:rPr lang="en-US" sz="1600" dirty="0">
                <a:latin typeface="+mj-lt"/>
              </a:rPr>
              <a:t>Receiver’s implementation losses: Il = 3 </a:t>
            </a:r>
            <a:r>
              <a:rPr lang="en-US" sz="1600" dirty="0" err="1">
                <a:latin typeface="+mj-lt"/>
              </a:rPr>
              <a:t>dB.</a:t>
            </a:r>
            <a:endParaRPr lang="en-US" sz="1600" dirty="0">
              <a:latin typeface="+mj-lt"/>
            </a:endParaRPr>
          </a:p>
          <a:p>
            <a:pPr lvl="1"/>
            <a:r>
              <a:rPr lang="en-US" sz="1600" dirty="0">
                <a:latin typeface="+mj-lt"/>
              </a:rPr>
              <a:t>Receiver’s noise figure: NF = 6 </a:t>
            </a:r>
            <a:r>
              <a:rPr lang="en-US" sz="1600" dirty="0" err="1">
                <a:latin typeface="+mj-lt"/>
              </a:rPr>
              <a:t>dB.</a:t>
            </a:r>
            <a:endParaRPr lang="en-US" sz="1600" dirty="0">
              <a:latin typeface="+mj-lt"/>
            </a:endParaRPr>
          </a:p>
          <a:p>
            <a:pPr lvl="1"/>
            <a:r>
              <a:rPr lang="en-US" sz="1600" dirty="0">
                <a:latin typeface="+mj-lt"/>
              </a:rPr>
              <a:t>Through </a:t>
            </a:r>
            <a:r>
              <a:rPr lang="en-US" sz="1600" dirty="0" smtClean="0">
                <a:latin typeface="+mj-lt"/>
              </a:rPr>
              <a:t>simulations: </a:t>
            </a:r>
            <a:r>
              <a:rPr lang="en-US" sz="1600" dirty="0" err="1" smtClean="0">
                <a:latin typeface="+mj-lt"/>
              </a:rPr>
              <a:t>E</a:t>
            </a:r>
            <a:r>
              <a:rPr lang="en-US" sz="1600" baseline="-25000" dirty="0" err="1" smtClean="0">
                <a:latin typeface="+mj-lt"/>
              </a:rPr>
              <a:t>b</a:t>
            </a:r>
            <a:r>
              <a:rPr lang="en-US" sz="1600" dirty="0" smtClean="0">
                <a:latin typeface="+mj-lt"/>
              </a:rPr>
              <a:t>/N</a:t>
            </a:r>
            <a:r>
              <a:rPr lang="en-US" sz="1600" baseline="-25000" dirty="0" smtClean="0">
                <a:latin typeface="+mj-lt"/>
              </a:rPr>
              <a:t>0</a:t>
            </a:r>
            <a:r>
              <a:rPr lang="en-US" sz="1600" dirty="0" smtClean="0">
                <a:latin typeface="+mj-lt"/>
              </a:rPr>
              <a:t> </a:t>
            </a:r>
            <a:r>
              <a:rPr lang="en-US" sz="1600" dirty="0">
                <a:latin typeface="+mj-lt"/>
              </a:rPr>
              <a:t>= 8 dB for BER= </a:t>
            </a:r>
            <a:r>
              <a:rPr lang="en-US" sz="1600" dirty="0" smtClean="0">
                <a:latin typeface="+mj-lt"/>
              </a:rPr>
              <a:t>10</a:t>
            </a:r>
            <a:r>
              <a:rPr lang="en-US" sz="1600" baseline="30000" dirty="0" smtClean="0">
                <a:latin typeface="+mj-lt"/>
              </a:rPr>
              <a:t>-7 </a:t>
            </a:r>
            <a:r>
              <a:rPr lang="en-US" sz="1600" dirty="0" smtClean="0">
                <a:latin typeface="+mj-lt"/>
              </a:rPr>
              <a:t>(BPSK).</a:t>
            </a:r>
            <a:endParaRPr lang="en-US" sz="1600" dirty="0">
              <a:latin typeface="+mj-lt"/>
            </a:endParaRPr>
          </a:p>
          <a:p>
            <a:pPr lvl="1"/>
            <a:r>
              <a:rPr lang="en-US" sz="1600" dirty="0">
                <a:latin typeface="+mj-lt"/>
              </a:rPr>
              <a:t>Data rate: 1 Mbps, 250 kbps.</a:t>
            </a:r>
            <a:endParaRPr lang="en-US" sz="1600" dirty="0" smtClean="0">
              <a:latin typeface="+mj-lt"/>
            </a:endParaRPr>
          </a:p>
          <a:p>
            <a:r>
              <a:rPr lang="en-US" sz="2200" dirty="0" smtClean="0">
                <a:latin typeface="+mj-lt"/>
              </a:rPr>
              <a:t>The </a:t>
            </a:r>
            <a:r>
              <a:rPr lang="en-US" sz="2200" dirty="0">
                <a:latin typeface="+mj-lt"/>
              </a:rPr>
              <a:t>maximum allowed path losses are: </a:t>
            </a:r>
            <a:endParaRPr lang="en-US" sz="2200" dirty="0" smtClean="0">
              <a:latin typeface="+mj-lt"/>
            </a:endParaRPr>
          </a:p>
          <a:p>
            <a:pPr lvl="1"/>
            <a:r>
              <a:rPr lang="en-US" sz="1800" dirty="0" smtClean="0">
                <a:latin typeface="+mj-lt"/>
              </a:rPr>
              <a:t>L</a:t>
            </a:r>
            <a:r>
              <a:rPr lang="en-US" sz="1800" baseline="-25000" dirty="0" smtClean="0">
                <a:latin typeface="+mj-lt"/>
              </a:rPr>
              <a:t>1</a:t>
            </a:r>
            <a:r>
              <a:rPr lang="en-US" sz="1800" dirty="0" smtClean="0">
                <a:latin typeface="+mj-lt"/>
              </a:rPr>
              <a:t> </a:t>
            </a:r>
            <a:r>
              <a:rPr lang="en-US" sz="1800" dirty="0">
                <a:latin typeface="+mj-lt"/>
              </a:rPr>
              <a:t>= 114:97 dB for 1 Mbps </a:t>
            </a:r>
            <a:endParaRPr lang="en-US" sz="1800" dirty="0" smtClean="0">
              <a:latin typeface="+mj-lt"/>
            </a:endParaRPr>
          </a:p>
          <a:p>
            <a:pPr lvl="1"/>
            <a:r>
              <a:rPr lang="en-US" sz="1800" dirty="0" smtClean="0">
                <a:latin typeface="+mj-lt"/>
              </a:rPr>
              <a:t>L</a:t>
            </a:r>
            <a:r>
              <a:rPr lang="en-US" sz="1800" baseline="-25000" dirty="0" smtClean="0">
                <a:latin typeface="+mj-lt"/>
              </a:rPr>
              <a:t>2</a:t>
            </a:r>
            <a:r>
              <a:rPr lang="en-US" sz="1800" dirty="0" smtClean="0">
                <a:latin typeface="+mj-lt"/>
              </a:rPr>
              <a:t> </a:t>
            </a:r>
            <a:r>
              <a:rPr lang="en-US" sz="1800" dirty="0">
                <a:latin typeface="+mj-lt"/>
              </a:rPr>
              <a:t>= 120:98 dB for 250 kbps</a:t>
            </a:r>
          </a:p>
        </p:txBody>
      </p:sp>
      <p:sp>
        <p:nvSpPr>
          <p:cNvPr id="4" name="Date Placeholder 3"/>
          <p:cNvSpPr>
            <a:spLocks noGrp="1"/>
          </p:cNvSpPr>
          <p:nvPr>
            <p:ph type="dt" sz="half" idx="10"/>
          </p:nvPr>
        </p:nvSpPr>
        <p:spPr/>
        <p:txBody>
          <a:bodyPr/>
          <a:lstStyle/>
          <a:p>
            <a:pPr>
              <a:defRPr/>
            </a:pPr>
            <a:r>
              <a:rPr lang="en-US" smtClean="0"/>
              <a:t>February 2014</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49</a:t>
            </a:fld>
            <a:endParaRPr lang="en-US"/>
          </a:p>
        </p:txBody>
      </p:sp>
    </p:spTree>
    <p:extLst>
      <p:ext uri="{BB962C8B-B14F-4D97-AF65-F5344CB8AC3E}">
        <p14:creationId xmlns:p14="http://schemas.microsoft.com/office/powerpoint/2010/main" val="38315952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solidFill>
                  <a:srgbClr val="000000"/>
                </a:solidFill>
              </a:rPr>
              <a:t>Physical Channels</a:t>
            </a:r>
            <a:endParaRPr lang="en-US" dirty="0"/>
          </a:p>
        </p:txBody>
      </p:sp>
      <p:sp>
        <p:nvSpPr>
          <p:cNvPr id="3" name="Content Placeholder 2"/>
          <p:cNvSpPr>
            <a:spLocks noGrp="1"/>
          </p:cNvSpPr>
          <p:nvPr>
            <p:ph idx="1"/>
          </p:nvPr>
        </p:nvSpPr>
        <p:spPr/>
        <p:txBody>
          <a:bodyPr/>
          <a:lstStyle/>
          <a:p>
            <a:pPr lvl="0"/>
            <a:r>
              <a:rPr lang="en-US" sz="2400" dirty="0">
                <a:solidFill>
                  <a:srgbClr val="000000"/>
                </a:solidFill>
                <a:latin typeface="Times New Roman"/>
              </a:rPr>
              <a:t>Hence, PAC applications require as many channel resources for </a:t>
            </a:r>
            <a:r>
              <a:rPr lang="en-US" sz="2400" dirty="0" smtClean="0">
                <a:solidFill>
                  <a:srgbClr val="000000"/>
                </a:solidFill>
                <a:latin typeface="Times New Roman"/>
              </a:rPr>
              <a:t>multiplexing (and consequently multiple access) </a:t>
            </a:r>
            <a:r>
              <a:rPr lang="en-US" sz="2400" dirty="0">
                <a:solidFill>
                  <a:srgbClr val="000000"/>
                </a:solidFill>
                <a:latin typeface="Times New Roman"/>
              </a:rPr>
              <a:t>as possible.</a:t>
            </a:r>
          </a:p>
          <a:p>
            <a:pPr lvl="1"/>
            <a:r>
              <a:rPr lang="en-US" sz="1900" b="1" dirty="0">
                <a:solidFill>
                  <a:srgbClr val="000000"/>
                </a:solidFill>
                <a:latin typeface="Times New Roman"/>
              </a:rPr>
              <a:t>That is, 15 channels of 10 MHz rather than 7 channels of 20 MHz to accommodate more </a:t>
            </a:r>
            <a:r>
              <a:rPr lang="en-US" sz="1900" b="1" dirty="0" smtClean="0">
                <a:solidFill>
                  <a:srgbClr val="000000"/>
                </a:solidFill>
                <a:latin typeface="Times New Roman"/>
              </a:rPr>
              <a:t>users!</a:t>
            </a:r>
          </a:p>
          <a:p>
            <a:pPr lvl="1"/>
            <a:r>
              <a:rPr lang="en-US" sz="1900" i="1" dirty="0">
                <a:latin typeface="+mj-lt"/>
                <a:ea typeface="MS Mincho"/>
              </a:rPr>
              <a:t>Multiplexing</a:t>
            </a:r>
            <a:r>
              <a:rPr lang="en-US" sz="1900" dirty="0">
                <a:latin typeface="+mj-lt"/>
                <a:ea typeface="MS Mincho"/>
              </a:rPr>
              <a:t> is how multiple users communicate simultaneously sharing a common wireless medium without interfering each other. Example: FDM, TDM, SDM  or combinations like time-frequency division multiplexing</a:t>
            </a:r>
            <a:r>
              <a:rPr lang="en-US" sz="1900" dirty="0" smtClean="0">
                <a:latin typeface="+mj-lt"/>
                <a:ea typeface="MS Mincho"/>
              </a:rPr>
              <a:t>.</a:t>
            </a:r>
          </a:p>
          <a:p>
            <a:pPr lvl="1"/>
            <a:r>
              <a:rPr lang="en-US" sz="1900" i="1" dirty="0">
                <a:latin typeface="+mj-lt"/>
              </a:rPr>
              <a:t>Multiple access </a:t>
            </a:r>
            <a:r>
              <a:rPr lang="en-US" sz="1900" dirty="0">
                <a:latin typeface="+mj-lt"/>
              </a:rPr>
              <a:t>is how to allocate resources in time, frequency or both, to users, even if there are more users than available resources. </a:t>
            </a:r>
            <a:endParaRPr lang="en-US" sz="1900" dirty="0" smtClean="0">
              <a:latin typeface="+mj-lt"/>
            </a:endParaRPr>
          </a:p>
          <a:p>
            <a:pPr lvl="1"/>
            <a:r>
              <a:rPr lang="en-US" sz="1900" dirty="0">
                <a:latin typeface="+mj-lt"/>
              </a:rPr>
              <a:t>Example: TDMA, FDMA, OFDMA, SC-FDMA, CDMA, etc.</a:t>
            </a:r>
          </a:p>
          <a:p>
            <a:pPr lvl="1"/>
            <a:endParaRPr lang="en-US" sz="2000" dirty="0" smtClean="0">
              <a:latin typeface="+mj-lt"/>
            </a:endParaRPr>
          </a:p>
          <a:p>
            <a:pPr lvl="1"/>
            <a:endParaRPr lang="en-US" sz="2000" dirty="0">
              <a:latin typeface="+mj-lt"/>
            </a:endParaRPr>
          </a:p>
          <a:p>
            <a:pPr lvl="1"/>
            <a:endParaRPr lang="en-US" sz="2000" dirty="0" smtClean="0">
              <a:latin typeface="+mj-lt"/>
              <a:ea typeface="MS Mincho"/>
            </a:endParaRPr>
          </a:p>
          <a:p>
            <a:pPr lvl="1"/>
            <a:endParaRPr lang="en-US" sz="2000" dirty="0">
              <a:latin typeface="+mj-lt"/>
              <a:ea typeface="MS Mincho"/>
            </a:endParaRPr>
          </a:p>
          <a:p>
            <a:pPr marL="457200" lvl="1" indent="0">
              <a:buNone/>
            </a:pPr>
            <a:endParaRPr lang="en-US" sz="1600" dirty="0" smtClean="0">
              <a:latin typeface="+mj-lt"/>
              <a:ea typeface="MS Mincho"/>
            </a:endParaRPr>
          </a:p>
          <a:p>
            <a:pPr marL="114300" lvl="1" indent="0">
              <a:spcBef>
                <a:spcPts val="0"/>
              </a:spcBef>
              <a:spcAft>
                <a:spcPts val="0"/>
              </a:spcAft>
              <a:buNone/>
            </a:pPr>
            <a:endParaRPr lang="en-US" sz="2000" dirty="0">
              <a:latin typeface="+mj-lt"/>
            </a:endParaRPr>
          </a:p>
        </p:txBody>
      </p:sp>
      <p:sp>
        <p:nvSpPr>
          <p:cNvPr id="4" name="Date Placeholder 3"/>
          <p:cNvSpPr>
            <a:spLocks noGrp="1"/>
          </p:cNvSpPr>
          <p:nvPr>
            <p:ph type="dt" sz="half" idx="10"/>
          </p:nvPr>
        </p:nvSpPr>
        <p:spPr/>
        <p:txBody>
          <a:bodyPr/>
          <a:lstStyle/>
          <a:p>
            <a:pPr>
              <a:defRPr/>
            </a:pPr>
            <a:r>
              <a:rPr lang="en-US" smtClean="0">
                <a:solidFill>
                  <a:srgbClr val="000000"/>
                </a:solidFill>
              </a:rPr>
              <a:t>February 2014</a:t>
            </a:r>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Hernandez,Li,Dotlić,Miura (NICT)</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r>
              <a:rPr lang="en-US" smtClean="0">
                <a:solidFill>
                  <a:srgbClr val="000000"/>
                </a:solidFill>
              </a:rPr>
              <a:t>Slide </a:t>
            </a:r>
            <a:fld id="{192548F8-60BC-436C-9C09-D0C12CFCAADD}" type="slidenum">
              <a:rPr lang="en-US" smtClean="0">
                <a:solidFill>
                  <a:srgbClr val="000000"/>
                </a:solidFill>
              </a:rPr>
              <a:pPr>
                <a:defRPr/>
              </a:pPr>
              <a:t>5</a:t>
            </a:fld>
            <a:endParaRPr lang="en-US">
              <a:solidFill>
                <a:srgbClr val="000000"/>
              </a:solidFill>
            </a:endParaRPr>
          </a:p>
        </p:txBody>
      </p:sp>
    </p:spTree>
    <p:extLst>
      <p:ext uri="{BB962C8B-B14F-4D97-AF65-F5344CB8AC3E}">
        <p14:creationId xmlns:p14="http://schemas.microsoft.com/office/powerpoint/2010/main" val="386394363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Discovery range</a:t>
            </a:r>
          </a:p>
        </p:txBody>
      </p:sp>
      <p:sp>
        <p:nvSpPr>
          <p:cNvPr id="3" name="Content Placeholder 2"/>
          <p:cNvSpPr>
            <a:spLocks noGrp="1"/>
          </p:cNvSpPr>
          <p:nvPr>
            <p:ph idx="1"/>
          </p:nvPr>
        </p:nvSpPr>
        <p:spPr/>
        <p:txBody>
          <a:bodyPr/>
          <a:lstStyle/>
          <a:p>
            <a:r>
              <a:rPr lang="en-US" sz="2400" dirty="0">
                <a:latin typeface="+mj-lt"/>
              </a:rPr>
              <a:t>Using the ITU outdoor path loss </a:t>
            </a:r>
            <a:r>
              <a:rPr lang="en-US" sz="2400" dirty="0" smtClean="0">
                <a:latin typeface="+mj-lt"/>
              </a:rPr>
              <a:t>model with </a:t>
            </a:r>
            <a:r>
              <a:rPr lang="en-US" sz="2400" dirty="0" err="1" smtClean="0">
                <a:latin typeface="+mj-lt"/>
              </a:rPr>
              <a:t>h</a:t>
            </a:r>
            <a:r>
              <a:rPr lang="en-US" sz="2400" baseline="-25000" dirty="0" err="1" smtClean="0">
                <a:latin typeface="+mj-lt"/>
              </a:rPr>
              <a:t>b</a:t>
            </a:r>
            <a:r>
              <a:rPr lang="en-US" sz="2400" dirty="0" smtClean="0">
                <a:latin typeface="+mj-lt"/>
              </a:rPr>
              <a:t>=</a:t>
            </a:r>
            <a:r>
              <a:rPr lang="en-US" sz="2400" dirty="0" err="1" smtClean="0">
                <a:latin typeface="+mj-lt"/>
              </a:rPr>
              <a:t>h</a:t>
            </a:r>
            <a:r>
              <a:rPr lang="en-US" sz="2400" baseline="-25000" dirty="0" err="1" smtClean="0">
                <a:latin typeface="+mj-lt"/>
              </a:rPr>
              <a:t>m</a:t>
            </a:r>
            <a:r>
              <a:rPr lang="en-US" sz="2400" dirty="0" smtClean="0">
                <a:latin typeface="+mj-lt"/>
              </a:rPr>
              <a:t>=1.5 </a:t>
            </a:r>
            <a:r>
              <a:rPr lang="en-US" sz="2400" dirty="0">
                <a:latin typeface="+mj-lt"/>
              </a:rPr>
              <a:t>m, distances are: </a:t>
            </a:r>
          </a:p>
          <a:p>
            <a:pPr lvl="1"/>
            <a:r>
              <a:rPr lang="en-US" sz="2000" b="1" dirty="0" smtClean="0">
                <a:latin typeface="+mj-lt"/>
              </a:rPr>
              <a:t>900 </a:t>
            </a:r>
            <a:r>
              <a:rPr lang="en-US" sz="2000" b="1" dirty="0">
                <a:latin typeface="+mj-lt"/>
              </a:rPr>
              <a:t>m</a:t>
            </a:r>
            <a:r>
              <a:rPr lang="en-US" sz="2000" dirty="0">
                <a:latin typeface="+mj-lt"/>
              </a:rPr>
              <a:t> for 1 Mbps </a:t>
            </a:r>
          </a:p>
          <a:p>
            <a:pPr lvl="1"/>
            <a:r>
              <a:rPr lang="en-US" sz="2000" b="1" dirty="0" smtClean="0">
                <a:latin typeface="+mj-lt"/>
              </a:rPr>
              <a:t>1200 m</a:t>
            </a:r>
            <a:r>
              <a:rPr lang="en-US" sz="2000" dirty="0" smtClean="0">
                <a:latin typeface="+mj-lt"/>
              </a:rPr>
              <a:t> </a:t>
            </a:r>
            <a:r>
              <a:rPr lang="en-US" sz="2000" dirty="0">
                <a:latin typeface="+mj-lt"/>
              </a:rPr>
              <a:t>for 250 kbps.</a:t>
            </a:r>
          </a:p>
          <a:p>
            <a:r>
              <a:rPr lang="en-US" sz="2400" dirty="0">
                <a:latin typeface="+mj-lt"/>
              </a:rPr>
              <a:t>Using the indoor path loss model </a:t>
            </a:r>
            <a:r>
              <a:rPr lang="en-US" sz="2400" dirty="0" smtClean="0">
                <a:latin typeface="+mj-lt"/>
              </a:rPr>
              <a:t>with </a:t>
            </a:r>
            <a:r>
              <a:rPr lang="en-US" sz="2400" i="1" dirty="0">
                <a:latin typeface="+mj-lt"/>
              </a:rPr>
              <a:t>n</a:t>
            </a:r>
            <a:r>
              <a:rPr lang="en-US" sz="2400" dirty="0">
                <a:latin typeface="+mj-lt"/>
              </a:rPr>
              <a:t> = </a:t>
            </a:r>
            <a:r>
              <a:rPr lang="en-US" sz="2400" dirty="0" smtClean="0">
                <a:latin typeface="+mj-lt"/>
              </a:rPr>
              <a:t>3.27 </a:t>
            </a:r>
            <a:r>
              <a:rPr lang="en-US" sz="2400" dirty="0">
                <a:latin typeface="+mj-lt"/>
              </a:rPr>
              <a:t>and 2 block walls, distances are: </a:t>
            </a:r>
          </a:p>
          <a:p>
            <a:pPr lvl="1"/>
            <a:r>
              <a:rPr lang="en-US" sz="2000" b="1" dirty="0" smtClean="0">
                <a:latin typeface="+mj-lt"/>
              </a:rPr>
              <a:t>60 </a:t>
            </a:r>
            <a:r>
              <a:rPr lang="en-US" sz="2000" b="1" dirty="0">
                <a:latin typeface="+mj-lt"/>
              </a:rPr>
              <a:t>m</a:t>
            </a:r>
            <a:r>
              <a:rPr lang="en-US" sz="2000" dirty="0">
                <a:latin typeface="+mj-lt"/>
              </a:rPr>
              <a:t> for 1 Mbps </a:t>
            </a:r>
          </a:p>
          <a:p>
            <a:pPr lvl="1"/>
            <a:r>
              <a:rPr lang="en-US" sz="2000" b="1" dirty="0" smtClean="0">
                <a:latin typeface="+mj-lt"/>
              </a:rPr>
              <a:t>80 m</a:t>
            </a:r>
            <a:r>
              <a:rPr lang="en-US" sz="2000" dirty="0" smtClean="0">
                <a:latin typeface="+mj-lt"/>
              </a:rPr>
              <a:t> </a:t>
            </a:r>
            <a:r>
              <a:rPr lang="en-US" sz="2000" dirty="0">
                <a:latin typeface="+mj-lt"/>
              </a:rPr>
              <a:t>for 250 kbps.</a:t>
            </a:r>
          </a:p>
        </p:txBody>
      </p:sp>
      <p:sp>
        <p:nvSpPr>
          <p:cNvPr id="4" name="Date Placeholder 3"/>
          <p:cNvSpPr>
            <a:spLocks noGrp="1"/>
          </p:cNvSpPr>
          <p:nvPr>
            <p:ph type="dt" sz="half" idx="10"/>
          </p:nvPr>
        </p:nvSpPr>
        <p:spPr/>
        <p:txBody>
          <a:bodyPr/>
          <a:lstStyle/>
          <a:p>
            <a:pPr>
              <a:defRPr/>
            </a:pPr>
            <a:r>
              <a:rPr lang="en-US" smtClean="0"/>
              <a:t>February 2014</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50</a:t>
            </a:fld>
            <a:endParaRPr lang="en-US"/>
          </a:p>
        </p:txBody>
      </p:sp>
    </p:spTree>
    <p:extLst>
      <p:ext uri="{BB962C8B-B14F-4D97-AF65-F5344CB8AC3E}">
        <p14:creationId xmlns:p14="http://schemas.microsoft.com/office/powerpoint/2010/main" val="395043936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Discovery-Peering</a:t>
            </a:r>
            <a:endParaRPr lang="en-US" dirty="0"/>
          </a:p>
        </p:txBody>
      </p:sp>
      <p:sp>
        <p:nvSpPr>
          <p:cNvPr id="3" name="Content Placeholder 2"/>
          <p:cNvSpPr>
            <a:spLocks noGrp="1"/>
          </p:cNvSpPr>
          <p:nvPr>
            <p:ph idx="1"/>
          </p:nvPr>
        </p:nvSpPr>
        <p:spPr>
          <a:xfrm>
            <a:off x="685800" y="1905000"/>
            <a:ext cx="7772400" cy="4114800"/>
          </a:xfrm>
        </p:spPr>
        <p:txBody>
          <a:bodyPr/>
          <a:lstStyle/>
          <a:p>
            <a:r>
              <a:rPr lang="en-US" sz="2400" dirty="0" smtClean="0">
                <a:latin typeface="+mj-lt"/>
              </a:rPr>
              <a:t>Notice that discovery is performed after network synchronization update. There is not central control. </a:t>
            </a:r>
          </a:p>
          <a:p>
            <a:r>
              <a:rPr lang="en-US" sz="2400" dirty="0" smtClean="0">
                <a:latin typeface="+mj-lt"/>
              </a:rPr>
              <a:t>For association or peering, intended devices that want to establish a communication link, request that through a random access preamble transmitted during the </a:t>
            </a:r>
            <a:r>
              <a:rPr lang="en-US" sz="2400" i="1" dirty="0" smtClean="0">
                <a:latin typeface="+mj-lt"/>
              </a:rPr>
              <a:t>peering period</a:t>
            </a:r>
            <a:r>
              <a:rPr lang="en-US" sz="2400" dirty="0" smtClean="0">
                <a:latin typeface="+mj-lt"/>
              </a:rPr>
              <a:t>. </a:t>
            </a:r>
          </a:p>
          <a:p>
            <a:endParaRPr lang="en-US" sz="2400" dirty="0" smtClean="0">
              <a:latin typeface="+mj-lt"/>
            </a:endParaRPr>
          </a:p>
          <a:p>
            <a:pPr marL="0" indent="0">
              <a:buNone/>
            </a:pPr>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February 2014</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51</a:t>
            </a:fld>
            <a:endParaRPr lang="en-US"/>
          </a:p>
        </p:txBody>
      </p:sp>
    </p:spTree>
    <p:extLst>
      <p:ext uri="{BB962C8B-B14F-4D97-AF65-F5344CB8AC3E}">
        <p14:creationId xmlns:p14="http://schemas.microsoft.com/office/powerpoint/2010/main" val="8859869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Association Preambles</a:t>
            </a:r>
            <a:endParaRPr lang="en-US" dirty="0"/>
          </a:p>
        </p:txBody>
      </p:sp>
      <p:sp>
        <p:nvSpPr>
          <p:cNvPr id="3" name="Content Placeholder 2"/>
          <p:cNvSpPr>
            <a:spLocks noGrp="1"/>
          </p:cNvSpPr>
          <p:nvPr>
            <p:ph idx="1"/>
          </p:nvPr>
        </p:nvSpPr>
        <p:spPr/>
        <p:txBody>
          <a:bodyPr/>
          <a:lstStyle/>
          <a:p>
            <a:r>
              <a:rPr lang="en-US" sz="2400" dirty="0" smtClean="0">
                <a:latin typeface="+mj-lt"/>
              </a:rPr>
              <a:t>The random access association preambles are named Random Access Preambles (RAPs).</a:t>
            </a:r>
          </a:p>
          <a:p>
            <a:r>
              <a:rPr lang="en-US" sz="2400" dirty="0" smtClean="0">
                <a:latin typeface="+mj-lt"/>
              </a:rPr>
              <a:t>Such RAPs are formed with ZC sequences as well.</a:t>
            </a:r>
          </a:p>
          <a:p>
            <a:r>
              <a:rPr lang="en-US" sz="2400" dirty="0" smtClean="0">
                <a:latin typeface="+mj-lt"/>
              </a:rPr>
              <a:t>Hence, a pool of orthogonal RAPs is formed</a:t>
            </a:r>
          </a:p>
          <a:p>
            <a:pPr lvl="1"/>
            <a:r>
              <a:rPr lang="en-US" sz="2000" dirty="0">
                <a:latin typeface="+mj-lt"/>
              </a:rPr>
              <a:t>i</a:t>
            </a:r>
            <a:r>
              <a:rPr lang="en-US" sz="2000" dirty="0" smtClean="0">
                <a:latin typeface="+mj-lt"/>
              </a:rPr>
              <a:t>n order to reduce interference from competing terminals for random access.</a:t>
            </a:r>
          </a:p>
          <a:p>
            <a:r>
              <a:rPr lang="en-US" sz="2400" dirty="0" smtClean="0">
                <a:latin typeface="+mj-lt"/>
              </a:rPr>
              <a:t> A unique RAP is assigned to every device in a Group.</a:t>
            </a:r>
          </a:p>
          <a:p>
            <a:r>
              <a:rPr lang="en-US" sz="2400" dirty="0" smtClean="0">
                <a:latin typeface="+mj-lt"/>
              </a:rPr>
              <a:t> Such unique RAP is used for fine synchronization and control messages (how a communication link is granted).</a:t>
            </a:r>
          </a:p>
          <a:p>
            <a:pPr marL="0" indent="0">
              <a:buNone/>
            </a:pPr>
            <a:endParaRPr lang="en-US" sz="2400" dirty="0">
              <a:latin typeface="+mj-lt"/>
            </a:endParaRPr>
          </a:p>
        </p:txBody>
      </p:sp>
      <p:sp>
        <p:nvSpPr>
          <p:cNvPr id="4" name="Date Placeholder 3"/>
          <p:cNvSpPr>
            <a:spLocks noGrp="1"/>
          </p:cNvSpPr>
          <p:nvPr>
            <p:ph type="dt" sz="half" idx="10"/>
          </p:nvPr>
        </p:nvSpPr>
        <p:spPr/>
        <p:txBody>
          <a:bodyPr/>
          <a:lstStyle/>
          <a:p>
            <a:pPr>
              <a:defRPr/>
            </a:pPr>
            <a:r>
              <a:rPr lang="en-US" smtClean="0"/>
              <a:t>February 2014</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52</a:t>
            </a:fld>
            <a:endParaRPr lang="en-US"/>
          </a:p>
        </p:txBody>
      </p:sp>
    </p:spTree>
    <p:extLst>
      <p:ext uri="{BB962C8B-B14F-4D97-AF65-F5344CB8AC3E}">
        <p14:creationId xmlns:p14="http://schemas.microsoft.com/office/powerpoint/2010/main" val="325925467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lstStyle/>
          <a:p>
            <a:r>
              <a:rPr lang="en-US" dirty="0" smtClean="0"/>
              <a:t>RAP structure</a:t>
            </a:r>
            <a:endParaRPr lang="en-US" dirty="0"/>
          </a:p>
        </p:txBody>
      </p:sp>
      <p:sp>
        <p:nvSpPr>
          <p:cNvPr id="16" name="Content Placeholder 15"/>
          <p:cNvSpPr>
            <a:spLocks noGrp="1"/>
          </p:cNvSpPr>
          <p:nvPr>
            <p:ph idx="1"/>
          </p:nvPr>
        </p:nvSpPr>
        <p:spPr/>
        <p:txBody>
          <a:bodyPr/>
          <a:lstStyle/>
          <a:p>
            <a:r>
              <a:rPr lang="en-US" sz="2400" dirty="0" smtClean="0">
                <a:latin typeface="+mj-lt"/>
              </a:rPr>
              <a:t>The RAP signal is illustrated as </a:t>
            </a:r>
          </a:p>
          <a:p>
            <a:pPr lvl="1"/>
            <a:endParaRPr lang="en-US" sz="2000" dirty="0" smtClean="0">
              <a:latin typeface="+mj-lt"/>
            </a:endParaRPr>
          </a:p>
          <a:p>
            <a:pPr lvl="1"/>
            <a:endParaRPr lang="en-US" sz="2000" dirty="0">
              <a:latin typeface="+mj-lt"/>
            </a:endParaRPr>
          </a:p>
          <a:p>
            <a:pPr lvl="1"/>
            <a:endParaRPr lang="en-US" sz="2000" dirty="0" smtClean="0">
              <a:latin typeface="+mj-lt"/>
            </a:endParaRPr>
          </a:p>
          <a:p>
            <a:pPr lvl="1"/>
            <a:endParaRPr lang="en-US" sz="2000" dirty="0">
              <a:latin typeface="+mj-lt"/>
            </a:endParaRPr>
          </a:p>
          <a:p>
            <a:pPr lvl="1"/>
            <a:endParaRPr lang="en-US" sz="2000" dirty="0" smtClean="0">
              <a:latin typeface="+mj-lt"/>
            </a:endParaRPr>
          </a:p>
          <a:p>
            <a:pPr lvl="1"/>
            <a:endParaRPr lang="en-US" sz="2000" dirty="0">
              <a:latin typeface="+mj-lt"/>
            </a:endParaRPr>
          </a:p>
          <a:p>
            <a:pPr lvl="1"/>
            <a:r>
              <a:rPr lang="en-US" sz="2000" dirty="0" smtClean="0">
                <a:latin typeface="+mj-lt"/>
              </a:rPr>
              <a:t>GI is guard interval</a:t>
            </a:r>
          </a:p>
          <a:p>
            <a:pPr lvl="1"/>
            <a:r>
              <a:rPr lang="en-US" sz="2000" dirty="0" smtClean="0">
                <a:latin typeface="+mj-lt"/>
              </a:rPr>
              <a:t>In MAC lingo, it is known as beacon.</a:t>
            </a:r>
            <a:endParaRPr lang="en-US" sz="2000" dirty="0">
              <a:latin typeface="+mj-lt"/>
            </a:endParaRPr>
          </a:p>
        </p:txBody>
      </p:sp>
      <p:sp>
        <p:nvSpPr>
          <p:cNvPr id="4" name="Date Placeholder 3"/>
          <p:cNvSpPr>
            <a:spLocks noGrp="1"/>
          </p:cNvSpPr>
          <p:nvPr>
            <p:ph type="dt" sz="half" idx="10"/>
          </p:nvPr>
        </p:nvSpPr>
        <p:spPr/>
        <p:txBody>
          <a:bodyPr/>
          <a:lstStyle/>
          <a:p>
            <a:pPr>
              <a:defRPr/>
            </a:pPr>
            <a:r>
              <a:rPr lang="en-US" smtClean="0"/>
              <a:t>February 2014</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53</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2023391831"/>
              </p:ext>
            </p:extLst>
          </p:nvPr>
        </p:nvGraphicFramePr>
        <p:xfrm>
          <a:off x="3352799" y="2819400"/>
          <a:ext cx="2768063" cy="1447800"/>
        </p:xfrm>
        <a:graphic>
          <a:graphicData uri="http://schemas.openxmlformats.org/presentationml/2006/ole">
            <mc:AlternateContent xmlns:mc="http://schemas.openxmlformats.org/markup-compatibility/2006">
              <mc:Choice xmlns:v="urn:schemas-microsoft-com:vml" Requires="v">
                <p:oleObj spid="_x0000_s46134" name="Visio" r:id="rId3" imgW="1860406" imgH="973036" progId="Visio.Drawing.11">
                  <p:embed/>
                </p:oleObj>
              </mc:Choice>
              <mc:Fallback>
                <p:oleObj name="Visio" r:id="rId3" imgW="1860406" imgH="973036" progId="Visio.Drawing.11">
                  <p:embed/>
                  <p:pic>
                    <p:nvPicPr>
                      <p:cNvPr id="0" name=""/>
                      <p:cNvPicPr/>
                      <p:nvPr/>
                    </p:nvPicPr>
                    <p:blipFill>
                      <a:blip r:embed="rId4"/>
                      <a:stretch>
                        <a:fillRect/>
                      </a:stretch>
                    </p:blipFill>
                    <p:spPr>
                      <a:xfrm>
                        <a:off x="3352799" y="2819400"/>
                        <a:ext cx="2768063" cy="1447800"/>
                      </a:xfrm>
                      <a:prstGeom prst="rect">
                        <a:avLst/>
                      </a:prstGeom>
                    </p:spPr>
                  </p:pic>
                </p:oleObj>
              </mc:Fallback>
            </mc:AlternateContent>
          </a:graphicData>
        </a:graphic>
      </p:graphicFrame>
    </p:spTree>
    <p:extLst>
      <p:ext uri="{BB962C8B-B14F-4D97-AF65-F5344CB8AC3E}">
        <p14:creationId xmlns:p14="http://schemas.microsoft.com/office/powerpoint/2010/main" val="428227043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access procedure</a:t>
            </a:r>
            <a:endParaRPr lang="en-US" dirty="0"/>
          </a:p>
        </p:txBody>
      </p:sp>
      <p:sp>
        <p:nvSpPr>
          <p:cNvPr id="3" name="Content Placeholder 2"/>
          <p:cNvSpPr>
            <a:spLocks noGrp="1"/>
          </p:cNvSpPr>
          <p:nvPr>
            <p:ph idx="1"/>
          </p:nvPr>
        </p:nvSpPr>
        <p:spPr>
          <a:xfrm>
            <a:off x="685800" y="1828800"/>
            <a:ext cx="7772400" cy="4114800"/>
          </a:xfrm>
        </p:spPr>
        <p:txBody>
          <a:bodyPr/>
          <a:lstStyle/>
          <a:p>
            <a:r>
              <a:rPr lang="en-US" sz="2400" dirty="0" smtClean="0">
                <a:latin typeface="+mj-lt"/>
              </a:rPr>
              <a:t>Once initial synchronization and decoding of discovery RB are achieved by Terminal 2 over Terminal 1:</a:t>
            </a:r>
          </a:p>
          <a:p>
            <a:pPr lvl="1"/>
            <a:r>
              <a:rPr lang="en-US" sz="2000" dirty="0" smtClean="0">
                <a:latin typeface="+mj-lt"/>
              </a:rPr>
              <a:t>Terminal 2 requests association by a random access procedure based on an orthogonal RAP.</a:t>
            </a:r>
            <a:endParaRPr lang="en-US" sz="2000" dirty="0">
              <a:latin typeface="+mj-lt"/>
            </a:endParaRPr>
          </a:p>
        </p:txBody>
      </p:sp>
      <p:sp>
        <p:nvSpPr>
          <p:cNvPr id="4" name="Date Placeholder 3"/>
          <p:cNvSpPr>
            <a:spLocks noGrp="1"/>
          </p:cNvSpPr>
          <p:nvPr>
            <p:ph type="dt" sz="half" idx="10"/>
          </p:nvPr>
        </p:nvSpPr>
        <p:spPr/>
        <p:txBody>
          <a:bodyPr/>
          <a:lstStyle/>
          <a:p>
            <a:pPr>
              <a:defRPr/>
            </a:pPr>
            <a:r>
              <a:rPr lang="en-US" smtClean="0"/>
              <a:t>February 2014</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54</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3864200578"/>
              </p:ext>
            </p:extLst>
          </p:nvPr>
        </p:nvGraphicFramePr>
        <p:xfrm>
          <a:off x="3733800" y="3429000"/>
          <a:ext cx="2133600" cy="2997680"/>
        </p:xfrm>
        <a:graphic>
          <a:graphicData uri="http://schemas.openxmlformats.org/presentationml/2006/ole">
            <mc:AlternateContent xmlns:mc="http://schemas.openxmlformats.org/markup-compatibility/2006">
              <mc:Choice xmlns:v="urn:schemas-microsoft-com:vml" Requires="v">
                <p:oleObj spid="_x0000_s51254" name="Visio" r:id="rId3" imgW="2015462" imgH="2609174" progId="Visio.Drawing.11">
                  <p:embed/>
                </p:oleObj>
              </mc:Choice>
              <mc:Fallback>
                <p:oleObj name="Visio" r:id="rId3" imgW="2015462" imgH="2609174" progId="Visio.Drawing.11">
                  <p:embed/>
                  <p:pic>
                    <p:nvPicPr>
                      <p:cNvPr id="0" name=""/>
                      <p:cNvPicPr/>
                      <p:nvPr/>
                    </p:nvPicPr>
                    <p:blipFill>
                      <a:blip r:embed="rId4"/>
                      <a:stretch>
                        <a:fillRect/>
                      </a:stretch>
                    </p:blipFill>
                    <p:spPr>
                      <a:xfrm>
                        <a:off x="3733800" y="3429000"/>
                        <a:ext cx="2133600" cy="2997680"/>
                      </a:xfrm>
                      <a:prstGeom prst="rect">
                        <a:avLst/>
                      </a:prstGeom>
                    </p:spPr>
                  </p:pic>
                </p:oleObj>
              </mc:Fallback>
            </mc:AlternateContent>
          </a:graphicData>
        </a:graphic>
      </p:graphicFrame>
    </p:spTree>
    <p:extLst>
      <p:ext uri="{BB962C8B-B14F-4D97-AF65-F5344CB8AC3E}">
        <p14:creationId xmlns:p14="http://schemas.microsoft.com/office/powerpoint/2010/main" val="16423765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a:t>
            </a:r>
            <a:endParaRPr lang="en-US" dirty="0"/>
          </a:p>
        </p:txBody>
      </p:sp>
      <p:sp>
        <p:nvSpPr>
          <p:cNvPr id="3" name="Content Placeholder 2"/>
          <p:cNvSpPr>
            <a:spLocks noGrp="1"/>
          </p:cNvSpPr>
          <p:nvPr>
            <p:ph idx="1"/>
          </p:nvPr>
        </p:nvSpPr>
        <p:spPr/>
        <p:txBody>
          <a:bodyPr/>
          <a:lstStyle/>
          <a:p>
            <a:pPr algn="ctr"/>
            <a:r>
              <a:rPr lang="en-US" dirty="0" smtClean="0">
                <a:latin typeface="+mj-lt"/>
              </a:rPr>
              <a:t>Thanks for your attention</a:t>
            </a:r>
            <a:endParaRPr lang="en-US" dirty="0">
              <a:latin typeface="+mj-lt"/>
            </a:endParaRPr>
          </a:p>
        </p:txBody>
      </p:sp>
      <p:sp>
        <p:nvSpPr>
          <p:cNvPr id="4" name="Date Placeholder 3"/>
          <p:cNvSpPr>
            <a:spLocks noGrp="1"/>
          </p:cNvSpPr>
          <p:nvPr>
            <p:ph type="dt" sz="half" idx="10"/>
          </p:nvPr>
        </p:nvSpPr>
        <p:spPr/>
        <p:txBody>
          <a:bodyPr/>
          <a:lstStyle/>
          <a:p>
            <a:pPr>
              <a:defRPr/>
            </a:pPr>
            <a:r>
              <a:rPr lang="en-US" smtClean="0"/>
              <a:t>February 2014</a:t>
            </a:r>
            <a:endParaRPr lang="en-US"/>
          </a:p>
        </p:txBody>
      </p:sp>
      <p:sp>
        <p:nvSpPr>
          <p:cNvPr id="5" name="Footer Placeholder 4"/>
          <p:cNvSpPr>
            <a:spLocks noGrp="1"/>
          </p:cNvSpPr>
          <p:nvPr>
            <p:ph type="ftr" sz="quarter" idx="11"/>
          </p:nvPr>
        </p:nvSpPr>
        <p:spPr/>
        <p:txBody>
          <a:bodyPr/>
          <a:lstStyle/>
          <a:p>
            <a:pPr>
              <a:defRPr/>
            </a:pPr>
            <a:r>
              <a:rPr lang="en-US" smtClean="0"/>
              <a:t>Hernandez,Li,Dotlić,Miura (NICT)</a:t>
            </a:r>
            <a:endParaRPr lang="en-US"/>
          </a:p>
        </p:txBody>
      </p:sp>
      <p:sp>
        <p:nvSpPr>
          <p:cNvPr id="6" name="Slide Number Placeholder 5"/>
          <p:cNvSpPr>
            <a:spLocks noGrp="1"/>
          </p:cNvSpPr>
          <p:nvPr>
            <p:ph type="sldNum" sz="quarter" idx="12"/>
          </p:nvPr>
        </p:nvSpPr>
        <p:spPr/>
        <p:txBody>
          <a:bodyPr/>
          <a:lstStyle/>
          <a:p>
            <a:pPr>
              <a:defRPr/>
            </a:pPr>
            <a:r>
              <a:rPr lang="en-US" smtClean="0"/>
              <a:t>Slide </a:t>
            </a:r>
            <a:fld id="{192548F8-60BC-436C-9C09-D0C12CFCAADD}" type="slidenum">
              <a:rPr lang="en-US" smtClean="0"/>
              <a:pPr>
                <a:defRPr/>
              </a:pPr>
              <a:t>55</a:t>
            </a:fld>
            <a:endParaRPr lang="en-US"/>
          </a:p>
        </p:txBody>
      </p:sp>
    </p:spTree>
    <p:extLst>
      <p:ext uri="{BB962C8B-B14F-4D97-AF65-F5344CB8AC3E}">
        <p14:creationId xmlns:p14="http://schemas.microsoft.com/office/powerpoint/2010/main" val="2081675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solidFill>
                  <a:srgbClr val="000000"/>
                </a:solidFill>
              </a:rPr>
              <a:t>Physical Channels</a:t>
            </a:r>
            <a:endParaRPr lang="en-US" dirty="0"/>
          </a:p>
        </p:txBody>
      </p:sp>
      <p:sp>
        <p:nvSpPr>
          <p:cNvPr id="3" name="Content Placeholder 2"/>
          <p:cNvSpPr>
            <a:spLocks noGrp="1"/>
          </p:cNvSpPr>
          <p:nvPr>
            <p:ph idx="1"/>
          </p:nvPr>
        </p:nvSpPr>
        <p:spPr/>
        <p:txBody>
          <a:bodyPr/>
          <a:lstStyle/>
          <a:p>
            <a:r>
              <a:rPr lang="en-US" sz="2400" dirty="0" smtClean="0">
                <a:latin typeface="+mj-lt"/>
              </a:rPr>
              <a:t>Using 10 MHz channels with high order modulations and possibly MIMO technologies, PAC applications can have high throughput.</a:t>
            </a:r>
          </a:p>
          <a:p>
            <a:r>
              <a:rPr lang="en-US" sz="2400" dirty="0" smtClean="0">
                <a:latin typeface="+mj-lt"/>
              </a:rPr>
              <a:t>We consider that support for high number of user rather than high data rate is a distinct requirement for PAC as compared to other standards, specially </a:t>
            </a:r>
            <a:r>
              <a:rPr lang="en-US" sz="2400" dirty="0" err="1" smtClean="0">
                <a:latin typeface="+mj-lt"/>
              </a:rPr>
              <a:t>WiFi</a:t>
            </a:r>
            <a:r>
              <a:rPr lang="en-US" sz="2400" dirty="0" smtClean="0">
                <a:latin typeface="+mj-lt"/>
              </a:rPr>
              <a:t>.</a:t>
            </a:r>
          </a:p>
          <a:p>
            <a:r>
              <a:rPr lang="en-US" sz="2400" dirty="0" smtClean="0">
                <a:latin typeface="+mj-lt"/>
              </a:rPr>
              <a:t>Coexistence with </a:t>
            </a:r>
            <a:r>
              <a:rPr lang="en-US" sz="2400" dirty="0" err="1" smtClean="0">
                <a:latin typeface="+mj-lt"/>
              </a:rPr>
              <a:t>WiFi</a:t>
            </a:r>
            <a:r>
              <a:rPr lang="en-US" sz="2400" dirty="0" smtClean="0">
                <a:latin typeface="+mj-lt"/>
              </a:rPr>
              <a:t> and other systems can be achieved with power control, low duty cycle, etc., rather than using the same bandwidth.</a:t>
            </a:r>
          </a:p>
        </p:txBody>
      </p:sp>
      <p:sp>
        <p:nvSpPr>
          <p:cNvPr id="4" name="Date Placeholder 3"/>
          <p:cNvSpPr>
            <a:spLocks noGrp="1"/>
          </p:cNvSpPr>
          <p:nvPr>
            <p:ph type="dt" sz="half" idx="10"/>
          </p:nvPr>
        </p:nvSpPr>
        <p:spPr/>
        <p:txBody>
          <a:bodyPr/>
          <a:lstStyle/>
          <a:p>
            <a:pPr>
              <a:defRPr/>
            </a:pPr>
            <a:r>
              <a:rPr lang="en-US" smtClean="0">
                <a:solidFill>
                  <a:srgbClr val="000000"/>
                </a:solidFill>
              </a:rPr>
              <a:t>February 2014</a:t>
            </a:r>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Hernandez,Li,Dotlić,Miura (NICT)</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r>
              <a:rPr lang="en-US" smtClean="0">
                <a:solidFill>
                  <a:srgbClr val="000000"/>
                </a:solidFill>
              </a:rPr>
              <a:t>Slide </a:t>
            </a:r>
            <a:fld id="{192548F8-60BC-436C-9C09-D0C12CFCAADD}" type="slidenum">
              <a:rPr lang="en-US" smtClean="0">
                <a:solidFill>
                  <a:srgbClr val="000000"/>
                </a:solidFill>
              </a:rPr>
              <a:pPr>
                <a:defRPr/>
              </a:pPr>
              <a:t>6</a:t>
            </a:fld>
            <a:endParaRPr lang="en-US">
              <a:solidFill>
                <a:srgbClr val="000000"/>
              </a:solidFill>
            </a:endParaRPr>
          </a:p>
        </p:txBody>
      </p:sp>
    </p:spTree>
    <p:extLst>
      <p:ext uri="{BB962C8B-B14F-4D97-AF65-F5344CB8AC3E}">
        <p14:creationId xmlns:p14="http://schemas.microsoft.com/office/powerpoint/2010/main" val="33054811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a:solidFill>
                  <a:srgbClr val="000000"/>
                </a:solidFill>
              </a:rPr>
              <a:t>Physical Channels</a:t>
            </a:r>
            <a:endParaRPr lang="en-US" dirty="0"/>
          </a:p>
        </p:txBody>
      </p:sp>
      <p:sp>
        <p:nvSpPr>
          <p:cNvPr id="3" name="Content Placeholder 2"/>
          <p:cNvSpPr>
            <a:spLocks noGrp="1"/>
          </p:cNvSpPr>
          <p:nvPr>
            <p:ph idx="1"/>
          </p:nvPr>
        </p:nvSpPr>
        <p:spPr/>
        <p:txBody>
          <a:bodyPr/>
          <a:lstStyle/>
          <a:p>
            <a:r>
              <a:rPr lang="en-US" sz="2400" dirty="0" smtClean="0">
                <a:solidFill>
                  <a:srgbClr val="000000"/>
                </a:solidFill>
                <a:latin typeface="Times New Roman"/>
              </a:rPr>
              <a:t>However, we propose another way to increase data rate.</a:t>
            </a:r>
          </a:p>
          <a:p>
            <a:r>
              <a:rPr lang="en-US" sz="2400" dirty="0">
                <a:solidFill>
                  <a:srgbClr val="000000"/>
                </a:solidFill>
                <a:latin typeface="Times New Roman"/>
              </a:rPr>
              <a:t>W</a:t>
            </a:r>
            <a:r>
              <a:rPr lang="en-US" sz="2400" dirty="0" smtClean="0">
                <a:solidFill>
                  <a:srgbClr val="000000"/>
                </a:solidFill>
                <a:latin typeface="Times New Roman"/>
              </a:rPr>
              <a:t>e </a:t>
            </a:r>
            <a:r>
              <a:rPr lang="en-US" sz="2400" dirty="0">
                <a:solidFill>
                  <a:srgbClr val="000000"/>
                </a:solidFill>
                <a:latin typeface="Times New Roman"/>
              </a:rPr>
              <a:t>propose to use carrier aggregation, where 2 or more channels of 10 MHz can be added together to increase data rate for a given user, if the scenario </a:t>
            </a:r>
            <a:r>
              <a:rPr lang="en-US" sz="2400">
                <a:solidFill>
                  <a:srgbClr val="000000"/>
                </a:solidFill>
                <a:latin typeface="Times New Roman"/>
              </a:rPr>
              <a:t>allows </a:t>
            </a:r>
            <a:r>
              <a:rPr lang="en-US" sz="2400" smtClean="0">
                <a:solidFill>
                  <a:srgbClr val="000000"/>
                </a:solidFill>
                <a:latin typeface="Times New Roman"/>
              </a:rPr>
              <a:t>it.</a:t>
            </a:r>
            <a:endParaRPr lang="en-US" sz="2400" dirty="0"/>
          </a:p>
          <a:p>
            <a:endParaRPr lang="en-US" sz="2400" dirty="0" smtClean="0">
              <a:solidFill>
                <a:srgbClr val="000000"/>
              </a:solidFill>
              <a:latin typeface="Times New Roman"/>
            </a:endParaRPr>
          </a:p>
        </p:txBody>
      </p:sp>
      <p:sp>
        <p:nvSpPr>
          <p:cNvPr id="4" name="Date Placeholder 3"/>
          <p:cNvSpPr>
            <a:spLocks noGrp="1"/>
          </p:cNvSpPr>
          <p:nvPr>
            <p:ph type="dt" sz="half" idx="10"/>
          </p:nvPr>
        </p:nvSpPr>
        <p:spPr/>
        <p:txBody>
          <a:bodyPr/>
          <a:lstStyle/>
          <a:p>
            <a:pPr>
              <a:defRPr/>
            </a:pPr>
            <a:r>
              <a:rPr lang="en-US" smtClean="0">
                <a:solidFill>
                  <a:srgbClr val="000000"/>
                </a:solidFill>
              </a:rPr>
              <a:t>February 2014</a:t>
            </a:r>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Hernandez,Li,Dotlić,Miura (NICT)</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r>
              <a:rPr lang="en-US" smtClean="0">
                <a:solidFill>
                  <a:srgbClr val="000000"/>
                </a:solidFill>
              </a:rPr>
              <a:t>Slide </a:t>
            </a:r>
            <a:fld id="{192548F8-60BC-436C-9C09-D0C12CFCAADD}" type="slidenum">
              <a:rPr lang="en-US" smtClean="0">
                <a:solidFill>
                  <a:srgbClr val="000000"/>
                </a:solidFill>
              </a:rPr>
              <a:pPr>
                <a:defRPr/>
              </a:pPr>
              <a:t>7</a:t>
            </a:fld>
            <a:endParaRPr lang="en-US">
              <a:solidFill>
                <a:srgbClr val="000000"/>
              </a:solidFill>
            </a:endParaRPr>
          </a:p>
        </p:txBody>
      </p:sp>
    </p:spTree>
    <p:extLst>
      <p:ext uri="{BB962C8B-B14F-4D97-AF65-F5344CB8AC3E}">
        <p14:creationId xmlns:p14="http://schemas.microsoft.com/office/powerpoint/2010/main" val="13393656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frequency band allocations</a:t>
            </a:r>
            <a:endParaRPr lang="en-US" dirty="0"/>
          </a:p>
        </p:txBody>
      </p:sp>
      <p:sp>
        <p:nvSpPr>
          <p:cNvPr id="3" name="Content Placeholder 2"/>
          <p:cNvSpPr>
            <a:spLocks noGrp="1"/>
          </p:cNvSpPr>
          <p:nvPr>
            <p:ph idx="1"/>
          </p:nvPr>
        </p:nvSpPr>
        <p:spPr/>
        <p:txBody>
          <a:bodyPr/>
          <a:lstStyle/>
          <a:p>
            <a:r>
              <a:rPr lang="en-US" sz="2400" dirty="0" smtClean="0">
                <a:solidFill>
                  <a:schemeClr val="tx1"/>
                </a:solidFill>
                <a:latin typeface="+mj-lt"/>
                <a:ea typeface="+mn-ea"/>
                <a:cs typeface="+mn-cs"/>
              </a:rPr>
              <a:t>Channelization of 5.7 GHz band</a:t>
            </a:r>
          </a:p>
          <a:p>
            <a:pPr lvl="1"/>
            <a:r>
              <a:rPr lang="en-US" sz="2000" dirty="0" smtClean="0">
                <a:solidFill>
                  <a:schemeClr val="tx1"/>
                </a:solidFill>
                <a:latin typeface="+mj-lt"/>
                <a:ea typeface="+mn-ea"/>
                <a:cs typeface="+mn-cs"/>
              </a:rPr>
              <a:t>Such frequency band ranges from 5.725 GHz to 5.875 GHz, which is divided into 15 channels of 10 MHz. The central frequencies are given by</a:t>
            </a:r>
          </a:p>
          <a:p>
            <a:pPr lvl="1" algn="ctr">
              <a:buNone/>
            </a:pPr>
            <a:r>
              <a:rPr lang="pt-BR" sz="2000" b="1" i="1" dirty="0" smtClean="0">
                <a:solidFill>
                  <a:schemeClr val="tx1"/>
                </a:solidFill>
                <a:latin typeface="+mj-lt"/>
              </a:rPr>
              <a:t>f</a:t>
            </a:r>
            <a:r>
              <a:rPr lang="pt-BR" sz="2000" b="1" i="1" baseline="-25000" dirty="0" smtClean="0">
                <a:solidFill>
                  <a:schemeClr val="tx1"/>
                </a:solidFill>
                <a:latin typeface="+mj-lt"/>
              </a:rPr>
              <a:t>c</a:t>
            </a:r>
            <a:r>
              <a:rPr lang="pt-BR" sz="2000" b="1" i="1" dirty="0" smtClean="0">
                <a:solidFill>
                  <a:schemeClr val="tx1"/>
                </a:solidFill>
                <a:latin typeface="+mj-lt"/>
              </a:rPr>
              <a:t> = 5730 MHz + 10 n       </a:t>
            </a:r>
            <a:r>
              <a:rPr lang="pt-BR" sz="2000" i="1" dirty="0" smtClean="0">
                <a:solidFill>
                  <a:schemeClr val="tx1"/>
                </a:solidFill>
                <a:latin typeface="+mj-lt"/>
              </a:rPr>
              <a:t>for n = 0, 1, ..., 14</a:t>
            </a:r>
            <a:endParaRPr lang="en-US" sz="2000" i="1" dirty="0" smtClean="0">
              <a:solidFill>
                <a:schemeClr val="tx1"/>
              </a:solidFill>
              <a:latin typeface="+mj-lt"/>
              <a:ea typeface="+mn-ea"/>
              <a:cs typeface="+mn-cs"/>
            </a:endParaRPr>
          </a:p>
          <a:p>
            <a:r>
              <a:rPr lang="en-US" sz="2400" dirty="0" smtClean="0">
                <a:solidFill>
                  <a:schemeClr val="tx1"/>
                </a:solidFill>
                <a:latin typeface="+mj-lt"/>
              </a:rPr>
              <a:t>Channelization of </a:t>
            </a:r>
            <a:r>
              <a:rPr lang="en-US" sz="2400" dirty="0" smtClean="0">
                <a:latin typeface="+mj-lt"/>
              </a:rPr>
              <a:t>2.4</a:t>
            </a:r>
            <a:r>
              <a:rPr lang="en-US" sz="2400" dirty="0" smtClean="0">
                <a:solidFill>
                  <a:schemeClr val="tx1"/>
                </a:solidFill>
                <a:latin typeface="+mj-lt"/>
              </a:rPr>
              <a:t> GHz band</a:t>
            </a:r>
          </a:p>
          <a:p>
            <a:pPr lvl="1"/>
            <a:r>
              <a:rPr lang="en-US" sz="2000" dirty="0" smtClean="0">
                <a:latin typeface="+mj-lt"/>
              </a:rPr>
              <a:t>Such frequency band ranges from 2.4 GHz to 2.4835 GHz, which is divided into 8 channels of 10 MHz.  The central frequencies are given by</a:t>
            </a:r>
          </a:p>
          <a:p>
            <a:pPr lvl="1" algn="ctr">
              <a:buNone/>
            </a:pPr>
            <a:r>
              <a:rPr lang="en-US" sz="2000" b="1" i="1" dirty="0" smtClean="0">
                <a:latin typeface="+mj-lt"/>
              </a:rPr>
              <a:t>f</a:t>
            </a:r>
            <a:r>
              <a:rPr lang="en-US" sz="2000" b="1" i="1" baseline="-25000" dirty="0" smtClean="0">
                <a:latin typeface="+mj-lt"/>
              </a:rPr>
              <a:t>c</a:t>
            </a:r>
            <a:r>
              <a:rPr lang="en-US" sz="2000" b="1" i="1" dirty="0" smtClean="0">
                <a:latin typeface="+mj-lt"/>
              </a:rPr>
              <a:t> = 2405 MHz + 10 n          </a:t>
            </a:r>
            <a:r>
              <a:rPr lang="en-US" sz="2000" i="1" dirty="0" smtClean="0">
                <a:latin typeface="+mj-lt"/>
              </a:rPr>
              <a:t>for n = 0, 1, ..., 7</a:t>
            </a:r>
            <a:endParaRPr lang="en-US" sz="2000" i="1" dirty="0">
              <a:latin typeface="+mj-lt"/>
            </a:endParaRPr>
          </a:p>
        </p:txBody>
      </p:sp>
      <p:sp>
        <p:nvSpPr>
          <p:cNvPr id="4" name="Date Placeholder 3"/>
          <p:cNvSpPr>
            <a:spLocks noGrp="1"/>
          </p:cNvSpPr>
          <p:nvPr>
            <p:ph type="dt" sz="half" idx="10"/>
          </p:nvPr>
        </p:nvSpPr>
        <p:spPr/>
        <p:txBody>
          <a:bodyPr/>
          <a:lstStyle/>
          <a:p>
            <a:pPr>
              <a:defRPr/>
            </a:pPr>
            <a:r>
              <a:rPr lang="en-US" smtClean="0">
                <a:solidFill>
                  <a:srgbClr val="000000"/>
                </a:solidFill>
              </a:rPr>
              <a:t>February 2014</a:t>
            </a:r>
            <a:endParaRPr lang="en-US" dirty="0">
              <a:solidFill>
                <a:srgbClr val="000000"/>
              </a:solidFill>
            </a:endParaRPr>
          </a:p>
        </p:txBody>
      </p:sp>
      <p:sp>
        <p:nvSpPr>
          <p:cNvPr id="5" name="Footer Placeholder 4"/>
          <p:cNvSpPr>
            <a:spLocks noGrp="1"/>
          </p:cNvSpPr>
          <p:nvPr>
            <p:ph type="ftr" sz="quarter" idx="11"/>
          </p:nvPr>
        </p:nvSpPr>
        <p:spPr/>
        <p:txBody>
          <a:bodyPr/>
          <a:lstStyle/>
          <a:p>
            <a:pPr>
              <a:defRPr/>
            </a:pPr>
            <a:r>
              <a:rPr lang="en-US" dirty="0" smtClean="0">
                <a:solidFill>
                  <a:srgbClr val="000000"/>
                </a:solidFill>
              </a:rPr>
              <a:t>Hernandez,Li,Dotlić,Miura (NICT)</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r>
              <a:rPr lang="en-US" dirty="0" smtClean="0">
                <a:solidFill>
                  <a:srgbClr val="000000"/>
                </a:solidFill>
              </a:rPr>
              <a:t>Slide </a:t>
            </a:r>
            <a:fld id="{192548F8-60BC-436C-9C09-D0C12CFCAADD}" type="slidenum">
              <a:rPr lang="en-US" smtClean="0">
                <a:solidFill>
                  <a:srgbClr val="000000"/>
                </a:solidFill>
              </a:rPr>
              <a:pPr>
                <a:defRPr/>
              </a:pPr>
              <a:t>8</a:t>
            </a:fld>
            <a:endParaRPr lang="en-US" dirty="0">
              <a:solidFill>
                <a:srgbClr val="000000"/>
              </a:solidFill>
            </a:endParaRPr>
          </a:p>
        </p:txBody>
      </p:sp>
    </p:spTree>
    <p:extLst>
      <p:ext uri="{BB962C8B-B14F-4D97-AF65-F5344CB8AC3E}">
        <p14:creationId xmlns:p14="http://schemas.microsoft.com/office/powerpoint/2010/main" val="10153357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a:solidFill>
                  <a:srgbClr val="000000"/>
                </a:solidFill>
              </a:rPr>
              <a:t>Physical Channels</a:t>
            </a:r>
            <a:endParaRPr lang="en-US" sz="3400" dirty="0"/>
          </a:p>
        </p:txBody>
      </p:sp>
      <p:sp>
        <p:nvSpPr>
          <p:cNvPr id="3" name="Content Placeholder 2"/>
          <p:cNvSpPr>
            <a:spLocks noGrp="1"/>
          </p:cNvSpPr>
          <p:nvPr>
            <p:ph idx="1"/>
          </p:nvPr>
        </p:nvSpPr>
        <p:spPr/>
        <p:txBody>
          <a:bodyPr/>
          <a:lstStyle/>
          <a:p>
            <a:r>
              <a:rPr lang="en-US" sz="2400" dirty="0" smtClean="0">
                <a:latin typeface="+mj-lt"/>
              </a:rPr>
              <a:t>Carrier aggregation</a:t>
            </a:r>
          </a:p>
          <a:p>
            <a:pPr lvl="1"/>
            <a:r>
              <a:rPr lang="en-US" sz="2000" dirty="0">
                <a:latin typeface="+mj-lt"/>
              </a:rPr>
              <a:t>The aggregated channel can be considered by </a:t>
            </a:r>
            <a:r>
              <a:rPr lang="en-US" sz="2000" dirty="0" smtClean="0">
                <a:latin typeface="+mj-lt"/>
              </a:rPr>
              <a:t>the PD </a:t>
            </a:r>
            <a:r>
              <a:rPr lang="en-US" sz="2000" dirty="0">
                <a:latin typeface="+mj-lt"/>
              </a:rPr>
              <a:t>as a single enlarged channel from the RF </a:t>
            </a:r>
            <a:r>
              <a:rPr lang="en-US" sz="2000" dirty="0" smtClean="0">
                <a:latin typeface="+mj-lt"/>
              </a:rPr>
              <a:t>viewpoint.</a:t>
            </a:r>
          </a:p>
          <a:p>
            <a:pPr lvl="1"/>
            <a:endParaRPr lang="en-US" sz="2000" dirty="0">
              <a:latin typeface="+mj-lt"/>
            </a:endParaRPr>
          </a:p>
          <a:p>
            <a:pPr lvl="1"/>
            <a:endParaRPr lang="en-US" sz="2000" dirty="0" smtClean="0">
              <a:latin typeface="+mj-lt"/>
            </a:endParaRPr>
          </a:p>
          <a:p>
            <a:pPr lvl="1"/>
            <a:endParaRPr lang="en-US" sz="2000" dirty="0">
              <a:latin typeface="+mj-lt"/>
            </a:endParaRPr>
          </a:p>
          <a:p>
            <a:pPr lvl="1"/>
            <a:endParaRPr lang="en-US" sz="2000" dirty="0" smtClean="0">
              <a:latin typeface="+mj-lt"/>
            </a:endParaRPr>
          </a:p>
          <a:p>
            <a:pPr lvl="1"/>
            <a:r>
              <a:rPr lang="en-US" sz="2000" dirty="0" smtClean="0">
                <a:latin typeface="+mj-lt"/>
              </a:rPr>
              <a:t>Thus channels of 20 MHz or more can be considered for higher data rate transmission.</a:t>
            </a:r>
            <a:endParaRPr lang="en-US" sz="2000" dirty="0">
              <a:latin typeface="+mj-lt"/>
            </a:endParaRPr>
          </a:p>
        </p:txBody>
      </p:sp>
      <p:sp>
        <p:nvSpPr>
          <p:cNvPr id="4" name="Date Placeholder 3"/>
          <p:cNvSpPr>
            <a:spLocks noGrp="1"/>
          </p:cNvSpPr>
          <p:nvPr>
            <p:ph type="dt" sz="half" idx="10"/>
          </p:nvPr>
        </p:nvSpPr>
        <p:spPr/>
        <p:txBody>
          <a:bodyPr/>
          <a:lstStyle/>
          <a:p>
            <a:pPr>
              <a:defRPr/>
            </a:pPr>
            <a:r>
              <a:rPr lang="en-US" smtClean="0">
                <a:solidFill>
                  <a:srgbClr val="000000"/>
                </a:solidFill>
              </a:rPr>
              <a:t>February 2014</a:t>
            </a:r>
            <a:endParaRPr lang="en-US">
              <a:solidFill>
                <a:srgbClr val="000000"/>
              </a:solidFill>
            </a:endParaRPr>
          </a:p>
        </p:txBody>
      </p:sp>
      <p:sp>
        <p:nvSpPr>
          <p:cNvPr id="5" name="Footer Placeholder 4"/>
          <p:cNvSpPr>
            <a:spLocks noGrp="1"/>
          </p:cNvSpPr>
          <p:nvPr>
            <p:ph type="ftr" sz="quarter" idx="11"/>
          </p:nvPr>
        </p:nvSpPr>
        <p:spPr/>
        <p:txBody>
          <a:bodyPr/>
          <a:lstStyle/>
          <a:p>
            <a:pPr>
              <a:defRPr/>
            </a:pPr>
            <a:r>
              <a:rPr lang="en-US" smtClean="0">
                <a:solidFill>
                  <a:srgbClr val="000000"/>
                </a:solidFill>
              </a:rPr>
              <a:t>Hernandez,Li,Dotlić,Miura (NICT)</a:t>
            </a:r>
            <a:endParaRPr lang="en-US" dirty="0">
              <a:solidFill>
                <a:srgbClr val="000000"/>
              </a:solidFill>
            </a:endParaRPr>
          </a:p>
        </p:txBody>
      </p:sp>
      <p:sp>
        <p:nvSpPr>
          <p:cNvPr id="6" name="Slide Number Placeholder 5"/>
          <p:cNvSpPr>
            <a:spLocks noGrp="1"/>
          </p:cNvSpPr>
          <p:nvPr>
            <p:ph type="sldNum" sz="quarter" idx="12"/>
          </p:nvPr>
        </p:nvSpPr>
        <p:spPr/>
        <p:txBody>
          <a:bodyPr/>
          <a:lstStyle/>
          <a:p>
            <a:pPr>
              <a:defRPr/>
            </a:pPr>
            <a:r>
              <a:rPr lang="en-US" smtClean="0">
                <a:solidFill>
                  <a:srgbClr val="000000"/>
                </a:solidFill>
              </a:rPr>
              <a:t>Slide </a:t>
            </a:r>
            <a:fld id="{192548F8-60BC-436C-9C09-D0C12CFCAADD}" type="slidenum">
              <a:rPr lang="en-US" smtClean="0">
                <a:solidFill>
                  <a:srgbClr val="000000"/>
                </a:solidFill>
              </a:rPr>
              <a:pPr>
                <a:defRPr/>
              </a:pPr>
              <a:t>9</a:t>
            </a:fld>
            <a:endParaRPr lang="en-US">
              <a:solidFill>
                <a:srgbClr val="000000"/>
              </a:solidFill>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965008525"/>
              </p:ext>
            </p:extLst>
          </p:nvPr>
        </p:nvGraphicFramePr>
        <p:xfrm>
          <a:off x="1828800" y="3352800"/>
          <a:ext cx="1860550" cy="849313"/>
        </p:xfrm>
        <a:graphic>
          <a:graphicData uri="http://schemas.openxmlformats.org/presentationml/2006/ole">
            <mc:AlternateContent xmlns:mc="http://schemas.openxmlformats.org/markup-compatibility/2006">
              <mc:Choice xmlns:v="urn:schemas-microsoft-com:vml" Requires="v">
                <p:oleObj spid="_x0000_s56392" name="Visio" r:id="rId3" imgW="1860406" imgH="849150" progId="Visio.Drawing.11">
                  <p:embed/>
                </p:oleObj>
              </mc:Choice>
              <mc:Fallback>
                <p:oleObj name="Visio" r:id="rId3" imgW="1860406" imgH="849150" progId="Visio.Drawing.11">
                  <p:embed/>
                  <p:pic>
                    <p:nvPicPr>
                      <p:cNvPr id="0" name=""/>
                      <p:cNvPicPr/>
                      <p:nvPr/>
                    </p:nvPicPr>
                    <p:blipFill>
                      <a:blip r:embed="rId4"/>
                      <a:stretch>
                        <a:fillRect/>
                      </a:stretch>
                    </p:blipFill>
                    <p:spPr>
                      <a:xfrm>
                        <a:off x="1828800" y="3352800"/>
                        <a:ext cx="1860550" cy="849313"/>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521201202"/>
              </p:ext>
            </p:extLst>
          </p:nvPr>
        </p:nvGraphicFramePr>
        <p:xfrm>
          <a:off x="4648200" y="3352800"/>
          <a:ext cx="2774950" cy="858837"/>
        </p:xfrm>
        <a:graphic>
          <a:graphicData uri="http://schemas.openxmlformats.org/presentationml/2006/ole">
            <mc:AlternateContent xmlns:mc="http://schemas.openxmlformats.org/markup-compatibility/2006">
              <mc:Choice xmlns:v="urn:schemas-microsoft-com:vml" Requires="v">
                <p:oleObj spid="_x0000_s56393" name="Visio" r:id="rId5" imgW="2774806" imgH="858870" progId="Visio.Drawing.11">
                  <p:embed/>
                </p:oleObj>
              </mc:Choice>
              <mc:Fallback>
                <p:oleObj name="Visio" r:id="rId5" imgW="2774806" imgH="858870" progId="Visio.Drawing.11">
                  <p:embed/>
                  <p:pic>
                    <p:nvPicPr>
                      <p:cNvPr id="0" name=""/>
                      <p:cNvPicPr/>
                      <p:nvPr/>
                    </p:nvPicPr>
                    <p:blipFill>
                      <a:blip r:embed="rId6"/>
                      <a:stretch>
                        <a:fillRect/>
                      </a:stretch>
                    </p:blipFill>
                    <p:spPr>
                      <a:xfrm>
                        <a:off x="4648200" y="3352800"/>
                        <a:ext cx="2774950" cy="858837"/>
                      </a:xfrm>
                      <a:prstGeom prst="rect">
                        <a:avLst/>
                      </a:prstGeom>
                    </p:spPr>
                  </p:pic>
                </p:oleObj>
              </mc:Fallback>
            </mc:AlternateContent>
          </a:graphicData>
        </a:graphic>
      </p:graphicFrame>
    </p:spTree>
    <p:extLst>
      <p:ext uri="{BB962C8B-B14F-4D97-AF65-F5344CB8AC3E}">
        <p14:creationId xmlns:p14="http://schemas.microsoft.com/office/powerpoint/2010/main" val="4257741122"/>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Default Design">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15958</TotalTime>
  <Words>3587</Words>
  <Application>Microsoft Office PowerPoint</Application>
  <PresentationFormat>On-screen Show (4:3)</PresentationFormat>
  <Paragraphs>628</Paragraphs>
  <Slides>55</Slides>
  <Notes>1</Notes>
  <HiddenSlides>0</HiddenSlides>
  <MMClips>0</MMClips>
  <ScaleCrop>false</ScaleCrop>
  <HeadingPairs>
    <vt:vector size="8" baseType="variant">
      <vt:variant>
        <vt:lpstr>Fonts Used</vt:lpstr>
      </vt:variant>
      <vt:variant>
        <vt:i4>5</vt:i4>
      </vt:variant>
      <vt:variant>
        <vt:lpstr>Theme</vt:lpstr>
      </vt:variant>
      <vt:variant>
        <vt:i4>4</vt:i4>
      </vt:variant>
      <vt:variant>
        <vt:lpstr>Embedded OLE Servers</vt:lpstr>
      </vt:variant>
      <vt:variant>
        <vt:i4>3</vt:i4>
      </vt:variant>
      <vt:variant>
        <vt:lpstr>Slide Titles</vt:lpstr>
      </vt:variant>
      <vt:variant>
        <vt:i4>55</vt:i4>
      </vt:variant>
    </vt:vector>
  </HeadingPairs>
  <TitlesOfParts>
    <vt:vector size="67" baseType="lpstr">
      <vt:lpstr>Arial</vt:lpstr>
      <vt:lpstr>Times New Roman</vt:lpstr>
      <vt:lpstr>Calibri</vt:lpstr>
      <vt:lpstr>Cambria Math</vt:lpstr>
      <vt:lpstr>MS Mincho</vt:lpstr>
      <vt:lpstr>Default Design</vt:lpstr>
      <vt:lpstr>Custom Design</vt:lpstr>
      <vt:lpstr>1_Default Design</vt:lpstr>
      <vt:lpstr>2_Default Design</vt:lpstr>
      <vt:lpstr>Visio</vt:lpstr>
      <vt:lpstr>Document</vt:lpstr>
      <vt:lpstr>Equation</vt:lpstr>
      <vt:lpstr>PowerPoint Presentation</vt:lpstr>
      <vt:lpstr>Outline </vt:lpstr>
      <vt:lpstr>Physical Channels</vt:lpstr>
      <vt:lpstr>Physical Channels</vt:lpstr>
      <vt:lpstr>Physical Channels</vt:lpstr>
      <vt:lpstr>Physical Channels</vt:lpstr>
      <vt:lpstr>Physical Channels</vt:lpstr>
      <vt:lpstr>Proposed frequency band allocations</vt:lpstr>
      <vt:lpstr>Physical Channels</vt:lpstr>
      <vt:lpstr>Physical Channels</vt:lpstr>
      <vt:lpstr>Physical Channels</vt:lpstr>
      <vt:lpstr>PHY Frame Structure</vt:lpstr>
      <vt:lpstr>PHY Frame Structure: PSDU</vt:lpstr>
      <vt:lpstr>TDD switching (S)</vt:lpstr>
      <vt:lpstr>TDD switching (S)</vt:lpstr>
      <vt:lpstr>Common mode PHY for PSDU</vt:lpstr>
      <vt:lpstr>PSDU construction</vt:lpstr>
      <vt:lpstr>FEC coding</vt:lpstr>
      <vt:lpstr>Interleaver</vt:lpstr>
      <vt:lpstr>Interleaver</vt:lpstr>
      <vt:lpstr>Scrambler</vt:lpstr>
      <vt:lpstr>Scrambler</vt:lpstr>
      <vt:lpstr>Modulation mapper</vt:lpstr>
      <vt:lpstr>Modulation mapper</vt:lpstr>
      <vt:lpstr>Modulation mapper</vt:lpstr>
      <vt:lpstr>PowerPoint Presentation</vt:lpstr>
      <vt:lpstr>Layer mapping</vt:lpstr>
      <vt:lpstr>Precoding</vt:lpstr>
      <vt:lpstr>Multicarrier Modulation DFT-S OFDM or OFDM Parameters</vt:lpstr>
      <vt:lpstr>Multicarrier Modulation</vt:lpstr>
      <vt:lpstr>Multicarrier Modulation</vt:lpstr>
      <vt:lpstr>Multicarrier Modulation</vt:lpstr>
      <vt:lpstr>Multicarrier Modulation</vt:lpstr>
      <vt:lpstr>Optional FSK PHY</vt:lpstr>
      <vt:lpstr>Optional FSK PHY</vt:lpstr>
      <vt:lpstr>Reference Signals</vt:lpstr>
      <vt:lpstr>ZC sequences</vt:lpstr>
      <vt:lpstr>ZC sequences</vt:lpstr>
      <vt:lpstr>PHY Frame Structure: Discovery</vt:lpstr>
      <vt:lpstr>PHY Frame Structure: Discovery</vt:lpstr>
      <vt:lpstr>DRB</vt:lpstr>
      <vt:lpstr>DRB</vt:lpstr>
      <vt:lpstr>DRB structure</vt:lpstr>
      <vt:lpstr>DRB structure</vt:lpstr>
      <vt:lpstr>DRB structure</vt:lpstr>
      <vt:lpstr>Discovery algorithm parameters</vt:lpstr>
      <vt:lpstr>Discovery Algorithm</vt:lpstr>
      <vt:lpstr>Discovery range</vt:lpstr>
      <vt:lpstr>Discovery range</vt:lpstr>
      <vt:lpstr>Discovery range</vt:lpstr>
      <vt:lpstr>Discovery-Peering</vt:lpstr>
      <vt:lpstr>Association Preambles</vt:lpstr>
      <vt:lpstr>RAP structure</vt:lpstr>
      <vt:lpstr>Random access procedure</vt:lpstr>
      <vt:lpstr>End</vt:lpstr>
    </vt:vector>
  </TitlesOfParts>
  <Company>NICT, Japan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NICT PHY Proposal</dc:title>
  <dc:creator>Marco Hernandez</dc:creator>
  <cp:lastModifiedBy>Marco Hernandez</cp:lastModifiedBy>
  <cp:revision>556</cp:revision>
  <cp:lastPrinted>1998-02-10T13:28:06Z</cp:lastPrinted>
  <dcterms:created xsi:type="dcterms:W3CDTF">1999-11-08T18:59:45Z</dcterms:created>
  <dcterms:modified xsi:type="dcterms:W3CDTF">2014-02-27T00:27:46Z</dcterms:modified>
</cp:coreProperties>
</file>