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40" r:id="rId2"/>
    <p:sldId id="286" r:id="rId3"/>
    <p:sldId id="369" r:id="rId4"/>
    <p:sldId id="374" r:id="rId5"/>
    <p:sldId id="368" r:id="rId6"/>
    <p:sldId id="376" r:id="rId7"/>
    <p:sldId id="364" r:id="rId8"/>
    <p:sldId id="377" r:id="rId9"/>
    <p:sldId id="342" r:id="rId10"/>
    <p:sldId id="378" r:id="rId11"/>
    <p:sldId id="366" r:id="rId12"/>
    <p:sldId id="365" r:id="rId13"/>
    <p:sldId id="367" r:id="rId14"/>
    <p:sldId id="379" r:id="rId15"/>
    <p:sldId id="371" r:id="rId16"/>
    <p:sldId id="380" r:id="rId17"/>
    <p:sldId id="370" r:id="rId18"/>
    <p:sldId id="373" r:id="rId19"/>
    <p:sldId id="372" r:id="rId20"/>
    <p:sldId id="278" r:id="rId21"/>
    <p:sldId id="381" r:id="rId22"/>
    <p:sldId id="382" r:id="rId23"/>
    <p:sldId id="383" r:id="rId24"/>
    <p:sldId id="3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76F22-149A-42A3-B6AC-153CB2D24214}" type="datetimeFigureOut">
              <a:rPr lang="en-US" smtClean="0"/>
              <a:pPr/>
              <a:t>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2A531D-AD0B-4A6B-B77E-051F7CDDA7A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C23A4-9E92-4B29-A0FE-256BE4FFDC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7"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8"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February 2014</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9" name="TextBox 8"/>
          <p:cNvSpPr txBox="1"/>
          <p:nvPr userDrawn="1"/>
        </p:nvSpPr>
        <p:spPr>
          <a:xfrm>
            <a:off x="5867400" y="304800"/>
            <a:ext cx="2842445"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a:t>
            </a:r>
            <a:r>
              <a:rPr lang="en-US" sz="1400" b="1" dirty="0" smtClean="0">
                <a:latin typeface="Times New Roman" pitchFamily="18" charset="0"/>
                <a:cs typeface="Times New Roman" pitchFamily="18" charset="0"/>
              </a:rPr>
              <a:t>IEEE802.15-14-0107-00-0010</a:t>
            </a:r>
            <a:endParaRPr lang="en-US" sz="1400" b="1" dirty="0">
              <a:latin typeface="Times New Roman" pitchFamily="18" charset="0"/>
              <a:cs typeface="Times New Roman" pitchFamily="18" charset="0"/>
            </a:endParaRPr>
          </a:p>
        </p:txBody>
      </p:sp>
      <p:sp>
        <p:nvSpPr>
          <p:cNvPr id="12"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4" name="Rectangle 5"/>
          <p:cNvSpPr txBox="1">
            <a:spLocks noChangeArrowheads="1"/>
          </p:cNvSpPr>
          <p:nvPr userDrawn="1"/>
        </p:nvSpPr>
        <p:spPr>
          <a:xfrm>
            <a:off x="5562600" y="6445250"/>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a:t>
            </a: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Chang (SYCA</a:t>
            </a: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11/15-11-0359-04-004k-technical-guidance-documen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304800" y="762000"/>
            <a:ext cx="8686800" cy="5416868"/>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r>
              <a:rPr lang="en-US" altLang="ko-KR" sz="1600" b="1" dirty="0">
                <a:ea typeface="굴림" pitchFamily="50" charset="-127"/>
              </a:rPr>
              <a:t>Submission Title:</a:t>
            </a:r>
            <a:r>
              <a:rPr lang="en-US" altLang="ko-KR" sz="1600" dirty="0">
                <a:ea typeface="굴림" pitchFamily="50" charset="-127"/>
              </a:rPr>
              <a:t> </a:t>
            </a:r>
            <a:r>
              <a:rPr lang="en-US" altLang="ko-KR" sz="1600" b="1" dirty="0" smtClean="0">
                <a:ea typeface="굴림" pitchFamily="50" charset="-127"/>
              </a:rPr>
              <a:t>Review of</a:t>
            </a:r>
            <a:r>
              <a:rPr lang="en-US" altLang="ko-KR" sz="1600" b="1" dirty="0" smtClean="0"/>
              <a:t> </a:t>
            </a:r>
            <a:r>
              <a:rPr lang="en-US" altLang="ko-KR" sz="1600" b="1" dirty="0" smtClean="0"/>
              <a:t>E</a:t>
            </a:r>
            <a:r>
              <a:rPr lang="en-US" altLang="ko-KR" sz="1600" b="1" dirty="0" smtClean="0"/>
              <a:t>valuation methodology of other task groups in 802.15 and proposal of evaluation methodology for TG10 TGD</a:t>
            </a:r>
            <a:endParaRPr lang="en-US" altLang="ko-KR" sz="1600" b="1" dirty="0">
              <a:ea typeface="굴림" pitchFamily="50" charset="-127"/>
            </a:endParaRPr>
          </a:p>
          <a:p>
            <a:pPr eaLnBrk="0" hangingPunct="0">
              <a:defRPr/>
            </a:pPr>
            <a:r>
              <a:rPr lang="en-US" altLang="ko-KR" sz="1600" dirty="0">
                <a:ea typeface="굴림" pitchFamily="50" charset="-127"/>
              </a:rPr>
              <a:t>	</a:t>
            </a:r>
          </a:p>
          <a:p>
            <a:pPr eaLnBrk="0" hangingPunct="0">
              <a:defRPr/>
            </a:pPr>
            <a:r>
              <a:rPr lang="en-US" altLang="ko-KR" sz="1600" b="1" dirty="0">
                <a:ea typeface="굴림" pitchFamily="50" charset="-127"/>
              </a:rPr>
              <a:t>Date Submitted:</a:t>
            </a:r>
            <a:r>
              <a:rPr lang="en-US" altLang="ko-KR" sz="1600" dirty="0">
                <a:ea typeface="굴림" pitchFamily="50" charset="-127"/>
              </a:rPr>
              <a:t> </a:t>
            </a:r>
            <a:r>
              <a:rPr lang="en-US" altLang="ko-KR" sz="1600" dirty="0" smtClean="0">
                <a:ea typeface="굴림" pitchFamily="50" charset="-127"/>
              </a:rPr>
              <a:t>Febr</a:t>
            </a:r>
            <a:r>
              <a:rPr lang="en-US" altLang="ko-KR" sz="1600" dirty="0" smtClean="0">
                <a:ea typeface="굴림" pitchFamily="50" charset="-127"/>
              </a:rPr>
              <a:t>uary </a:t>
            </a:r>
            <a:r>
              <a:rPr lang="en-US" altLang="ko-KR" sz="1600" dirty="0" smtClean="0">
                <a:ea typeface="굴림" pitchFamily="50" charset="-127"/>
              </a:rPr>
              <a:t>1</a:t>
            </a:r>
            <a:r>
              <a:rPr lang="en-US" altLang="ko-KR" sz="1600" dirty="0" smtClean="0">
                <a:ea typeface="굴림" pitchFamily="50" charset="-127"/>
              </a:rPr>
              <a:t>0</a:t>
            </a:r>
            <a:r>
              <a:rPr lang="en-US" altLang="ko-KR" sz="1600" dirty="0" smtClean="0">
                <a:ea typeface="굴림" pitchFamily="50" charset="-127"/>
              </a:rPr>
              <a:t>, 2014</a:t>
            </a:r>
            <a:r>
              <a:rPr lang="en-US" altLang="ko-KR" sz="1600" dirty="0">
                <a:ea typeface="굴림" pitchFamily="50" charset="-127"/>
              </a:rPr>
              <a:t>	</a:t>
            </a: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Source</a:t>
            </a:r>
            <a:r>
              <a:rPr lang="en-US" altLang="ko-KR" sz="1600" b="1" dirty="0" smtClean="0">
                <a:ea typeface="굴림" pitchFamily="50" charset="-127"/>
              </a:rPr>
              <a:t>: </a:t>
            </a:r>
            <a:r>
              <a:rPr lang="en-US" altLang="ko-KR" sz="1600" dirty="0" err="1" smtClean="0">
                <a:ea typeface="굴림" pitchFamily="50" charset="-127"/>
              </a:rPr>
              <a:t>Soo</a:t>
            </a:r>
            <a:r>
              <a:rPr lang="en-US" altLang="ko-KR" sz="1600" dirty="0" smtClean="0">
                <a:ea typeface="굴림" pitchFamily="50" charset="-127"/>
              </a:rPr>
              <a:t>-Young Chang (SYCA), </a:t>
            </a:r>
            <a:r>
              <a:rPr lang="en-US" altLang="ko-KR" sz="1600" dirty="0" err="1" smtClean="0">
                <a:ea typeface="굴림" pitchFamily="50" charset="-127"/>
              </a:rPr>
              <a:t>Jaehwan</a:t>
            </a:r>
            <a:r>
              <a:rPr lang="en-US" altLang="ko-KR" sz="1600" dirty="0" smtClean="0">
                <a:ea typeface="굴림" pitchFamily="50" charset="-127"/>
              </a:rPr>
              <a:t> Kim (ETRI), </a:t>
            </a:r>
            <a:r>
              <a:rPr lang="en-US" altLang="ko-KR" sz="1600" dirty="0" smtClean="0">
                <a:ea typeface="굴림" pitchFamily="50" charset="-127"/>
              </a:rPr>
              <a:t>and </a:t>
            </a:r>
            <a:r>
              <a:rPr lang="en-US" altLang="ko-KR" sz="1600" dirty="0" err="1" smtClean="0">
                <a:ea typeface="굴림" pitchFamily="50" charset="-127"/>
              </a:rPr>
              <a:t>Sangsung</a:t>
            </a:r>
            <a:r>
              <a:rPr lang="en-US" altLang="ko-KR" sz="1600" dirty="0" smtClean="0">
                <a:ea typeface="굴림" pitchFamily="50" charset="-127"/>
              </a:rPr>
              <a:t> </a:t>
            </a:r>
            <a:r>
              <a:rPr lang="en-US" altLang="ko-KR" sz="1600" dirty="0" err="1" smtClean="0">
                <a:ea typeface="굴림" pitchFamily="50" charset="-127"/>
              </a:rPr>
              <a:t>Choi</a:t>
            </a:r>
            <a:r>
              <a:rPr lang="en-US" altLang="ko-KR" sz="1600" dirty="0" smtClean="0">
                <a:ea typeface="굴림" pitchFamily="50" charset="-127"/>
              </a:rPr>
              <a:t> (ETRI</a:t>
            </a:r>
            <a:r>
              <a:rPr lang="en-US" altLang="ko-KR" sz="1600" dirty="0" smtClean="0">
                <a:ea typeface="굴림" pitchFamily="50" charset="-127"/>
              </a:rPr>
              <a:t>)</a:t>
            </a:r>
            <a:r>
              <a:rPr lang="en-US" sz="1600" dirty="0">
                <a:ea typeface="굴림" pitchFamily="50" charset="-127"/>
              </a:rPr>
              <a:t>	</a:t>
            </a:r>
            <a:r>
              <a:rPr lang="en-US" sz="1600" dirty="0" smtClean="0">
                <a:ea typeface="굴림" pitchFamily="50" charset="-127"/>
              </a:rPr>
              <a:t>	</a:t>
            </a:r>
            <a:r>
              <a:rPr lang="en-US" altLang="ko-KR" sz="1600" dirty="0" smtClean="0">
                <a:ea typeface="굴림" pitchFamily="50" charset="-127"/>
              </a:rPr>
              <a:t>Voice</a:t>
            </a:r>
            <a:r>
              <a:rPr lang="en-US" altLang="ko-KR" sz="1600" dirty="0">
                <a:ea typeface="굴림" pitchFamily="50" charset="-127"/>
              </a:rPr>
              <a:t>: </a:t>
            </a:r>
            <a:r>
              <a:rPr lang="en-US" altLang="ko-KR" sz="1600" dirty="0" smtClean="0">
                <a:ea typeface="굴림" pitchFamily="50" charset="-127"/>
              </a:rPr>
              <a:t>+</a:t>
            </a:r>
            <a:r>
              <a:rPr lang="en-US" altLang="ko-KR" sz="1600" dirty="0" smtClean="0">
                <a:ea typeface="굴림" pitchFamily="50" charset="-127"/>
              </a:rPr>
              <a:t>1 530 574 2741</a:t>
            </a:r>
            <a:r>
              <a:rPr lang="en-US" altLang="ko-KR" sz="1600" dirty="0" smtClean="0">
                <a:ea typeface="굴림" pitchFamily="50" charset="-127"/>
              </a:rPr>
              <a:t>,  </a:t>
            </a:r>
            <a:r>
              <a:rPr lang="en-US" altLang="ko-KR" sz="1600" dirty="0">
                <a:ea typeface="굴림" pitchFamily="50" charset="-127"/>
              </a:rPr>
              <a:t>E-</a:t>
            </a:r>
            <a:r>
              <a:rPr lang="en-US" altLang="ko-KR" sz="1600" dirty="0" err="1">
                <a:ea typeface="굴림" pitchFamily="50" charset="-127"/>
              </a:rPr>
              <a:t>maill</a:t>
            </a:r>
            <a:r>
              <a:rPr lang="en-US" altLang="ko-KR" sz="1600" dirty="0">
                <a:ea typeface="굴림" pitchFamily="50" charset="-127"/>
              </a:rPr>
              <a:t>: </a:t>
            </a:r>
            <a:r>
              <a:rPr lang="en-US" altLang="ko-KR" sz="1600" dirty="0" smtClean="0">
                <a:ea typeface="굴림" pitchFamily="50" charset="-127"/>
              </a:rPr>
              <a:t>sychang@ecs.csus.edu</a:t>
            </a:r>
            <a:r>
              <a:rPr lang="en-US" altLang="ko-KR" sz="1600" dirty="0" smtClean="0">
                <a:ea typeface="굴림" pitchFamily="50" charset="-127"/>
              </a:rPr>
              <a:t> </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a:t>
            </a:r>
            <a:r>
              <a:rPr lang="en-US" altLang="ko-KR" sz="1600" dirty="0" smtClean="0">
                <a:ea typeface="굴림" pitchFamily="50" charset="-127"/>
              </a:rPr>
              <a:t>802.1.5 TG10 TRD]</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b="1" dirty="0" smtClean="0">
                <a:ea typeface="굴림" pitchFamily="50" charset="-127"/>
              </a:rPr>
              <a:t>:</a:t>
            </a:r>
            <a:r>
              <a:rPr lang="en-US" altLang="ko-KR" sz="1600" dirty="0">
                <a:ea typeface="굴림" pitchFamily="50" charset="-127"/>
              </a:rPr>
              <a:t> </a:t>
            </a:r>
            <a:r>
              <a:rPr lang="en-US" altLang="ko-KR" sz="1600" dirty="0" smtClean="0">
                <a:ea typeface="굴림" pitchFamily="50" charset="-127"/>
              </a:rPr>
              <a:t>Evaluation methodologies of some 802.15 Task Groups are reviewed and an evaluation methodology for TG10 TRD is proposed.</a:t>
            </a:r>
            <a:endParaRPr lang="en-US" altLang="ko-KR" sz="1600" dirty="0">
              <a:solidFill>
                <a:srgbClr val="FF0000"/>
              </a:solidFill>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b="1" dirty="0" smtClean="0">
                <a:ea typeface="굴림" pitchFamily="50" charset="-127"/>
              </a:rPr>
              <a:t>: </a:t>
            </a:r>
            <a:r>
              <a:rPr lang="en-US" altLang="ko-KR" sz="1600" dirty="0" smtClean="0">
                <a:ea typeface="굴림" pitchFamily="50" charset="-127"/>
              </a:rPr>
              <a:t>To </a:t>
            </a:r>
            <a:r>
              <a:rPr lang="en-US" altLang="ko-KR" sz="1600" dirty="0" smtClean="0">
                <a:ea typeface="굴림" pitchFamily="50" charset="-127"/>
              </a:rPr>
              <a:t>prepare the evaluation methodology for TG10.</a:t>
            </a:r>
            <a:endParaRPr lang="en-US" altLang="ko-KR" sz="1600" dirty="0">
              <a:solidFill>
                <a:srgbClr val="FF0000"/>
              </a:solidFill>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ko-KR" sz="1600" dirty="0" smtClean="0">
                <a:ea typeface="굴림" pitchFamily="50" charset="-127"/>
              </a:rPr>
              <a:t>.</a:t>
            </a: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TG4m </a:t>
            </a:r>
            <a:r>
              <a:rPr lang="en-US" sz="3200" b="1" i="1" dirty="0" smtClean="0">
                <a:solidFill>
                  <a:srgbClr val="00B0F0"/>
                </a:solidFill>
                <a:cs typeface="Times New Roman" pitchFamily="18" charset="0"/>
              </a:rPr>
              <a:t>(2)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85000" lnSpcReduction="10000"/>
          </a:bodyPr>
          <a:lstStyle/>
          <a:p>
            <a:pPr>
              <a:buNone/>
            </a:pPr>
            <a:r>
              <a:rPr lang="en-US" sz="2100" b="1" u="sng" dirty="0" smtClean="0"/>
              <a:t>Contents </a:t>
            </a:r>
            <a:r>
              <a:rPr lang="en-US" sz="2100" b="1" u="sng" dirty="0" smtClean="0"/>
              <a:t>related to evaluation methodology</a:t>
            </a:r>
            <a:r>
              <a:rPr lang="en-US" sz="2100" b="1" u="sng" dirty="0" smtClean="0"/>
              <a:t>: (cont’d)</a:t>
            </a:r>
            <a:endParaRPr lang="en-US" sz="2100" b="1" u="sng" dirty="0" smtClean="0"/>
          </a:p>
          <a:p>
            <a:pPr>
              <a:buNone/>
            </a:pPr>
            <a:r>
              <a:rPr lang="en-US" sz="1900" b="1" u="sng" dirty="0" smtClean="0">
                <a:solidFill>
                  <a:srgbClr val="FF0000"/>
                </a:solidFill>
              </a:rPr>
              <a:t>From  TGD</a:t>
            </a:r>
            <a:endParaRPr lang="en-GB" sz="1900" b="1" u="sng" dirty="0" smtClean="0">
              <a:solidFill>
                <a:srgbClr val="FF0000"/>
              </a:solidFill>
            </a:endParaRPr>
          </a:p>
          <a:p>
            <a:pPr>
              <a:buNone/>
            </a:pPr>
            <a:r>
              <a:rPr lang="en-GB" sz="1900" b="1" i="1" u="sng" dirty="0" smtClean="0">
                <a:solidFill>
                  <a:srgbClr val="FF0000"/>
                </a:solidFill>
              </a:rPr>
              <a:t>Methodology</a:t>
            </a:r>
            <a:endParaRPr lang="en-US" sz="1900" i="1" dirty="0" smtClean="0">
              <a:solidFill>
                <a:srgbClr val="FF0000"/>
              </a:solidFill>
            </a:endParaRPr>
          </a:p>
          <a:p>
            <a:r>
              <a:rPr lang="en-GB" sz="2000" dirty="0" smtClean="0">
                <a:solidFill>
                  <a:srgbClr val="FF0000"/>
                </a:solidFill>
              </a:rPr>
              <a:t>The methodology provides </a:t>
            </a:r>
            <a:r>
              <a:rPr lang="en-GB" sz="2000" b="1" u="sng" dirty="0" smtClean="0">
                <a:solidFill>
                  <a:srgbClr val="FF0000"/>
                </a:solidFill>
              </a:rPr>
              <a:t>recommendations</a:t>
            </a:r>
            <a:r>
              <a:rPr lang="en-GB" sz="2000" dirty="0" smtClean="0">
                <a:solidFill>
                  <a:srgbClr val="FF0000"/>
                </a:solidFill>
              </a:rPr>
              <a:t> to defining a minimal set of features, characteristics, performance and constraints to be considered. This document provides: </a:t>
            </a:r>
            <a:endParaRPr lang="en-US" sz="2000" dirty="0" smtClean="0">
              <a:solidFill>
                <a:srgbClr val="FF0000"/>
              </a:solidFill>
            </a:endParaRPr>
          </a:p>
          <a:p>
            <a:pPr lvl="1"/>
            <a:r>
              <a:rPr lang="en-GB" sz="1600" dirty="0" smtClean="0">
                <a:solidFill>
                  <a:srgbClr val="FF0000"/>
                </a:solidFill>
              </a:rPr>
              <a:t>A functional view of the PHY characteristics, in the form of specific parameters which define externally verifiable performance and interoperability characteristics; and</a:t>
            </a:r>
            <a:endParaRPr lang="en-US" sz="1600" dirty="0" smtClean="0">
              <a:solidFill>
                <a:srgbClr val="FF0000"/>
              </a:solidFill>
            </a:endParaRPr>
          </a:p>
          <a:p>
            <a:pPr lvl="1"/>
            <a:r>
              <a:rPr lang="en-GB" sz="1600" dirty="0" smtClean="0">
                <a:solidFill>
                  <a:srgbClr val="FF0000"/>
                </a:solidFill>
              </a:rPr>
              <a:t>Application/performance description</a:t>
            </a:r>
            <a:r>
              <a:rPr lang="en-GB" sz="1600" strike="sngStrike" dirty="0" smtClean="0">
                <a:solidFill>
                  <a:srgbClr val="FF0000"/>
                </a:solidFill>
              </a:rPr>
              <a:t>s</a:t>
            </a:r>
            <a:r>
              <a:rPr lang="en-GB" sz="1600" dirty="0" smtClean="0">
                <a:solidFill>
                  <a:srgbClr val="FF0000"/>
                </a:solidFill>
              </a:rPr>
              <a:t> that characterizes the types of WPAN-WS applications and the derived performance characteristics.</a:t>
            </a:r>
            <a:endParaRPr lang="en-US" sz="1600" dirty="0" smtClean="0">
              <a:solidFill>
                <a:srgbClr val="FF0000"/>
              </a:solidFill>
            </a:endParaRPr>
          </a:p>
          <a:p>
            <a:r>
              <a:rPr lang="en-GB" sz="2000" dirty="0" smtClean="0">
                <a:solidFill>
                  <a:srgbClr val="FF0000"/>
                </a:solidFill>
              </a:rPr>
              <a:t>In preparing proposals, this can be used as a framework to produce a concise summary of the characteristics of each given proposal, and will allow the group to see the similarities and differences in submitted proposals. </a:t>
            </a:r>
          </a:p>
          <a:p>
            <a:endParaRPr lang="en-GB" sz="2000" dirty="0" smtClean="0">
              <a:solidFill>
                <a:srgbClr val="FF0000"/>
              </a:solidFill>
            </a:endParaRPr>
          </a:p>
          <a:p>
            <a:pPr>
              <a:buNone/>
            </a:pPr>
            <a:r>
              <a:rPr lang="en-US" sz="2000" b="1" u="sng" dirty="0" smtClean="0">
                <a:solidFill>
                  <a:srgbClr val="00B050"/>
                </a:solidFill>
              </a:rPr>
              <a:t>Methodology for this group</a:t>
            </a:r>
          </a:p>
          <a:p>
            <a:r>
              <a:rPr lang="en-US" sz="2000" dirty="0" smtClean="0">
                <a:solidFill>
                  <a:srgbClr val="00B050"/>
                </a:solidFill>
              </a:rPr>
              <a:t>Methodology for preparing the proposals is mentioned in the call for </a:t>
            </a:r>
            <a:r>
              <a:rPr lang="en-US" sz="2000" dirty="0" smtClean="0">
                <a:solidFill>
                  <a:srgbClr val="00B050"/>
                </a:solidFill>
              </a:rPr>
              <a:t>proposals (CFP).</a:t>
            </a:r>
            <a:endParaRPr lang="en-US" sz="2000" dirty="0" smtClean="0">
              <a:solidFill>
                <a:srgbClr val="00B050"/>
              </a:solidFill>
            </a:endParaRPr>
          </a:p>
          <a:p>
            <a:r>
              <a:rPr lang="en-US" sz="2000" dirty="0" smtClean="0">
                <a:solidFill>
                  <a:srgbClr val="00B050"/>
                </a:solidFill>
              </a:rPr>
              <a:t>The methodology for evaluation of proposals is mentioned in </a:t>
            </a:r>
            <a:r>
              <a:rPr lang="en-US" sz="2000" dirty="0" smtClean="0">
                <a:solidFill>
                  <a:srgbClr val="00B050"/>
                </a:solidFill>
              </a:rPr>
              <a:t>a </a:t>
            </a:r>
            <a:r>
              <a:rPr lang="en-US" sz="2000" dirty="0" smtClean="0">
                <a:solidFill>
                  <a:srgbClr val="00B050"/>
                </a:solidFill>
              </a:rPr>
              <a:t>document, </a:t>
            </a:r>
            <a:r>
              <a:rPr lang="en-US" sz="2000" dirty="0" smtClean="0">
                <a:solidFill>
                  <a:srgbClr val="00B050"/>
                </a:solidFill>
              </a:rPr>
              <a:t>TGD.</a:t>
            </a:r>
            <a:endParaRPr lang="en-US" sz="2000" dirty="0" smtClean="0">
              <a:solidFill>
                <a:srgbClr val="00B05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TG4n</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1800" b="1" u="sng" dirty="0" smtClean="0"/>
              <a:t>Related document</a:t>
            </a:r>
            <a:r>
              <a:rPr lang="en-US" sz="1800" b="1" dirty="0" smtClean="0"/>
              <a:t>:</a:t>
            </a:r>
            <a:endParaRPr lang="en-US" sz="1800" dirty="0" smtClean="0"/>
          </a:p>
          <a:p>
            <a:r>
              <a:rPr lang="en-US" sz="1600" dirty="0" smtClean="0"/>
              <a:t>15-12-0518-01-004n-call-for-proposals</a:t>
            </a:r>
          </a:p>
          <a:p>
            <a:pPr>
              <a:buNone/>
            </a:pPr>
            <a:r>
              <a:rPr lang="en-US" sz="1800" b="1" u="sng" dirty="0" smtClean="0"/>
              <a:t>Contents related to evaluation </a:t>
            </a:r>
            <a:r>
              <a:rPr lang="en-US" sz="1800" b="1" u="sng" dirty="0" smtClean="0"/>
              <a:t>methodology:</a:t>
            </a:r>
          </a:p>
          <a:p>
            <a:pPr>
              <a:buNone/>
            </a:pPr>
            <a:r>
              <a:rPr lang="en-US" sz="1600" b="1" u="sng" dirty="0" smtClean="0">
                <a:solidFill>
                  <a:srgbClr val="FF0000"/>
                </a:solidFill>
              </a:rPr>
              <a:t>From  CFP</a:t>
            </a:r>
            <a:endParaRPr lang="en-GB" sz="1600" dirty="0" smtClean="0">
              <a:solidFill>
                <a:srgbClr val="FF0000"/>
              </a:solidFill>
            </a:endParaRPr>
          </a:p>
          <a:p>
            <a:r>
              <a:rPr lang="en-US" sz="1600" dirty="0" smtClean="0">
                <a:solidFill>
                  <a:srgbClr val="FF0000"/>
                </a:solidFill>
              </a:rPr>
              <a:t>Proposers </a:t>
            </a:r>
            <a:r>
              <a:rPr lang="en-US" sz="1600" dirty="0" smtClean="0">
                <a:solidFill>
                  <a:srgbClr val="FF0000"/>
                </a:solidFill>
              </a:rPr>
              <a:t>are suggested to refer to the following documents</a:t>
            </a:r>
            <a:r>
              <a:rPr lang="en-US" sz="1600" dirty="0" smtClean="0">
                <a:solidFill>
                  <a:srgbClr val="FF0000"/>
                </a:solidFill>
              </a:rPr>
              <a:t>:</a:t>
            </a:r>
            <a:endParaRPr lang="en-US" sz="1600" dirty="0" smtClean="0">
              <a:solidFill>
                <a:srgbClr val="FF0000"/>
              </a:solidFill>
            </a:endParaRPr>
          </a:p>
          <a:p>
            <a:pPr lvl="1"/>
            <a:r>
              <a:rPr lang="en-US" sz="1400" dirty="0" smtClean="0">
                <a:solidFill>
                  <a:srgbClr val="FF0000"/>
                </a:solidFill>
              </a:rPr>
              <a:t>15-12-0471-01-004n-detail-summary-of-interference-on-chinese-medical-bands</a:t>
            </a:r>
          </a:p>
          <a:p>
            <a:pPr lvl="1"/>
            <a:r>
              <a:rPr lang="en-US" sz="1400" dirty="0" smtClean="0">
                <a:solidFill>
                  <a:srgbClr val="FF0000"/>
                </a:solidFill>
              </a:rPr>
              <a:t>15-12-0105-00-004n-translation-of-chinese-miit-doc423-2005</a:t>
            </a:r>
          </a:p>
          <a:p>
            <a:pPr>
              <a:buNone/>
            </a:pPr>
            <a:r>
              <a:rPr lang="en-US" sz="1600" dirty="0" smtClean="0">
                <a:solidFill>
                  <a:srgbClr val="FF0000"/>
                </a:solidFill>
              </a:rPr>
              <a:t>	for </a:t>
            </a:r>
            <a:r>
              <a:rPr lang="en-US" sz="1600" dirty="0" smtClean="0">
                <a:solidFill>
                  <a:srgbClr val="FF0000"/>
                </a:solidFill>
              </a:rPr>
              <a:t>the regulatory requirements in China.</a:t>
            </a:r>
          </a:p>
          <a:p>
            <a:endParaRPr lang="en-US" sz="2000" dirty="0" smtClean="0"/>
          </a:p>
          <a:p>
            <a:endParaRPr lang="en-US" sz="2000" dirty="0" smtClean="0"/>
          </a:p>
          <a:p>
            <a:pPr>
              <a:buNone/>
            </a:pPr>
            <a:r>
              <a:rPr lang="en-US" sz="1800" b="1" u="sng" dirty="0" smtClean="0">
                <a:solidFill>
                  <a:srgbClr val="00B050"/>
                </a:solidFill>
              </a:rPr>
              <a:t>Methodology for this </a:t>
            </a:r>
            <a:r>
              <a:rPr lang="en-US" sz="1800" b="1" u="sng" dirty="0" smtClean="0">
                <a:solidFill>
                  <a:srgbClr val="00B050"/>
                </a:solidFill>
              </a:rPr>
              <a:t>group</a:t>
            </a:r>
            <a:endParaRPr lang="en-US" sz="1800" dirty="0" smtClean="0"/>
          </a:p>
          <a:p>
            <a:r>
              <a:rPr lang="en-US" sz="1600" dirty="0" smtClean="0">
                <a:solidFill>
                  <a:srgbClr val="00B050"/>
                </a:solidFill>
              </a:rPr>
              <a:t>Methodology for preparing the proposals is mentioned in the call for </a:t>
            </a:r>
            <a:r>
              <a:rPr lang="en-US" sz="1600" dirty="0" smtClean="0">
                <a:solidFill>
                  <a:srgbClr val="00B050"/>
                </a:solidFill>
              </a:rPr>
              <a:t>proposals (CFP).</a:t>
            </a:r>
            <a:endParaRPr lang="en-US" sz="1600" dirty="0" smtClean="0">
              <a:solidFill>
                <a:srgbClr val="00B050"/>
              </a:solidFill>
            </a:endParaRPr>
          </a:p>
          <a:p>
            <a:r>
              <a:rPr lang="en-US" sz="1600" dirty="0" smtClean="0">
                <a:solidFill>
                  <a:srgbClr val="00B050"/>
                </a:solidFill>
              </a:rPr>
              <a:t>No </a:t>
            </a:r>
            <a:r>
              <a:rPr lang="en-US" sz="1600" dirty="0" smtClean="0">
                <a:solidFill>
                  <a:srgbClr val="00B050"/>
                </a:solidFill>
              </a:rPr>
              <a:t>TGD found.</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TG4p</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77500" lnSpcReduction="20000"/>
          </a:bodyPr>
          <a:lstStyle/>
          <a:p>
            <a:pPr>
              <a:buNone/>
            </a:pPr>
            <a:r>
              <a:rPr lang="en-US" sz="2000" b="1" u="sng" dirty="0" smtClean="0"/>
              <a:t>Related document</a:t>
            </a:r>
            <a:r>
              <a:rPr lang="en-US" sz="2000" b="1" dirty="0" smtClean="0"/>
              <a:t>:</a:t>
            </a:r>
            <a:endParaRPr lang="en-US" sz="2000" dirty="0" smtClean="0"/>
          </a:p>
          <a:p>
            <a:r>
              <a:rPr lang="en-US" sz="1700" dirty="0" smtClean="0"/>
              <a:t>15-12-0267-01-004p-ptc-technical-guidance-document</a:t>
            </a:r>
          </a:p>
          <a:p>
            <a:pPr>
              <a:buNone/>
            </a:pPr>
            <a:r>
              <a:rPr lang="en-US" sz="2000" b="1" u="sng" dirty="0" smtClean="0"/>
              <a:t>Contents related to evaluation methodology:</a:t>
            </a:r>
          </a:p>
          <a:p>
            <a:pPr>
              <a:buNone/>
            </a:pPr>
            <a:r>
              <a:rPr lang="en-US" sz="1900" b="1" u="sng" dirty="0" smtClean="0">
                <a:solidFill>
                  <a:srgbClr val="FF0000"/>
                </a:solidFill>
              </a:rPr>
              <a:t>From  </a:t>
            </a:r>
            <a:r>
              <a:rPr lang="en-US" sz="1900" b="1" u="sng" dirty="0" smtClean="0">
                <a:solidFill>
                  <a:srgbClr val="FF0000"/>
                </a:solidFill>
              </a:rPr>
              <a:t>TGD</a:t>
            </a:r>
            <a:endParaRPr lang="en-US" sz="1900" b="1" i="1" dirty="0" smtClean="0">
              <a:solidFill>
                <a:srgbClr val="FF0000"/>
              </a:solidFill>
            </a:endParaRPr>
          </a:p>
          <a:p>
            <a:pPr>
              <a:buNone/>
            </a:pPr>
            <a:r>
              <a:rPr lang="en-US" sz="1900" b="1" i="1" dirty="0" smtClean="0">
                <a:solidFill>
                  <a:srgbClr val="FF0000"/>
                </a:solidFill>
              </a:rPr>
              <a:t>Methodology</a:t>
            </a:r>
            <a:endParaRPr lang="en-US" sz="1900" b="1" i="1" dirty="0" smtClean="0">
              <a:solidFill>
                <a:srgbClr val="FF0000"/>
              </a:solidFill>
            </a:endParaRPr>
          </a:p>
          <a:p>
            <a:r>
              <a:rPr lang="en-US" sz="1600" dirty="0" smtClean="0">
                <a:solidFill>
                  <a:srgbClr val="FF0000"/>
                </a:solidFill>
              </a:rPr>
              <a:t>The methodology provides a consensus approach to defining a minimal subset of features, characteristics, performance and constraints. This document will provide </a:t>
            </a:r>
          </a:p>
          <a:p>
            <a:pPr lvl="1"/>
            <a:r>
              <a:rPr lang="en-US" sz="1600" dirty="0" smtClean="0">
                <a:solidFill>
                  <a:srgbClr val="FF0000"/>
                </a:solidFill>
              </a:rPr>
              <a:t>A functional view of the PHY characteristics, in the form of specific parameters which define externally verifiable performance and interoperability characteristics;</a:t>
            </a:r>
          </a:p>
          <a:p>
            <a:pPr lvl="1"/>
            <a:r>
              <a:rPr lang="en-US" sz="1600" dirty="0" smtClean="0">
                <a:solidFill>
                  <a:srgbClr val="FF0000"/>
                </a:solidFill>
              </a:rPr>
              <a:t>A dependency matrix, which considers the interdependency of tradeoffs which are made in the selection of PHY features;</a:t>
            </a:r>
          </a:p>
          <a:p>
            <a:pPr lvl="1"/>
            <a:r>
              <a:rPr lang="en-US" sz="1600" dirty="0" smtClean="0">
                <a:solidFill>
                  <a:srgbClr val="FF0000"/>
                </a:solidFill>
              </a:rPr>
              <a:t>An application/performance matrix which characterizes by classes of rail control applications the priority of performance characteristics; this shall include a link budget, with at least transmitter parameters, receiver parameters, and link margin in AWGN (see </a:t>
            </a:r>
            <a:r>
              <a:rPr lang="en-US" sz="1600" i="1" dirty="0" smtClean="0">
                <a:solidFill>
                  <a:srgbClr val="FF0000"/>
                </a:solidFill>
              </a:rPr>
              <a:t>Link Budget </a:t>
            </a:r>
            <a:r>
              <a:rPr lang="en-US" sz="1600" dirty="0" smtClean="0">
                <a:solidFill>
                  <a:srgbClr val="FF0000"/>
                </a:solidFill>
              </a:rPr>
              <a:t>section).</a:t>
            </a:r>
          </a:p>
          <a:p>
            <a:r>
              <a:rPr lang="en-US" sz="1600" dirty="0" smtClean="0">
                <a:solidFill>
                  <a:srgbClr val="FF0000"/>
                </a:solidFill>
              </a:rPr>
              <a:t>The parameters table provides guidance on developing complete technical proposals. This represents a subset of parameters, and the absence of a parameter should not be seen as a constraint. The parameter column consists of two sub-columns. The first identifies the parameter, which should be addressed in the proposal; the second provides some examples of how this may be addressed in a proposal; there may be alternatives appropriate to specifying the characteristic.  The performance criteria column includes constraints (derived form the PAR) or explanations.  The regulator column is intended to identify where regional differences in regulations (present and anticipated) may affect the PHY characteristics. </a:t>
            </a:r>
          </a:p>
          <a:p>
            <a:pPr lvl="1"/>
            <a:endParaRPr lang="en-GB" sz="1600" dirty="0" smtClean="0">
              <a:solidFill>
                <a:srgbClr val="FF0000"/>
              </a:solidFill>
            </a:endParaRPr>
          </a:p>
          <a:p>
            <a:pPr>
              <a:buNone/>
            </a:pPr>
            <a:r>
              <a:rPr lang="en-US" sz="2000" b="1" u="sng" dirty="0" smtClean="0">
                <a:solidFill>
                  <a:srgbClr val="00B050"/>
                </a:solidFill>
              </a:rPr>
              <a:t>Methodology for this group</a:t>
            </a:r>
          </a:p>
          <a:p>
            <a:r>
              <a:rPr lang="en-US" sz="2000" dirty="0" smtClean="0">
                <a:solidFill>
                  <a:srgbClr val="00B050"/>
                </a:solidFill>
              </a:rPr>
              <a:t>No CFP document found</a:t>
            </a:r>
          </a:p>
          <a:p>
            <a:r>
              <a:rPr lang="en-US" sz="2000" dirty="0" smtClean="0">
                <a:solidFill>
                  <a:srgbClr val="00B050"/>
                </a:solidFill>
              </a:rPr>
              <a:t>The </a:t>
            </a:r>
            <a:r>
              <a:rPr lang="en-US" sz="2000" dirty="0" smtClean="0">
                <a:solidFill>
                  <a:srgbClr val="00B050"/>
                </a:solidFill>
              </a:rPr>
              <a:t>methodology for evaluation of proposals is mentioned in </a:t>
            </a:r>
            <a:r>
              <a:rPr lang="en-US" sz="2000" dirty="0" smtClean="0">
                <a:solidFill>
                  <a:srgbClr val="00B050"/>
                </a:solidFill>
              </a:rPr>
              <a:t>a </a:t>
            </a:r>
            <a:r>
              <a:rPr lang="en-US" sz="2000" dirty="0" smtClean="0">
                <a:solidFill>
                  <a:srgbClr val="00B050"/>
                </a:solidFill>
              </a:rPr>
              <a:t>document, </a:t>
            </a:r>
            <a:r>
              <a:rPr lang="en-US" sz="2000" dirty="0" smtClean="0">
                <a:solidFill>
                  <a:srgbClr val="00B050"/>
                </a:solidFill>
              </a:rPr>
              <a:t>TGD. </a:t>
            </a:r>
            <a:endParaRPr lang="en-US" sz="2000" dirty="0" smtClean="0">
              <a:solidFill>
                <a:srgbClr val="00B05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TG4q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1800" b="1" u="sng" dirty="0" smtClean="0"/>
              <a:t>Related document</a:t>
            </a:r>
            <a:r>
              <a:rPr lang="en-US" sz="1800" b="1" dirty="0" smtClean="0"/>
              <a:t>:</a:t>
            </a:r>
            <a:endParaRPr lang="en-US" sz="1800" dirty="0" smtClean="0"/>
          </a:p>
          <a:p>
            <a:r>
              <a:rPr lang="en-US" sz="1600" dirty="0" smtClean="0"/>
              <a:t>15-13-0573-01-004q-ulp-cfp</a:t>
            </a:r>
          </a:p>
          <a:p>
            <a:r>
              <a:rPr lang="en-US" sz="1600" dirty="0" smtClean="0"/>
              <a:t>15-13-0341-03-004q-tg4q-tgd-draftt</a:t>
            </a:r>
          </a:p>
          <a:p>
            <a:pPr>
              <a:buNone/>
            </a:pPr>
            <a:r>
              <a:rPr lang="en-US" sz="1800" b="1" u="sng" dirty="0" smtClean="0"/>
              <a:t>Contents related to evaluation methodology:</a:t>
            </a:r>
          </a:p>
          <a:p>
            <a:pPr>
              <a:buNone/>
            </a:pPr>
            <a:r>
              <a:rPr lang="en-US" sz="1600" b="1" u="sng" dirty="0" smtClean="0">
                <a:solidFill>
                  <a:srgbClr val="FF0000"/>
                </a:solidFill>
              </a:rPr>
              <a:t>From  CFP</a:t>
            </a:r>
            <a:endParaRPr lang="en-GB" sz="1600" b="1" u="sng" dirty="0" smtClean="0">
              <a:solidFill>
                <a:srgbClr val="FF0000"/>
              </a:solidFill>
            </a:endParaRPr>
          </a:p>
          <a:p>
            <a:r>
              <a:rPr lang="en-US" sz="1600" dirty="0" smtClean="0"/>
              <a:t>No methodology is mentioned in the call for </a:t>
            </a:r>
            <a:r>
              <a:rPr lang="en-US" sz="1600" dirty="0" smtClean="0"/>
              <a:t>proposals. </a:t>
            </a:r>
            <a:endParaRPr lang="en-US" sz="1600" dirty="0" smtClean="0"/>
          </a:p>
          <a:p>
            <a:pPr>
              <a:buNone/>
            </a:pPr>
            <a:r>
              <a:rPr lang="en-US" sz="1600" b="1" u="sng" dirty="0" smtClean="0">
                <a:solidFill>
                  <a:srgbClr val="FF0000"/>
                </a:solidFill>
              </a:rPr>
              <a:t>From  TGD</a:t>
            </a:r>
            <a:endParaRPr lang="en-US" sz="1600" b="1" i="1" dirty="0" smtClean="0">
              <a:solidFill>
                <a:srgbClr val="FF0000"/>
              </a:solidFill>
            </a:endParaRPr>
          </a:p>
          <a:p>
            <a:pPr>
              <a:buNone/>
            </a:pPr>
            <a:r>
              <a:rPr lang="en-US" sz="1600" b="1" i="1" dirty="0" smtClean="0">
                <a:solidFill>
                  <a:srgbClr val="FF0000"/>
                </a:solidFill>
              </a:rPr>
              <a:t>Methodology</a:t>
            </a:r>
            <a:endParaRPr lang="en-US" sz="1600" dirty="0" smtClean="0"/>
          </a:p>
          <a:p>
            <a:r>
              <a:rPr lang="en-US" sz="1600" dirty="0" smtClean="0">
                <a:solidFill>
                  <a:srgbClr val="FF0000"/>
                </a:solidFill>
              </a:rPr>
              <a:t>The methodology is based on a consensus approach to defining a minimal set of features, characteristics, performance and constraints to be considered when making a proposal. This document provides:</a:t>
            </a:r>
          </a:p>
          <a:p>
            <a:pPr lvl="1"/>
            <a:r>
              <a:rPr lang="en-US" sz="1400" dirty="0" smtClean="0">
                <a:solidFill>
                  <a:srgbClr val="FF0000"/>
                </a:solidFill>
              </a:rPr>
              <a:t>A functional view of the PHY characteristics, in the form of specific parameters which define externally verifiable performance and interoperability considerations ;</a:t>
            </a:r>
          </a:p>
          <a:p>
            <a:pPr lvl="1"/>
            <a:r>
              <a:rPr lang="en-US" sz="1400" dirty="0" smtClean="0">
                <a:solidFill>
                  <a:srgbClr val="FF0000"/>
                </a:solidFill>
              </a:rPr>
              <a:t>Performance descriptions which characterize the ULP physical layer with any required MAC changes. </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TG4q </a:t>
            </a:r>
            <a:r>
              <a:rPr lang="en-US" sz="3200" b="1" i="1" dirty="0" smtClean="0">
                <a:solidFill>
                  <a:srgbClr val="00B0F0"/>
                </a:solidFill>
                <a:cs typeface="Times New Roman" pitchFamily="18" charset="0"/>
              </a:rPr>
              <a:t>(2)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85000" lnSpcReduction="20000"/>
          </a:bodyPr>
          <a:lstStyle/>
          <a:p>
            <a:pPr>
              <a:buNone/>
            </a:pPr>
            <a:r>
              <a:rPr lang="en-US" sz="2100" b="1" u="sng" dirty="0" smtClean="0"/>
              <a:t>Contents </a:t>
            </a:r>
            <a:r>
              <a:rPr lang="en-US" sz="2100" b="1" u="sng" dirty="0" smtClean="0"/>
              <a:t>related to evaluation methodology</a:t>
            </a:r>
            <a:r>
              <a:rPr lang="en-US" sz="2100" b="1" u="sng" dirty="0" smtClean="0"/>
              <a:t>: (cont’d)</a:t>
            </a:r>
            <a:endParaRPr lang="en-US" sz="2100" b="1" u="sng" dirty="0" smtClean="0"/>
          </a:p>
          <a:p>
            <a:pPr>
              <a:buNone/>
            </a:pPr>
            <a:r>
              <a:rPr lang="en-US" sz="1900" b="1" u="sng" dirty="0" smtClean="0">
                <a:solidFill>
                  <a:srgbClr val="FF0000"/>
                </a:solidFill>
              </a:rPr>
              <a:t>From  </a:t>
            </a:r>
            <a:r>
              <a:rPr lang="en-US" sz="1900" b="1" u="sng" dirty="0" smtClean="0">
                <a:solidFill>
                  <a:srgbClr val="FF0000"/>
                </a:solidFill>
              </a:rPr>
              <a:t>TGD (cont’d)</a:t>
            </a:r>
            <a:endParaRPr lang="en-US" sz="1900" b="1" i="1" dirty="0" smtClean="0">
              <a:solidFill>
                <a:srgbClr val="FF0000"/>
              </a:solidFill>
            </a:endParaRPr>
          </a:p>
          <a:p>
            <a:pPr>
              <a:buNone/>
            </a:pPr>
            <a:r>
              <a:rPr lang="en-US" sz="1900" b="1" i="1" dirty="0" smtClean="0">
                <a:solidFill>
                  <a:srgbClr val="FF0000"/>
                </a:solidFill>
              </a:rPr>
              <a:t>Methodology</a:t>
            </a:r>
            <a:endParaRPr lang="en-US" sz="1900" dirty="0" smtClean="0"/>
          </a:p>
          <a:p>
            <a:r>
              <a:rPr lang="en-US" sz="1700" dirty="0" smtClean="0">
                <a:solidFill>
                  <a:srgbClr val="FF0000"/>
                </a:solidFill>
              </a:rPr>
              <a:t>The </a:t>
            </a:r>
            <a:r>
              <a:rPr lang="en-US" sz="1700" dirty="0" smtClean="0">
                <a:solidFill>
                  <a:srgbClr val="FF0000"/>
                </a:solidFill>
              </a:rPr>
              <a:t>parameters discussed in this document are essential parameters for the design of physical layer and also satisfy IEEE 802.15.4q PAR. The proposal shall reference the relevant regulations. The device shall abide by regulations in the region it is operating. The parameters are as follows </a:t>
            </a:r>
          </a:p>
          <a:p>
            <a:pPr lvl="1"/>
            <a:r>
              <a:rPr lang="en-US" sz="1600" dirty="0" smtClean="0">
                <a:solidFill>
                  <a:srgbClr val="FF0000"/>
                </a:solidFill>
              </a:rPr>
              <a:t>Range</a:t>
            </a:r>
          </a:p>
          <a:p>
            <a:pPr lvl="1"/>
            <a:r>
              <a:rPr lang="en-US" sz="1600" dirty="0" smtClean="0">
                <a:solidFill>
                  <a:srgbClr val="FF0000"/>
                </a:solidFill>
              </a:rPr>
              <a:t>Data Rate</a:t>
            </a:r>
          </a:p>
          <a:p>
            <a:pPr lvl="1"/>
            <a:r>
              <a:rPr lang="en-US" sz="1600" dirty="0" smtClean="0">
                <a:solidFill>
                  <a:srgbClr val="FF0000"/>
                </a:solidFill>
              </a:rPr>
              <a:t>Symbol/chip rate</a:t>
            </a:r>
          </a:p>
          <a:p>
            <a:pPr lvl="1"/>
            <a:r>
              <a:rPr lang="en-US" sz="1600" dirty="0" smtClean="0">
                <a:solidFill>
                  <a:srgbClr val="FF0000"/>
                </a:solidFill>
              </a:rPr>
              <a:t>Modulation/coding</a:t>
            </a:r>
          </a:p>
          <a:p>
            <a:pPr lvl="1"/>
            <a:r>
              <a:rPr lang="en-US" sz="1600" dirty="0" smtClean="0">
                <a:solidFill>
                  <a:srgbClr val="FF0000"/>
                </a:solidFill>
              </a:rPr>
              <a:t>Synchronization and Timing </a:t>
            </a:r>
          </a:p>
          <a:p>
            <a:pPr lvl="1"/>
            <a:r>
              <a:rPr lang="en-US" sz="1600" dirty="0" smtClean="0">
                <a:solidFill>
                  <a:srgbClr val="FF0000"/>
                </a:solidFill>
              </a:rPr>
              <a:t>PHY </a:t>
            </a:r>
            <a:r>
              <a:rPr lang="en-US" sz="1600" dirty="0" smtClean="0">
                <a:solidFill>
                  <a:srgbClr val="FF0000"/>
                </a:solidFill>
              </a:rPr>
              <a:t>frame structure</a:t>
            </a:r>
          </a:p>
          <a:p>
            <a:pPr lvl="1"/>
            <a:r>
              <a:rPr lang="en-US" sz="1600" dirty="0" smtClean="0">
                <a:solidFill>
                  <a:srgbClr val="FF0000"/>
                </a:solidFill>
              </a:rPr>
              <a:t>Transmit </a:t>
            </a:r>
            <a:r>
              <a:rPr lang="en-US" sz="1600" dirty="0" smtClean="0">
                <a:solidFill>
                  <a:srgbClr val="FF0000"/>
                </a:solidFill>
              </a:rPr>
              <a:t>Power</a:t>
            </a:r>
          </a:p>
          <a:p>
            <a:pPr lvl="1"/>
            <a:r>
              <a:rPr lang="en-US" sz="1600" dirty="0" smtClean="0">
                <a:solidFill>
                  <a:srgbClr val="FF0000"/>
                </a:solidFill>
              </a:rPr>
              <a:t>Interference rejection</a:t>
            </a:r>
            <a:endParaRPr lang="en-US" sz="1600" dirty="0" smtClean="0">
              <a:solidFill>
                <a:srgbClr val="FF0000"/>
              </a:solidFill>
            </a:endParaRPr>
          </a:p>
          <a:p>
            <a:r>
              <a:rPr lang="en-US" sz="1900" dirty="0" smtClean="0">
                <a:solidFill>
                  <a:srgbClr val="FF0000"/>
                </a:solidFill>
              </a:rPr>
              <a:t>Proposers should clearly stipulate the mandatory and optional behaviors.</a:t>
            </a:r>
          </a:p>
          <a:p>
            <a:pPr lvl="1"/>
            <a:endParaRPr lang="en-GB" sz="1600" dirty="0" smtClean="0">
              <a:solidFill>
                <a:srgbClr val="FF0000"/>
              </a:solidFill>
            </a:endParaRPr>
          </a:p>
          <a:p>
            <a:pPr>
              <a:buNone/>
            </a:pPr>
            <a:r>
              <a:rPr lang="en-US" sz="2000" b="1" u="sng" dirty="0" smtClean="0">
                <a:solidFill>
                  <a:srgbClr val="00B050"/>
                </a:solidFill>
              </a:rPr>
              <a:t>Methodology </a:t>
            </a:r>
            <a:r>
              <a:rPr lang="en-US" sz="2000" b="1" u="sng" dirty="0" smtClean="0">
                <a:solidFill>
                  <a:srgbClr val="00B050"/>
                </a:solidFill>
              </a:rPr>
              <a:t>for this group</a:t>
            </a:r>
          </a:p>
          <a:p>
            <a:r>
              <a:rPr lang="en-US" sz="2000" dirty="0" smtClean="0">
                <a:solidFill>
                  <a:srgbClr val="00B050"/>
                </a:solidFill>
              </a:rPr>
              <a:t>No methodology is mentioned in the call for </a:t>
            </a:r>
            <a:r>
              <a:rPr lang="en-US" sz="2000" dirty="0" smtClean="0">
                <a:solidFill>
                  <a:srgbClr val="00B050"/>
                </a:solidFill>
              </a:rPr>
              <a:t>proposals: only PAR is mentioned. </a:t>
            </a:r>
          </a:p>
          <a:p>
            <a:r>
              <a:rPr lang="en-US" sz="2000" dirty="0" smtClean="0">
                <a:solidFill>
                  <a:srgbClr val="00B050"/>
                </a:solidFill>
              </a:rPr>
              <a:t>The </a:t>
            </a:r>
            <a:r>
              <a:rPr lang="en-US" sz="2000" dirty="0" smtClean="0">
                <a:solidFill>
                  <a:srgbClr val="00B050"/>
                </a:solidFill>
              </a:rPr>
              <a:t>methodology for evaluation of proposals is mentioned in </a:t>
            </a:r>
            <a:r>
              <a:rPr lang="en-US" sz="2000" dirty="0" smtClean="0">
                <a:solidFill>
                  <a:srgbClr val="00B050"/>
                </a:solidFill>
              </a:rPr>
              <a:t>a </a:t>
            </a:r>
            <a:r>
              <a:rPr lang="en-US" sz="2000" dirty="0" smtClean="0">
                <a:solidFill>
                  <a:srgbClr val="00B050"/>
                </a:solidFill>
              </a:rPr>
              <a:t>document, </a:t>
            </a:r>
            <a:r>
              <a:rPr lang="en-US" sz="2000" dirty="0" smtClean="0">
                <a:solidFill>
                  <a:srgbClr val="00B050"/>
                </a:solidFill>
              </a:rPr>
              <a:t>TGD. </a:t>
            </a:r>
            <a:endParaRPr lang="en-US" sz="2000" dirty="0" smtClean="0">
              <a:solidFill>
                <a:srgbClr val="00B050"/>
              </a:solidFill>
            </a:endParaRPr>
          </a:p>
        </p:txBody>
      </p:sp>
      <p:sp>
        <p:nvSpPr>
          <p:cNvPr id="5" name="Rectangle 4"/>
          <p:cNvSpPr/>
          <p:nvPr/>
        </p:nvSpPr>
        <p:spPr>
          <a:xfrm>
            <a:off x="4419600" y="2743200"/>
            <a:ext cx="4572000" cy="1815882"/>
          </a:xfrm>
          <a:prstGeom prst="rect">
            <a:avLst/>
          </a:prstGeom>
        </p:spPr>
        <p:txBody>
          <a:bodyPr wrap="square">
            <a:spAutoFit/>
          </a:bodyPr>
          <a:lstStyle/>
          <a:p>
            <a:pPr lvl="1"/>
            <a:r>
              <a:rPr lang="en-US" sz="1400" dirty="0" smtClean="0">
                <a:solidFill>
                  <a:srgbClr val="FF0000"/>
                </a:solidFill>
              </a:rPr>
              <a:t>-   capability</a:t>
            </a:r>
            <a:endParaRPr lang="en-US" sz="1400" dirty="0" smtClean="0">
              <a:solidFill>
                <a:srgbClr val="FF0000"/>
              </a:solidFill>
            </a:endParaRPr>
          </a:p>
          <a:p>
            <a:pPr lvl="1"/>
            <a:r>
              <a:rPr lang="en-US" sz="1400" dirty="0" smtClean="0">
                <a:solidFill>
                  <a:srgbClr val="FF0000"/>
                </a:solidFill>
              </a:rPr>
              <a:t>-   Chan </a:t>
            </a:r>
            <a:r>
              <a:rPr lang="en-US" sz="1400" dirty="0" smtClean="0">
                <a:solidFill>
                  <a:srgbClr val="FF0000"/>
                </a:solidFill>
              </a:rPr>
              <a:t>availability</a:t>
            </a:r>
          </a:p>
          <a:p>
            <a:pPr lvl="1"/>
            <a:r>
              <a:rPr lang="en-US" sz="1400" dirty="0" smtClean="0">
                <a:solidFill>
                  <a:srgbClr val="FF0000"/>
                </a:solidFill>
              </a:rPr>
              <a:t>-   Sensitivity</a:t>
            </a:r>
            <a:endParaRPr lang="en-US" sz="1400" dirty="0" smtClean="0">
              <a:solidFill>
                <a:srgbClr val="FF0000"/>
              </a:solidFill>
            </a:endParaRPr>
          </a:p>
          <a:p>
            <a:pPr lvl="1"/>
            <a:r>
              <a:rPr lang="en-US" sz="1400" dirty="0" smtClean="0">
                <a:solidFill>
                  <a:srgbClr val="FF0000"/>
                </a:solidFill>
              </a:rPr>
              <a:t>-   Interoperability</a:t>
            </a:r>
            <a:endParaRPr lang="en-US" sz="1400" dirty="0" smtClean="0">
              <a:solidFill>
                <a:srgbClr val="FF0000"/>
              </a:solidFill>
            </a:endParaRPr>
          </a:p>
          <a:p>
            <a:pPr lvl="1"/>
            <a:r>
              <a:rPr lang="en-US" sz="1400" dirty="0" smtClean="0">
                <a:solidFill>
                  <a:srgbClr val="FF0000"/>
                </a:solidFill>
              </a:rPr>
              <a:t>-   Co-existence</a:t>
            </a:r>
            <a:endParaRPr lang="en-US" sz="1400" dirty="0" smtClean="0">
              <a:solidFill>
                <a:srgbClr val="FF0000"/>
              </a:solidFill>
            </a:endParaRPr>
          </a:p>
          <a:p>
            <a:pPr lvl="1"/>
            <a:r>
              <a:rPr lang="en-US" sz="1400" dirty="0" smtClean="0">
                <a:solidFill>
                  <a:srgbClr val="FF0000"/>
                </a:solidFill>
              </a:rPr>
              <a:t>-   Low </a:t>
            </a:r>
            <a:r>
              <a:rPr lang="en-US" sz="1400" dirty="0" smtClean="0">
                <a:solidFill>
                  <a:srgbClr val="FF0000"/>
                </a:solidFill>
              </a:rPr>
              <a:t>Power capability</a:t>
            </a:r>
          </a:p>
          <a:p>
            <a:pPr lvl="1"/>
            <a:r>
              <a:rPr lang="en-US" sz="1400" dirty="0" smtClean="0">
                <a:solidFill>
                  <a:srgbClr val="FF0000"/>
                </a:solidFill>
              </a:rPr>
              <a:t>-   Operational </a:t>
            </a:r>
            <a:r>
              <a:rPr lang="en-US" sz="1400" dirty="0" smtClean="0">
                <a:solidFill>
                  <a:srgbClr val="FF0000"/>
                </a:solidFill>
              </a:rPr>
              <a:t>bands.</a:t>
            </a:r>
          </a:p>
          <a:p>
            <a:pPr lvl="1"/>
            <a:r>
              <a:rPr lang="en-US" sz="1400" dirty="0" smtClean="0">
                <a:solidFill>
                  <a:srgbClr val="FF0000"/>
                </a:solidFill>
              </a:rPr>
              <a:t>-   Transmit </a:t>
            </a:r>
            <a:r>
              <a:rPr lang="en-US" sz="1400" dirty="0" smtClean="0">
                <a:solidFill>
                  <a:srgbClr val="FF0000"/>
                </a:solidFill>
              </a:rPr>
              <a:t>PSD </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TG6 </a:t>
            </a:r>
            <a:r>
              <a:rPr lang="en-US" sz="3200" b="1" i="1" dirty="0" smtClean="0">
                <a:solidFill>
                  <a:srgbClr val="00B0F0"/>
                </a:solidFill>
                <a:cs typeface="Times New Roman" pitchFamily="18" charset="0"/>
              </a:rPr>
              <a:t>(1)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2000" b="1" u="sng" dirty="0" smtClean="0"/>
              <a:t>Related document</a:t>
            </a:r>
            <a:r>
              <a:rPr lang="en-US" sz="2000" b="1" dirty="0" smtClean="0"/>
              <a:t>:</a:t>
            </a:r>
            <a:endParaRPr lang="en-US" sz="2000" dirty="0" smtClean="0"/>
          </a:p>
          <a:p>
            <a:r>
              <a:rPr lang="en-US" sz="1700" dirty="0" smtClean="0"/>
              <a:t>15-08-0829-01-0006-tg6-call-for-proposals</a:t>
            </a:r>
          </a:p>
          <a:p>
            <a:r>
              <a:rPr lang="en-US" sz="1700" dirty="0" smtClean="0"/>
              <a:t>15-08-0080-00-0006-ieee-802-15-6-selection-criteria-document</a:t>
            </a:r>
          </a:p>
          <a:p>
            <a:r>
              <a:rPr lang="en-US" sz="1700" dirty="0" smtClean="0"/>
              <a:t>15-08-0644-09-0006-tg6-technical-requirements-document</a:t>
            </a:r>
            <a:endParaRPr lang="en-US" sz="1700" dirty="0" smtClean="0"/>
          </a:p>
          <a:p>
            <a:pPr>
              <a:buNone/>
            </a:pPr>
            <a:r>
              <a:rPr lang="en-US" sz="2000" b="1" u="sng" dirty="0" smtClean="0"/>
              <a:t>Contents </a:t>
            </a:r>
            <a:r>
              <a:rPr lang="en-US" sz="2000" b="1" u="sng" dirty="0" smtClean="0"/>
              <a:t>related to evaluation methodology</a:t>
            </a:r>
            <a:r>
              <a:rPr lang="en-US" sz="2000" b="1" u="sng" dirty="0" smtClean="0"/>
              <a:t>: </a:t>
            </a:r>
            <a:endParaRPr lang="en-US" sz="2000" b="1" u="sng" dirty="0" smtClean="0"/>
          </a:p>
          <a:p>
            <a:pPr>
              <a:buNone/>
            </a:pPr>
            <a:r>
              <a:rPr lang="en-US" sz="1500" b="1" dirty="0" smtClean="0">
                <a:solidFill>
                  <a:srgbClr val="FF0000"/>
                </a:solidFill>
              </a:rPr>
              <a:t>From CFP</a:t>
            </a:r>
          </a:p>
          <a:p>
            <a:r>
              <a:rPr lang="en-US" sz="1600" dirty="0" smtClean="0">
                <a:solidFill>
                  <a:srgbClr val="FF0000"/>
                </a:solidFill>
              </a:rPr>
              <a:t>Proposals are solicited for a standard compliant with the PAR for TG6. For additional information see the latest revision of the Application, Regulatory and Channel model documents.</a:t>
            </a:r>
          </a:p>
          <a:p>
            <a:r>
              <a:rPr lang="en-US" sz="1600" dirty="0" smtClean="0">
                <a:solidFill>
                  <a:srgbClr val="FF0000"/>
                </a:solidFill>
              </a:rPr>
              <a:t>Proponents </a:t>
            </a:r>
            <a:r>
              <a:rPr lang="en-US" sz="1600" dirty="0" smtClean="0">
                <a:solidFill>
                  <a:srgbClr val="FF0000"/>
                </a:solidFill>
              </a:rPr>
              <a:t>should provide, the following information, using IEEE 802.15 document template:</a:t>
            </a:r>
          </a:p>
          <a:p>
            <a:pPr lvl="1"/>
            <a:r>
              <a:rPr lang="en-US" sz="1400" dirty="0" smtClean="0">
                <a:solidFill>
                  <a:srgbClr val="FF0000"/>
                </a:solidFill>
              </a:rPr>
              <a:t>Proposal document describing the details of the proposal.</a:t>
            </a:r>
          </a:p>
          <a:p>
            <a:pPr lvl="1"/>
            <a:r>
              <a:rPr lang="en-US" sz="1400" dirty="0" smtClean="0">
                <a:solidFill>
                  <a:srgbClr val="FF0000"/>
                </a:solidFill>
              </a:rPr>
              <a:t>Proposal overview presentation, which will be presented to TG6 members, not longer than 45 minutes, including the Q&amp;A.</a:t>
            </a:r>
          </a:p>
          <a:p>
            <a:pPr lvl="1"/>
            <a:r>
              <a:rPr lang="en-US" sz="1400" dirty="0" smtClean="0">
                <a:solidFill>
                  <a:srgbClr val="FF0000"/>
                </a:solidFill>
              </a:rPr>
              <a:t>Simulation results, if available</a:t>
            </a:r>
            <a:r>
              <a:rPr lang="en-US" sz="1400" dirty="0" smtClean="0">
                <a:solidFill>
                  <a:srgbClr val="FF0000"/>
                </a:solidFill>
              </a:rPr>
              <a:t>.</a:t>
            </a:r>
          </a:p>
          <a:p>
            <a:r>
              <a:rPr lang="en-US" sz="1600" dirty="0" smtClean="0"/>
              <a:t>The CFP does not mention about SCD and TRD.</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TG6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2000" b="1" u="sng" dirty="0" smtClean="0"/>
              <a:t>Contents </a:t>
            </a:r>
            <a:r>
              <a:rPr lang="en-US" sz="2000" b="1" u="sng" dirty="0" smtClean="0"/>
              <a:t>related to evaluation methodology</a:t>
            </a:r>
            <a:r>
              <a:rPr lang="en-US" sz="2000" b="1" u="sng" dirty="0" smtClean="0"/>
              <a:t>:  (cont’d)</a:t>
            </a:r>
            <a:endParaRPr lang="en-US" sz="2000" b="1" u="sng" dirty="0" smtClean="0"/>
          </a:p>
          <a:p>
            <a:pPr>
              <a:buNone/>
            </a:pPr>
            <a:r>
              <a:rPr lang="en-US" sz="1600" b="1" dirty="0" smtClean="0">
                <a:solidFill>
                  <a:srgbClr val="FF0000"/>
                </a:solidFill>
              </a:rPr>
              <a:t>From SCD</a:t>
            </a:r>
          </a:p>
          <a:p>
            <a:r>
              <a:rPr lang="en-US" sz="1600" dirty="0" smtClean="0">
                <a:solidFill>
                  <a:srgbClr val="FF0000"/>
                </a:solidFill>
              </a:rPr>
              <a:t>The </a:t>
            </a:r>
            <a:r>
              <a:rPr lang="en-US" sz="1600" dirty="0" smtClean="0">
                <a:solidFill>
                  <a:srgbClr val="FF0000"/>
                </a:solidFill>
              </a:rPr>
              <a:t>SCD </a:t>
            </a:r>
            <a:r>
              <a:rPr lang="en-US" sz="1600" dirty="0" smtClean="0">
                <a:solidFill>
                  <a:srgbClr val="FF0000"/>
                </a:solidFill>
              </a:rPr>
              <a:t>document will become the repository for the requirements to be used in the selection process for PHY and MAC Draft Standard for IEEE 802.15.6. </a:t>
            </a:r>
            <a:endParaRPr lang="en-US" sz="1600" dirty="0" smtClean="0">
              <a:solidFill>
                <a:srgbClr val="FF0000"/>
              </a:solidFill>
            </a:endParaRPr>
          </a:p>
          <a:p>
            <a:pPr>
              <a:buNone/>
            </a:pPr>
            <a:r>
              <a:rPr lang="en-US" sz="1600" b="1" dirty="0" smtClean="0">
                <a:solidFill>
                  <a:srgbClr val="FF0000"/>
                </a:solidFill>
              </a:rPr>
              <a:t>From TRD</a:t>
            </a:r>
          </a:p>
          <a:p>
            <a:r>
              <a:rPr lang="en-US" sz="1600" dirty="0" smtClean="0">
                <a:solidFill>
                  <a:srgbClr val="FF0000"/>
                </a:solidFill>
              </a:rPr>
              <a:t>This technical requirement document (TRD) describes the technical aspects that TG6 standard must </a:t>
            </a:r>
            <a:r>
              <a:rPr lang="en-US" sz="1600" dirty="0" smtClean="0">
                <a:solidFill>
                  <a:srgbClr val="FF0000"/>
                </a:solidFill>
              </a:rPr>
              <a:t>fulfill.</a:t>
            </a:r>
          </a:p>
          <a:p>
            <a:r>
              <a:rPr lang="en-US" sz="1600" dirty="0" smtClean="0">
                <a:solidFill>
                  <a:srgbClr val="FF0000"/>
                </a:solidFill>
              </a:rPr>
              <a:t>This document serves two purposes.  First, it summarizes the applications presented in response to BAN Study group and TG6 Call for Applications. Second, it describes and defines the fundamental requirements implied by applications but not necessarily stated explicitly. </a:t>
            </a:r>
          </a:p>
          <a:p>
            <a:pPr>
              <a:buNone/>
            </a:pPr>
            <a:endParaRPr lang="en-US" sz="1600" dirty="0" smtClean="0">
              <a:solidFill>
                <a:srgbClr val="FF0000"/>
              </a:solidFill>
            </a:endParaRPr>
          </a:p>
          <a:p>
            <a:pPr>
              <a:buNone/>
            </a:pPr>
            <a:r>
              <a:rPr lang="en-US" sz="1600" b="1" u="sng" dirty="0" smtClean="0">
                <a:solidFill>
                  <a:srgbClr val="00B050"/>
                </a:solidFill>
              </a:rPr>
              <a:t>Methodology for this group</a:t>
            </a:r>
          </a:p>
          <a:p>
            <a:r>
              <a:rPr lang="en-US" sz="1600" dirty="0" smtClean="0">
                <a:solidFill>
                  <a:srgbClr val="00B050"/>
                </a:solidFill>
              </a:rPr>
              <a:t>Methodology for preparing the proposals is mentioned in the call for proposals.</a:t>
            </a:r>
          </a:p>
          <a:p>
            <a:r>
              <a:rPr lang="en-US" sz="1600" dirty="0" smtClean="0">
                <a:solidFill>
                  <a:srgbClr val="00B050"/>
                </a:solidFill>
              </a:rPr>
              <a:t>The methodology for evaluation of proposals is mentioned in </a:t>
            </a:r>
            <a:r>
              <a:rPr lang="en-US" sz="1600" dirty="0" smtClean="0">
                <a:solidFill>
                  <a:srgbClr val="00B050"/>
                </a:solidFill>
              </a:rPr>
              <a:t>two </a:t>
            </a:r>
            <a:r>
              <a:rPr lang="en-US" sz="1600" dirty="0" smtClean="0">
                <a:solidFill>
                  <a:srgbClr val="00B050"/>
                </a:solidFill>
              </a:rPr>
              <a:t>separate document, </a:t>
            </a:r>
            <a:r>
              <a:rPr lang="en-US" sz="1600" dirty="0" smtClean="0">
                <a:solidFill>
                  <a:srgbClr val="00B050"/>
                </a:solidFill>
              </a:rPr>
              <a:t>TGD and SCD with detailed criteria and technical requirements. </a:t>
            </a:r>
            <a:endParaRPr lang="en-US" sz="1600" dirty="0" smtClean="0">
              <a:solidFill>
                <a:srgbClr val="00B050"/>
              </a:solidFill>
            </a:endParaRPr>
          </a:p>
          <a:p>
            <a:pPr>
              <a:buNone/>
            </a:pPr>
            <a:endParaRPr lang="en-US" sz="1600" dirty="0">
              <a:solidFill>
                <a:srgbClr val="FF000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TG7</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20000"/>
          </a:bodyPr>
          <a:lstStyle/>
          <a:p>
            <a:pPr>
              <a:buNone/>
            </a:pPr>
            <a:r>
              <a:rPr lang="en-US" sz="2000" b="1" u="sng" dirty="0" smtClean="0"/>
              <a:t>Related document</a:t>
            </a:r>
            <a:r>
              <a:rPr lang="en-US" sz="2000" b="1" dirty="0" smtClean="0"/>
              <a:t>:</a:t>
            </a:r>
            <a:endParaRPr lang="en-US" sz="2000" dirty="0" smtClean="0"/>
          </a:p>
          <a:p>
            <a:r>
              <a:rPr lang="en-US" sz="1700" dirty="0" smtClean="0"/>
              <a:t>15-09-0564-01-0007-tg7-technical-considerations-document</a:t>
            </a:r>
          </a:p>
          <a:p>
            <a:pPr>
              <a:buNone/>
            </a:pPr>
            <a:r>
              <a:rPr lang="en-US" sz="2000" b="1" u="sng" dirty="0" smtClean="0"/>
              <a:t>Contents </a:t>
            </a:r>
            <a:r>
              <a:rPr lang="en-US" sz="2000" b="1" u="sng" dirty="0" smtClean="0"/>
              <a:t>related to evaluation methodology</a:t>
            </a:r>
            <a:r>
              <a:rPr lang="en-US" sz="2000" b="1" u="sng" dirty="0" smtClean="0"/>
              <a:t>: </a:t>
            </a:r>
            <a:endParaRPr lang="en-US" sz="2000" b="1" u="sng" dirty="0" smtClean="0"/>
          </a:p>
          <a:p>
            <a:pPr>
              <a:buNone/>
            </a:pPr>
            <a:r>
              <a:rPr lang="en-US" sz="1700" b="1" dirty="0" smtClean="0">
                <a:solidFill>
                  <a:srgbClr val="FF0000"/>
                </a:solidFill>
              </a:rPr>
              <a:t>From CFP</a:t>
            </a:r>
          </a:p>
          <a:p>
            <a:r>
              <a:rPr lang="en-US" sz="1500" dirty="0" smtClean="0">
                <a:solidFill>
                  <a:srgbClr val="FF0000"/>
                </a:solidFill>
              </a:rPr>
              <a:t>No CFP document found</a:t>
            </a:r>
            <a:endParaRPr lang="en-US" sz="1500" b="1" dirty="0" smtClean="0">
              <a:solidFill>
                <a:srgbClr val="FF0000"/>
              </a:solidFill>
            </a:endParaRPr>
          </a:p>
          <a:p>
            <a:pPr>
              <a:buNone/>
            </a:pPr>
            <a:r>
              <a:rPr lang="en-US" sz="1700" b="1" dirty="0" smtClean="0">
                <a:solidFill>
                  <a:srgbClr val="FF0000"/>
                </a:solidFill>
              </a:rPr>
              <a:t>From TCD</a:t>
            </a:r>
          </a:p>
          <a:p>
            <a:r>
              <a:rPr lang="en-US" sz="1500" b="1" u="sng" dirty="0" smtClean="0">
                <a:solidFill>
                  <a:srgbClr val="FF0000"/>
                </a:solidFill>
              </a:rPr>
              <a:t>TG7 group used TCD (technical Considerations Document)</a:t>
            </a:r>
          </a:p>
          <a:p>
            <a:r>
              <a:rPr lang="en-US" sz="1500" b="1" u="sng" dirty="0" smtClean="0">
                <a:solidFill>
                  <a:srgbClr val="FF0000"/>
                </a:solidFill>
              </a:rPr>
              <a:t>Difference </a:t>
            </a:r>
            <a:r>
              <a:rPr lang="en-US" sz="1500" b="1" u="sng" dirty="0" smtClean="0">
                <a:solidFill>
                  <a:srgbClr val="FF0000"/>
                </a:solidFill>
              </a:rPr>
              <a:t>between Considerations and Requirements (TCD vs. TRD</a:t>
            </a:r>
            <a:r>
              <a:rPr lang="en-US" sz="1500" b="1" u="sng" dirty="0" smtClean="0">
                <a:solidFill>
                  <a:srgbClr val="FF0000"/>
                </a:solidFill>
              </a:rPr>
              <a:t>)</a:t>
            </a:r>
            <a:endParaRPr lang="en-US" sz="1500" dirty="0" smtClean="0">
              <a:solidFill>
                <a:srgbClr val="FF0000"/>
              </a:solidFill>
            </a:endParaRPr>
          </a:p>
          <a:p>
            <a:r>
              <a:rPr lang="en-US" sz="1500" dirty="0" smtClean="0">
                <a:solidFill>
                  <a:srgbClr val="FF0000"/>
                </a:solidFill>
              </a:rPr>
              <a:t>The TG7 group decided to use the term “considerations” instead of “requirements” in order to </a:t>
            </a:r>
            <a:r>
              <a:rPr lang="en-US" sz="1500" b="1" u="sng" dirty="0" smtClean="0">
                <a:solidFill>
                  <a:srgbClr val="FF0000"/>
                </a:solidFill>
              </a:rPr>
              <a:t>adopt a less rigid and formal process </a:t>
            </a:r>
            <a:r>
              <a:rPr lang="en-US" sz="1500" dirty="0" smtClean="0">
                <a:solidFill>
                  <a:srgbClr val="FF0000"/>
                </a:solidFill>
              </a:rPr>
              <a:t>with the intention to be able to develop the standard quickly. This document serves to provide guidance for development of technical contributions for the IEEE 802.15.7 standard. The contents of the document are expected to be similar to a technical requirements document. </a:t>
            </a:r>
          </a:p>
          <a:p>
            <a:pPr lvl="1"/>
            <a:endParaRPr lang="en-GB" sz="1600" dirty="0" smtClean="0">
              <a:solidFill>
                <a:srgbClr val="FF0000"/>
              </a:solidFill>
            </a:endParaRPr>
          </a:p>
          <a:p>
            <a:pPr>
              <a:buNone/>
            </a:pPr>
            <a:r>
              <a:rPr lang="en-US" sz="2000" b="1" u="sng" dirty="0" smtClean="0">
                <a:solidFill>
                  <a:srgbClr val="00B050"/>
                </a:solidFill>
              </a:rPr>
              <a:t>Methodology for this group</a:t>
            </a:r>
          </a:p>
          <a:p>
            <a:r>
              <a:rPr lang="en-US" sz="1700" dirty="0" smtClean="0">
                <a:solidFill>
                  <a:srgbClr val="00B050"/>
                </a:solidFill>
              </a:rPr>
              <a:t>M</a:t>
            </a:r>
            <a:r>
              <a:rPr lang="en-US" sz="1700" dirty="0" smtClean="0">
                <a:solidFill>
                  <a:srgbClr val="00B050"/>
                </a:solidFill>
              </a:rPr>
              <a:t>ethodology for the proposals </a:t>
            </a:r>
            <a:r>
              <a:rPr lang="en-US" sz="1700" dirty="0" smtClean="0">
                <a:solidFill>
                  <a:srgbClr val="00B050"/>
                </a:solidFill>
              </a:rPr>
              <a:t>is mentioned in the call for </a:t>
            </a:r>
            <a:r>
              <a:rPr lang="en-US" sz="1700" dirty="0" smtClean="0">
                <a:solidFill>
                  <a:srgbClr val="00B050"/>
                </a:solidFill>
              </a:rPr>
              <a:t>proposals: </a:t>
            </a:r>
          </a:p>
          <a:p>
            <a:pPr lvl="1"/>
            <a:r>
              <a:rPr lang="en-US" sz="1700" dirty="0" smtClean="0">
                <a:solidFill>
                  <a:srgbClr val="00B050"/>
                </a:solidFill>
              </a:rPr>
              <a:t>The “proposals </a:t>
            </a:r>
            <a:r>
              <a:rPr lang="en-US" sz="1700" dirty="0" smtClean="0">
                <a:solidFill>
                  <a:srgbClr val="00B050"/>
                </a:solidFill>
              </a:rPr>
              <a:t>should refer to the latest version IEEE 802.15-09-0075 (technical guidance) for proposal content </a:t>
            </a:r>
            <a:r>
              <a:rPr lang="en-US" sz="1700" dirty="0" smtClean="0">
                <a:solidFill>
                  <a:srgbClr val="00B050"/>
                </a:solidFill>
              </a:rPr>
              <a:t>guidance”. </a:t>
            </a:r>
            <a:r>
              <a:rPr lang="en-US" sz="1700" dirty="0" smtClean="0">
                <a:solidFill>
                  <a:srgbClr val="00B050"/>
                </a:solidFill>
              </a:rPr>
              <a:t> </a:t>
            </a:r>
            <a:endParaRPr lang="en-US" sz="1700" dirty="0" smtClean="0">
              <a:solidFill>
                <a:srgbClr val="00B050"/>
              </a:solidFill>
            </a:endParaRPr>
          </a:p>
          <a:p>
            <a:r>
              <a:rPr lang="en-US" sz="1700" dirty="0" smtClean="0">
                <a:solidFill>
                  <a:srgbClr val="00B050"/>
                </a:solidFill>
              </a:rPr>
              <a:t>This </a:t>
            </a:r>
            <a:r>
              <a:rPr lang="en-US" sz="1700" dirty="0" smtClean="0">
                <a:solidFill>
                  <a:srgbClr val="00B050"/>
                </a:solidFill>
              </a:rPr>
              <a:t>TCD </a:t>
            </a:r>
            <a:r>
              <a:rPr lang="en-US" sz="1700" dirty="0" smtClean="0">
                <a:solidFill>
                  <a:srgbClr val="00B050"/>
                </a:solidFill>
              </a:rPr>
              <a:t>specifies the </a:t>
            </a:r>
            <a:r>
              <a:rPr lang="en-US" sz="1700" dirty="0" smtClean="0">
                <a:solidFill>
                  <a:srgbClr val="00B050"/>
                </a:solidFill>
              </a:rPr>
              <a:t>methodology</a:t>
            </a:r>
            <a:r>
              <a:rPr lang="en-US" sz="1700" dirty="0" smtClean="0">
                <a:solidFill>
                  <a:srgbClr val="00B050"/>
                </a:solidFill>
              </a:rPr>
              <a:t> </a:t>
            </a:r>
            <a:r>
              <a:rPr lang="en-US" sz="1700" dirty="0" smtClean="0">
                <a:solidFill>
                  <a:srgbClr val="00B050"/>
                </a:solidFill>
              </a:rPr>
              <a:t>for preparing the </a:t>
            </a:r>
            <a:r>
              <a:rPr lang="en-US" sz="1700" dirty="0" smtClean="0">
                <a:solidFill>
                  <a:srgbClr val="00B050"/>
                </a:solidFill>
              </a:rPr>
              <a:t>TGD with detailed technical requirements.</a:t>
            </a:r>
            <a:endParaRPr lang="en-US" sz="1700" dirty="0" smtClean="0">
              <a:solidFill>
                <a:srgbClr val="00B05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TG8 </a:t>
            </a:r>
            <a:r>
              <a:rPr lang="en-US" sz="3200" b="1" i="1" dirty="0" smtClean="0">
                <a:solidFill>
                  <a:srgbClr val="00B0F0"/>
                </a:solidFill>
                <a:cs typeface="Times New Roman" pitchFamily="18" charset="0"/>
              </a:rPr>
              <a:t>(1)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1800" b="1" u="sng" dirty="0" smtClean="0"/>
              <a:t>Related document</a:t>
            </a:r>
            <a:r>
              <a:rPr lang="en-US" sz="1800" b="1" dirty="0" smtClean="0"/>
              <a:t>:</a:t>
            </a:r>
            <a:endParaRPr lang="en-US" sz="1800" dirty="0" smtClean="0"/>
          </a:p>
          <a:p>
            <a:r>
              <a:rPr lang="en-US" sz="1600" dirty="0" smtClean="0"/>
              <a:t>15-13-0069-05-0008-tg8-call-for-proposals-cfp</a:t>
            </a:r>
            <a:endParaRPr lang="en-US" sz="1600" dirty="0" smtClean="0"/>
          </a:p>
          <a:p>
            <a:r>
              <a:rPr lang="en-US" sz="1600" dirty="0" smtClean="0"/>
              <a:t>15-12-0568-05-0008-tg8-technical-guidance-document</a:t>
            </a:r>
          </a:p>
          <a:p>
            <a:pPr>
              <a:buNone/>
            </a:pPr>
            <a:r>
              <a:rPr lang="en-US" sz="1800" b="1" u="sng" dirty="0" smtClean="0"/>
              <a:t>Contents </a:t>
            </a:r>
            <a:r>
              <a:rPr lang="en-US" sz="1800" b="1" u="sng" dirty="0" smtClean="0"/>
              <a:t>related to evaluation methodology</a:t>
            </a:r>
            <a:r>
              <a:rPr lang="en-US" sz="1800" b="1" u="sng" dirty="0" smtClean="0"/>
              <a:t>: </a:t>
            </a:r>
            <a:endParaRPr lang="en-US" sz="1800" b="1" u="sng" dirty="0" smtClean="0"/>
          </a:p>
          <a:p>
            <a:pPr>
              <a:buNone/>
            </a:pPr>
            <a:r>
              <a:rPr lang="en-US" sz="1600" b="1" dirty="0" smtClean="0">
                <a:solidFill>
                  <a:srgbClr val="FF0000"/>
                </a:solidFill>
              </a:rPr>
              <a:t>From CFP</a:t>
            </a:r>
          </a:p>
          <a:p>
            <a:r>
              <a:rPr lang="en-US" sz="1600" dirty="0" smtClean="0">
                <a:solidFill>
                  <a:srgbClr val="FF0000"/>
                </a:solidFill>
              </a:rPr>
              <a:t>CFP refers to the following documents:</a:t>
            </a:r>
          </a:p>
          <a:p>
            <a:pPr lvl="1"/>
            <a:r>
              <a:rPr lang="en-US" sz="1400" dirty="0" smtClean="0">
                <a:solidFill>
                  <a:srgbClr val="FF0000"/>
                </a:solidFill>
              </a:rPr>
              <a:t>PAR: Doc. 15-12-0063r2 </a:t>
            </a:r>
          </a:p>
          <a:p>
            <a:pPr lvl="1"/>
            <a:r>
              <a:rPr lang="en-US" sz="1400" dirty="0" smtClean="0">
                <a:solidFill>
                  <a:srgbClr val="FF0000"/>
                </a:solidFill>
              </a:rPr>
              <a:t>5C: Doc. 15-12-0064r1</a:t>
            </a:r>
          </a:p>
          <a:p>
            <a:pPr lvl="1"/>
            <a:r>
              <a:rPr lang="en-US" sz="1400" dirty="0" smtClean="0">
                <a:solidFill>
                  <a:srgbClr val="FF0000"/>
                </a:solidFill>
              </a:rPr>
              <a:t>Technical Guidance Document: 15-12-0568r5</a:t>
            </a:r>
          </a:p>
          <a:p>
            <a:pPr lvl="1"/>
            <a:r>
              <a:rPr lang="en-US" sz="1400" dirty="0" smtClean="0">
                <a:solidFill>
                  <a:srgbClr val="FF0000"/>
                </a:solidFill>
              </a:rPr>
              <a:t>Application Matrix: 15-12-0684r0</a:t>
            </a:r>
          </a:p>
          <a:p>
            <a:r>
              <a:rPr lang="en-US" sz="1600" dirty="0" smtClean="0">
                <a:solidFill>
                  <a:srgbClr val="FF0000"/>
                </a:solidFill>
              </a:rPr>
              <a:t>Proposers </a:t>
            </a:r>
            <a:r>
              <a:rPr lang="en-US" sz="1600" dirty="0" smtClean="0">
                <a:solidFill>
                  <a:srgbClr val="FF0000"/>
                </a:solidFill>
              </a:rPr>
              <a:t>should provide the following information using IEEE 802.15 document template:</a:t>
            </a:r>
          </a:p>
          <a:p>
            <a:pPr lvl="1"/>
            <a:r>
              <a:rPr lang="en-US" sz="1400" dirty="0" smtClean="0">
                <a:solidFill>
                  <a:srgbClr val="FF0000"/>
                </a:solidFill>
              </a:rPr>
              <a:t>Proposal document describing the details of the proposal.</a:t>
            </a:r>
          </a:p>
          <a:p>
            <a:pPr lvl="1"/>
            <a:r>
              <a:rPr lang="en-US" sz="1400" dirty="0" smtClean="0">
                <a:solidFill>
                  <a:srgbClr val="FF0000"/>
                </a:solidFill>
              </a:rPr>
              <a:t>Proposal presentation, which will be presented to TG8 members, not longer than 40 minutes, excluding the Q&amp;A.</a:t>
            </a:r>
          </a:p>
          <a:p>
            <a:pPr lvl="1"/>
            <a:r>
              <a:rPr lang="en-US" sz="1400" dirty="0" smtClean="0">
                <a:solidFill>
                  <a:srgbClr val="FF0000"/>
                </a:solidFill>
              </a:rPr>
              <a:t>Simulation results based on evaluation methodology in TGD, if available</a:t>
            </a:r>
            <a:r>
              <a:rPr lang="en-US" sz="1400" dirty="0" smtClean="0">
                <a:solidFill>
                  <a:srgbClr val="FF0000"/>
                </a:solidFill>
              </a:rPr>
              <a:t>.</a:t>
            </a:r>
            <a:endParaRPr lang="en-US" sz="1400" dirty="0" smtClean="0">
              <a:solidFill>
                <a:srgbClr val="FF000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TG8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70000" lnSpcReduction="20000"/>
          </a:bodyPr>
          <a:lstStyle/>
          <a:p>
            <a:pPr>
              <a:buNone/>
            </a:pPr>
            <a:r>
              <a:rPr lang="en-US" sz="2600" b="1" u="sng" dirty="0" smtClean="0"/>
              <a:t>Contents </a:t>
            </a:r>
            <a:r>
              <a:rPr lang="en-US" sz="2600" b="1" u="sng" dirty="0" smtClean="0"/>
              <a:t>related to evaluation methodology</a:t>
            </a:r>
            <a:r>
              <a:rPr lang="en-US" sz="2600" b="1" u="sng" dirty="0" smtClean="0"/>
              <a:t>: </a:t>
            </a:r>
            <a:endParaRPr lang="en-US" sz="2600" b="1" u="sng" dirty="0" smtClean="0"/>
          </a:p>
          <a:p>
            <a:pPr>
              <a:buNone/>
            </a:pPr>
            <a:r>
              <a:rPr lang="en-US" sz="2300" b="1" dirty="0" smtClean="0">
                <a:solidFill>
                  <a:srgbClr val="FF0000"/>
                </a:solidFill>
              </a:rPr>
              <a:t>From TRD</a:t>
            </a:r>
          </a:p>
          <a:p>
            <a:r>
              <a:rPr lang="en-GB" sz="2000" b="1" dirty="0" smtClean="0">
                <a:solidFill>
                  <a:srgbClr val="FF0000"/>
                </a:solidFill>
              </a:rPr>
              <a:t>4. 	General </a:t>
            </a:r>
            <a:r>
              <a:rPr lang="en-GB" sz="2000" b="1" dirty="0" smtClean="0">
                <a:solidFill>
                  <a:srgbClr val="FF0000"/>
                </a:solidFill>
              </a:rPr>
              <a:t>descriptions</a:t>
            </a:r>
            <a:endParaRPr lang="en-US" sz="2000" b="1" dirty="0" smtClean="0">
              <a:solidFill>
                <a:srgbClr val="FF0000"/>
              </a:solidFill>
            </a:endParaRPr>
          </a:p>
          <a:p>
            <a:pPr lvl="1"/>
            <a:r>
              <a:rPr lang="en-GB" sz="2000" dirty="0" smtClean="0">
                <a:solidFill>
                  <a:srgbClr val="FF0000"/>
                </a:solidFill>
              </a:rPr>
              <a:t>This clause provides the basic framework of PDs. The framework serves as a guideline in developing the functionalities of PDs and their interactions specified in detail in the subsequent clauses. </a:t>
            </a:r>
            <a:endParaRPr lang="en-GB" sz="2000" dirty="0" smtClean="0">
              <a:solidFill>
                <a:srgbClr val="FF0000"/>
              </a:solidFill>
            </a:endParaRPr>
          </a:p>
          <a:p>
            <a:r>
              <a:rPr lang="en-GB" sz="2000" b="1" dirty="0" smtClean="0">
                <a:solidFill>
                  <a:srgbClr val="FF0000"/>
                </a:solidFill>
              </a:rPr>
              <a:t>9.</a:t>
            </a:r>
            <a:r>
              <a:rPr lang="en-US" sz="2000" b="1" dirty="0" smtClean="0">
                <a:solidFill>
                  <a:srgbClr val="FF0000"/>
                </a:solidFill>
              </a:rPr>
              <a:t>	</a:t>
            </a:r>
            <a:r>
              <a:rPr lang="en-GB" sz="2000" b="1" dirty="0" smtClean="0">
                <a:solidFill>
                  <a:srgbClr val="FF0000"/>
                </a:solidFill>
              </a:rPr>
              <a:t>Evaluation methodology</a:t>
            </a:r>
            <a:r>
              <a:rPr lang="en-GB" sz="2000" dirty="0" smtClean="0">
                <a:solidFill>
                  <a:srgbClr val="FF0000"/>
                </a:solidFill>
              </a:rPr>
              <a:t>	</a:t>
            </a:r>
            <a:endParaRPr lang="en-US" sz="2000" dirty="0" smtClean="0">
              <a:solidFill>
                <a:srgbClr val="FF0000"/>
              </a:solidFill>
            </a:endParaRPr>
          </a:p>
          <a:p>
            <a:r>
              <a:rPr lang="en-GB" sz="2000" dirty="0" smtClean="0">
                <a:solidFill>
                  <a:srgbClr val="FF0000"/>
                </a:solidFill>
              </a:rPr>
              <a:t>9.1.</a:t>
            </a:r>
            <a:r>
              <a:rPr lang="en-US" sz="2000" dirty="0" smtClean="0">
                <a:solidFill>
                  <a:srgbClr val="FF0000"/>
                </a:solidFill>
              </a:rPr>
              <a:t>	</a:t>
            </a:r>
            <a:r>
              <a:rPr lang="en-GB" sz="2000" dirty="0" smtClean="0">
                <a:solidFill>
                  <a:srgbClr val="FF0000"/>
                </a:solidFill>
              </a:rPr>
              <a:t>Antenna Configuration	</a:t>
            </a:r>
            <a:endParaRPr lang="en-US" sz="2000" dirty="0" smtClean="0">
              <a:solidFill>
                <a:srgbClr val="FF0000"/>
              </a:solidFill>
            </a:endParaRPr>
          </a:p>
          <a:p>
            <a:r>
              <a:rPr lang="en-GB" sz="2000" dirty="0" smtClean="0">
                <a:solidFill>
                  <a:srgbClr val="FF0000"/>
                </a:solidFill>
              </a:rPr>
              <a:t>9.2.</a:t>
            </a:r>
            <a:r>
              <a:rPr lang="en-US" sz="2000" dirty="0" smtClean="0">
                <a:solidFill>
                  <a:srgbClr val="FF0000"/>
                </a:solidFill>
              </a:rPr>
              <a:t>	</a:t>
            </a:r>
            <a:r>
              <a:rPr lang="en-GB" sz="2000" dirty="0" smtClean="0">
                <a:solidFill>
                  <a:srgbClr val="FF0000"/>
                </a:solidFill>
              </a:rPr>
              <a:t>Channel models	</a:t>
            </a:r>
            <a:endParaRPr lang="en-US" sz="2000" dirty="0" smtClean="0">
              <a:solidFill>
                <a:srgbClr val="FF0000"/>
              </a:solidFill>
            </a:endParaRPr>
          </a:p>
          <a:p>
            <a:r>
              <a:rPr lang="en-GB" sz="2000" dirty="0" smtClean="0">
                <a:solidFill>
                  <a:srgbClr val="FF0000"/>
                </a:solidFill>
              </a:rPr>
              <a:t>9.3.</a:t>
            </a:r>
            <a:r>
              <a:rPr lang="en-US" sz="2000" dirty="0" smtClean="0">
                <a:solidFill>
                  <a:srgbClr val="FF0000"/>
                </a:solidFill>
              </a:rPr>
              <a:t>	</a:t>
            </a:r>
            <a:r>
              <a:rPr lang="en-GB" sz="2000" dirty="0" smtClean="0">
                <a:solidFill>
                  <a:srgbClr val="FF0000"/>
                </a:solidFill>
              </a:rPr>
              <a:t>Simulation scenarios and </a:t>
            </a:r>
            <a:r>
              <a:rPr lang="en-GB" sz="2000" dirty="0" smtClean="0">
                <a:solidFill>
                  <a:srgbClr val="FF0000"/>
                </a:solidFill>
              </a:rPr>
              <a:t>parameters</a:t>
            </a:r>
            <a:endParaRPr lang="en-US" sz="2000" dirty="0" smtClean="0">
              <a:solidFill>
                <a:srgbClr val="FF0000"/>
              </a:solidFill>
            </a:endParaRPr>
          </a:p>
          <a:p>
            <a:r>
              <a:rPr lang="en-GB" sz="2000" dirty="0" smtClean="0">
                <a:solidFill>
                  <a:srgbClr val="FF0000"/>
                </a:solidFill>
              </a:rPr>
              <a:t>9.3.1.</a:t>
            </a:r>
            <a:r>
              <a:rPr lang="en-US" sz="2000" dirty="0" smtClean="0">
                <a:solidFill>
                  <a:srgbClr val="FF0000"/>
                </a:solidFill>
              </a:rPr>
              <a:t>	</a:t>
            </a:r>
            <a:r>
              <a:rPr lang="en-GB" sz="2000" dirty="0" smtClean="0">
                <a:solidFill>
                  <a:srgbClr val="FF0000"/>
                </a:solidFill>
              </a:rPr>
              <a:t>Link budget analysis (PHY)	</a:t>
            </a:r>
            <a:endParaRPr lang="en-US" sz="2000" dirty="0" smtClean="0">
              <a:solidFill>
                <a:srgbClr val="FF0000"/>
              </a:solidFill>
            </a:endParaRPr>
          </a:p>
          <a:p>
            <a:r>
              <a:rPr lang="en-GB" sz="2000" dirty="0" smtClean="0">
                <a:solidFill>
                  <a:srgbClr val="FF0000"/>
                </a:solidFill>
              </a:rPr>
              <a:t>9.3.2.</a:t>
            </a:r>
            <a:r>
              <a:rPr lang="en-US" sz="2000" dirty="0" smtClean="0">
                <a:solidFill>
                  <a:srgbClr val="FF0000"/>
                </a:solidFill>
              </a:rPr>
              <a:t>	</a:t>
            </a:r>
            <a:r>
              <a:rPr lang="en-GB" sz="2000" dirty="0" smtClean="0">
                <a:solidFill>
                  <a:srgbClr val="FF0000"/>
                </a:solidFill>
              </a:rPr>
              <a:t>Link-level simulation (PHY)	</a:t>
            </a:r>
            <a:endParaRPr lang="en-US" sz="2000" dirty="0" smtClean="0">
              <a:solidFill>
                <a:srgbClr val="FF0000"/>
              </a:solidFill>
            </a:endParaRPr>
          </a:p>
          <a:p>
            <a:r>
              <a:rPr lang="en-GB" sz="2000" dirty="0" smtClean="0">
                <a:solidFill>
                  <a:srgbClr val="FF0000"/>
                </a:solidFill>
              </a:rPr>
              <a:t>9.4.</a:t>
            </a:r>
            <a:r>
              <a:rPr lang="en-US" sz="2000" dirty="0" smtClean="0">
                <a:solidFill>
                  <a:srgbClr val="FF0000"/>
                </a:solidFill>
              </a:rPr>
              <a:t>	</a:t>
            </a:r>
            <a:r>
              <a:rPr lang="en-GB" sz="2000" dirty="0" smtClean="0">
                <a:solidFill>
                  <a:srgbClr val="FF0000"/>
                </a:solidFill>
              </a:rPr>
              <a:t>System-level simulation (MAC)	</a:t>
            </a:r>
            <a:endParaRPr lang="en-US" sz="2000" dirty="0" smtClean="0">
              <a:solidFill>
                <a:srgbClr val="FF0000"/>
              </a:solidFill>
            </a:endParaRPr>
          </a:p>
          <a:p>
            <a:r>
              <a:rPr lang="en-GB" sz="2000" dirty="0" smtClean="0">
                <a:solidFill>
                  <a:srgbClr val="FF0000"/>
                </a:solidFill>
              </a:rPr>
              <a:t>9.4.1.</a:t>
            </a:r>
            <a:r>
              <a:rPr lang="en-US" sz="2000" dirty="0" smtClean="0">
                <a:solidFill>
                  <a:srgbClr val="FF0000"/>
                </a:solidFill>
              </a:rPr>
              <a:t>	</a:t>
            </a:r>
            <a:r>
              <a:rPr lang="en-GB" sz="2000" dirty="0" smtClean="0">
                <a:solidFill>
                  <a:srgbClr val="FF0000"/>
                </a:solidFill>
              </a:rPr>
              <a:t>General simulation parameters	</a:t>
            </a:r>
            <a:endParaRPr lang="en-US" sz="2000" dirty="0" smtClean="0">
              <a:solidFill>
                <a:srgbClr val="FF0000"/>
              </a:solidFill>
            </a:endParaRPr>
          </a:p>
          <a:p>
            <a:r>
              <a:rPr lang="en-GB" sz="2000" dirty="0" smtClean="0">
                <a:solidFill>
                  <a:srgbClr val="FF0000"/>
                </a:solidFill>
              </a:rPr>
              <a:t>9.4.2.</a:t>
            </a:r>
            <a:r>
              <a:rPr lang="en-US" sz="2000" dirty="0" smtClean="0">
                <a:solidFill>
                  <a:srgbClr val="FF0000"/>
                </a:solidFill>
              </a:rPr>
              <a:t>	</a:t>
            </a:r>
            <a:r>
              <a:rPr lang="en-GB" sz="2000" dirty="0" smtClean="0">
                <a:solidFill>
                  <a:srgbClr val="FF0000"/>
                </a:solidFill>
              </a:rPr>
              <a:t>Scenarios &amp; parameters for just PDs	</a:t>
            </a:r>
            <a:endParaRPr lang="en-US" sz="2000" dirty="0" smtClean="0">
              <a:solidFill>
                <a:srgbClr val="FF0000"/>
              </a:solidFill>
            </a:endParaRPr>
          </a:p>
          <a:p>
            <a:r>
              <a:rPr lang="en-GB" sz="2000" dirty="0" smtClean="0">
                <a:solidFill>
                  <a:srgbClr val="FF0000"/>
                </a:solidFill>
              </a:rPr>
              <a:t>9.4.3.</a:t>
            </a:r>
            <a:r>
              <a:rPr lang="en-US" sz="2000" dirty="0" smtClean="0">
                <a:solidFill>
                  <a:srgbClr val="FF0000"/>
                </a:solidFill>
              </a:rPr>
              <a:t>	</a:t>
            </a:r>
            <a:r>
              <a:rPr lang="en-GB" sz="2000" dirty="0" smtClean="0">
                <a:solidFill>
                  <a:srgbClr val="FF0000"/>
                </a:solidFill>
              </a:rPr>
              <a:t>Scenarios &amp; parameters for PD links</a:t>
            </a:r>
            <a:r>
              <a:rPr lang="en-GB" sz="1400" dirty="0" smtClean="0"/>
              <a:t>	</a:t>
            </a:r>
            <a:endParaRPr lang="en-US" sz="1400" dirty="0" smtClean="0"/>
          </a:p>
          <a:p>
            <a:pPr>
              <a:buNone/>
            </a:pPr>
            <a:endParaRPr lang="en-US" sz="1400" b="1" u="sng" dirty="0" smtClean="0">
              <a:solidFill>
                <a:srgbClr val="00B050"/>
              </a:solidFill>
            </a:endParaRPr>
          </a:p>
          <a:p>
            <a:pPr>
              <a:buNone/>
            </a:pPr>
            <a:r>
              <a:rPr lang="en-US" sz="2600" b="1" u="sng" dirty="0" smtClean="0">
                <a:solidFill>
                  <a:srgbClr val="00B050"/>
                </a:solidFill>
              </a:rPr>
              <a:t>Methodology </a:t>
            </a:r>
            <a:r>
              <a:rPr lang="en-US" sz="2600" b="1" u="sng" dirty="0" smtClean="0">
                <a:solidFill>
                  <a:srgbClr val="00B050"/>
                </a:solidFill>
              </a:rPr>
              <a:t>for this </a:t>
            </a:r>
            <a:r>
              <a:rPr lang="en-US" sz="2600" b="1" u="sng" dirty="0" smtClean="0">
                <a:solidFill>
                  <a:srgbClr val="00B050"/>
                </a:solidFill>
              </a:rPr>
              <a:t>group</a:t>
            </a:r>
            <a:endParaRPr lang="en-GB" sz="2600" dirty="0" smtClean="0">
              <a:solidFill>
                <a:srgbClr val="FF0000"/>
              </a:solidFill>
            </a:endParaRPr>
          </a:p>
          <a:p>
            <a:r>
              <a:rPr lang="en-US" sz="2300" dirty="0" smtClean="0">
                <a:solidFill>
                  <a:srgbClr val="00B050"/>
                </a:solidFill>
              </a:rPr>
              <a:t>M</a:t>
            </a:r>
            <a:r>
              <a:rPr lang="en-US" sz="2300" dirty="0" smtClean="0">
                <a:solidFill>
                  <a:srgbClr val="00B050"/>
                </a:solidFill>
              </a:rPr>
              <a:t>ethodology for the proposals </a:t>
            </a:r>
            <a:r>
              <a:rPr lang="en-US" sz="2300" dirty="0" smtClean="0">
                <a:solidFill>
                  <a:srgbClr val="00B050"/>
                </a:solidFill>
              </a:rPr>
              <a:t>is mentioned in the call for </a:t>
            </a:r>
            <a:r>
              <a:rPr lang="en-US" sz="2300" dirty="0" smtClean="0">
                <a:solidFill>
                  <a:srgbClr val="00B050"/>
                </a:solidFill>
              </a:rPr>
              <a:t>proposals (CFP). </a:t>
            </a:r>
          </a:p>
          <a:p>
            <a:r>
              <a:rPr lang="en-US" sz="2300" dirty="0" smtClean="0">
                <a:solidFill>
                  <a:srgbClr val="00B050"/>
                </a:solidFill>
              </a:rPr>
              <a:t>This TRD </a:t>
            </a:r>
            <a:r>
              <a:rPr lang="en-US" sz="2300" dirty="0" smtClean="0">
                <a:solidFill>
                  <a:srgbClr val="00B050"/>
                </a:solidFill>
              </a:rPr>
              <a:t>specifies the </a:t>
            </a:r>
            <a:r>
              <a:rPr lang="en-US" sz="2300" dirty="0" smtClean="0">
                <a:solidFill>
                  <a:srgbClr val="00B050"/>
                </a:solidFill>
              </a:rPr>
              <a:t>detailed methodology to evaluate the proposals in </a:t>
            </a:r>
            <a:r>
              <a:rPr lang="en-US" sz="2300" dirty="0" err="1" smtClean="0">
                <a:solidFill>
                  <a:srgbClr val="00B050"/>
                </a:solidFill>
              </a:rPr>
              <a:t>Subclause</a:t>
            </a:r>
            <a:r>
              <a:rPr lang="en-US" sz="2300" dirty="0" smtClean="0">
                <a:solidFill>
                  <a:srgbClr val="00B050"/>
                </a:solidFill>
              </a:rPr>
              <a:t> 9 as shown above</a:t>
            </a:r>
            <a:r>
              <a:rPr lang="en-US" sz="2300" dirty="0" smtClean="0"/>
              <a:t>.</a:t>
            </a:r>
            <a:endParaRPr lang="en-US" sz="2300" dirty="0" smtClean="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INTRODUCTION</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An evaluation methodology </a:t>
            </a:r>
            <a:r>
              <a:rPr lang="en-US" sz="2000" dirty="0" smtClean="0"/>
              <a:t>need</a:t>
            </a:r>
            <a:r>
              <a:rPr lang="en-US" sz="2000" dirty="0" smtClean="0"/>
              <a:t>s to be prepared for TG10 Technical Guidance Document.</a:t>
            </a:r>
          </a:p>
          <a:p>
            <a:r>
              <a:rPr lang="en-US" sz="2000" dirty="0" smtClean="0"/>
              <a:t>To prepare this methodology, evaluation methodologies from other task groups are reviewed.</a:t>
            </a:r>
          </a:p>
          <a:p>
            <a:pPr lvl="1"/>
            <a:r>
              <a:rPr lang="en-US" sz="1600" dirty="0" smtClean="0"/>
              <a:t>TG4a, TG4g, TG4k, TG4m, TG4n, TG4p, TG4q, TG6, TG7,  and TG8</a:t>
            </a:r>
          </a:p>
          <a:p>
            <a:r>
              <a:rPr lang="en-US" sz="2000" dirty="0" smtClean="0"/>
              <a:t>In this document, from this review an evaluation methodology is proposed.</a:t>
            </a:r>
            <a:endParaRPr lang="en-US" sz="2000" dirty="0" smtClean="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SUMMARY AND </a:t>
            </a:r>
            <a:r>
              <a:rPr lang="en-US" sz="3200" b="1" i="1" dirty="0" smtClean="0">
                <a:solidFill>
                  <a:srgbClr val="00B0F0"/>
                </a:solidFill>
                <a:cs typeface="Times New Roman" pitchFamily="18" charset="0"/>
              </a:rPr>
              <a:t>CONCLUSIONS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marL="342900" lvl="1" indent="-342900">
              <a:buFont typeface="Arial" pitchFamily="34" charset="0"/>
              <a:buChar char="•"/>
            </a:pPr>
            <a:r>
              <a:rPr lang="en-US" sz="2000" dirty="0" smtClean="0"/>
              <a:t>In this document,</a:t>
            </a:r>
          </a:p>
          <a:p>
            <a:pPr marL="742950" lvl="2" indent="-342900"/>
            <a:r>
              <a:rPr lang="en-US" sz="1800" dirty="0" smtClean="0"/>
              <a:t>Evaluation methodologies from 10 </a:t>
            </a:r>
            <a:r>
              <a:rPr lang="en-US" sz="1800" dirty="0" smtClean="0"/>
              <a:t>TG</a:t>
            </a:r>
            <a:r>
              <a:rPr lang="en-US" sz="1800" dirty="0" smtClean="0"/>
              <a:t>s in 802.15 are reviewed.</a:t>
            </a:r>
          </a:p>
          <a:p>
            <a:pPr marL="742950" lvl="2" indent="-342900"/>
            <a:r>
              <a:rPr lang="en-US" sz="1800" dirty="0" smtClean="0"/>
              <a:t>From </a:t>
            </a:r>
            <a:r>
              <a:rPr lang="en-US" sz="1800" dirty="0" smtClean="0"/>
              <a:t>this review, </a:t>
            </a:r>
            <a:r>
              <a:rPr lang="en-US" sz="1800" dirty="0" smtClean="0"/>
              <a:t>two methodologies in TGD </a:t>
            </a:r>
            <a:r>
              <a:rPr lang="en-US" sz="1800" dirty="0" smtClean="0"/>
              <a:t>can be </a:t>
            </a:r>
            <a:r>
              <a:rPr lang="en-US" sz="1800" dirty="0" smtClean="0"/>
              <a:t>considered:</a:t>
            </a:r>
            <a:endParaRPr lang="en-US" sz="1800" dirty="0" smtClean="0"/>
          </a:p>
          <a:p>
            <a:pPr lvl="2"/>
            <a:r>
              <a:rPr lang="en-US" sz="1600" dirty="0" smtClean="0"/>
              <a:t>Methodology to prepare the TGD</a:t>
            </a:r>
            <a:r>
              <a:rPr lang="en-US" sz="1200" dirty="0" smtClean="0"/>
              <a:t> </a:t>
            </a:r>
          </a:p>
          <a:p>
            <a:pPr lvl="2"/>
            <a:r>
              <a:rPr lang="en-US" sz="1600" dirty="0" smtClean="0"/>
              <a:t>Methodology to describe technical details for providing guidance to proposers</a:t>
            </a:r>
          </a:p>
          <a:p>
            <a:pPr lvl="3"/>
            <a:r>
              <a:rPr lang="en-US" sz="1400" dirty="0" smtClean="0"/>
              <a:t>to </a:t>
            </a:r>
            <a:r>
              <a:rPr lang="en-US" sz="1400" dirty="0" smtClean="0"/>
              <a:t>assist proposers for preparation of proposals</a:t>
            </a:r>
          </a:p>
          <a:p>
            <a:pPr lvl="3"/>
            <a:r>
              <a:rPr lang="en-US" sz="1400" dirty="0" smtClean="0"/>
              <a:t>to </a:t>
            </a:r>
            <a:r>
              <a:rPr lang="en-US" sz="1400" dirty="0" smtClean="0"/>
              <a:t>evaluate </a:t>
            </a:r>
            <a:r>
              <a:rPr lang="en-US" sz="1400" dirty="0" smtClean="0"/>
              <a:t>proposals</a:t>
            </a:r>
            <a:endParaRPr lang="en-US" sz="1400" dirty="0" smtClean="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SUMMARY AND </a:t>
            </a:r>
            <a:r>
              <a:rPr lang="en-US" sz="3200" b="1" i="1" dirty="0" smtClean="0">
                <a:solidFill>
                  <a:srgbClr val="00B0F0"/>
                </a:solidFill>
                <a:cs typeface="Times New Roman" pitchFamily="18" charset="0"/>
              </a:rPr>
              <a:t>CONCLUSIONS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marL="342900" lvl="1" indent="-342900">
              <a:buFont typeface="Arial" pitchFamily="34" charset="0"/>
              <a:buChar char="•"/>
            </a:pPr>
            <a:r>
              <a:rPr lang="en-US" sz="2000" dirty="0" smtClean="0"/>
              <a:t>Observations from this review</a:t>
            </a:r>
          </a:p>
          <a:p>
            <a:pPr marL="742950" lvl="2" indent="-342900"/>
            <a:r>
              <a:rPr lang="en-US" sz="1600" dirty="0" smtClean="0"/>
              <a:t>TG4a group has three documents related to evaluation methodology: </a:t>
            </a:r>
          </a:p>
          <a:p>
            <a:pPr marL="1200150" lvl="3" indent="-342900"/>
            <a:r>
              <a:rPr lang="en-US" sz="1600" dirty="0" smtClean="0"/>
              <a:t>CFP (Call for Proposals), TRD (Technical Requirements Documents), and SCD (Selection Criteria Document).</a:t>
            </a:r>
          </a:p>
          <a:p>
            <a:pPr marL="1200150" lvl="3" indent="-342900"/>
            <a:r>
              <a:rPr lang="en-US" sz="1600" dirty="0" smtClean="0"/>
              <a:t>An evaluation methodology is mentioned in SCD.</a:t>
            </a:r>
          </a:p>
          <a:p>
            <a:pPr marL="1200150" lvl="3" indent="-342900"/>
            <a:r>
              <a:rPr lang="en-US" sz="1600" dirty="0" smtClean="0"/>
              <a:t>TG6 has a similar format.</a:t>
            </a:r>
          </a:p>
          <a:p>
            <a:pPr marL="742950" lvl="2" indent="-342900"/>
            <a:r>
              <a:rPr lang="en-US" sz="1600" dirty="0" smtClean="0"/>
              <a:t>A</a:t>
            </a:r>
            <a:r>
              <a:rPr lang="en-US" sz="1600" dirty="0" smtClean="0"/>
              <a:t>ll TG4 task groups except TG4a and TG7 show similar tendency to relieve the constraints for the proposals using TGD (Technical Guidance Document), not TRD.</a:t>
            </a:r>
          </a:p>
          <a:p>
            <a:pPr marL="1200150" lvl="3" indent="-342900"/>
            <a:r>
              <a:rPr lang="en-US" sz="1600" dirty="0" smtClean="0"/>
              <a:t>Just to guide the proposers for their preparation</a:t>
            </a:r>
          </a:p>
          <a:p>
            <a:pPr marL="1200150" lvl="3" indent="-342900"/>
            <a:r>
              <a:rPr lang="en-US" sz="1600" dirty="0" smtClean="0"/>
              <a:t>Using a minimal set of </a:t>
            </a:r>
            <a:r>
              <a:rPr lang="en-US" sz="1600" dirty="0" smtClean="0"/>
              <a:t>features, characteristics, performance and constraints to be considered when making a </a:t>
            </a:r>
            <a:r>
              <a:rPr lang="en-US" sz="1600" dirty="0" smtClean="0"/>
              <a:t>proposal to select technical details for baseline document.</a:t>
            </a:r>
            <a:r>
              <a:rPr lang="en-US" sz="1600" b="1" u="sng" dirty="0" smtClean="0">
                <a:solidFill>
                  <a:srgbClr val="00B050"/>
                </a:solidFill>
              </a:rPr>
              <a:t> </a:t>
            </a:r>
          </a:p>
          <a:p>
            <a:pPr marL="742950" lvl="2" indent="-342900"/>
            <a:r>
              <a:rPr lang="en-US" sz="1600" dirty="0" smtClean="0"/>
              <a:t>TG8 uses a unique form of TGD in the middle of these two types.</a:t>
            </a:r>
          </a:p>
          <a:p>
            <a:pPr marL="1200150" lvl="3" indent="-342900"/>
            <a:r>
              <a:rPr lang="en-US" sz="1600" dirty="0" smtClean="0"/>
              <a:t>One section for this methodology is included in TGD: </a:t>
            </a:r>
            <a:r>
              <a:rPr lang="en-US" sz="1600" dirty="0" err="1" smtClean="0"/>
              <a:t>Subclause</a:t>
            </a:r>
            <a:r>
              <a:rPr lang="en-US" sz="1600" dirty="0" smtClean="0"/>
              <a:t> 9 Evaluation Methodology.</a:t>
            </a:r>
          </a:p>
          <a:p>
            <a:pPr marL="1200150" lvl="3" indent="-342900"/>
            <a:endParaRPr lang="en-US" sz="1600" dirty="0" smtClean="0"/>
          </a:p>
          <a:p>
            <a:pPr marL="1200150" lvl="3" indent="-342900"/>
            <a:endParaRPr lang="en-US" sz="1600" dirty="0" smtClean="0"/>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SUMMARY AND </a:t>
            </a:r>
            <a:r>
              <a:rPr lang="en-US" sz="3200" b="1" i="1" dirty="0" smtClean="0">
                <a:solidFill>
                  <a:srgbClr val="00B0F0"/>
                </a:solidFill>
                <a:cs typeface="Times New Roman" pitchFamily="18" charset="0"/>
              </a:rPr>
              <a:t>CONCLUSIONS (3)</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marL="342900" lvl="1" indent="-342900">
              <a:buFont typeface="Arial" pitchFamily="34" charset="0"/>
              <a:buChar char="•"/>
            </a:pPr>
            <a:r>
              <a:rPr lang="en-US" sz="2000" dirty="0" smtClean="0"/>
              <a:t>Conclusions</a:t>
            </a:r>
          </a:p>
          <a:p>
            <a:pPr marL="742950" lvl="2" indent="-342900"/>
            <a:r>
              <a:rPr lang="en-US" sz="1600" dirty="0" smtClean="0"/>
              <a:t>Understanding from the Table of Contents of the TG10 TGD draft is that this group intends to follow the TG8 type methodology.</a:t>
            </a:r>
          </a:p>
          <a:p>
            <a:pPr marL="1200150" lvl="3" indent="-342900"/>
            <a:r>
              <a:rPr lang="en-US" sz="1600" dirty="0" smtClean="0"/>
              <a:t>By including a section in the TGD for evaluation methodology.</a:t>
            </a:r>
          </a:p>
          <a:p>
            <a:pPr marL="742950" lvl="2" indent="-342900"/>
            <a:r>
              <a:rPr lang="en-US" sz="1600" dirty="0" smtClean="0"/>
              <a:t>For this format, we need to have strict metrics and related values to evaluate proposals.</a:t>
            </a:r>
          </a:p>
          <a:p>
            <a:pPr marL="1200150" lvl="3" indent="-342900"/>
            <a:r>
              <a:rPr lang="en-US" sz="1600" dirty="0" smtClean="0"/>
              <a:t>However, at this point, it is not easy to identify these metrics and their values. </a:t>
            </a:r>
          </a:p>
          <a:p>
            <a:pPr marL="742950" lvl="2" indent="-342900"/>
            <a:r>
              <a:rPr lang="en-US" sz="1600" dirty="0" smtClean="0"/>
              <a:t>Therefore an approach used for most TG4 task groups can be used </a:t>
            </a:r>
            <a:r>
              <a:rPr lang="en-US" sz="1600" dirty="0" smtClean="0"/>
              <a:t>for the TG10 TGD</a:t>
            </a:r>
            <a:r>
              <a:rPr lang="en-US" sz="1600" dirty="0" smtClean="0"/>
              <a:t> document.</a:t>
            </a:r>
          </a:p>
          <a:p>
            <a:pPr marL="1200150" lvl="3" indent="-342900"/>
            <a:r>
              <a:rPr lang="en-US" sz="1600" b="1" u="sng" dirty="0" smtClean="0">
                <a:solidFill>
                  <a:srgbClr val="00B050"/>
                </a:solidFill>
              </a:rPr>
              <a:t>Defining a minimal set of </a:t>
            </a:r>
            <a:r>
              <a:rPr lang="en-US" sz="1600" b="1" u="sng" dirty="0" smtClean="0">
                <a:solidFill>
                  <a:srgbClr val="00B050"/>
                </a:solidFill>
              </a:rPr>
              <a:t>features, characteristics, performance and constraints to be considered when making a </a:t>
            </a:r>
            <a:r>
              <a:rPr lang="en-US" sz="1600" b="1" u="sng" dirty="0" smtClean="0">
                <a:solidFill>
                  <a:srgbClr val="00B050"/>
                </a:solidFill>
              </a:rPr>
              <a:t>proposal </a:t>
            </a:r>
            <a:r>
              <a:rPr lang="en-US" sz="1600" dirty="0" smtClean="0"/>
              <a:t>to select technical details for baseline </a:t>
            </a:r>
            <a:r>
              <a:rPr lang="en-US" sz="1600" dirty="0" smtClean="0"/>
              <a:t>document.</a:t>
            </a:r>
          </a:p>
          <a:p>
            <a:pPr marL="1200150" lvl="3" indent="-342900"/>
            <a:r>
              <a:rPr lang="en-US" sz="1600" dirty="0" smtClean="0"/>
              <a:t>Not including a clause for evaluation methodology.</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SUMMARY AND </a:t>
            </a:r>
            <a:r>
              <a:rPr lang="en-US" sz="3200" b="1" i="1" dirty="0" smtClean="0">
                <a:solidFill>
                  <a:srgbClr val="00B0F0"/>
                </a:solidFill>
                <a:cs typeface="Times New Roman" pitchFamily="18" charset="0"/>
              </a:rPr>
              <a:t>CONCLUSIONS (4)</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lnSpcReduction="10000"/>
          </a:bodyPr>
          <a:lstStyle/>
          <a:p>
            <a:pPr marL="342900" lvl="1" indent="-342900">
              <a:buFont typeface="Arial" pitchFamily="34" charset="0"/>
              <a:buChar char="•"/>
            </a:pPr>
            <a:r>
              <a:rPr lang="en-US" sz="2000" dirty="0" smtClean="0"/>
              <a:t>Proposed text for </a:t>
            </a:r>
            <a:r>
              <a:rPr lang="en-US" sz="2000" dirty="0" smtClean="0"/>
              <a:t>M</a:t>
            </a:r>
            <a:r>
              <a:rPr lang="en-US" sz="2000" dirty="0" smtClean="0"/>
              <a:t>ethodology for TG10 TGD </a:t>
            </a:r>
            <a:endParaRPr lang="en-US" sz="1600" dirty="0" smtClean="0"/>
          </a:p>
          <a:p>
            <a:pPr lvl="1"/>
            <a:r>
              <a:rPr lang="en-US" sz="1400" b="1" dirty="0" smtClean="0">
                <a:solidFill>
                  <a:srgbClr val="00B050"/>
                </a:solidFill>
              </a:rPr>
              <a:t>w</a:t>
            </a:r>
            <a:r>
              <a:rPr lang="en-US" sz="1400" b="1" dirty="0" smtClean="0">
                <a:solidFill>
                  <a:srgbClr val="00B050"/>
                </a:solidFill>
              </a:rPr>
              <a:t>hich can be included in “1 Overview” of TGD.</a:t>
            </a:r>
          </a:p>
          <a:p>
            <a:pPr>
              <a:buNone/>
            </a:pPr>
            <a:endParaRPr lang="en-US" sz="1600" b="1" i="1" dirty="0" smtClean="0">
              <a:solidFill>
                <a:srgbClr val="FF0000"/>
              </a:solidFill>
            </a:endParaRPr>
          </a:p>
          <a:p>
            <a:pPr>
              <a:buNone/>
            </a:pPr>
            <a:r>
              <a:rPr lang="en-US" sz="1600" b="1" i="1" dirty="0" smtClean="0">
                <a:solidFill>
                  <a:srgbClr val="FF0000"/>
                </a:solidFill>
              </a:rPr>
              <a:t>Methodology</a:t>
            </a:r>
          </a:p>
          <a:p>
            <a:pPr>
              <a:buNone/>
            </a:pPr>
            <a:endParaRPr lang="en-US" sz="1600" dirty="0" smtClean="0"/>
          </a:p>
          <a:p>
            <a:pPr>
              <a:buNone/>
            </a:pPr>
            <a:r>
              <a:rPr lang="en-US" sz="1600" dirty="0" smtClean="0">
                <a:solidFill>
                  <a:srgbClr val="FF0000"/>
                </a:solidFill>
              </a:rPr>
              <a:t>	The </a:t>
            </a:r>
            <a:r>
              <a:rPr lang="en-US" sz="1600" dirty="0" smtClean="0">
                <a:solidFill>
                  <a:srgbClr val="FF0000"/>
                </a:solidFill>
              </a:rPr>
              <a:t>methodology is based on a consensus approach to defining a minimal set of features, characteristics, performance and constraints to be considered when making a proposal. </a:t>
            </a:r>
            <a:endParaRPr lang="en-US" sz="1600" dirty="0" smtClean="0">
              <a:solidFill>
                <a:srgbClr val="FF0000"/>
              </a:solidFill>
            </a:endParaRPr>
          </a:p>
          <a:p>
            <a:pPr>
              <a:buNone/>
            </a:pPr>
            <a:endParaRPr lang="en-US" sz="1600" dirty="0" smtClean="0">
              <a:solidFill>
                <a:srgbClr val="FF0000"/>
              </a:solidFill>
            </a:endParaRPr>
          </a:p>
          <a:p>
            <a:pPr>
              <a:buNone/>
            </a:pPr>
            <a:r>
              <a:rPr lang="en-US" sz="1600" dirty="0" smtClean="0">
                <a:solidFill>
                  <a:srgbClr val="FF0000"/>
                </a:solidFill>
              </a:rPr>
              <a:t>	This </a:t>
            </a:r>
            <a:r>
              <a:rPr lang="en-US" sz="1600" dirty="0" smtClean="0">
                <a:solidFill>
                  <a:srgbClr val="FF0000"/>
                </a:solidFill>
              </a:rPr>
              <a:t>document provides:</a:t>
            </a:r>
          </a:p>
          <a:p>
            <a:pPr lvl="1"/>
            <a:r>
              <a:rPr lang="en-US" sz="1600" dirty="0" smtClean="0">
                <a:solidFill>
                  <a:srgbClr val="FF0000"/>
                </a:solidFill>
              </a:rPr>
              <a:t>A functional view of the </a:t>
            </a:r>
            <a:r>
              <a:rPr lang="en-US" sz="1600" dirty="0" smtClean="0">
                <a:solidFill>
                  <a:srgbClr val="FF0000"/>
                </a:solidFill>
              </a:rPr>
              <a:t>L2R </a:t>
            </a:r>
            <a:r>
              <a:rPr lang="en-US" sz="1600" dirty="0" smtClean="0">
                <a:solidFill>
                  <a:srgbClr val="FF0000"/>
                </a:solidFill>
              </a:rPr>
              <a:t>characteristics, in the form of specific parameters which define externally verifiable performance and interoperability considerations ;</a:t>
            </a:r>
          </a:p>
          <a:p>
            <a:pPr lvl="1"/>
            <a:r>
              <a:rPr lang="en-US" sz="1600" dirty="0" smtClean="0">
                <a:solidFill>
                  <a:srgbClr val="FF0000"/>
                </a:solidFill>
              </a:rPr>
              <a:t>Performance descriptions which characterize the </a:t>
            </a:r>
            <a:r>
              <a:rPr lang="en-US" sz="1600" dirty="0" smtClean="0">
                <a:solidFill>
                  <a:srgbClr val="FF0000"/>
                </a:solidFill>
              </a:rPr>
              <a:t>Layer 2 routing with </a:t>
            </a:r>
            <a:r>
              <a:rPr lang="en-US" sz="1600" dirty="0" smtClean="0">
                <a:solidFill>
                  <a:srgbClr val="FF0000"/>
                </a:solidFill>
              </a:rPr>
              <a:t>any required MAC </a:t>
            </a:r>
            <a:r>
              <a:rPr lang="en-US" sz="1600" dirty="0" smtClean="0">
                <a:solidFill>
                  <a:srgbClr val="FF0000"/>
                </a:solidFill>
              </a:rPr>
              <a:t>information elements.</a:t>
            </a:r>
          </a:p>
          <a:p>
            <a:pPr>
              <a:buNone/>
            </a:pPr>
            <a:r>
              <a:rPr lang="en-GB" sz="1600" dirty="0" smtClean="0">
                <a:solidFill>
                  <a:srgbClr val="FF0000"/>
                </a:solidFill>
              </a:rPr>
              <a:t>	</a:t>
            </a:r>
          </a:p>
          <a:p>
            <a:pPr>
              <a:buNone/>
            </a:pPr>
            <a:r>
              <a:rPr lang="en-GB" sz="1600" dirty="0" smtClean="0">
                <a:solidFill>
                  <a:srgbClr val="FF0000"/>
                </a:solidFill>
              </a:rPr>
              <a:t>	</a:t>
            </a:r>
            <a:r>
              <a:rPr lang="en-GB" sz="1600" dirty="0" smtClean="0">
                <a:solidFill>
                  <a:srgbClr val="FF0000"/>
                </a:solidFill>
              </a:rPr>
              <a:t>In </a:t>
            </a:r>
            <a:r>
              <a:rPr lang="en-GB" sz="1600" dirty="0" smtClean="0">
                <a:solidFill>
                  <a:srgbClr val="FF0000"/>
                </a:solidFill>
              </a:rPr>
              <a:t>preparing proposals, this can be used as a framework to produce a concise summary of the characteristics of each given proposal, and will allow the group to see the similarities and differences in submitted proposals. </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SUMMARY AND </a:t>
            </a:r>
            <a:r>
              <a:rPr lang="en-US" sz="3200" b="1" i="1" dirty="0" smtClean="0">
                <a:solidFill>
                  <a:srgbClr val="00B0F0"/>
                </a:solidFill>
                <a:cs typeface="Times New Roman" pitchFamily="18" charset="0"/>
              </a:rPr>
              <a:t>CONCLUSIONS (5)</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876800"/>
          </a:xfrm>
          <a:noFill/>
        </p:spPr>
        <p:txBody>
          <a:bodyPr>
            <a:normAutofit fontScale="92500" lnSpcReduction="20000"/>
          </a:bodyPr>
          <a:lstStyle/>
          <a:p>
            <a:pPr marL="342900" lvl="1" indent="-342900">
              <a:buFont typeface="Arial" pitchFamily="34" charset="0"/>
              <a:buChar char="•"/>
            </a:pPr>
            <a:r>
              <a:rPr lang="en-US" sz="2000" dirty="0" smtClean="0"/>
              <a:t>Proposed table of contents for evaluation methodology for TG10</a:t>
            </a:r>
          </a:p>
          <a:p>
            <a:pPr marL="742950" lvl="2" indent="-342900"/>
            <a:r>
              <a:rPr lang="en-US" sz="1500" b="1" dirty="0" smtClean="0">
                <a:solidFill>
                  <a:srgbClr val="00B050"/>
                </a:solidFill>
              </a:rPr>
              <a:t>If the group decides to adopt a format which needs a clause for Evaluation Methodology.</a:t>
            </a:r>
            <a:endParaRPr lang="en-US" sz="1500" b="1" dirty="0" smtClean="0">
              <a:solidFill>
                <a:srgbClr val="00B050"/>
              </a:solidFill>
            </a:endParaRPr>
          </a:p>
          <a:p>
            <a:endParaRPr lang="en-US" sz="800" b="1" i="1" dirty="0" smtClean="0">
              <a:solidFill>
                <a:srgbClr val="FF0000"/>
              </a:solidFill>
            </a:endParaRPr>
          </a:p>
          <a:p>
            <a:pPr>
              <a:buNone/>
            </a:pPr>
            <a:r>
              <a:rPr lang="en-US" sz="1700" b="1" dirty="0" smtClean="0">
                <a:solidFill>
                  <a:srgbClr val="FF0000"/>
                </a:solidFill>
              </a:rPr>
              <a:t>8 Evaluation Methodology</a:t>
            </a:r>
          </a:p>
          <a:p>
            <a:pPr>
              <a:buNone/>
            </a:pPr>
            <a:r>
              <a:rPr lang="en-US" sz="1600" dirty="0" smtClean="0">
                <a:solidFill>
                  <a:srgbClr val="FF0000"/>
                </a:solidFill>
              </a:rPr>
              <a:t>8.1 </a:t>
            </a:r>
            <a:r>
              <a:rPr lang="en-GB" sz="1600" dirty="0" smtClean="0">
                <a:solidFill>
                  <a:srgbClr val="FF0000"/>
                </a:solidFill>
              </a:rPr>
              <a:t>Simulation scenarios and </a:t>
            </a:r>
            <a:r>
              <a:rPr lang="en-GB" sz="1600" dirty="0" smtClean="0">
                <a:solidFill>
                  <a:srgbClr val="FF0000"/>
                </a:solidFill>
              </a:rPr>
              <a:t>parameters</a:t>
            </a:r>
          </a:p>
          <a:p>
            <a:pPr>
              <a:buNone/>
            </a:pPr>
            <a:r>
              <a:rPr lang="en-GB" sz="1600" dirty="0" smtClean="0">
                <a:solidFill>
                  <a:srgbClr val="FF0000"/>
                </a:solidFill>
              </a:rPr>
              <a:t>8.1.1 Scenarios</a:t>
            </a:r>
          </a:p>
          <a:p>
            <a:pPr>
              <a:buNone/>
            </a:pPr>
            <a:r>
              <a:rPr lang="en-GB" sz="1600" dirty="0" smtClean="0">
                <a:solidFill>
                  <a:srgbClr val="FF0000"/>
                </a:solidFill>
              </a:rPr>
              <a:t>8.1.1 Related parameters</a:t>
            </a:r>
            <a:endParaRPr lang="en-US" sz="1600" dirty="0" smtClean="0">
              <a:solidFill>
                <a:srgbClr val="FF0000"/>
              </a:solidFill>
            </a:endParaRPr>
          </a:p>
          <a:p>
            <a:pPr>
              <a:buNone/>
            </a:pPr>
            <a:r>
              <a:rPr lang="en-US" sz="1600" dirty="0" smtClean="0">
                <a:solidFill>
                  <a:srgbClr val="FF0000"/>
                </a:solidFill>
              </a:rPr>
              <a:t>8.2 System level simulation (Layer 2)</a:t>
            </a:r>
          </a:p>
          <a:p>
            <a:pPr>
              <a:buNone/>
            </a:pPr>
            <a:r>
              <a:rPr lang="en-US" sz="1600" dirty="0" smtClean="0">
                <a:solidFill>
                  <a:srgbClr val="FF0000"/>
                </a:solidFill>
              </a:rPr>
              <a:t>8.2.1 </a:t>
            </a:r>
            <a:r>
              <a:rPr lang="en-GB" sz="1600" dirty="0" smtClean="0">
                <a:solidFill>
                  <a:srgbClr val="FF0000"/>
                </a:solidFill>
              </a:rPr>
              <a:t>General simulation </a:t>
            </a:r>
            <a:r>
              <a:rPr lang="en-GB" sz="1600" dirty="0" smtClean="0">
                <a:solidFill>
                  <a:srgbClr val="FF0000"/>
                </a:solidFill>
              </a:rPr>
              <a:t>parameters</a:t>
            </a:r>
          </a:p>
          <a:p>
            <a:pPr>
              <a:buNone/>
            </a:pPr>
            <a:endParaRPr lang="en-GB" sz="1600" dirty="0" smtClean="0">
              <a:solidFill>
                <a:srgbClr val="FF0000"/>
              </a:solidFill>
            </a:endParaRPr>
          </a:p>
          <a:p>
            <a:pPr>
              <a:buNone/>
            </a:pPr>
            <a:endParaRPr lang="en-GB" sz="1600" dirty="0" smtClean="0">
              <a:solidFill>
                <a:srgbClr val="FF0000"/>
              </a:solidFill>
            </a:endParaRPr>
          </a:p>
          <a:p>
            <a:pPr>
              <a:buNone/>
            </a:pPr>
            <a:endParaRPr lang="en-GB" sz="1600" dirty="0" smtClean="0">
              <a:solidFill>
                <a:srgbClr val="FF0000"/>
              </a:solidFill>
            </a:endParaRPr>
          </a:p>
          <a:p>
            <a:pPr>
              <a:buNone/>
            </a:pPr>
            <a:endParaRPr lang="en-GB" sz="1600" dirty="0" smtClean="0">
              <a:solidFill>
                <a:srgbClr val="FF0000"/>
              </a:solidFill>
            </a:endParaRPr>
          </a:p>
          <a:p>
            <a:pPr>
              <a:buNone/>
            </a:pPr>
            <a:endParaRPr lang="en-GB" sz="1600" dirty="0" smtClean="0">
              <a:solidFill>
                <a:srgbClr val="FF0000"/>
              </a:solidFill>
            </a:endParaRPr>
          </a:p>
          <a:p>
            <a:pPr>
              <a:buNone/>
            </a:pPr>
            <a:endParaRPr lang="en-GB" sz="1600" dirty="0" smtClean="0">
              <a:solidFill>
                <a:srgbClr val="FF0000"/>
              </a:solidFill>
            </a:endParaRPr>
          </a:p>
          <a:p>
            <a:pPr>
              <a:buNone/>
            </a:pPr>
            <a:endParaRPr lang="en-GB" sz="1600" dirty="0" smtClean="0">
              <a:solidFill>
                <a:srgbClr val="FF0000"/>
              </a:solidFill>
            </a:endParaRPr>
          </a:p>
          <a:p>
            <a:pPr>
              <a:buNone/>
            </a:pPr>
            <a:endParaRPr lang="en-GB" sz="1600" dirty="0" smtClean="0">
              <a:solidFill>
                <a:srgbClr val="FF0000"/>
              </a:solidFill>
            </a:endParaRPr>
          </a:p>
          <a:p>
            <a:pPr>
              <a:buNone/>
            </a:pPr>
            <a:endParaRPr lang="en-US" sz="1200" dirty="0" smtClean="0"/>
          </a:p>
          <a:p>
            <a:pPr>
              <a:buNone/>
            </a:pPr>
            <a:r>
              <a:rPr lang="en-GB" sz="1600" dirty="0" smtClean="0">
                <a:solidFill>
                  <a:srgbClr val="FF0000"/>
                </a:solidFill>
              </a:rPr>
              <a:t>8.2.2 </a:t>
            </a:r>
            <a:r>
              <a:rPr lang="en-US" sz="1600" dirty="0" smtClean="0">
                <a:solidFill>
                  <a:srgbClr val="FF0000"/>
                </a:solidFill>
              </a:rPr>
              <a:t>Information </a:t>
            </a:r>
            <a:r>
              <a:rPr lang="en-US" sz="1600" dirty="0" smtClean="0">
                <a:solidFill>
                  <a:srgbClr val="FF0000"/>
                </a:solidFill>
              </a:rPr>
              <a:t>from MAC and PHY Layer </a:t>
            </a:r>
          </a:p>
          <a:p>
            <a:pPr>
              <a:buNone/>
            </a:pPr>
            <a:r>
              <a:rPr lang="en-GB" sz="1600" dirty="0" smtClean="0">
                <a:solidFill>
                  <a:srgbClr val="FF0000"/>
                </a:solidFill>
              </a:rPr>
              <a:t>8.2.3 </a:t>
            </a:r>
            <a:r>
              <a:rPr lang="en-GB" sz="1600" dirty="0" smtClean="0">
                <a:solidFill>
                  <a:srgbClr val="FF0000"/>
                </a:solidFill>
              </a:rPr>
              <a:t>Scenarios &amp; parameters </a:t>
            </a:r>
            <a:r>
              <a:rPr lang="en-US" sz="1600" dirty="0" smtClean="0">
                <a:solidFill>
                  <a:srgbClr val="FF0000"/>
                </a:solidFill>
              </a:rPr>
              <a:t>for </a:t>
            </a:r>
            <a:r>
              <a:rPr lang="en-US" sz="1600" dirty="0" smtClean="0">
                <a:solidFill>
                  <a:srgbClr val="FF0000"/>
                </a:solidFill>
              </a:rPr>
              <a:t>communication links</a:t>
            </a:r>
            <a:endParaRPr lang="en-US" sz="1600" dirty="0" smtClean="0">
              <a:solidFill>
                <a:srgbClr val="FF0000"/>
              </a:solidFill>
            </a:endParaRPr>
          </a:p>
          <a:p>
            <a:pPr>
              <a:buNone/>
            </a:pPr>
            <a:r>
              <a:rPr lang="en-US" sz="1600" dirty="0" smtClean="0">
                <a:solidFill>
                  <a:srgbClr val="FF0000"/>
                </a:solidFill>
              </a:rPr>
              <a:t>8.2.4 Scenarios &amp; parameters for flow control and routing</a:t>
            </a:r>
            <a:endParaRPr lang="en-GB" sz="1700" dirty="0" smtClean="0">
              <a:solidFill>
                <a:srgbClr val="FF0000"/>
              </a:solidFill>
            </a:endParaRPr>
          </a:p>
          <a:p>
            <a:pPr lvl="1"/>
            <a:endParaRPr lang="en-US" sz="1600" dirty="0" smtClean="0"/>
          </a:p>
        </p:txBody>
      </p:sp>
      <p:graphicFrame>
        <p:nvGraphicFramePr>
          <p:cNvPr id="4" name="Table 3"/>
          <p:cNvGraphicFramePr>
            <a:graphicFrameLocks noGrp="1"/>
          </p:cNvGraphicFramePr>
          <p:nvPr/>
        </p:nvGraphicFramePr>
        <p:xfrm>
          <a:off x="838200" y="3703320"/>
          <a:ext cx="7848600" cy="1706880"/>
        </p:xfrm>
        <a:graphic>
          <a:graphicData uri="http://schemas.openxmlformats.org/drawingml/2006/table">
            <a:tbl>
              <a:tblPr firstRow="1" bandRow="1">
                <a:tableStyleId>{5C22544A-7EE6-4342-B048-85BDC9FD1C3A}</a:tableStyleId>
              </a:tblPr>
              <a:tblGrid>
                <a:gridCol w="2317206"/>
                <a:gridCol w="5531394"/>
              </a:tblGrid>
              <a:tr h="190500">
                <a:tc>
                  <a:txBody>
                    <a:bodyPr/>
                    <a:lstStyle/>
                    <a:p>
                      <a:r>
                        <a:rPr lang="en-US" sz="800" dirty="0" smtClean="0"/>
                        <a:t>parameters</a:t>
                      </a:r>
                      <a:endParaRPr lang="en-US" sz="800" dirty="0"/>
                    </a:p>
                  </a:txBody>
                  <a:tcPr/>
                </a:tc>
                <a:tc>
                  <a:txBody>
                    <a:bodyPr/>
                    <a:lstStyle/>
                    <a:p>
                      <a:r>
                        <a:rPr lang="en-US" sz="800" dirty="0" smtClean="0"/>
                        <a:t>values</a:t>
                      </a:r>
                      <a:endParaRPr lang="en-US" sz="800" dirty="0"/>
                    </a:p>
                  </a:txBody>
                  <a:tcPr/>
                </a:tc>
              </a:tr>
              <a:tr h="190500">
                <a:tc>
                  <a:txBody>
                    <a:bodyPr/>
                    <a:lstStyle/>
                    <a:p>
                      <a:r>
                        <a:rPr lang="en-US" sz="800" dirty="0" smtClean="0"/>
                        <a:t>Data rates</a:t>
                      </a:r>
                      <a:r>
                        <a:rPr lang="en-US" sz="800" baseline="0" dirty="0" smtClean="0"/>
                        <a:t> </a:t>
                      </a:r>
                      <a:endParaRPr lang="en-US" sz="800" dirty="0"/>
                    </a:p>
                  </a:txBody>
                  <a:tcPr/>
                </a:tc>
                <a:tc>
                  <a:txBody>
                    <a:bodyPr/>
                    <a:lstStyle/>
                    <a:p>
                      <a:r>
                        <a:rPr lang="en-US" sz="800" dirty="0" smtClean="0"/>
                        <a:t>1 kbps – 27 Mbps</a:t>
                      </a:r>
                      <a:endParaRPr lang="en-US" sz="800" dirty="0"/>
                    </a:p>
                  </a:txBody>
                  <a:tcPr/>
                </a:tc>
              </a:tr>
              <a:tr h="190500">
                <a:tc>
                  <a:txBody>
                    <a:bodyPr/>
                    <a:lstStyle/>
                    <a:p>
                      <a:r>
                        <a:rPr lang="en-US" sz="800" dirty="0" smtClean="0"/>
                        <a:t>Type network</a:t>
                      </a:r>
                      <a:endParaRPr lang="en-US" sz="800" dirty="0"/>
                    </a:p>
                  </a:txBody>
                  <a:tcPr/>
                </a:tc>
                <a:tc>
                  <a:txBody>
                    <a:bodyPr/>
                    <a:lstStyle/>
                    <a:p>
                      <a:r>
                        <a:rPr lang="en-US" sz="800" dirty="0" smtClean="0"/>
                        <a:t>Mesh, </a:t>
                      </a:r>
                      <a:r>
                        <a:rPr lang="en-US" sz="800" kern="1200" dirty="0" smtClean="0">
                          <a:solidFill>
                            <a:schemeClr val="dk1"/>
                          </a:solidFill>
                          <a:latin typeface="+mn-lt"/>
                          <a:ea typeface="+mn-ea"/>
                          <a:cs typeface="+mn-cs"/>
                        </a:rPr>
                        <a:t>linear topology , dynamically changing on the order of a minute time frame</a:t>
                      </a:r>
                      <a:endParaRPr lang="en-US" sz="800" dirty="0"/>
                    </a:p>
                  </a:txBody>
                  <a:tcPr/>
                </a:tc>
              </a:tr>
              <a:tr h="190500">
                <a:tc>
                  <a:txBody>
                    <a:bodyPr/>
                    <a:lstStyle/>
                    <a:p>
                      <a:r>
                        <a:rPr lang="en-US" sz="800" dirty="0" smtClean="0"/>
                        <a:t>Transmission types</a:t>
                      </a:r>
                      <a:endParaRPr lang="en-US" sz="800" dirty="0"/>
                    </a:p>
                  </a:txBody>
                  <a:tcPr/>
                </a:tc>
                <a:tc>
                  <a:txBody>
                    <a:bodyPr/>
                    <a:lstStyle/>
                    <a:p>
                      <a:r>
                        <a:rPr lang="en-US" sz="800" dirty="0" smtClean="0"/>
                        <a:t>One-to-many,</a:t>
                      </a:r>
                      <a:r>
                        <a:rPr lang="en-US" sz="800" baseline="0" dirty="0" smtClean="0"/>
                        <a:t> many-to-one, multicast, broadcast, </a:t>
                      </a:r>
                      <a:r>
                        <a:rPr lang="en-US" sz="800" kern="1200" dirty="0" smtClean="0">
                          <a:solidFill>
                            <a:schemeClr val="dk1"/>
                          </a:solidFill>
                          <a:latin typeface="+mn-lt"/>
                          <a:ea typeface="+mn-ea"/>
                          <a:cs typeface="+mn-cs"/>
                        </a:rPr>
                        <a:t>peer to peer </a:t>
                      </a:r>
                      <a:endParaRPr lang="en-US" sz="800" dirty="0"/>
                    </a:p>
                  </a:txBody>
                  <a:tcPr/>
                </a:tc>
              </a:tr>
              <a:tr h="190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Max packet delay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10 sec</a:t>
                      </a:r>
                    </a:p>
                  </a:txBody>
                  <a:tcPr/>
                </a:tc>
              </a:tr>
              <a:tr h="190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Duty cycle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TBD</a:t>
                      </a:r>
                    </a:p>
                  </a:txBody>
                  <a:tcPr/>
                </a:tc>
              </a:tr>
              <a:tr h="190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Sleep time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TBD</a:t>
                      </a:r>
                    </a:p>
                  </a:txBody>
                  <a:tcPr/>
                </a:tc>
              </a:tr>
              <a:tr h="190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800" dirty="0" smtClean="0"/>
                    </a:p>
                  </a:txBody>
                  <a:tcPr/>
                </a:tc>
              </a:tr>
            </a:tbl>
          </a:graphicData>
        </a:graphic>
      </p:graphicFrame>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TG4a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1800" b="1" u="sng" dirty="0" smtClean="0"/>
              <a:t>Related </a:t>
            </a:r>
            <a:r>
              <a:rPr lang="en-US" sz="1800" b="1" u="sng" dirty="0" smtClean="0"/>
              <a:t>documents</a:t>
            </a:r>
            <a:r>
              <a:rPr lang="en-US" sz="1800" b="1" dirty="0" smtClean="0"/>
              <a:t>:</a:t>
            </a:r>
            <a:endParaRPr lang="en-US" sz="1800" dirty="0" smtClean="0"/>
          </a:p>
          <a:p>
            <a:r>
              <a:rPr lang="en-US" sz="1600" dirty="0" smtClean="0"/>
              <a:t>15-04-0380-02-004a-tg4a-call-proposals </a:t>
            </a:r>
            <a:endParaRPr lang="en-US" sz="1600" dirty="0" smtClean="0"/>
          </a:p>
          <a:p>
            <a:r>
              <a:rPr lang="en-US" sz="1600" dirty="0" smtClean="0"/>
              <a:t>15-03-0442-01-004a-sg4a-categories-cfa-responses</a:t>
            </a:r>
          </a:p>
          <a:p>
            <a:r>
              <a:rPr lang="en-US" sz="1600" dirty="0" smtClean="0"/>
              <a:t>15-04-0198-02-004a-tg4a-technical-requirement-doc</a:t>
            </a:r>
          </a:p>
          <a:p>
            <a:r>
              <a:rPr lang="en-US" sz="1600" dirty="0" smtClean="0"/>
              <a:t>15-04-0232-16-004a-tg4a-alt-phy-selection-criteria</a:t>
            </a:r>
          </a:p>
          <a:p>
            <a:r>
              <a:rPr lang="en-US" sz="1600" dirty="0" smtClean="0"/>
              <a:t>15-04-0247-03-004a-tg4a-down-selection-voting-procedure</a:t>
            </a:r>
          </a:p>
          <a:p>
            <a:pPr>
              <a:buNone/>
            </a:pPr>
            <a:r>
              <a:rPr lang="en-US" sz="1800" b="1" u="sng" dirty="0" smtClean="0"/>
              <a:t>Contents </a:t>
            </a:r>
            <a:r>
              <a:rPr lang="en-US" sz="1800" b="1" u="sng" dirty="0" smtClean="0"/>
              <a:t>related to evaluation methodology</a:t>
            </a:r>
            <a:r>
              <a:rPr lang="en-US" sz="1800" b="1" u="sng" dirty="0" smtClean="0"/>
              <a:t>: </a:t>
            </a:r>
            <a:endParaRPr lang="en-US" sz="1800" b="1" u="sng" dirty="0" smtClean="0"/>
          </a:p>
          <a:p>
            <a:pPr>
              <a:buNone/>
            </a:pPr>
            <a:r>
              <a:rPr lang="en-US" sz="1600" b="1" u="sng" dirty="0" smtClean="0">
                <a:solidFill>
                  <a:srgbClr val="FF0000"/>
                </a:solidFill>
              </a:rPr>
              <a:t>From CFP</a:t>
            </a:r>
          </a:p>
          <a:p>
            <a:r>
              <a:rPr lang="en-US" sz="1600" dirty="0" smtClean="0">
                <a:solidFill>
                  <a:srgbClr val="FF0000"/>
                </a:solidFill>
              </a:rPr>
              <a:t>This CFP solicits data that will fulfill this PAR for the creation of this amendment standard.  Additionally, there are 2 other documents that are required reading: </a:t>
            </a:r>
            <a:endParaRPr lang="en-US" sz="1600" dirty="0" smtClean="0">
              <a:solidFill>
                <a:srgbClr val="FF0000"/>
              </a:solidFill>
            </a:endParaRPr>
          </a:p>
          <a:p>
            <a:pPr lvl="1"/>
            <a:r>
              <a:rPr lang="en-US" sz="1400" dirty="0" smtClean="0">
                <a:solidFill>
                  <a:srgbClr val="FF0000"/>
                </a:solidFill>
              </a:rPr>
              <a:t>(</a:t>
            </a:r>
            <a:r>
              <a:rPr lang="en-US" sz="1400" dirty="0" smtClean="0">
                <a:solidFill>
                  <a:srgbClr val="FF0000"/>
                </a:solidFill>
              </a:rPr>
              <a:t>1) a summary of the 19 application presentations from the Study Group 4a call for applications (document 03/442r1) and definition of the fundamental requirements implied by applications  (draft document: IEEE P802.15-04/198r2 Alternate PHY Technical Requirements) and </a:t>
            </a:r>
            <a:endParaRPr lang="en-US" sz="1400" dirty="0" smtClean="0">
              <a:solidFill>
                <a:srgbClr val="FF0000"/>
              </a:solidFill>
            </a:endParaRPr>
          </a:p>
          <a:p>
            <a:pPr lvl="1"/>
            <a:r>
              <a:rPr lang="en-US" sz="1400" dirty="0" smtClean="0">
                <a:solidFill>
                  <a:srgbClr val="FF0000"/>
                </a:solidFill>
              </a:rPr>
              <a:t>(</a:t>
            </a:r>
            <a:r>
              <a:rPr lang="en-US" sz="1400" dirty="0" smtClean="0">
                <a:solidFill>
                  <a:srgbClr val="FF0000"/>
                </a:solidFill>
              </a:rPr>
              <a:t>2) a list of expected performance and attribute criteria (</a:t>
            </a:r>
            <a:r>
              <a:rPr lang="en-US" sz="1400" dirty="0" smtClean="0">
                <a:solidFill>
                  <a:srgbClr val="FF0000"/>
                </a:solidFill>
              </a:rPr>
              <a:t>draft </a:t>
            </a:r>
            <a:r>
              <a:rPr lang="en-US" sz="1400" dirty="0" smtClean="0">
                <a:solidFill>
                  <a:srgbClr val="FF0000"/>
                </a:solidFill>
              </a:rPr>
              <a:t>document: IEEE P802.15-04/232 Alternate PHY Selection Criteria – latest revision).  These criteria will be used to evaluate the </a:t>
            </a:r>
            <a:r>
              <a:rPr lang="en-US" sz="1400" dirty="0" smtClean="0">
                <a:solidFill>
                  <a:srgbClr val="FF0000"/>
                </a:solidFill>
              </a:rPr>
              <a:t>proposals.</a:t>
            </a:r>
            <a:endParaRPr lang="en-US" sz="1400" b="1" dirty="0" smtClean="0">
              <a:solidFill>
                <a:srgbClr val="FF000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TG4a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20000"/>
          </a:bodyPr>
          <a:lstStyle/>
          <a:p>
            <a:pPr>
              <a:buNone/>
            </a:pPr>
            <a:r>
              <a:rPr lang="en-US" sz="1900" b="1" u="sng" dirty="0" smtClean="0"/>
              <a:t>Contents </a:t>
            </a:r>
            <a:r>
              <a:rPr lang="en-US" sz="1900" b="1" u="sng" dirty="0" smtClean="0"/>
              <a:t>related to evaluation methodology</a:t>
            </a:r>
            <a:r>
              <a:rPr lang="en-US" sz="1900" b="1" u="sng" dirty="0" smtClean="0"/>
              <a:t>: </a:t>
            </a:r>
            <a:endParaRPr lang="en-US" sz="1900" b="1" u="sng" dirty="0" smtClean="0"/>
          </a:p>
          <a:p>
            <a:pPr>
              <a:buNone/>
            </a:pPr>
            <a:r>
              <a:rPr lang="en-US" sz="1700" b="1" u="sng" dirty="0" smtClean="0">
                <a:solidFill>
                  <a:srgbClr val="FF0000"/>
                </a:solidFill>
              </a:rPr>
              <a:t>From TRD</a:t>
            </a:r>
          </a:p>
          <a:p>
            <a:r>
              <a:rPr lang="en-US" sz="1700" dirty="0" smtClean="0">
                <a:solidFill>
                  <a:srgbClr val="FF0000"/>
                </a:solidFill>
              </a:rPr>
              <a:t>This </a:t>
            </a:r>
            <a:r>
              <a:rPr lang="en-US" sz="1700" dirty="0" smtClean="0">
                <a:solidFill>
                  <a:srgbClr val="FF0000"/>
                </a:solidFill>
              </a:rPr>
              <a:t>document serves two </a:t>
            </a:r>
            <a:r>
              <a:rPr lang="en-US" sz="1700" dirty="0" smtClean="0">
                <a:solidFill>
                  <a:srgbClr val="FF0000"/>
                </a:solidFill>
              </a:rPr>
              <a:t>purposes. It is first a </a:t>
            </a:r>
            <a:r>
              <a:rPr lang="en-US" sz="1700" dirty="0" smtClean="0">
                <a:solidFill>
                  <a:srgbClr val="FF0000"/>
                </a:solidFill>
              </a:rPr>
              <a:t>summary of the application presentations from the Study Group 4a call for applications. Second it defines the fundamental requirements implied by applications and summarized in the documents </a:t>
            </a:r>
          </a:p>
          <a:p>
            <a:pPr lvl="1"/>
            <a:r>
              <a:rPr lang="en-US" sz="1500" dirty="0" smtClean="0">
                <a:solidFill>
                  <a:srgbClr val="FF0000"/>
                </a:solidFill>
              </a:rPr>
              <a:t>ref. 15-03-0489-04-004a-application-requirement-analysis.xls</a:t>
            </a:r>
          </a:p>
          <a:p>
            <a:pPr lvl="1"/>
            <a:r>
              <a:rPr lang="en-US" sz="1500" dirty="0" smtClean="0">
                <a:solidFill>
                  <a:srgbClr val="FF0000"/>
                </a:solidFill>
              </a:rPr>
              <a:t>ref. 15-03-0442-01-004a-Categories for CFA SG4a Response.doc</a:t>
            </a:r>
          </a:p>
          <a:p>
            <a:pPr lvl="0"/>
            <a:r>
              <a:rPr lang="en-US" sz="1700" dirty="0" smtClean="0">
                <a:solidFill>
                  <a:srgbClr val="FF0000"/>
                </a:solidFill>
              </a:rPr>
              <a:t>This document associated with the corresponding selection criteria document will guide proposers on how to respond to a call for proposals. </a:t>
            </a:r>
            <a:endParaRPr lang="en-US" sz="1700" dirty="0" smtClean="0">
              <a:solidFill>
                <a:srgbClr val="FF0000"/>
              </a:solidFill>
            </a:endParaRPr>
          </a:p>
          <a:p>
            <a:pPr lvl="0">
              <a:buNone/>
            </a:pPr>
            <a:r>
              <a:rPr lang="en-US" sz="1700" b="1" u="sng" dirty="0" smtClean="0">
                <a:solidFill>
                  <a:srgbClr val="FF0000"/>
                </a:solidFill>
              </a:rPr>
              <a:t>From SCD</a:t>
            </a:r>
          </a:p>
          <a:p>
            <a:pPr lvl="0"/>
            <a:r>
              <a:rPr lang="en-US" sz="1700" dirty="0" smtClean="0">
                <a:solidFill>
                  <a:srgbClr val="FF0000"/>
                </a:solidFill>
              </a:rPr>
              <a:t>This document defines technical criteria which the proposals should meet including general selection criteria, PHY and MAC criteria.</a:t>
            </a:r>
          </a:p>
          <a:p>
            <a:pPr lvl="0"/>
            <a:r>
              <a:rPr lang="en-US" sz="1700" dirty="0" smtClean="0">
                <a:solidFill>
                  <a:srgbClr val="FF0000"/>
                </a:solidFill>
              </a:rPr>
              <a:t>This group struggled to apply this document, but the group completed the baseline document before it was finalized.</a:t>
            </a:r>
            <a:endParaRPr lang="en-US" sz="1700" dirty="0" smtClean="0">
              <a:solidFill>
                <a:srgbClr val="FF0000"/>
              </a:solidFill>
            </a:endParaRPr>
          </a:p>
          <a:p>
            <a:pPr lvl="1"/>
            <a:endParaRPr lang="en-GB" sz="1600" dirty="0" smtClean="0">
              <a:solidFill>
                <a:srgbClr val="FF0000"/>
              </a:solidFill>
            </a:endParaRPr>
          </a:p>
          <a:p>
            <a:pPr>
              <a:buNone/>
            </a:pPr>
            <a:r>
              <a:rPr lang="en-US" sz="1900" b="1" u="sng" dirty="0" smtClean="0">
                <a:solidFill>
                  <a:srgbClr val="00B050"/>
                </a:solidFill>
              </a:rPr>
              <a:t>Methodology for this group</a:t>
            </a:r>
          </a:p>
          <a:p>
            <a:r>
              <a:rPr lang="en-US" sz="1700" dirty="0" smtClean="0">
                <a:solidFill>
                  <a:srgbClr val="00B050"/>
                </a:solidFill>
              </a:rPr>
              <a:t>M</a:t>
            </a:r>
            <a:r>
              <a:rPr lang="en-US" sz="1700" dirty="0" smtClean="0">
                <a:solidFill>
                  <a:srgbClr val="00B050"/>
                </a:solidFill>
              </a:rPr>
              <a:t>ethodology for preparing the proposals </a:t>
            </a:r>
            <a:r>
              <a:rPr lang="en-US" sz="1700" dirty="0" smtClean="0">
                <a:solidFill>
                  <a:srgbClr val="00B050"/>
                </a:solidFill>
              </a:rPr>
              <a:t>is mentioned in the call for </a:t>
            </a:r>
            <a:r>
              <a:rPr lang="en-US" sz="1700" dirty="0" smtClean="0">
                <a:solidFill>
                  <a:srgbClr val="00B050"/>
                </a:solidFill>
              </a:rPr>
              <a:t>proposals (CFP) and TRD: technical requirements details.</a:t>
            </a:r>
          </a:p>
          <a:p>
            <a:r>
              <a:rPr lang="en-US" sz="1700" dirty="0" smtClean="0">
                <a:solidFill>
                  <a:srgbClr val="00B050"/>
                </a:solidFill>
              </a:rPr>
              <a:t>The methodology for evaluation of proposals is mentioned in a separate document, SCD.</a:t>
            </a:r>
            <a:endParaRPr lang="en-US" sz="1700" dirty="0" smtClean="0">
              <a:solidFill>
                <a:srgbClr val="00B05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TG4g </a:t>
            </a:r>
            <a:r>
              <a:rPr lang="en-US" sz="3200" b="1" i="1" dirty="0" smtClean="0">
                <a:solidFill>
                  <a:srgbClr val="00B0F0"/>
                </a:solidFill>
                <a:cs typeface="Times New Roman" pitchFamily="18" charset="0"/>
              </a:rPr>
              <a:t>(1)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92500" lnSpcReduction="10000"/>
          </a:bodyPr>
          <a:lstStyle/>
          <a:p>
            <a:pPr>
              <a:buNone/>
            </a:pPr>
            <a:r>
              <a:rPr lang="en-US" sz="1900" b="1" u="sng" dirty="0" smtClean="0"/>
              <a:t>Related document</a:t>
            </a:r>
            <a:r>
              <a:rPr lang="en-US" sz="1900" b="1" dirty="0" smtClean="0"/>
              <a:t>:</a:t>
            </a:r>
            <a:endParaRPr lang="en-US" sz="1900" dirty="0" smtClean="0"/>
          </a:p>
          <a:p>
            <a:r>
              <a:rPr lang="en-US" sz="1700" dirty="0" smtClean="0"/>
              <a:t>15-09-0077-00-004g-call-for-proposals</a:t>
            </a:r>
          </a:p>
          <a:p>
            <a:r>
              <a:rPr lang="en-US" sz="1700" dirty="0" smtClean="0"/>
              <a:t>15-09-0075-08-004g-phy-parameters-for-15-4g: Technical Guidance Document (TGD))</a:t>
            </a:r>
          </a:p>
          <a:p>
            <a:pPr>
              <a:buNone/>
            </a:pPr>
            <a:r>
              <a:rPr lang="en-US" sz="1900" b="1" u="sng" dirty="0" smtClean="0"/>
              <a:t>Contents </a:t>
            </a:r>
            <a:r>
              <a:rPr lang="en-US" sz="1900" b="1" u="sng" dirty="0" smtClean="0"/>
              <a:t>related to evaluation methodology</a:t>
            </a:r>
            <a:r>
              <a:rPr lang="en-US" sz="1900" b="1" u="sng" dirty="0" smtClean="0"/>
              <a:t>: </a:t>
            </a:r>
            <a:endParaRPr lang="en-US" sz="1900" b="1" u="sng" dirty="0" smtClean="0"/>
          </a:p>
          <a:p>
            <a:pPr>
              <a:buNone/>
            </a:pPr>
            <a:r>
              <a:rPr lang="en-US" sz="1600" b="1" u="sng" dirty="0" smtClean="0">
                <a:solidFill>
                  <a:srgbClr val="FF0000"/>
                </a:solidFill>
              </a:rPr>
              <a:t>From  </a:t>
            </a:r>
            <a:r>
              <a:rPr lang="en-US" sz="1600" b="1" u="sng" dirty="0" smtClean="0">
                <a:solidFill>
                  <a:srgbClr val="FF0000"/>
                </a:solidFill>
              </a:rPr>
              <a:t>CFP</a:t>
            </a:r>
            <a:endParaRPr lang="en-US" sz="1600" b="1" u="sng" dirty="0" smtClean="0">
              <a:solidFill>
                <a:srgbClr val="FF0000"/>
              </a:solidFill>
            </a:endParaRPr>
          </a:p>
          <a:p>
            <a:r>
              <a:rPr lang="en-US" sz="1600" dirty="0" smtClean="0">
                <a:solidFill>
                  <a:srgbClr val="FF0000"/>
                </a:solidFill>
              </a:rPr>
              <a:t>The </a:t>
            </a:r>
            <a:r>
              <a:rPr lang="en-US" sz="1600" dirty="0" smtClean="0">
                <a:solidFill>
                  <a:srgbClr val="FF0000"/>
                </a:solidFill>
              </a:rPr>
              <a:t>proposals should refer to the latest version IEEE 802.15-09-0075 (technical guidance) for proposal content </a:t>
            </a:r>
            <a:r>
              <a:rPr lang="en-US" sz="1600" dirty="0" smtClean="0">
                <a:solidFill>
                  <a:srgbClr val="FF0000"/>
                </a:solidFill>
              </a:rPr>
              <a:t>guidance. </a:t>
            </a:r>
            <a:endParaRPr lang="en-US" sz="1600" b="1" u="sng" dirty="0" smtClean="0">
              <a:solidFill>
                <a:srgbClr val="FF0000"/>
              </a:solidFill>
            </a:endParaRPr>
          </a:p>
          <a:p>
            <a:pPr>
              <a:buNone/>
            </a:pPr>
            <a:r>
              <a:rPr lang="en-US" sz="1600" b="1" u="sng" dirty="0" smtClean="0">
                <a:solidFill>
                  <a:srgbClr val="FF0000"/>
                </a:solidFill>
              </a:rPr>
              <a:t>From  TGD</a:t>
            </a:r>
          </a:p>
          <a:p>
            <a:pPr>
              <a:buNone/>
            </a:pPr>
            <a:r>
              <a:rPr lang="en-US" sz="1600" b="1" i="1" dirty="0" smtClean="0">
                <a:solidFill>
                  <a:srgbClr val="FF0000"/>
                </a:solidFill>
              </a:rPr>
              <a:t>Methodology</a:t>
            </a:r>
            <a:endParaRPr lang="en-US" sz="1600" b="1" i="1" dirty="0" smtClean="0">
              <a:solidFill>
                <a:srgbClr val="FF0000"/>
              </a:solidFill>
            </a:endParaRPr>
          </a:p>
          <a:p>
            <a:r>
              <a:rPr lang="en-US" sz="1600" dirty="0" smtClean="0">
                <a:solidFill>
                  <a:srgbClr val="FF0000"/>
                </a:solidFill>
              </a:rPr>
              <a:t>The methodology provides a consensus approach to defining a minimal set of features, characteristics, performance and constraints. </a:t>
            </a:r>
            <a:r>
              <a:rPr lang="en-US" sz="1600" dirty="0" smtClean="0">
                <a:solidFill>
                  <a:srgbClr val="FF0000"/>
                </a:solidFill>
              </a:rPr>
              <a:t>This </a:t>
            </a:r>
            <a:r>
              <a:rPr lang="en-US" sz="1600" dirty="0" smtClean="0">
                <a:solidFill>
                  <a:srgbClr val="FF0000"/>
                </a:solidFill>
              </a:rPr>
              <a:t>document provides </a:t>
            </a:r>
          </a:p>
          <a:p>
            <a:pPr lvl="1"/>
            <a:r>
              <a:rPr lang="en-US" sz="1500" dirty="0" smtClean="0">
                <a:solidFill>
                  <a:srgbClr val="FF0000"/>
                </a:solidFill>
              </a:rPr>
              <a:t>A functional view of the PHY characteristics, in the form of specific parameters which define externally verifiable performance and interoperability characteristics;</a:t>
            </a:r>
          </a:p>
          <a:p>
            <a:pPr lvl="1"/>
            <a:r>
              <a:rPr lang="en-US" sz="1500" dirty="0" smtClean="0">
                <a:solidFill>
                  <a:srgbClr val="FF0000"/>
                </a:solidFill>
              </a:rPr>
              <a:t>A dependency matrix, which considers the interdependency of tradeoffs which are made in the selection of PHY features;</a:t>
            </a:r>
          </a:p>
          <a:p>
            <a:pPr lvl="1"/>
            <a:r>
              <a:rPr lang="en-US" sz="1500" dirty="0" smtClean="0">
                <a:solidFill>
                  <a:srgbClr val="FF0000"/>
                </a:solidFill>
              </a:rPr>
              <a:t>Application/performance descriptions which characterizes the types of SUN applications and the derived performance characteristics; </a:t>
            </a:r>
          </a:p>
          <a:p>
            <a:pPr lvl="1"/>
            <a:r>
              <a:rPr lang="en-US" sz="1500" dirty="0" smtClean="0">
                <a:solidFill>
                  <a:srgbClr val="FF0000"/>
                </a:solidFill>
              </a:rPr>
              <a:t>Supporting background information on the source of </a:t>
            </a:r>
            <a:r>
              <a:rPr lang="en-US" sz="1500" dirty="0" smtClean="0">
                <a:solidFill>
                  <a:srgbClr val="FF0000"/>
                </a:solidFill>
              </a:rPr>
              <a:t>requirements</a:t>
            </a:r>
            <a:endParaRPr lang="en-US" sz="1500" dirty="0" smtClean="0">
              <a:solidFill>
                <a:srgbClr val="FF000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a:t>
            </a:r>
            <a:r>
              <a:rPr lang="en-US" sz="3200" b="1" i="1" dirty="0" smtClean="0">
                <a:solidFill>
                  <a:srgbClr val="00B0F0"/>
                </a:solidFill>
                <a:cs typeface="Times New Roman" pitchFamily="18" charset="0"/>
              </a:rPr>
              <a:t>TG4g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1900" b="1" u="sng" dirty="0" smtClean="0"/>
              <a:t>Contents </a:t>
            </a:r>
            <a:r>
              <a:rPr lang="en-US" sz="1900" b="1" u="sng" dirty="0" smtClean="0"/>
              <a:t>related to evaluation methodology</a:t>
            </a:r>
            <a:r>
              <a:rPr lang="en-US" sz="1900" b="1" u="sng" dirty="0" smtClean="0"/>
              <a:t>: (cont’d)</a:t>
            </a:r>
            <a:endParaRPr lang="en-US" sz="1900" b="1" u="sng" dirty="0" smtClean="0"/>
          </a:p>
          <a:p>
            <a:pPr>
              <a:buNone/>
            </a:pPr>
            <a:r>
              <a:rPr lang="en-US" sz="1600" b="1" u="sng" dirty="0" smtClean="0">
                <a:solidFill>
                  <a:srgbClr val="FF0000"/>
                </a:solidFill>
              </a:rPr>
              <a:t>From  TGD (cont’d)</a:t>
            </a:r>
          </a:p>
          <a:p>
            <a:pPr>
              <a:buNone/>
            </a:pPr>
            <a:r>
              <a:rPr lang="en-US" sz="1400" b="1" i="1" dirty="0" smtClean="0">
                <a:solidFill>
                  <a:srgbClr val="FF0000"/>
                </a:solidFill>
              </a:rPr>
              <a:t>Methodology (cont’d)</a:t>
            </a:r>
            <a:endParaRPr lang="en-US" sz="1400" b="1" i="1" dirty="0" smtClean="0">
              <a:solidFill>
                <a:srgbClr val="FF0000"/>
              </a:solidFill>
            </a:endParaRPr>
          </a:p>
          <a:p>
            <a:r>
              <a:rPr lang="en-US" sz="1400" dirty="0" smtClean="0">
                <a:solidFill>
                  <a:srgbClr val="FF0000"/>
                </a:solidFill>
              </a:rPr>
              <a:t>The </a:t>
            </a:r>
            <a:r>
              <a:rPr lang="en-US" sz="1400" dirty="0" smtClean="0">
                <a:solidFill>
                  <a:srgbClr val="FF0000"/>
                </a:solidFill>
              </a:rPr>
              <a:t>parameters table provides guidance on developing complete technical proposals. This represents a subset of parameters, and the absence of a parameter should not be seen as a constraint. The parameter column consists of two sub-columns. The first identifies the parameter, which should be addressed in the proposal; the second provides some examples of how this may be addressed in a proposal; there may be alternatives appropriate to specifying the characteristic.  </a:t>
            </a:r>
            <a:endParaRPr lang="en-US" sz="1400" dirty="0" smtClean="0">
              <a:solidFill>
                <a:srgbClr val="FF0000"/>
              </a:solidFill>
            </a:endParaRPr>
          </a:p>
          <a:p>
            <a:r>
              <a:rPr lang="en-US" sz="1400" dirty="0" smtClean="0">
                <a:solidFill>
                  <a:srgbClr val="FF0000"/>
                </a:solidFill>
              </a:rPr>
              <a:t>The </a:t>
            </a:r>
            <a:r>
              <a:rPr lang="en-US" sz="1400" dirty="0" smtClean="0">
                <a:solidFill>
                  <a:srgbClr val="FF0000"/>
                </a:solidFill>
              </a:rPr>
              <a:t>performance criteria column includes requirements and constraints, and/or explanations.  The “regulatory” column is intended to identify where regional differences in regulations (present and anticipated) may affect the PHY characteristics. </a:t>
            </a:r>
          </a:p>
          <a:p>
            <a:pPr lvl="1"/>
            <a:endParaRPr lang="en-GB" sz="1600" dirty="0" smtClean="0">
              <a:solidFill>
                <a:srgbClr val="FF0000"/>
              </a:solidFill>
            </a:endParaRPr>
          </a:p>
          <a:p>
            <a:pPr>
              <a:buNone/>
            </a:pPr>
            <a:r>
              <a:rPr lang="en-US" sz="1800" b="1" u="sng" dirty="0" smtClean="0">
                <a:solidFill>
                  <a:srgbClr val="00B050"/>
                </a:solidFill>
              </a:rPr>
              <a:t>Methodology for this group</a:t>
            </a:r>
          </a:p>
          <a:p>
            <a:r>
              <a:rPr lang="en-US" sz="1600" dirty="0" smtClean="0">
                <a:solidFill>
                  <a:srgbClr val="00B050"/>
                </a:solidFill>
              </a:rPr>
              <a:t>Methodology for preparing the proposals is mentioned in the call for </a:t>
            </a:r>
            <a:r>
              <a:rPr lang="en-US" sz="1600" dirty="0" smtClean="0">
                <a:solidFill>
                  <a:srgbClr val="00B050"/>
                </a:solidFill>
              </a:rPr>
              <a:t>proposals (CFP).</a:t>
            </a:r>
            <a:endParaRPr lang="en-US" sz="1600" dirty="0" smtClean="0">
              <a:solidFill>
                <a:srgbClr val="00B050"/>
              </a:solidFill>
            </a:endParaRPr>
          </a:p>
          <a:p>
            <a:r>
              <a:rPr lang="en-US" sz="1600" dirty="0" smtClean="0">
                <a:solidFill>
                  <a:srgbClr val="00B050"/>
                </a:solidFill>
              </a:rPr>
              <a:t>The methodology for evaluation of proposals is mentioned in a</a:t>
            </a:r>
            <a:r>
              <a:rPr lang="en-US" sz="1600" dirty="0" smtClean="0">
                <a:solidFill>
                  <a:srgbClr val="00B050"/>
                </a:solidFill>
              </a:rPr>
              <a:t> </a:t>
            </a:r>
            <a:r>
              <a:rPr lang="en-US" sz="1600" dirty="0" smtClean="0">
                <a:solidFill>
                  <a:srgbClr val="00B050"/>
                </a:solidFill>
              </a:rPr>
              <a:t>document, </a:t>
            </a:r>
            <a:r>
              <a:rPr lang="en-US" sz="1600" dirty="0" smtClean="0">
                <a:solidFill>
                  <a:srgbClr val="00B050"/>
                </a:solidFill>
              </a:rPr>
              <a:t>TGD.</a:t>
            </a:r>
          </a:p>
          <a:p>
            <a:pPr lvl="1"/>
            <a:r>
              <a:rPr lang="en-US" sz="1400" dirty="0" smtClean="0">
                <a:solidFill>
                  <a:srgbClr val="FF0000"/>
                </a:solidFill>
              </a:rPr>
              <a:t>This document also serves to guide in preparation and evaluation of proposals</a:t>
            </a:r>
            <a:r>
              <a:rPr lang="en-US" sz="1400" dirty="0" smtClean="0">
                <a:solidFill>
                  <a:srgbClr val="FF0000"/>
                </a:solidFill>
              </a:rPr>
              <a:t>.</a:t>
            </a:r>
            <a:endParaRPr lang="en-US" sz="1400" dirty="0" smtClean="0">
              <a:solidFill>
                <a:srgbClr val="FF0000"/>
              </a:solidFill>
            </a:endParaRPr>
          </a:p>
          <a:p>
            <a:endParaRPr lang="en-GB" sz="2000" dirty="0" smtClean="0">
              <a:solidFill>
                <a:srgbClr val="FF000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TG4k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1900" b="1" u="sng" dirty="0" smtClean="0"/>
              <a:t>Related document</a:t>
            </a:r>
            <a:r>
              <a:rPr lang="en-US" sz="1900" b="1" dirty="0" smtClean="0"/>
              <a:t>:</a:t>
            </a:r>
            <a:endParaRPr lang="en-US" sz="1900" dirty="0" smtClean="0"/>
          </a:p>
          <a:p>
            <a:r>
              <a:rPr lang="en-US" sz="1700" dirty="0" smtClean="0"/>
              <a:t>15-11-0147-02-004k-lecim-call-for-proposals</a:t>
            </a:r>
          </a:p>
          <a:p>
            <a:r>
              <a:rPr lang="en-US" sz="1700" dirty="0" smtClean="0"/>
              <a:t>15-11-0359-04-004k-technical-guidance-document</a:t>
            </a:r>
          </a:p>
          <a:p>
            <a:pPr>
              <a:buNone/>
            </a:pPr>
            <a:r>
              <a:rPr lang="en-US" sz="1900" b="1" u="sng" dirty="0" smtClean="0"/>
              <a:t>Contents related to evaluation methodology:</a:t>
            </a:r>
          </a:p>
          <a:p>
            <a:pPr>
              <a:buNone/>
            </a:pPr>
            <a:r>
              <a:rPr lang="en-US" sz="1600" b="1" u="sng" dirty="0" smtClean="0">
                <a:solidFill>
                  <a:srgbClr val="FF0000"/>
                </a:solidFill>
              </a:rPr>
              <a:t>From  </a:t>
            </a:r>
            <a:r>
              <a:rPr lang="en-US" sz="1600" b="1" u="sng" dirty="0" smtClean="0">
                <a:solidFill>
                  <a:srgbClr val="FF0000"/>
                </a:solidFill>
              </a:rPr>
              <a:t>CFP</a:t>
            </a:r>
          </a:p>
          <a:p>
            <a:r>
              <a:rPr lang="en-US" sz="1600" dirty="0" smtClean="0">
                <a:solidFill>
                  <a:srgbClr val="FF0000"/>
                </a:solidFill>
              </a:rPr>
              <a:t>These proposals should refer to </a:t>
            </a:r>
            <a:r>
              <a:rPr lang="en-US" sz="1600" u="sng" dirty="0" smtClean="0">
                <a:solidFill>
                  <a:srgbClr val="FF0000"/>
                </a:solidFill>
                <a:hlinkClick r:id="rId2"/>
              </a:rPr>
              <a:t>IEEE 802.15-11-0359-04</a:t>
            </a:r>
            <a:r>
              <a:rPr lang="en-US" sz="1600" dirty="0" smtClean="0">
                <a:solidFill>
                  <a:srgbClr val="FF0000"/>
                </a:solidFill>
              </a:rPr>
              <a:t> for proposal content </a:t>
            </a:r>
            <a:r>
              <a:rPr lang="en-US" sz="1600" dirty="0" smtClean="0">
                <a:solidFill>
                  <a:srgbClr val="FF0000"/>
                </a:solidFill>
              </a:rPr>
              <a:t>guidance. </a:t>
            </a:r>
            <a:endParaRPr lang="en-US" sz="1600" b="1" u="sng" dirty="0" smtClean="0">
              <a:solidFill>
                <a:srgbClr val="FF0000"/>
              </a:solidFill>
            </a:endParaRPr>
          </a:p>
          <a:p>
            <a:pPr>
              <a:buNone/>
            </a:pPr>
            <a:r>
              <a:rPr lang="en-US" sz="1600" b="1" u="sng" dirty="0" smtClean="0">
                <a:solidFill>
                  <a:srgbClr val="FF0000"/>
                </a:solidFill>
              </a:rPr>
              <a:t>From  </a:t>
            </a:r>
            <a:r>
              <a:rPr lang="en-US" sz="1600" b="1" u="sng" dirty="0" smtClean="0">
                <a:solidFill>
                  <a:srgbClr val="FF0000"/>
                </a:solidFill>
              </a:rPr>
              <a:t>TGD</a:t>
            </a:r>
          </a:p>
          <a:p>
            <a:pPr>
              <a:buNone/>
            </a:pPr>
            <a:r>
              <a:rPr lang="en-US" sz="1700" b="1" i="1" dirty="0" smtClean="0">
                <a:solidFill>
                  <a:srgbClr val="FF0000"/>
                </a:solidFill>
              </a:rPr>
              <a:t>Methodology</a:t>
            </a:r>
            <a:endParaRPr lang="en-US" sz="1700" b="1" i="1" dirty="0" smtClean="0">
              <a:solidFill>
                <a:srgbClr val="FF0000"/>
              </a:solidFill>
            </a:endParaRPr>
          </a:p>
          <a:p>
            <a:r>
              <a:rPr lang="en-US" sz="1600" dirty="0" smtClean="0">
                <a:solidFill>
                  <a:srgbClr val="FF0000"/>
                </a:solidFill>
              </a:rPr>
              <a:t>The methodology provides a consensus approach to defining a minimal set of features, characteristics, performance and constraints to be considered.  This document provides </a:t>
            </a:r>
          </a:p>
          <a:p>
            <a:pPr lvl="1"/>
            <a:r>
              <a:rPr lang="en-US" sz="1400" dirty="0" smtClean="0">
                <a:solidFill>
                  <a:srgbClr val="FF0000"/>
                </a:solidFill>
              </a:rPr>
              <a:t>A functional view of the PHY characteristics, in the form of specific parameters which define externally verifiable performance and interoperability characteristics;</a:t>
            </a:r>
          </a:p>
          <a:p>
            <a:pPr lvl="1"/>
            <a:r>
              <a:rPr lang="en-US" sz="1400" dirty="0" smtClean="0">
                <a:solidFill>
                  <a:srgbClr val="FF0000"/>
                </a:solidFill>
              </a:rPr>
              <a:t>Application/performance descriptions which characterizes the types of LECIM applications and the derived performance characteristics; </a:t>
            </a: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TG4k </a:t>
            </a:r>
            <a:r>
              <a:rPr lang="en-US" sz="3200" b="1" i="1" dirty="0" smtClean="0">
                <a:solidFill>
                  <a:srgbClr val="00B0F0"/>
                </a:solidFill>
                <a:cs typeface="Times New Roman" pitchFamily="18" charset="0"/>
              </a:rPr>
              <a:t>(2)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fontScale="85000" lnSpcReduction="20000"/>
          </a:bodyPr>
          <a:lstStyle/>
          <a:p>
            <a:pPr>
              <a:buNone/>
            </a:pPr>
            <a:r>
              <a:rPr lang="en-US" sz="2100" b="1" u="sng" dirty="0" smtClean="0"/>
              <a:t>Contents </a:t>
            </a:r>
            <a:r>
              <a:rPr lang="en-US" sz="2100" b="1" u="sng" dirty="0" smtClean="0"/>
              <a:t>related to evaluation methodology</a:t>
            </a:r>
            <a:r>
              <a:rPr lang="en-US" sz="2100" b="1" u="sng" dirty="0" smtClean="0"/>
              <a:t>: (cont’d)</a:t>
            </a:r>
            <a:endParaRPr lang="en-US" sz="2100" b="1" u="sng" dirty="0" smtClean="0"/>
          </a:p>
          <a:p>
            <a:pPr>
              <a:buNone/>
            </a:pPr>
            <a:r>
              <a:rPr lang="en-US" sz="1900" b="1" u="sng" dirty="0" smtClean="0">
                <a:solidFill>
                  <a:srgbClr val="FF0000"/>
                </a:solidFill>
              </a:rPr>
              <a:t>From  TGD</a:t>
            </a:r>
          </a:p>
          <a:p>
            <a:pPr>
              <a:buNone/>
            </a:pPr>
            <a:r>
              <a:rPr lang="en-US" sz="1900" b="1" i="1" dirty="0" smtClean="0">
                <a:solidFill>
                  <a:srgbClr val="FF0000"/>
                </a:solidFill>
              </a:rPr>
              <a:t>Methodology (cont’d)</a:t>
            </a:r>
            <a:endParaRPr lang="en-US" sz="1900" b="1" i="1" dirty="0" smtClean="0">
              <a:solidFill>
                <a:srgbClr val="FF0000"/>
              </a:solidFill>
            </a:endParaRPr>
          </a:p>
          <a:p>
            <a:r>
              <a:rPr lang="en-US" sz="1800" dirty="0" smtClean="0">
                <a:solidFill>
                  <a:srgbClr val="FF0000"/>
                </a:solidFill>
              </a:rPr>
              <a:t>The parameters table provides guidance on developing complete technical proposals. This represents a subset of parameters, and the absence of a parameter should not be seen as a constraint. The parameter column consists of two sub-columns. The first identifies the parameter, which should be addressed in some way in the proposal; the second provides some examples of how this might be addressed in a proposal; there will be alternatives appropriate to specifying the characteristic depending on the specifics of the proposal.  The performance criteria column includes potential requirements, constraints, and/or explanations that may help in consideration during the proposal preparation.  The “regulatory” column is intended to identify where regional differences in regulations (present and anticipated) may affect the PHY characteristics.</a:t>
            </a:r>
          </a:p>
          <a:p>
            <a:r>
              <a:rPr lang="en-US" sz="1800" dirty="0" smtClean="0">
                <a:solidFill>
                  <a:srgbClr val="FF0000"/>
                </a:solidFill>
              </a:rPr>
              <a:t>In </a:t>
            </a:r>
            <a:r>
              <a:rPr lang="en-US" sz="1800" dirty="0" smtClean="0">
                <a:solidFill>
                  <a:srgbClr val="FF0000"/>
                </a:solidFill>
              </a:rPr>
              <a:t>preparing proposals, this can be used as a framework to produce a concise summary of the characteristics of each given proposal, and will allow the group to see the similarities and differences in submitted proposals. </a:t>
            </a:r>
          </a:p>
          <a:p>
            <a:pPr lvl="1"/>
            <a:endParaRPr lang="en-GB" sz="1600" dirty="0" smtClean="0">
              <a:solidFill>
                <a:srgbClr val="FF0000"/>
              </a:solidFill>
            </a:endParaRPr>
          </a:p>
          <a:p>
            <a:pPr>
              <a:buNone/>
            </a:pPr>
            <a:r>
              <a:rPr lang="en-US" sz="1900" b="1" u="sng" dirty="0" smtClean="0">
                <a:solidFill>
                  <a:srgbClr val="00B050"/>
                </a:solidFill>
              </a:rPr>
              <a:t>Methodology for this group</a:t>
            </a:r>
          </a:p>
          <a:p>
            <a:r>
              <a:rPr lang="en-US" sz="1900" dirty="0" smtClean="0">
                <a:solidFill>
                  <a:srgbClr val="00B050"/>
                </a:solidFill>
              </a:rPr>
              <a:t>Methodology for preparing the proposals is mentioned in the call for </a:t>
            </a:r>
            <a:r>
              <a:rPr lang="en-US" sz="1900" dirty="0" smtClean="0">
                <a:solidFill>
                  <a:srgbClr val="00B050"/>
                </a:solidFill>
              </a:rPr>
              <a:t>proposals (CFP).</a:t>
            </a:r>
            <a:endParaRPr lang="en-US" sz="1900" dirty="0" smtClean="0">
              <a:solidFill>
                <a:srgbClr val="00B050"/>
              </a:solidFill>
            </a:endParaRPr>
          </a:p>
          <a:p>
            <a:r>
              <a:rPr lang="en-US" sz="1900" dirty="0" smtClean="0">
                <a:solidFill>
                  <a:srgbClr val="00B050"/>
                </a:solidFill>
              </a:rPr>
              <a:t>The methodology for evaluation of proposals is mentioned in </a:t>
            </a:r>
            <a:r>
              <a:rPr lang="en-US" sz="1900" dirty="0" smtClean="0">
                <a:solidFill>
                  <a:srgbClr val="00B050"/>
                </a:solidFill>
              </a:rPr>
              <a:t>a </a:t>
            </a:r>
            <a:r>
              <a:rPr lang="en-US" sz="1900" dirty="0" smtClean="0">
                <a:solidFill>
                  <a:srgbClr val="00B050"/>
                </a:solidFill>
              </a:rPr>
              <a:t>document, </a:t>
            </a:r>
            <a:r>
              <a:rPr lang="en-US" sz="1900" dirty="0" smtClean="0">
                <a:solidFill>
                  <a:srgbClr val="00B050"/>
                </a:solidFill>
              </a:rPr>
              <a:t>TGD.</a:t>
            </a:r>
          </a:p>
          <a:p>
            <a:pPr marL="742950" lvl="2" indent="-342900"/>
            <a:r>
              <a:rPr lang="en-US" sz="1600" dirty="0" smtClean="0">
                <a:solidFill>
                  <a:srgbClr val="FF0000"/>
                </a:solidFill>
              </a:rPr>
              <a:t>This document also serves to guide in preparation and evaluation of proposals</a:t>
            </a:r>
            <a:r>
              <a:rPr lang="en-US" sz="1600" dirty="0" smtClean="0">
                <a:solidFill>
                  <a:srgbClr val="FF0000"/>
                </a:solidFill>
              </a:rPr>
              <a:t>.</a:t>
            </a:r>
            <a:endParaRPr lang="en-US" sz="1600" dirty="0" smtClean="0">
              <a:solidFill>
                <a:srgbClr val="FF000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a:lnSpc>
                <a:spcPts val="3200"/>
              </a:lnSpc>
            </a:pPr>
            <a:r>
              <a:rPr lang="en-US" sz="3200" b="1" i="1" dirty="0" smtClean="0">
                <a:solidFill>
                  <a:srgbClr val="00B0F0"/>
                </a:solidFill>
                <a:cs typeface="Times New Roman" pitchFamily="18" charset="0"/>
              </a:rPr>
              <a:t>EVALUATION METHODOLOGY FROM TG4m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pPr>
              <a:buNone/>
            </a:pPr>
            <a:r>
              <a:rPr lang="en-US" sz="2000" b="1" u="sng" dirty="0" smtClean="0"/>
              <a:t>Related document</a:t>
            </a:r>
            <a:r>
              <a:rPr lang="en-US" sz="2000" b="1" dirty="0" smtClean="0"/>
              <a:t>:</a:t>
            </a:r>
            <a:endParaRPr lang="en-US" sz="2000" dirty="0" smtClean="0"/>
          </a:p>
          <a:p>
            <a:r>
              <a:rPr lang="en-US" sz="1600" dirty="0" smtClean="0"/>
              <a:t>15-12-0170-02-004m-call-for-proposals</a:t>
            </a:r>
          </a:p>
          <a:p>
            <a:r>
              <a:rPr lang="en-US" sz="1600" dirty="0" smtClean="0"/>
              <a:t>15-11-0684-12-004m-TG4m-technical-guidance-document</a:t>
            </a:r>
            <a:endParaRPr lang="en-US" sz="1600" dirty="0" smtClean="0"/>
          </a:p>
          <a:p>
            <a:pPr>
              <a:buNone/>
            </a:pPr>
            <a:r>
              <a:rPr lang="en-US" sz="2000" b="1" u="sng" dirty="0" smtClean="0"/>
              <a:t>Contents related to evaluation methodology:</a:t>
            </a:r>
          </a:p>
          <a:p>
            <a:pPr>
              <a:buNone/>
            </a:pPr>
            <a:r>
              <a:rPr lang="en-US" sz="1600" b="1" u="sng" dirty="0" smtClean="0">
                <a:solidFill>
                  <a:srgbClr val="FF0000"/>
                </a:solidFill>
              </a:rPr>
              <a:t>From  </a:t>
            </a:r>
            <a:r>
              <a:rPr lang="en-US" sz="1600" b="1" u="sng" dirty="0" smtClean="0">
                <a:solidFill>
                  <a:srgbClr val="FF0000"/>
                </a:solidFill>
              </a:rPr>
              <a:t>CFP</a:t>
            </a:r>
            <a:endParaRPr lang="en-GB" sz="1600" b="1" u="sng" dirty="0" smtClean="0">
              <a:solidFill>
                <a:srgbClr val="FF0000"/>
              </a:solidFill>
            </a:endParaRPr>
          </a:p>
          <a:p>
            <a:pPr>
              <a:buNone/>
            </a:pPr>
            <a:r>
              <a:rPr lang="en-US" sz="1600" b="1" i="1" dirty="0" smtClean="0">
                <a:solidFill>
                  <a:srgbClr val="FF0000"/>
                </a:solidFill>
              </a:rPr>
              <a:t>GUIDELINES FOR PROPOSALS</a:t>
            </a:r>
            <a:endParaRPr lang="en-US" sz="1600" i="1" dirty="0" smtClean="0">
              <a:solidFill>
                <a:srgbClr val="FF0000"/>
              </a:solidFill>
            </a:endParaRPr>
          </a:p>
          <a:p>
            <a:r>
              <a:rPr lang="en-US" sz="1600" dirty="0" smtClean="0">
                <a:solidFill>
                  <a:srgbClr val="FF0000"/>
                </a:solidFill>
              </a:rPr>
              <a:t>These proposals should refer to the latest version IEEE 802.15-11-0684 (Technical Guidance Document, TGD) for proposal content </a:t>
            </a:r>
            <a:r>
              <a:rPr lang="en-US" sz="1600" dirty="0" smtClean="0">
                <a:solidFill>
                  <a:srgbClr val="FF0000"/>
                </a:solidFill>
              </a:rPr>
              <a:t>guidance. </a:t>
            </a:r>
            <a:endParaRPr lang="en-GB" sz="1600" b="1" u="sng" dirty="0" smtClean="0">
              <a:solidFill>
                <a:srgbClr val="FF0000"/>
              </a:solidFill>
            </a:endParaRPr>
          </a:p>
        </p:txBody>
      </p:sp>
    </p:spTree>
    <p:extLst>
      <p:ext uri="{BB962C8B-B14F-4D97-AF65-F5344CB8AC3E}">
        <p14:creationId xmlns:p14="http://schemas.microsoft.com/office/powerpoint/2010/main" xmlns="" val="13734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25847</TotalTime>
  <Words>2792</Words>
  <Application>Microsoft Office PowerPoint</Application>
  <PresentationFormat>On-screen Show (4:3)</PresentationFormat>
  <Paragraphs>333</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INTRODUCTION</vt:lpstr>
      <vt:lpstr>EVALUATION METHODOLOGY FROM TG4a (1)</vt:lpstr>
      <vt:lpstr>EVALUATION METHODOLOGY FROM TG4a (2)</vt:lpstr>
      <vt:lpstr>EVALUATION METHODOLOGY FROM TG4g (1)</vt:lpstr>
      <vt:lpstr>EVALUATION METHODOLOGY FROM TG4g (2)</vt:lpstr>
      <vt:lpstr>EVALUATION METHODOLOGY FROM TG4k (1)</vt:lpstr>
      <vt:lpstr>EVALUATION METHODOLOGY FROM TG4k (2)</vt:lpstr>
      <vt:lpstr>EVALUATION METHODOLOGY FROM TG4m (1)</vt:lpstr>
      <vt:lpstr>EVALUATION METHODOLOGY FROM TG4m (2)</vt:lpstr>
      <vt:lpstr>EVALUATION METHODOLOGY FROM TG4n</vt:lpstr>
      <vt:lpstr>EVALUATION METHODOLOGY FROM TG4p</vt:lpstr>
      <vt:lpstr>EVALUATION METHODOLOGY FROM TG4q (1)</vt:lpstr>
      <vt:lpstr>EVALUATION METHODOLOGY FROM TG4q (2)</vt:lpstr>
      <vt:lpstr>EVALUATION METHODOLOGY FROM TG6 (1)</vt:lpstr>
      <vt:lpstr>EVALUATION METHODOLOGY FROM TG6 (2)</vt:lpstr>
      <vt:lpstr>EVALUATION METHODOLOGY FROM TG7</vt:lpstr>
      <vt:lpstr>EVALUATION METHODOLOGY FROM TG8 (1)</vt:lpstr>
      <vt:lpstr>EVALUATION METHODOLOGY FROM TG8 (2)</vt:lpstr>
      <vt:lpstr>SUMMARY AND CONCLUSIONS (1)</vt:lpstr>
      <vt:lpstr>SUMMARY AND CONCLUSIONS (2)</vt:lpstr>
      <vt:lpstr>SUMMARY AND CONCLUSIONS (3)</vt:lpstr>
      <vt:lpstr>SUMMARY AND CONCLUSIONS (4)</vt:lpstr>
      <vt:lpstr>SUMMARY AND CONCLUSIONS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Filtering for TG4m OFDM</dc:title>
  <dc:creator>Soo-Young Chang</dc:creator>
  <cp:lastModifiedBy>Soo-Young Chang</cp:lastModifiedBy>
  <cp:revision>371</cp:revision>
  <dcterms:created xsi:type="dcterms:W3CDTF">2012-10-17T02:01:24Z</dcterms:created>
  <dcterms:modified xsi:type="dcterms:W3CDTF">2014-02-10T20:37:34Z</dcterms:modified>
</cp:coreProperties>
</file>