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56" r:id="rId4"/>
    <p:sldId id="26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4687" autoAdjust="0"/>
  </p:normalViewPr>
  <p:slideViewPr>
    <p:cSldViewPr>
      <p:cViewPr varScale="1">
        <p:scale>
          <a:sx n="92" d="100"/>
          <a:sy n="92" d="100"/>
        </p:scale>
        <p:origin x="-93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044B7B4-CC19-4B46-835F-CED390002C38}"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58890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2BE0459-8D59-48E6-AA7C-8238FF8496F5}"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618678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C6AE60E-9216-479C-BEAF-04D5DDF44A9B}"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C6AE60E-9216-479C-BEAF-04D5DDF44A9B}"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26"/>
          <p:cNvSpPr>
            <a:spLocks noGrp="1" noChangeArrowheads="1"/>
          </p:cNvSpPr>
          <p:nvPr>
            <p:ph type="sldNum" sz="quarter"/>
          </p:nvPr>
        </p:nvSpPr>
        <p:spPr>
          <a:noFill/>
        </p:spPr>
        <p:txBody>
          <a:bodyPr/>
          <a:lstStyle/>
          <a:p>
            <a:r>
              <a:rPr lang="en-US" smtClean="0"/>
              <a:t>Page </a:t>
            </a:r>
            <a:fld id="{00BBBF66-7371-4E69-9B3E-8175A860D57C}" type="slidenum">
              <a:rPr lang="en-US" smtClean="0"/>
              <a:pPr/>
              <a:t>4</a:t>
            </a:fld>
            <a:endParaRPr lang="en-US" smtClean="0"/>
          </a:p>
        </p:txBody>
      </p:sp>
      <p:sp>
        <p:nvSpPr>
          <p:cNvPr id="28675"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8676"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1411DE-CFB3-4CE8-8C6D-F40609CCD8E5}" type="slidenum">
              <a:rPr lang="en-US" altLang="en-US"/>
              <a:pPr/>
              <a:t>‹#›</a:t>
            </a:fld>
            <a:endParaRPr lang="en-US" altLang="en-US"/>
          </a:p>
        </p:txBody>
      </p:sp>
    </p:spTree>
    <p:extLst>
      <p:ext uri="{BB962C8B-B14F-4D97-AF65-F5344CB8AC3E}">
        <p14:creationId xmlns:p14="http://schemas.microsoft.com/office/powerpoint/2010/main" val="201577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FDD9F25-F8AE-4DC4-B358-211055909602}" type="slidenum">
              <a:rPr lang="en-US" altLang="en-US"/>
              <a:pPr/>
              <a:t>‹#›</a:t>
            </a:fld>
            <a:endParaRPr lang="en-US" altLang="en-US"/>
          </a:p>
        </p:txBody>
      </p:sp>
    </p:spTree>
    <p:extLst>
      <p:ext uri="{BB962C8B-B14F-4D97-AF65-F5344CB8AC3E}">
        <p14:creationId xmlns:p14="http://schemas.microsoft.com/office/powerpoint/2010/main" val="1942526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ED3369EF-A6BC-4B19-8306-1F389DF64D51}" type="slidenum">
              <a:rPr lang="en-US" altLang="en-US"/>
              <a:pPr/>
              <a:t>‹#›</a:t>
            </a:fld>
            <a:endParaRPr lang="en-US" altLang="en-US"/>
          </a:p>
        </p:txBody>
      </p:sp>
    </p:spTree>
    <p:extLst>
      <p:ext uri="{BB962C8B-B14F-4D97-AF65-F5344CB8AC3E}">
        <p14:creationId xmlns:p14="http://schemas.microsoft.com/office/powerpoint/2010/main" val="203531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1F8DD4-BEA3-4277-B648-EAFEBD9B92FD}" type="slidenum">
              <a:rPr lang="en-US" altLang="en-US"/>
              <a:pPr/>
              <a:t>‹#›</a:t>
            </a:fld>
            <a:endParaRPr lang="en-US" altLang="en-US"/>
          </a:p>
        </p:txBody>
      </p:sp>
    </p:spTree>
    <p:extLst>
      <p:ext uri="{BB962C8B-B14F-4D97-AF65-F5344CB8AC3E}">
        <p14:creationId xmlns:p14="http://schemas.microsoft.com/office/powerpoint/2010/main" val="227727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848FF33-31EC-4260-9FC7-CFBA0406EB46}" type="slidenum">
              <a:rPr lang="en-US" altLang="en-US"/>
              <a:pPr/>
              <a:t>‹#›</a:t>
            </a:fld>
            <a:endParaRPr lang="en-US" altLang="en-US"/>
          </a:p>
        </p:txBody>
      </p:sp>
    </p:spTree>
    <p:extLst>
      <p:ext uri="{BB962C8B-B14F-4D97-AF65-F5344CB8AC3E}">
        <p14:creationId xmlns:p14="http://schemas.microsoft.com/office/powerpoint/2010/main" val="3972771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8AB9B54-D16F-4423-8D89-2B69D34E3372}" type="slidenum">
              <a:rPr lang="en-US" altLang="en-US"/>
              <a:pPr/>
              <a:t>‹#›</a:t>
            </a:fld>
            <a:endParaRPr lang="en-US" altLang="en-US"/>
          </a:p>
        </p:txBody>
      </p:sp>
    </p:spTree>
    <p:extLst>
      <p:ext uri="{BB962C8B-B14F-4D97-AF65-F5344CB8AC3E}">
        <p14:creationId xmlns:p14="http://schemas.microsoft.com/office/powerpoint/2010/main" val="1612102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963AFE9-6F12-459E-8261-A03716899F64}" type="slidenum">
              <a:rPr lang="en-US" altLang="en-US"/>
              <a:pPr/>
              <a:t>‹#›</a:t>
            </a:fld>
            <a:endParaRPr lang="en-US" altLang="en-US"/>
          </a:p>
        </p:txBody>
      </p:sp>
    </p:spTree>
    <p:extLst>
      <p:ext uri="{BB962C8B-B14F-4D97-AF65-F5344CB8AC3E}">
        <p14:creationId xmlns:p14="http://schemas.microsoft.com/office/powerpoint/2010/main" val="41598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January, 2014</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23B8DFC-D004-4C60-82B4-76239BE89867}" type="slidenum">
              <a:rPr lang="en-US" altLang="en-US"/>
              <a:pPr/>
              <a:t>‹#›</a:t>
            </a:fld>
            <a:endParaRPr lang="en-US" altLang="en-US"/>
          </a:p>
        </p:txBody>
      </p:sp>
    </p:spTree>
    <p:extLst>
      <p:ext uri="{BB962C8B-B14F-4D97-AF65-F5344CB8AC3E}">
        <p14:creationId xmlns:p14="http://schemas.microsoft.com/office/powerpoint/2010/main" val="3074373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altLang="en-US" dirty="0" smtClean="0"/>
              <a:t>January, 2014</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Steve Jillings, Semtech Corporation</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E5983C7A-2B1B-480E-81B0-3BEEAC7CB59F}" type="slidenum">
              <a:rPr lang="en-US" altLang="en-US"/>
              <a:pPr/>
              <a:t>‹#›</a:t>
            </a:fld>
            <a:endParaRPr lang="en-US" altLang="en-US"/>
          </a:p>
        </p:txBody>
      </p:sp>
    </p:spTree>
    <p:extLst>
      <p:ext uri="{BB962C8B-B14F-4D97-AF65-F5344CB8AC3E}">
        <p14:creationId xmlns:p14="http://schemas.microsoft.com/office/powerpoint/2010/main" val="65095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smtClean="0"/>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378281"/>
            <a:ext cx="1600200" cy="215444"/>
          </a:xfrm>
        </p:spPr>
        <p:txBody>
          <a:bodyPr/>
          <a:lstStyle>
            <a:lvl1pPr>
              <a:defRPr/>
            </a:lvl1pPr>
          </a:lstStyle>
          <a:p>
            <a:r>
              <a:rPr lang="en-US" altLang="en-US" dirty="0" smtClean="0"/>
              <a:t>&lt;January, 2014&gt;</a:t>
            </a:r>
            <a:endParaRPr lang="en-US" alt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altLang="en-US" dirty="0" smtClean="0"/>
              <a:t>Steve Jillings, Semtech Corporation</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A746FE5B-5D52-49DA-B321-C51B06D2E8B7}" type="slidenum">
              <a:rPr lang="en-US" altLang="en-US"/>
              <a:pPr/>
              <a:t>‹#›</a:t>
            </a:fld>
            <a:endParaRPr lang="en-US" altLang="en-US"/>
          </a:p>
        </p:txBody>
      </p:sp>
    </p:spTree>
    <p:extLst>
      <p:ext uri="{BB962C8B-B14F-4D97-AF65-F5344CB8AC3E}">
        <p14:creationId xmlns:p14="http://schemas.microsoft.com/office/powerpoint/2010/main" val="222215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378281"/>
            <a:ext cx="1600200" cy="215444"/>
          </a:xfrm>
        </p:spPr>
        <p:txBody>
          <a:bodyPr/>
          <a:lstStyle>
            <a:lvl1pPr>
              <a:defRPr/>
            </a:lvl1pPr>
          </a:lstStyle>
          <a:p>
            <a:r>
              <a:rPr lang="en-US" altLang="en-US" dirty="0" smtClean="0"/>
              <a:t>January, 2014</a:t>
            </a:r>
            <a:endParaRPr lang="en-US" alt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altLang="en-US" dirty="0" smtClean="0"/>
              <a:t>Steve Jillings, Semtech Corporation</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92B7D00B-51A0-4BEA-94F3-F4C00843127C}" type="slidenum">
              <a:rPr lang="en-US" altLang="en-US"/>
              <a:pPr/>
              <a:t>‹#›</a:t>
            </a:fld>
            <a:endParaRPr lang="en-US" altLang="en-US"/>
          </a:p>
        </p:txBody>
      </p:sp>
    </p:spTree>
    <p:extLst>
      <p:ext uri="{BB962C8B-B14F-4D97-AF65-F5344CB8AC3E}">
        <p14:creationId xmlns:p14="http://schemas.microsoft.com/office/powerpoint/2010/main" val="295885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2014</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B6BC46E-2508-4045-8E06-8C08E3A642E4}" type="slidenum">
              <a:rPr lang="en-US" altLang="en-US"/>
              <a:pPr/>
              <a:t>‹#›</a:t>
            </a:fld>
            <a:endParaRPr lang="en-US" altLang="en-US"/>
          </a:p>
        </p:txBody>
      </p:sp>
      <p:sp>
        <p:nvSpPr>
          <p:cNvPr id="1031" name="Rectangle 7"/>
          <p:cNvSpPr>
            <a:spLocks noChangeArrowheads="1"/>
          </p:cNvSpPr>
          <p:nvPr/>
        </p:nvSpPr>
        <p:spPr bwMode="auto">
          <a:xfrm>
            <a:off x="3886200" y="394156"/>
            <a:ext cx="4572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l"/>
            <a:r>
              <a:rPr lang="en-US" altLang="en-US" sz="1400" b="1" dirty="0"/>
              <a:t>doc.: IEEE </a:t>
            </a:r>
            <a:r>
              <a:rPr lang="en-US" altLang="en-US" sz="1400" b="1" dirty="0" smtClean="0"/>
              <a:t>802.15-14-0084-00-004s</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2014</a:t>
            </a:r>
            <a:endParaRPr lang="en-US" altLang="en-US" dirty="0"/>
          </a:p>
        </p:txBody>
      </p:sp>
      <p:sp>
        <p:nvSpPr>
          <p:cNvPr id="5" name="Footer Placeholder 2"/>
          <p:cNvSpPr>
            <a:spLocks noGrp="1"/>
          </p:cNvSpPr>
          <p:nvPr>
            <p:ph type="ftr" sz="quarter" idx="11"/>
          </p:nvPr>
        </p:nvSpPr>
        <p:spPr/>
        <p:txBody>
          <a:bodyPr/>
          <a:lstStyle/>
          <a:p>
            <a:r>
              <a:rPr lang="en-US" altLang="en-US" dirty="0" smtClean="0"/>
              <a:t>Steve Jillings, Semtech Corporation</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50555DBA-6C40-4B44-AB50-4ADC69816C9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Study Group 4s Closing Report</a:t>
            </a:r>
            <a:r>
              <a:rPr lang="en-US" altLang="en-US" sz="1600" dirty="0">
                <a:solidFill>
                  <a:schemeClr val="tx2"/>
                </a:solidFill>
              </a:rPr>
              <a:t>	</a:t>
            </a:r>
          </a:p>
          <a:p>
            <a:r>
              <a:rPr lang="en-US" altLang="en-US" sz="1600" b="1" dirty="0">
                <a:solidFill>
                  <a:schemeClr val="tx2"/>
                </a:solidFill>
              </a:rPr>
              <a:t>Date </a:t>
            </a:r>
            <a:r>
              <a:rPr lang="en-US" altLang="en-US" sz="1600" b="1" dirty="0" smtClean="0">
                <a:solidFill>
                  <a:schemeClr val="tx2"/>
                </a:solidFill>
              </a:rPr>
              <a:t>Submitted:</a:t>
            </a:r>
            <a:r>
              <a:rPr lang="en-US" altLang="en-US" sz="1600" dirty="0" smtClean="0">
                <a:solidFill>
                  <a:schemeClr val="tx2"/>
                </a:solidFill>
              </a:rPr>
              <a:t>   23</a:t>
            </a:r>
            <a:r>
              <a:rPr lang="en-US" altLang="en-US" sz="1600" baseline="30000" dirty="0" smtClean="0">
                <a:solidFill>
                  <a:schemeClr val="tx2"/>
                </a:solidFill>
              </a:rPr>
              <a:t>rd</a:t>
            </a:r>
            <a:r>
              <a:rPr lang="en-US" altLang="en-US" sz="1600" dirty="0" smtClean="0">
                <a:solidFill>
                  <a:schemeClr val="tx2"/>
                </a:solidFill>
              </a:rPr>
              <a:t> January, 2014</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Steve Jillings		</a:t>
            </a:r>
            <a:r>
              <a:rPr lang="en-US" altLang="en-US" sz="1600" b="1" dirty="0" smtClean="0">
                <a:solidFill>
                  <a:schemeClr val="tx2"/>
                </a:solidFill>
              </a:rPr>
              <a:t>Company:</a:t>
            </a:r>
            <a:r>
              <a:rPr lang="en-US" altLang="en-US" sz="1600" dirty="0" smtClean="0">
                <a:solidFill>
                  <a:schemeClr val="tx2"/>
                </a:solidFill>
              </a:rPr>
              <a:t> Semtech Corporation</a:t>
            </a:r>
            <a:endParaRPr lang="en-US" altLang="en-US" sz="1600" dirty="0">
              <a:solidFill>
                <a:schemeClr val="tx2"/>
              </a:solidFill>
            </a:endParaRPr>
          </a:p>
          <a:p>
            <a:r>
              <a:rPr lang="en-US" altLang="en-US" sz="1600" b="1" dirty="0" smtClean="0">
                <a:solidFill>
                  <a:schemeClr val="tx2"/>
                </a:solidFill>
              </a:rPr>
              <a:t>Address:</a:t>
            </a:r>
            <a:r>
              <a:rPr lang="en-US" altLang="en-US" sz="1600" dirty="0" smtClean="0">
                <a:solidFill>
                  <a:schemeClr val="tx2"/>
                </a:solidFill>
              </a:rPr>
              <a:t>	200 Flynn Rd, Camarillo, CA, 91320, USA</a:t>
            </a:r>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sjillings@semtech.com</a:t>
            </a:r>
            <a:r>
              <a:rPr lang="en-US" altLang="en-US" sz="1600" dirty="0">
                <a:solidFill>
                  <a:schemeClr val="tx2"/>
                </a:solidFill>
              </a:rPr>
              <a:t>	</a:t>
            </a:r>
          </a:p>
          <a:p>
            <a:pPr>
              <a:spcBef>
                <a:spcPts val="600"/>
              </a:spcBef>
              <a:spcAft>
                <a:spcPts val="6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Overview of study group activities</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&lt;month year&gt;</a:t>
            </a:r>
          </a:p>
        </p:txBody>
      </p:sp>
      <p:sp>
        <p:nvSpPr>
          <p:cNvPr id="5" name="Footer Placeholder 4"/>
          <p:cNvSpPr>
            <a:spLocks noGrp="1"/>
          </p:cNvSpPr>
          <p:nvPr>
            <p:ph type="ftr" sz="quarter" idx="11"/>
          </p:nvPr>
        </p:nvSpPr>
        <p:spPr/>
        <p:txBody>
          <a:bodyPr/>
          <a:lstStyle/>
          <a:p>
            <a:r>
              <a:rPr lang="en-US" altLang="en-US"/>
              <a:t>&lt;author&gt;, &lt;company&gt;</a:t>
            </a:r>
          </a:p>
        </p:txBody>
      </p:sp>
      <p:sp>
        <p:nvSpPr>
          <p:cNvPr id="6" name="Slide Number Placeholder 5"/>
          <p:cNvSpPr>
            <a:spLocks noGrp="1"/>
          </p:cNvSpPr>
          <p:nvPr>
            <p:ph type="sldNum" sz="quarter" idx="12"/>
          </p:nvPr>
        </p:nvSpPr>
        <p:spPr/>
        <p:txBody>
          <a:bodyPr/>
          <a:lstStyle/>
          <a:p>
            <a:r>
              <a:rPr lang="en-US" altLang="en-US"/>
              <a:t>Slide </a:t>
            </a:r>
            <a:fld id="{1F8C206E-48E8-4C56-8767-87C209F504C1}" type="slidenum">
              <a:rPr lang="en-US" altLang="en-US"/>
              <a:pPr/>
              <a:t>2</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Study Group 4s EU PHY extension</a:t>
            </a:r>
            <a:endParaRPr lang="en-US" altLang="en-US" sz="3200" dirty="0"/>
          </a:p>
        </p:txBody>
      </p:sp>
      <p:sp>
        <p:nvSpPr>
          <p:cNvPr id="4099" name="Rectangle 3"/>
          <p:cNvSpPr>
            <a:spLocks noGrp="1" noChangeArrowheads="1"/>
          </p:cNvSpPr>
          <p:nvPr>
            <p:ph type="body" idx="1"/>
          </p:nvPr>
        </p:nvSpPr>
        <p:spPr>
          <a:ln/>
        </p:spPr>
        <p:txBody>
          <a:bodyPr/>
          <a:lstStyle/>
          <a:p>
            <a:r>
              <a:rPr lang="en-US" altLang="en-US" sz="2800" dirty="0" smtClean="0"/>
              <a:t>Purpose</a:t>
            </a:r>
          </a:p>
          <a:p>
            <a:pPr lvl="1"/>
            <a:r>
              <a:rPr lang="en-US" altLang="en-US" sz="2400" dirty="0" smtClean="0"/>
              <a:t>To determine whether there is scope for a future project to align the current </a:t>
            </a:r>
            <a:r>
              <a:rPr lang="en-US" altLang="en-US" sz="2400" smtClean="0"/>
              <a:t>revision of IEEE </a:t>
            </a:r>
            <a:r>
              <a:rPr lang="en-US" altLang="en-US" sz="2400" dirty="0" smtClean="0"/>
              <a:t>standard 802.15.4 with ETSI TS 112 887</a:t>
            </a:r>
          </a:p>
        </p:txBody>
      </p:sp>
    </p:spTree>
    <p:extLst>
      <p:ext uri="{BB962C8B-B14F-4D97-AF65-F5344CB8AC3E}">
        <p14:creationId xmlns:p14="http://schemas.microsoft.com/office/powerpoint/2010/main" val="1560925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&lt;month year&gt;</a:t>
            </a:r>
          </a:p>
        </p:txBody>
      </p:sp>
      <p:sp>
        <p:nvSpPr>
          <p:cNvPr id="5" name="Footer Placeholder 4"/>
          <p:cNvSpPr>
            <a:spLocks noGrp="1"/>
          </p:cNvSpPr>
          <p:nvPr>
            <p:ph type="ftr" sz="quarter" idx="11"/>
          </p:nvPr>
        </p:nvSpPr>
        <p:spPr/>
        <p:txBody>
          <a:bodyPr/>
          <a:lstStyle/>
          <a:p>
            <a:r>
              <a:rPr lang="en-US" altLang="en-US"/>
              <a:t>&lt;author&gt;, &lt;company&gt;</a:t>
            </a:r>
          </a:p>
        </p:txBody>
      </p:sp>
      <p:sp>
        <p:nvSpPr>
          <p:cNvPr id="6" name="Slide Number Placeholder 5"/>
          <p:cNvSpPr>
            <a:spLocks noGrp="1"/>
          </p:cNvSpPr>
          <p:nvPr>
            <p:ph type="sldNum" sz="quarter" idx="12"/>
          </p:nvPr>
        </p:nvSpPr>
        <p:spPr/>
        <p:txBody>
          <a:bodyPr/>
          <a:lstStyle/>
          <a:p>
            <a:r>
              <a:rPr lang="en-US" altLang="en-US"/>
              <a:t>Slide </a:t>
            </a:r>
            <a:fld id="{1F8C206E-48E8-4C56-8767-87C209F504C1}" type="slidenum">
              <a:rPr lang="en-US" altLang="en-US"/>
              <a:pPr/>
              <a:t>3</a:t>
            </a:fld>
            <a:endParaRPr lang="en-US" altLang="en-US"/>
          </a:p>
        </p:txBody>
      </p:sp>
      <p:sp>
        <p:nvSpPr>
          <p:cNvPr id="4098" name="Rectangle 2"/>
          <p:cNvSpPr>
            <a:spLocks noGrp="1" noChangeArrowheads="1"/>
          </p:cNvSpPr>
          <p:nvPr>
            <p:ph type="title"/>
          </p:nvPr>
        </p:nvSpPr>
        <p:spPr>
          <a:xfrm>
            <a:off x="685800" y="685800"/>
            <a:ext cx="7772400" cy="457200"/>
          </a:xfrm>
          <a:ln/>
        </p:spPr>
        <p:txBody>
          <a:bodyPr/>
          <a:lstStyle/>
          <a:p>
            <a:r>
              <a:rPr lang="en-US" altLang="en-US" sz="3200" dirty="0" smtClean="0"/>
              <a:t>Meeting Summary</a:t>
            </a:r>
            <a:endParaRPr lang="en-US" altLang="en-US" sz="3200" dirty="0"/>
          </a:p>
        </p:txBody>
      </p:sp>
      <p:sp>
        <p:nvSpPr>
          <p:cNvPr id="4099" name="Rectangle 3"/>
          <p:cNvSpPr>
            <a:spLocks noGrp="1" noChangeArrowheads="1"/>
          </p:cNvSpPr>
          <p:nvPr>
            <p:ph type="body" idx="1"/>
          </p:nvPr>
        </p:nvSpPr>
        <p:spPr>
          <a:xfrm>
            <a:off x="1143000" y="1295400"/>
            <a:ext cx="7772400" cy="5257800"/>
          </a:xfrm>
          <a:ln/>
        </p:spPr>
        <p:txBody>
          <a:bodyPr/>
          <a:lstStyle/>
          <a:p>
            <a:r>
              <a:rPr lang="en-US" altLang="en-US" sz="2400" dirty="0" smtClean="0"/>
              <a:t>Thursday 23</a:t>
            </a:r>
            <a:r>
              <a:rPr lang="en-US" altLang="en-US" sz="2400" baseline="30000" dirty="0" smtClean="0"/>
              <a:t>rd</a:t>
            </a:r>
            <a:r>
              <a:rPr lang="en-US" altLang="en-US" sz="2400" dirty="0" smtClean="0"/>
              <a:t> January 2014 PM1</a:t>
            </a:r>
          </a:p>
          <a:p>
            <a:pPr lvl="1"/>
            <a:r>
              <a:rPr lang="en-US" altLang="en-US" sz="2000" dirty="0" smtClean="0"/>
              <a:t>14 attendees</a:t>
            </a:r>
          </a:p>
          <a:p>
            <a:pPr lvl="1"/>
            <a:r>
              <a:rPr lang="en-US" altLang="en-US" sz="2000" dirty="0" smtClean="0"/>
              <a:t>Appoint </a:t>
            </a:r>
            <a:r>
              <a:rPr lang="en-US" altLang="en-US" sz="2000" dirty="0" err="1" smtClean="0"/>
              <a:t>Khor-Hsin</a:t>
            </a:r>
            <a:r>
              <a:rPr lang="en-US" altLang="en-US" sz="2000" dirty="0" smtClean="0"/>
              <a:t> Chang (</a:t>
            </a:r>
            <a:r>
              <a:rPr lang="en-US" altLang="en-US" sz="2000" dirty="0" err="1" smtClean="0"/>
              <a:t>Elster</a:t>
            </a:r>
            <a:r>
              <a:rPr lang="en-US" altLang="en-US" sz="2000" dirty="0" smtClean="0"/>
              <a:t>) as SG secretary</a:t>
            </a:r>
          </a:p>
          <a:p>
            <a:pPr lvl="1"/>
            <a:r>
              <a:rPr lang="en-US" altLang="en-US" sz="2000" dirty="0" smtClean="0"/>
              <a:t>Review document 15-13-0735-00-004</a:t>
            </a:r>
          </a:p>
          <a:p>
            <a:pPr lvl="1"/>
            <a:r>
              <a:rPr lang="en-US" altLang="en-US" sz="2000" dirty="0" smtClean="0"/>
              <a:t>Review considered opinion of Phil Beecher (</a:t>
            </a:r>
            <a:r>
              <a:rPr lang="en-US" altLang="en-US" sz="2000" dirty="0" err="1" smtClean="0"/>
              <a:t>WiSUN</a:t>
            </a:r>
            <a:r>
              <a:rPr lang="en-US" altLang="en-US" sz="2000" dirty="0" smtClean="0"/>
              <a:t> Alliance)</a:t>
            </a:r>
          </a:p>
          <a:p>
            <a:pPr lvl="1"/>
            <a:r>
              <a:rPr lang="en-US" altLang="en-US" sz="2000" dirty="0" smtClean="0"/>
              <a:t>Moved to consider motion (Slide 4)</a:t>
            </a:r>
          </a:p>
          <a:p>
            <a:pPr lvl="1"/>
            <a:r>
              <a:rPr lang="en-US" altLang="en-US" sz="2000" dirty="0" smtClean="0"/>
              <a:t>Meeting recessed at 14:15</a:t>
            </a:r>
          </a:p>
          <a:p>
            <a:pPr lvl="1"/>
            <a:endParaRPr lang="en-US" altLang="en-US" sz="2000" dirty="0" smtClean="0"/>
          </a:p>
          <a:p>
            <a:r>
              <a:rPr lang="en-US" altLang="en-US" sz="2400" dirty="0" smtClean="0"/>
              <a:t>Thursday 23</a:t>
            </a:r>
            <a:r>
              <a:rPr lang="en-US" altLang="en-US" sz="2400" baseline="30000" dirty="0" smtClean="0"/>
              <a:t>rd</a:t>
            </a:r>
            <a:r>
              <a:rPr lang="en-US" altLang="en-US" sz="2400" dirty="0" smtClean="0"/>
              <a:t> January 2014 PM2</a:t>
            </a:r>
            <a:endParaRPr lang="en-US" altLang="en-US" sz="2400" dirty="0"/>
          </a:p>
          <a:p>
            <a:pPr lvl="1"/>
            <a:r>
              <a:rPr lang="en-US" altLang="en-US" sz="2000" dirty="0" smtClean="0"/>
              <a:t>6 </a:t>
            </a:r>
            <a:r>
              <a:rPr lang="en-US" altLang="en-US" sz="2000" dirty="0" smtClean="0"/>
              <a:t>attendees</a:t>
            </a:r>
          </a:p>
          <a:p>
            <a:pPr lvl="1"/>
            <a:r>
              <a:rPr lang="en-US" altLang="en-US" sz="2000" dirty="0" smtClean="0"/>
              <a:t>Review final wording of </a:t>
            </a:r>
            <a:r>
              <a:rPr lang="en-US" altLang="en-US" sz="2000" dirty="0" smtClean="0"/>
              <a:t>motion</a:t>
            </a:r>
          </a:p>
          <a:p>
            <a:pPr lvl="1"/>
            <a:r>
              <a:rPr lang="en-US" altLang="en-US" sz="2000" dirty="0" smtClean="0"/>
              <a:t>Questions / comments</a:t>
            </a:r>
            <a:endParaRPr lang="en-US" altLang="en-US" sz="2000" dirty="0" smtClean="0"/>
          </a:p>
          <a:p>
            <a:pPr lvl="1"/>
            <a:r>
              <a:rPr lang="en-US" altLang="en-US" sz="2000" dirty="0" smtClean="0"/>
              <a:t>Meeting adjourned </a:t>
            </a:r>
            <a:r>
              <a:rPr lang="en-US" altLang="en-US" sz="2000" dirty="0" smtClean="0"/>
              <a:t>at 16:15 </a:t>
            </a:r>
            <a:endParaRPr lang="en-US"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January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0F1E779-5CBA-4302-AE90-249803C8BD5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SG Motion</a:t>
            </a:r>
          </a:p>
        </p:txBody>
      </p:sp>
      <p:sp>
        <p:nvSpPr>
          <p:cNvPr id="12294" name="Rectangle 2"/>
          <p:cNvSpPr>
            <a:spLocks noGrp="1" noChangeArrowheads="1"/>
          </p:cNvSpPr>
          <p:nvPr>
            <p:ph type="body" idx="1"/>
          </p:nvPr>
        </p:nvSpPr>
        <p:spPr>
          <a:xfrm>
            <a:off x="685800" y="1219200"/>
            <a:ext cx="7764463" cy="5105400"/>
          </a:xfrm>
        </p:spPr>
        <p:txBody>
          <a:bodyPr/>
          <a:lstStyle/>
          <a:p>
            <a:pPr>
              <a:defRPr/>
            </a:pPr>
            <a:r>
              <a:rPr lang="en-US" sz="2400" dirty="0" smtClean="0">
                <a:solidFill>
                  <a:schemeClr val="tx1"/>
                </a:solidFill>
                <a:latin typeface="+mj-lt"/>
              </a:rPr>
              <a:t>SG Motion: </a:t>
            </a:r>
            <a:r>
              <a:rPr lang="en-US" sz="2400" i="1" dirty="0" smtClean="0">
                <a:latin typeface="+mj-lt"/>
              </a:rPr>
              <a:t>Study Group </a:t>
            </a:r>
            <a:r>
              <a:rPr lang="en-US" sz="2400" i="1" dirty="0">
                <a:latin typeface="+mj-lt"/>
              </a:rPr>
              <a:t>has determined that no PAR </a:t>
            </a:r>
            <a:r>
              <a:rPr lang="en-US" sz="2400" i="1" dirty="0" smtClean="0">
                <a:latin typeface="+mj-lt"/>
              </a:rPr>
              <a:t>and CSD addressing </a:t>
            </a:r>
            <a:r>
              <a:rPr lang="en-US" sz="2400" i="1" dirty="0">
                <a:latin typeface="+mj-lt"/>
              </a:rPr>
              <a:t>this topic is </a:t>
            </a:r>
            <a:r>
              <a:rPr lang="en-US" sz="2400" i="1" dirty="0" smtClean="0">
                <a:latin typeface="+mj-lt"/>
              </a:rPr>
              <a:t>necessary</a:t>
            </a:r>
            <a:r>
              <a:rPr lang="en-US" sz="2400" i="1" dirty="0">
                <a:latin typeface="+mj-lt"/>
              </a:rPr>
              <a:t>. </a:t>
            </a:r>
            <a:endParaRPr lang="en-US" sz="2400" i="1" dirty="0" smtClean="0">
              <a:latin typeface="+mj-lt"/>
            </a:endParaRPr>
          </a:p>
          <a:p>
            <a:pPr>
              <a:defRPr/>
            </a:pPr>
            <a:r>
              <a:rPr lang="en-US" sz="2400" i="1" dirty="0" smtClean="0">
                <a:latin typeface="+mj-lt"/>
              </a:rPr>
              <a:t>The </a:t>
            </a:r>
            <a:r>
              <a:rPr lang="en-US" sz="2400" i="1" dirty="0">
                <a:latin typeface="+mj-lt"/>
              </a:rPr>
              <a:t>study </a:t>
            </a:r>
            <a:r>
              <a:rPr lang="en-US" sz="2400" i="1" dirty="0" smtClean="0">
                <a:latin typeface="+mj-lt"/>
              </a:rPr>
              <a:t>group’s </a:t>
            </a:r>
            <a:r>
              <a:rPr lang="en-US" sz="2400" i="1" dirty="0">
                <a:latin typeface="+mj-lt"/>
              </a:rPr>
              <a:t>activity are </a:t>
            </a:r>
            <a:r>
              <a:rPr lang="en-US" sz="2400" i="1" dirty="0" smtClean="0">
                <a:latin typeface="+mj-lt"/>
              </a:rPr>
              <a:t>complete and </a:t>
            </a:r>
            <a:r>
              <a:rPr lang="en-US" sz="2400" i="1" dirty="0">
                <a:latin typeface="+mj-lt"/>
              </a:rPr>
              <a:t>will not seek renewal in </a:t>
            </a:r>
            <a:r>
              <a:rPr lang="en-US" sz="2400" i="1" dirty="0" smtClean="0">
                <a:latin typeface="+mj-lt"/>
              </a:rPr>
              <a:t>March</a:t>
            </a:r>
          </a:p>
          <a:p>
            <a:pPr>
              <a:defRPr/>
            </a:pPr>
            <a:r>
              <a:rPr lang="en-US" sz="2400" i="1" dirty="0">
                <a:latin typeface="+mj-lt"/>
              </a:rPr>
              <a:t>Moved to submit the above statement to the WG: Tom </a:t>
            </a:r>
            <a:r>
              <a:rPr lang="en-US" sz="2400" i="1" dirty="0" err="1">
                <a:latin typeface="+mj-lt"/>
              </a:rPr>
              <a:t>Herbst</a:t>
            </a:r>
            <a:r>
              <a:rPr lang="en-US" sz="2400" i="1" dirty="0">
                <a:latin typeface="+mj-lt"/>
              </a:rPr>
              <a:t> (SSN</a:t>
            </a:r>
            <a:r>
              <a:rPr lang="en-US" sz="2400" i="1" dirty="0" smtClean="0">
                <a:latin typeface="+mj-lt"/>
              </a:rPr>
              <a:t>)</a:t>
            </a:r>
          </a:p>
          <a:p>
            <a:pPr>
              <a:defRPr/>
            </a:pPr>
            <a:r>
              <a:rPr lang="en-US" sz="2400" i="1" dirty="0" smtClean="0">
                <a:latin typeface="+mj-lt"/>
              </a:rPr>
              <a:t>Second: Ben Rolfe (BCA)</a:t>
            </a:r>
          </a:p>
          <a:p>
            <a:pPr>
              <a:defRPr/>
            </a:pPr>
            <a:endParaRPr lang="en-US" sz="2400" i="1" dirty="0" smtClean="0">
              <a:latin typeface="+mj-lt"/>
            </a:endParaRPr>
          </a:p>
          <a:p>
            <a:pPr>
              <a:defRPr/>
            </a:pPr>
            <a:r>
              <a:rPr lang="en-US" sz="2400" i="1" dirty="0" smtClean="0">
                <a:latin typeface="+mj-lt"/>
              </a:rPr>
              <a:t>No objections.</a:t>
            </a:r>
          </a:p>
          <a:p>
            <a:pPr>
              <a:defRPr/>
            </a:pPr>
            <a:r>
              <a:rPr lang="en-US" sz="2400" i="1" dirty="0" smtClean="0">
                <a:latin typeface="+mj-lt"/>
              </a:rPr>
              <a:t>Motion carries by unanimous consent. </a:t>
            </a:r>
            <a:endParaRPr lang="en-US" sz="2400" dirty="0" smtClean="0">
              <a:latin typeface="+mj-lt"/>
            </a:endParaRPr>
          </a:p>
          <a:p>
            <a:pPr>
              <a:defRPr/>
            </a:pPr>
            <a:endParaRPr lang="en-US" dirty="0" smtClean="0">
              <a:latin typeface="+mj-lt"/>
            </a:endParaRPr>
          </a:p>
        </p:txBody>
      </p:sp>
    </p:spTree>
    <p:extLst>
      <p:ext uri="{BB962C8B-B14F-4D97-AF65-F5344CB8AC3E}">
        <p14:creationId xmlns:p14="http://schemas.microsoft.com/office/powerpoint/2010/main" val="359536711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91</TotalTime>
  <Words>201</Words>
  <Application>Microsoft Office PowerPoint</Application>
  <PresentationFormat>On-screen Show (4:3)</PresentationFormat>
  <Paragraphs>57</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PowerPoint Presentation</vt:lpstr>
      <vt:lpstr>Study Group 4s EU PHY extension</vt:lpstr>
      <vt:lpstr>Meeting Summary</vt:lpstr>
      <vt:lpstr>SG Motion</vt:lpstr>
    </vt:vector>
  </TitlesOfParts>
  <Company>Semtech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Steve Jillings</dc:creator>
  <dc:description>&lt;doc#&gt;</dc:description>
  <cp:lastModifiedBy>Steve Jillings</cp:lastModifiedBy>
  <cp:revision>12</cp:revision>
  <cp:lastPrinted>1998-02-10T13:28:06Z</cp:lastPrinted>
  <dcterms:created xsi:type="dcterms:W3CDTF">2014-01-23T22:06:41Z</dcterms:created>
  <dcterms:modified xsi:type="dcterms:W3CDTF">2014-01-24T00:32:59Z</dcterms:modified>
</cp:coreProperties>
</file>