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296" r:id="rId4"/>
    <p:sldId id="298" r:id="rId5"/>
    <p:sldId id="299"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2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B780FCED-E348-44F6-A4DE-D128A1231201}" type="datetimeFigureOut">
              <a:rPr lang="en-US"/>
              <a:pPr>
                <a:defRPr/>
              </a:pPr>
              <a:t>1/23/2014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EC594F4C-2B3C-4FCE-B32B-1E7572F0C56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7432" name="Rectangle 23"/>
          <p:cNvSpPr>
            <a:spLocks noGrp="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AB096B47-05B1-4FC9-BC92-00F193F240EE}"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6"/>
          <p:cNvSpPr>
            <a:spLocks noGrp="1" noChangeArrowheads="1"/>
          </p:cNvSpPr>
          <p:nvPr>
            <p:ph type="sldNum" sz="quarter"/>
          </p:nvPr>
        </p:nvSpPr>
        <p:spPr>
          <a:noFill/>
        </p:spPr>
        <p:txBody>
          <a:bodyPr/>
          <a:lstStyle/>
          <a:p>
            <a:r>
              <a:rPr lang="en-US" smtClean="0"/>
              <a:t>Page </a:t>
            </a:r>
            <a:fld id="{82E3534A-E32E-4F4B-AA8D-5A7015EE8E6F}" type="slidenum">
              <a:rPr lang="en-US" smtClean="0"/>
              <a:pPr/>
              <a:t>1</a:t>
            </a:fld>
            <a:endParaRPr lang="en-US" smtClean="0"/>
          </a:p>
        </p:txBody>
      </p:sp>
      <p:sp>
        <p:nvSpPr>
          <p:cNvPr id="18435" name="Rectangle 1"/>
          <p:cNvSpPr>
            <a:spLocks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8436" name="Rectangle 2"/>
          <p:cNvSpPr>
            <a:spLocks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E4C52E8F-40C8-489E-983C-91DFC37FC1AB}" type="slidenum">
              <a:rPr lang="en-US" smtClean="0"/>
              <a:pPr/>
              <a:t>2</a:t>
            </a:fld>
            <a:endParaRPr lang="en-US" smtClean="0"/>
          </a:p>
        </p:txBody>
      </p:sp>
      <p:sp>
        <p:nvSpPr>
          <p:cNvPr id="29699" name="Rectangle 1"/>
          <p:cNvSpPr>
            <a:spLocks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6"/>
          <p:cNvSpPr>
            <a:spLocks noGrp="1" noChangeArrowheads="1"/>
          </p:cNvSpPr>
          <p:nvPr>
            <p:ph type="sldNum" sz="quarter"/>
          </p:nvPr>
        </p:nvSpPr>
        <p:spPr>
          <a:noFill/>
        </p:spPr>
        <p:txBody>
          <a:bodyPr/>
          <a:lstStyle/>
          <a:p>
            <a:r>
              <a:rPr lang="en-US" smtClean="0"/>
              <a:t>Page </a:t>
            </a:r>
            <a:fld id="{00BBBF66-7371-4E69-9B3E-8175A860D57C}" type="slidenum">
              <a:rPr lang="en-US" smtClean="0"/>
              <a:pPr/>
              <a:t>3</a:t>
            </a:fld>
            <a:endParaRPr lang="en-US" smtClean="0"/>
          </a:p>
        </p:txBody>
      </p:sp>
      <p:sp>
        <p:nvSpPr>
          <p:cNvPr id="28675" name="Rectangle 1"/>
          <p:cNvSpPr>
            <a:spLocks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8676" name="Rectangle 2"/>
          <p:cNvSpPr>
            <a:spLocks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E4C52E8F-40C8-489E-983C-91DFC37FC1AB}" type="slidenum">
              <a:rPr lang="en-US" smtClean="0"/>
              <a:pPr/>
              <a:t>4</a:t>
            </a:fld>
            <a:endParaRPr lang="en-US" smtClean="0"/>
          </a:p>
        </p:txBody>
      </p:sp>
      <p:sp>
        <p:nvSpPr>
          <p:cNvPr id="29699" name="Rectangle 1"/>
          <p:cNvSpPr>
            <a:spLocks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FB4E621-52AE-48EE-97AB-3991302DAD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E4DDF3D3-DA0E-4940-9BC2-F31EC8027E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61AECF9D-81A4-4BBC-A55A-49E845350C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247E36D8-8854-45D5-A2BB-81C2F8049EF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A5D56F50-2345-459D-9B37-87697A49A61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17BBEB67-5843-4C2A-8A6B-83281FD43DE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B2B1BD11-3691-4D68-B6A9-5C0933AE18C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47C7B53F-3401-415E-916B-D764BBA74F7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January 2014</a:t>
            </a:r>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4D0B3C88-5AC4-4AF0-8F7F-4355CC15152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January 2014</a:t>
            </a:r>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D4C4543C-1F19-45A0-8F50-F03E3B9110E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2014</a:t>
            </a:r>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CB74A0DB-681B-4FFA-9319-462CAECAFC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dirty="0" smtClean="0"/>
            </a:lvl1pPr>
          </a:lstStyle>
          <a:p>
            <a:pPr>
              <a:defRPr/>
            </a:pPr>
            <a:r>
              <a:rPr lang="en-US"/>
              <a:t>Dietmar Eggert, Atmel</a:t>
            </a:r>
            <a:endParaRPr lang="en-US"/>
          </a:p>
        </p:txBody>
      </p:sp>
      <p:sp>
        <p:nvSpPr>
          <p:cNvPr id="6" name="Rectangle 5"/>
          <p:cNvSpPr>
            <a:spLocks noGrp="1" noChangeArrowheads="1"/>
          </p:cNvSpPr>
          <p:nvPr>
            <p:ph type="sldNum" idx="12"/>
          </p:nvPr>
        </p:nvSpPr>
        <p:spPr/>
        <p:txBody>
          <a:bodyPr/>
          <a:lstStyle>
            <a:lvl1pPr>
              <a:defRPr/>
            </a:lvl1pPr>
          </a:lstStyle>
          <a:p>
            <a:pPr>
              <a:defRPr/>
            </a:pPr>
            <a:r>
              <a:rPr lang="en-US"/>
              <a:t>Slide </a:t>
            </a:r>
            <a:fld id="{02F6EBB0-F5FB-4E25-9C15-015825EA133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C0976298-D53F-48C0-BCF0-A8196F42221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FD813F9-C558-4D8B-9B88-4F35B1CF372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AB64C280-900C-415C-8471-458E6F8BA80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F44E317-1162-4C5B-A787-275984B63C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0477B0F6-1F7F-409E-B0E7-DA8DE0D70A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D15E1D-2FB1-47D1-94F9-DCB70C94B4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0C25BD06-4FFE-4C9A-9BF9-EA51649644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FAB1D042-FAF0-4115-ADBE-98682FB4BA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C2D7FC07-DAD3-44BB-B24F-DC37C1F431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3D772CB3-6A7E-4FE4-8C29-1F49BEB64B6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FCF46EC-3958-4449-A746-FA5F14E81A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a:t>January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dirty="0" smtClean="0">
                <a:solidFill>
                  <a:srgbClr val="000000"/>
                </a:solidFill>
                <a:latin typeface="Times New Roman" pitchFamily="16" charset="0"/>
                <a:ea typeface="+mn-ea"/>
                <a:cs typeface="+mn-cs"/>
              </a:defRPr>
            </a:lvl1pPr>
          </a:lstStyle>
          <a:p>
            <a:pPr>
              <a:defRPr/>
            </a:pPr>
            <a:r>
              <a:rPr lang="en-US"/>
              <a:t>Dietmar Eggert, Atmel</a:t>
            </a:r>
            <a:endParaRPr lang="en-US"/>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ABF6F6E2-DF95-4846-9263-C7E0276A18C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IEEE-15-14-0079-00-004r</a:t>
            </a:r>
            <a:r>
              <a:rPr lang="en-US" sz="1400" b="1" dirty="0" smtClean="0"/>
              <a:t>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08" r:id="rId1"/>
    <p:sldLayoutId id="2147484030"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smtClean="0">
                <a:solidFill>
                  <a:schemeClr val="tx1">
                    <a:tint val="75000"/>
                  </a:schemeClr>
                </a:solidFill>
              </a:defRPr>
            </a:lvl1pPr>
          </a:lstStyle>
          <a:p>
            <a:pPr>
              <a:defRPr/>
            </a:pPr>
            <a:r>
              <a:rPr lang="en-US"/>
              <a:t>Dietmar Eggert, Atmel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2F8875D-3B9B-4670-AEA0-9FD44A79C5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p:txBody>
          <a:bodyPr/>
          <a:lstStyle/>
          <a:p>
            <a:pPr>
              <a:defRPr/>
            </a:pPr>
            <a:r>
              <a:rPr lang="en-US" sz="1600" b="1" smtClean="0">
                <a:latin typeface="Times New Roman" pitchFamily="18" charset="0"/>
              </a:rPr>
              <a:t>January 2014</a:t>
            </a:r>
          </a:p>
        </p:txBody>
      </p:sp>
      <p:sp>
        <p:nvSpPr>
          <p:cNvPr id="4099" name="Footer Placeholder 3"/>
          <p:cNvSpPr>
            <a:spLocks noGrp="1"/>
          </p:cNvSpPr>
          <p:nvPr>
            <p:ph type="ftr" sz="quarter" idx="11"/>
          </p:nvPr>
        </p:nvSpPr>
        <p:spPr>
          <a:xfrm>
            <a:off x="5562600" y="6492875"/>
            <a:ext cx="309245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BFBB1BB-1A9F-4AB3-8728-A49EEEAEB8D0}"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3073"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Study Group 4 r 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  </a:t>
            </a:r>
            <a:r>
              <a:rPr lang="en-US" sz="1800" dirty="0">
                <a:solidFill>
                  <a:srgbClr val="000000"/>
                </a:solidFill>
              </a:rPr>
              <a:t>January 2014</a:t>
            </a: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a:solidFill>
                  <a:srgbClr val="000000"/>
                </a:solidFill>
                <a:ea typeface="DejaVu Sans" charset="0"/>
                <a:cs typeface="DejaVu Sans" charset="0"/>
              </a:rPr>
              <a:t>Koenigsbruecker</a:t>
            </a:r>
            <a:r>
              <a:rPr lang="en-US" sz="1800" dirty="0">
                <a:solidFill>
                  <a:srgbClr val="000000"/>
                </a:solidFill>
                <a:ea typeface="DejaVu Sans" charset="0"/>
                <a:cs typeface="DejaVu Sans" charset="0"/>
              </a:rPr>
              <a:t> Str. 61, Dresden, Germany</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and support </a:t>
            </a:r>
            <a:r>
              <a:rPr lang="en-US" sz="1800" dirty="0">
                <a:solidFill>
                  <a:srgbClr val="000000"/>
                </a:solidFill>
                <a:ea typeface="DejaVu Sans" charset="0"/>
                <a:cs typeface="DejaVu Sans" charset="0"/>
              </a:rPr>
              <a:t>of session</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January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932F274-F828-4A46-88B5-3A3B66F43660}"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16389"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Meeting Summary</a:t>
            </a:r>
            <a:endParaRPr lang="en-US" dirty="0" smtClean="0"/>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000" dirty="0" smtClean="0">
                <a:latin typeface="+mj-lt"/>
              </a:rPr>
              <a:t>Mon Jan 20 PM1: </a:t>
            </a:r>
          </a:p>
          <a:p>
            <a:pPr>
              <a:buFont typeface="Arial" pitchFamily="34" charset="0"/>
              <a:buChar char="•"/>
              <a:defRPr/>
            </a:pPr>
            <a:r>
              <a:rPr lang="en-US" sz="2000" dirty="0" smtClean="0">
                <a:latin typeface="+mj-lt"/>
              </a:rPr>
              <a:t>17 attendees; </a:t>
            </a:r>
          </a:p>
          <a:p>
            <a:pPr>
              <a:buFont typeface="Arial" pitchFamily="34" charset="0"/>
              <a:buChar char="•"/>
              <a:defRPr/>
            </a:pPr>
            <a:r>
              <a:rPr lang="en-US" sz="2000" dirty="0" smtClean="0">
                <a:latin typeface="+mj-lt"/>
              </a:rPr>
              <a:t>Several presentations in response to the </a:t>
            </a:r>
            <a:r>
              <a:rPr lang="en-US" sz="2000" dirty="0" err="1" smtClean="0">
                <a:latin typeface="+mj-lt"/>
              </a:rPr>
              <a:t>CfA</a:t>
            </a:r>
            <a:endParaRPr lang="en-US" sz="2000" dirty="0" smtClean="0">
              <a:latin typeface="+mj-lt"/>
            </a:endParaRPr>
          </a:p>
          <a:p>
            <a:pPr>
              <a:buFont typeface="Arial" pitchFamily="34" charset="0"/>
              <a:buChar char="•"/>
              <a:defRPr/>
            </a:pPr>
            <a:r>
              <a:rPr lang="en-US" sz="2000" dirty="0" smtClean="0">
                <a:latin typeface="+mj-lt"/>
              </a:rPr>
              <a:t>Assigned Ben </a:t>
            </a:r>
            <a:r>
              <a:rPr lang="en-US" sz="2000" dirty="0" err="1" smtClean="0">
                <a:latin typeface="+mj-lt"/>
              </a:rPr>
              <a:t>Wolffe</a:t>
            </a:r>
            <a:r>
              <a:rPr lang="en-US" sz="2000" dirty="0" smtClean="0">
                <a:latin typeface="+mj-lt"/>
              </a:rPr>
              <a:t>, Kunal Shah, Dietmar Eggert to provide 1</a:t>
            </a:r>
            <a:r>
              <a:rPr lang="en-US" sz="2000" baseline="30000" dirty="0" smtClean="0">
                <a:latin typeface="+mj-lt"/>
              </a:rPr>
              <a:t>st</a:t>
            </a:r>
            <a:r>
              <a:rPr lang="en-US" sz="2000" dirty="0" smtClean="0">
                <a:latin typeface="+mj-lt"/>
              </a:rPr>
              <a:t> Draft of PAR and CSD for discussion in the group on Thu at AM1</a:t>
            </a:r>
          </a:p>
          <a:p>
            <a:pPr>
              <a:defRPr/>
            </a:pPr>
            <a:r>
              <a:rPr lang="en-US" sz="2000" dirty="0" smtClean="0">
                <a:latin typeface="+mj-lt"/>
              </a:rPr>
              <a:t>Thu Jan 23 AM1:</a:t>
            </a:r>
          </a:p>
          <a:p>
            <a:pPr>
              <a:buFont typeface="Arial" pitchFamily="34" charset="0"/>
              <a:buChar char="•"/>
              <a:defRPr/>
            </a:pPr>
            <a:r>
              <a:rPr lang="en-US" sz="2000" dirty="0" smtClean="0">
                <a:latin typeface="+mj-lt"/>
              </a:rPr>
              <a:t>18 attendees</a:t>
            </a:r>
          </a:p>
          <a:p>
            <a:pPr>
              <a:buFont typeface="Arial" pitchFamily="34" charset="0"/>
              <a:buChar char="•"/>
              <a:defRPr/>
            </a:pPr>
            <a:r>
              <a:rPr lang="en-US" sz="2000" dirty="0" smtClean="0">
                <a:latin typeface="+mj-lt"/>
              </a:rPr>
              <a:t>Discussion of PAR and CSD</a:t>
            </a:r>
          </a:p>
          <a:p>
            <a:pPr>
              <a:buFont typeface="Arial" pitchFamily="34" charset="0"/>
              <a:buChar char="•"/>
              <a:defRPr/>
            </a:pPr>
            <a:r>
              <a:rPr lang="en-US" sz="2000" dirty="0" smtClean="0">
                <a:latin typeface="+mj-lt"/>
              </a:rPr>
              <a:t>St Group Motion to approve PAR and CSD and suggest the documents </a:t>
            </a:r>
            <a:r>
              <a:rPr lang="en-US" sz="2000" dirty="0" smtClean="0">
                <a:solidFill>
                  <a:schemeClr val="tx1"/>
                </a:solidFill>
                <a:latin typeface="+mj-lt"/>
              </a:rPr>
              <a:t>15-14-0075-02</a:t>
            </a:r>
            <a:r>
              <a:rPr lang="en-US" sz="2000" i="1" dirty="0" smtClean="0">
                <a:solidFill>
                  <a:schemeClr val="tx1"/>
                </a:solidFill>
                <a:latin typeface="+mj-lt"/>
              </a:rPr>
              <a:t> </a:t>
            </a:r>
            <a:r>
              <a:rPr lang="en-US" sz="2000" i="1" dirty="0" smtClean="0">
                <a:solidFill>
                  <a:schemeClr val="tx1"/>
                </a:solidFill>
                <a:latin typeface="+mj-lt"/>
              </a:rPr>
              <a:t>and  </a:t>
            </a:r>
            <a:r>
              <a:rPr lang="en-US" sz="2000" dirty="0" smtClean="0">
                <a:solidFill>
                  <a:schemeClr val="tx1"/>
                </a:solidFill>
                <a:latin typeface="+mj-lt"/>
              </a:rPr>
              <a:t>15-14-0076-02</a:t>
            </a:r>
            <a:r>
              <a:rPr lang="en-US" sz="2000" i="1" dirty="0" smtClean="0">
                <a:solidFill>
                  <a:schemeClr val="tx1"/>
                </a:solidFill>
                <a:latin typeface="+mj-lt"/>
              </a:rPr>
              <a:t> to the WG for approval and that </a:t>
            </a:r>
            <a:r>
              <a:rPr lang="en-US" sz="2000" i="1" dirty="0" smtClean="0">
                <a:solidFill>
                  <a:schemeClr val="tx1"/>
                </a:solidFill>
                <a:latin typeface="+mj-lt"/>
              </a:rPr>
              <a:t>the EC be requested to forward the PAR to </a:t>
            </a:r>
            <a:r>
              <a:rPr lang="en-US" sz="2000" i="1" dirty="0" err="1" smtClean="0">
                <a:solidFill>
                  <a:schemeClr val="tx1"/>
                </a:solidFill>
                <a:latin typeface="+mj-lt"/>
              </a:rPr>
              <a:t>NesCom</a:t>
            </a:r>
            <a:r>
              <a:rPr lang="en-US" sz="2000" dirty="0" smtClean="0">
                <a:solidFill>
                  <a:schemeClr val="tx1"/>
                </a:solidFill>
                <a:latin typeface="+mj-lt"/>
              </a:rPr>
              <a:t>. </a:t>
            </a:r>
            <a:endParaRPr lang="en-US" sz="2000" dirty="0" smtClean="0">
              <a:solidFill>
                <a:schemeClr val="tx1"/>
              </a:solidFill>
              <a:latin typeface="+mj-lt"/>
            </a:endParaRPr>
          </a:p>
          <a:p>
            <a:pPr>
              <a:buFont typeface="Arial" pitchFamily="34" charset="0"/>
              <a:buChar char="•"/>
              <a:defRPr/>
            </a:pPr>
            <a:r>
              <a:rPr lang="en-US" sz="2000" dirty="0" smtClean="0">
                <a:solidFill>
                  <a:schemeClr val="tx1"/>
                </a:solidFill>
                <a:latin typeface="+mj-lt"/>
              </a:rPr>
              <a:t>Motion carried with unanimous consent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January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0F1E779-5CBA-4302-AE90-249803C8BD5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SG Motion</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SG Motion: </a:t>
            </a:r>
            <a:r>
              <a:rPr lang="en-US" sz="2400" i="1" dirty="0" smtClean="0">
                <a:solidFill>
                  <a:schemeClr val="tx1"/>
                </a:solidFill>
                <a:latin typeface="+mj-lt"/>
              </a:rPr>
              <a:t>request that the PAR and Five Criteria contained in documents </a:t>
            </a:r>
            <a:r>
              <a:rPr lang="en-US" sz="2400" dirty="0" smtClean="0">
                <a:solidFill>
                  <a:schemeClr val="tx1"/>
                </a:solidFill>
                <a:latin typeface="+mj-lt"/>
              </a:rPr>
              <a:t>15-14-0075-02-004r-sg4r-draft-par.docx</a:t>
            </a:r>
            <a:endParaRPr lang="en-US" sz="2400" dirty="0" smtClean="0">
              <a:solidFill>
                <a:schemeClr val="tx1"/>
              </a:solidFill>
              <a:latin typeface="+mj-lt"/>
            </a:endParaRPr>
          </a:p>
          <a:p>
            <a:pPr>
              <a:defRPr/>
            </a:pPr>
            <a:r>
              <a:rPr lang="en-US" sz="2400" dirty="0" smtClean="0">
                <a:solidFill>
                  <a:schemeClr val="tx1"/>
                </a:solidFill>
                <a:latin typeface="+mj-lt"/>
              </a:rPr>
              <a:t> </a:t>
            </a:r>
            <a:r>
              <a:rPr lang="en-US" sz="2400" i="1" dirty="0" smtClean="0">
                <a:solidFill>
                  <a:schemeClr val="tx1"/>
                </a:solidFill>
                <a:latin typeface="+mj-lt"/>
              </a:rPr>
              <a:t>and </a:t>
            </a:r>
            <a:r>
              <a:rPr lang="en-US" sz="2400" dirty="0" smtClean="0">
                <a:solidFill>
                  <a:schemeClr val="tx1"/>
                </a:solidFill>
                <a:latin typeface="+mj-lt"/>
              </a:rPr>
              <a:t>15-14-0076-02-004r-sg4r-draft-csd.docx</a:t>
            </a:r>
            <a:r>
              <a:rPr lang="en-US" sz="2400" i="1" dirty="0" smtClean="0">
                <a:solidFill>
                  <a:schemeClr val="tx1"/>
                </a:solidFill>
                <a:latin typeface="+mj-lt"/>
              </a:rPr>
              <a:t> </a:t>
            </a:r>
            <a:r>
              <a:rPr lang="en-US" sz="2400" i="1" dirty="0" smtClean="0">
                <a:solidFill>
                  <a:schemeClr val="tx1"/>
                </a:solidFill>
                <a:latin typeface="+mj-lt"/>
              </a:rPr>
              <a:t>be approved for submission to the WG for its approval and that the EC be requested to forward the PAR to </a:t>
            </a:r>
            <a:r>
              <a:rPr lang="en-US" sz="2400" i="1" dirty="0" err="1" smtClean="0">
                <a:solidFill>
                  <a:schemeClr val="tx1"/>
                </a:solidFill>
                <a:latin typeface="+mj-lt"/>
              </a:rPr>
              <a:t>NesCom</a:t>
            </a:r>
            <a:endParaRPr lang="en-US" sz="2400" i="1" dirty="0" smtClean="0">
              <a:solidFill>
                <a:schemeClr val="tx1"/>
              </a:solidFill>
              <a:latin typeface="+mj-lt"/>
            </a:endParaRPr>
          </a:p>
          <a:p>
            <a:pPr>
              <a:defRPr/>
            </a:pPr>
            <a:r>
              <a:rPr lang="en-US" sz="2400" i="1" dirty="0" smtClean="0">
                <a:latin typeface="+mj-lt"/>
              </a:rPr>
              <a:t>Moved: Steve Jillings</a:t>
            </a:r>
          </a:p>
          <a:p>
            <a:pPr>
              <a:defRPr/>
            </a:pPr>
            <a:r>
              <a:rPr lang="en-US" sz="2400" i="1" dirty="0" smtClean="0">
                <a:latin typeface="+mj-lt"/>
              </a:rPr>
              <a:t>Second: George Flammer</a:t>
            </a:r>
          </a:p>
          <a:p>
            <a:pPr>
              <a:defRPr/>
            </a:pPr>
            <a:endParaRPr lang="en-US" sz="2400" i="1" dirty="0" smtClean="0">
              <a:latin typeface="+mj-lt"/>
            </a:endParaRPr>
          </a:p>
          <a:p>
            <a:pPr>
              <a:defRPr/>
            </a:pPr>
            <a:r>
              <a:rPr lang="en-US" sz="2400" i="1" dirty="0" smtClean="0">
                <a:latin typeface="+mj-lt"/>
              </a:rPr>
              <a:t>No objections.</a:t>
            </a:r>
          </a:p>
          <a:p>
            <a:pPr>
              <a:defRPr/>
            </a:pPr>
            <a:r>
              <a:rPr lang="en-US" sz="2400" i="1" dirty="0" smtClean="0">
                <a:latin typeface="+mj-lt"/>
              </a:rPr>
              <a:t>Motion carries by unanimous consent.</a:t>
            </a: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January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932F274-F828-4A46-88B5-3A3B66F43660}"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6389"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WG Motion</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latin typeface="+mj-lt"/>
              </a:rPr>
              <a:t>WG </a:t>
            </a:r>
            <a:r>
              <a:rPr lang="en-US" sz="2400" dirty="0" smtClean="0">
                <a:latin typeface="+mj-lt"/>
              </a:rPr>
              <a:t>Motion:</a:t>
            </a:r>
            <a:r>
              <a:rPr lang="en-US" sz="2400" i="1" dirty="0" smtClean="0">
                <a:latin typeface="+mj-lt"/>
              </a:rPr>
              <a:t> </a:t>
            </a:r>
            <a:r>
              <a:rPr lang="en-US" sz="2400" dirty="0" smtClean="0">
                <a:latin typeface="+mj-lt"/>
              </a:rPr>
              <a:t>Motion:</a:t>
            </a:r>
            <a:r>
              <a:rPr lang="en-US" sz="2400" dirty="0" smtClean="0">
                <a:solidFill>
                  <a:schemeClr val="tx1"/>
                </a:solidFill>
                <a:latin typeface="+mj-lt"/>
              </a:rPr>
              <a:t> </a:t>
            </a:r>
            <a:r>
              <a:rPr lang="en-US" sz="2400" i="1" dirty="0" smtClean="0">
                <a:solidFill>
                  <a:schemeClr val="tx1"/>
                </a:solidFill>
                <a:latin typeface="+mj-lt"/>
              </a:rPr>
              <a:t>request that the PAR and Five Criteria contained in documents  </a:t>
            </a:r>
            <a:r>
              <a:rPr lang="en-US" sz="2400" dirty="0" smtClean="0">
                <a:solidFill>
                  <a:schemeClr val="tx1"/>
                </a:solidFill>
                <a:latin typeface="+mj-lt"/>
              </a:rPr>
              <a:t>15-14-0075-02</a:t>
            </a:r>
            <a:r>
              <a:rPr lang="en-US" sz="2400" i="1" dirty="0" smtClean="0">
                <a:solidFill>
                  <a:schemeClr val="tx1"/>
                </a:solidFill>
                <a:latin typeface="+mj-lt"/>
              </a:rPr>
              <a:t> </a:t>
            </a:r>
            <a:r>
              <a:rPr lang="en-US" sz="2400" i="1" dirty="0" smtClean="0">
                <a:solidFill>
                  <a:schemeClr val="tx1"/>
                </a:solidFill>
                <a:latin typeface="+mj-lt"/>
              </a:rPr>
              <a:t>and  </a:t>
            </a:r>
            <a:r>
              <a:rPr lang="en-US" sz="2400" dirty="0" smtClean="0">
                <a:solidFill>
                  <a:schemeClr val="tx1"/>
                </a:solidFill>
                <a:latin typeface="+mj-lt"/>
              </a:rPr>
              <a:t>15-14-0076-02</a:t>
            </a:r>
            <a:r>
              <a:rPr lang="en-US" sz="2400" i="1" dirty="0" smtClean="0">
                <a:solidFill>
                  <a:schemeClr val="tx1"/>
                </a:solidFill>
                <a:latin typeface="+mj-lt"/>
              </a:rPr>
              <a:t> </a:t>
            </a:r>
            <a:r>
              <a:rPr lang="en-US" sz="2400" i="1" dirty="0" smtClean="0">
                <a:solidFill>
                  <a:schemeClr val="tx1"/>
                </a:solidFill>
                <a:latin typeface="+mj-lt"/>
              </a:rPr>
              <a:t>be approved by the IEEE 802.15 WG and that the EC be requested to forward the PAR to </a:t>
            </a:r>
            <a:r>
              <a:rPr lang="en-US" sz="2400" i="1" dirty="0" err="1" smtClean="0">
                <a:solidFill>
                  <a:schemeClr val="tx1"/>
                </a:solidFill>
                <a:latin typeface="+mj-lt"/>
              </a:rPr>
              <a:t>NesCom</a:t>
            </a:r>
            <a:r>
              <a:rPr lang="en-US" sz="2400" dirty="0" smtClean="0">
                <a:solidFill>
                  <a:schemeClr val="tx1"/>
                </a:solidFill>
                <a:latin typeface="+mj-lt"/>
              </a:rPr>
              <a:t>. </a:t>
            </a:r>
            <a:endParaRPr lang="en-US" sz="2400" dirty="0" smtClean="0">
              <a:solidFill>
                <a:schemeClr val="tx1"/>
              </a:solidFill>
              <a:latin typeface="+mj-lt"/>
            </a:endParaRPr>
          </a:p>
          <a:p>
            <a:pPr>
              <a:defRPr/>
            </a:pPr>
            <a:r>
              <a:rPr lang="en-US" sz="2400" i="1" dirty="0" smtClean="0"/>
              <a:t>Moved:</a:t>
            </a:r>
          </a:p>
          <a:p>
            <a:pPr>
              <a:defRPr/>
            </a:pPr>
            <a:r>
              <a:rPr lang="en-US" sz="2400" i="1" dirty="0" smtClean="0"/>
              <a:t>Second:</a:t>
            </a:r>
          </a:p>
          <a:p>
            <a:pPr>
              <a:defRPr/>
            </a:pPr>
            <a:endParaRPr lang="en-US" sz="2400" i="1" dirty="0" smtClean="0"/>
          </a:p>
          <a:p>
            <a:pPr>
              <a:defRPr/>
            </a:pPr>
            <a:r>
              <a:rPr lang="en-US" sz="2400" i="1" dirty="0" smtClean="0"/>
              <a:t>For:</a:t>
            </a:r>
          </a:p>
          <a:p>
            <a:pPr>
              <a:defRPr/>
            </a:pPr>
            <a:r>
              <a:rPr lang="en-US" sz="2400" i="1" dirty="0" smtClean="0"/>
              <a:t>Against:</a:t>
            </a:r>
          </a:p>
          <a:p>
            <a:pPr>
              <a:defRPr/>
            </a:pPr>
            <a:r>
              <a:rPr lang="en-US" sz="2400" i="1" dirty="0" smtClean="0"/>
              <a:t>Abstain:</a:t>
            </a:r>
            <a:endParaRPr lang="en-US" sz="2400" dirty="0" smtClean="0"/>
          </a:p>
          <a:p>
            <a:pPr>
              <a:defRPr/>
            </a:pPr>
            <a:endParaRPr lang="en-US" sz="2400" dirty="0" smtClean="0">
              <a:latin typeface="+mj-lt"/>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1784</TotalTime>
  <Words>196</Words>
  <Application>Microsoft Office PowerPoint</Application>
  <PresentationFormat>On-screen Show (4:3)</PresentationFormat>
  <Paragraphs>52</Paragraphs>
  <Slides>4</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Times New Roman</vt:lpstr>
      <vt:lpstr>WenQuanYi Zen Hei</vt:lpstr>
      <vt:lpstr>Arial</vt:lpstr>
      <vt:lpstr>Calibri</vt:lpstr>
      <vt:lpstr>DejaVu Sans</vt:lpstr>
      <vt:lpstr>ＭＳ Ｐゴシック</vt:lpstr>
      <vt:lpstr>Monotype Sorts</vt:lpstr>
      <vt:lpstr>Office Theme</vt:lpstr>
      <vt:lpstr>Custom Design</vt:lpstr>
      <vt:lpstr>Slide 1</vt:lpstr>
      <vt:lpstr>Meeting Summary</vt:lpstr>
      <vt:lpstr>SG Motion</vt:lpstr>
      <vt:lpstr>WG 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232</cp:revision>
  <cp:lastPrinted>1998-02-10T19:28:06Z</cp:lastPrinted>
  <dcterms:created xsi:type="dcterms:W3CDTF">2011-01-18T04:15:26Z</dcterms:created>
  <dcterms:modified xsi:type="dcterms:W3CDTF">2014-01-23T17:54:49Z</dcterms:modified>
</cp:coreProperties>
</file>