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61" r:id="rId3"/>
    <p:sldId id="262" r:id="rId4"/>
    <p:sldId id="263" r:id="rId5"/>
    <p:sldId id="264" r:id="rId6"/>
    <p:sldId id="265" r:id="rId7"/>
    <p:sldId id="266"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3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SkyDrive\802.15.8\20140119_88_LA\our_contributions\15-13-0058-01-0008-candidate-link-curve-snr-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Sheet1!$K$1</c:f>
              <c:strCache>
                <c:ptCount val="1"/>
                <c:pt idx="0">
                  <c:v>BPSK(1/2)</c:v>
                </c:pt>
              </c:strCache>
            </c:strRef>
          </c:tx>
          <c:marker>
            <c:symbol val="none"/>
          </c:marker>
          <c:xVal>
            <c:numRef>
              <c:f>Sheet1!$B$2:$B$34</c:f>
              <c:numCache>
                <c:formatCode>General</c:formatCode>
                <c:ptCount val="33"/>
                <c:pt idx="0">
                  <c:v>-3</c:v>
                </c:pt>
                <c:pt idx="1">
                  <c:v>-2.5</c:v>
                </c:pt>
                <c:pt idx="2">
                  <c:v>-2</c:v>
                </c:pt>
                <c:pt idx="3">
                  <c:v>-1.5</c:v>
                </c:pt>
                <c:pt idx="4">
                  <c:v>-1</c:v>
                </c:pt>
                <c:pt idx="5">
                  <c:v>-0.5</c:v>
                </c:pt>
                <c:pt idx="6">
                  <c:v>0</c:v>
                </c:pt>
                <c:pt idx="7">
                  <c:v>0.5</c:v>
                </c:pt>
                <c:pt idx="8">
                  <c:v>1</c:v>
                </c:pt>
                <c:pt idx="9">
                  <c:v>1.5</c:v>
                </c:pt>
                <c:pt idx="10">
                  <c:v>2</c:v>
                </c:pt>
                <c:pt idx="11">
                  <c:v>2.5</c:v>
                </c:pt>
                <c:pt idx="12">
                  <c:v>3</c:v>
                </c:pt>
                <c:pt idx="13">
                  <c:v>3.5</c:v>
                </c:pt>
                <c:pt idx="14">
                  <c:v>4</c:v>
                </c:pt>
                <c:pt idx="15">
                  <c:v>4.5</c:v>
                </c:pt>
                <c:pt idx="16">
                  <c:v>5</c:v>
                </c:pt>
                <c:pt idx="17">
                  <c:v>5.5</c:v>
                </c:pt>
                <c:pt idx="18">
                  <c:v>6</c:v>
                </c:pt>
                <c:pt idx="19">
                  <c:v>6.5</c:v>
                </c:pt>
                <c:pt idx="20">
                  <c:v>7</c:v>
                </c:pt>
                <c:pt idx="21">
                  <c:v>7.5</c:v>
                </c:pt>
                <c:pt idx="22">
                  <c:v>8</c:v>
                </c:pt>
                <c:pt idx="23">
                  <c:v>8.5</c:v>
                </c:pt>
                <c:pt idx="24">
                  <c:v>9</c:v>
                </c:pt>
                <c:pt idx="25">
                  <c:v>9.5</c:v>
                </c:pt>
                <c:pt idx="26">
                  <c:v>10</c:v>
                </c:pt>
                <c:pt idx="27">
                  <c:v>10.5</c:v>
                </c:pt>
                <c:pt idx="28">
                  <c:v>11</c:v>
                </c:pt>
                <c:pt idx="29">
                  <c:v>11.5</c:v>
                </c:pt>
                <c:pt idx="30">
                  <c:v>12</c:v>
                </c:pt>
                <c:pt idx="31">
                  <c:v>12.5</c:v>
                </c:pt>
                <c:pt idx="32">
                  <c:v>13</c:v>
                </c:pt>
              </c:numCache>
            </c:numRef>
          </c:xVal>
          <c:yVal>
            <c:numRef>
              <c:f>Sheet1!$K$2:$K$30</c:f>
              <c:numCache>
                <c:formatCode>General</c:formatCode>
                <c:ptCount val="29"/>
                <c:pt idx="1">
                  <c:v>1</c:v>
                </c:pt>
                <c:pt idx="2" formatCode="0.00E+00">
                  <c:v>0.98570285942811398</c:v>
                </c:pt>
                <c:pt idx="3" formatCode="0.00E+00">
                  <c:v>0.85702859428114297</c:v>
                </c:pt>
                <c:pt idx="4" formatCode="0.00E+00">
                  <c:v>0.559688062387522</c:v>
                </c:pt>
                <c:pt idx="5" formatCode="0.00E+00">
                  <c:v>0.236552689462107</c:v>
                </c:pt>
                <c:pt idx="6" formatCode="0.00E+00">
                  <c:v>7.7784443111377694E-2</c:v>
                </c:pt>
                <c:pt idx="7" formatCode="0.00E+00">
                  <c:v>1.9396120775844801E-2</c:v>
                </c:pt>
                <c:pt idx="8" formatCode="0.00E+00">
                  <c:v>5.1832084573539897E-3</c:v>
                </c:pt>
                <c:pt idx="9" formatCode="0.00E+00">
                  <c:v>8.6006488806383201E-4</c:v>
                </c:pt>
                <c:pt idx="10" formatCode="0.00E+00">
                  <c:v>1.3900510878181899E-4</c:v>
                </c:pt>
              </c:numCache>
            </c:numRef>
          </c:yVal>
          <c:smooth val="0"/>
        </c:ser>
        <c:ser>
          <c:idx val="8"/>
          <c:order val="1"/>
          <c:tx>
            <c:strRef>
              <c:f>Sheet1!$L$1</c:f>
              <c:strCache>
                <c:ptCount val="1"/>
                <c:pt idx="0">
                  <c:v>BPSK(3/4)</c:v>
                </c:pt>
              </c:strCache>
            </c:strRef>
          </c:tx>
          <c:marker>
            <c:symbol val="none"/>
          </c:marker>
          <c:xVal>
            <c:numRef>
              <c:f>Sheet1!$C$2:$C$34</c:f>
              <c:numCache>
                <c:formatCode>General</c:formatCode>
                <c:ptCount val="33"/>
                <c:pt idx="0">
                  <c:v>-1.24</c:v>
                </c:pt>
                <c:pt idx="1">
                  <c:v>-0.74000000000000021</c:v>
                </c:pt>
                <c:pt idx="2">
                  <c:v>-0.24000000000000021</c:v>
                </c:pt>
                <c:pt idx="3">
                  <c:v>0.25999999999999979</c:v>
                </c:pt>
                <c:pt idx="4">
                  <c:v>0.75999999999999979</c:v>
                </c:pt>
                <c:pt idx="5">
                  <c:v>1.2599999999999998</c:v>
                </c:pt>
                <c:pt idx="6">
                  <c:v>1.7599999999999998</c:v>
                </c:pt>
                <c:pt idx="7">
                  <c:v>2.2599999999999998</c:v>
                </c:pt>
                <c:pt idx="8">
                  <c:v>2.76</c:v>
                </c:pt>
                <c:pt idx="9">
                  <c:v>3.26</c:v>
                </c:pt>
                <c:pt idx="10">
                  <c:v>3.76</c:v>
                </c:pt>
                <c:pt idx="11">
                  <c:v>4.26</c:v>
                </c:pt>
                <c:pt idx="12">
                  <c:v>4.76</c:v>
                </c:pt>
                <c:pt idx="13">
                  <c:v>5.26</c:v>
                </c:pt>
                <c:pt idx="14">
                  <c:v>5.76</c:v>
                </c:pt>
                <c:pt idx="15">
                  <c:v>6.26</c:v>
                </c:pt>
                <c:pt idx="16">
                  <c:v>6.76</c:v>
                </c:pt>
                <c:pt idx="17">
                  <c:v>7.26</c:v>
                </c:pt>
                <c:pt idx="18">
                  <c:v>7.76</c:v>
                </c:pt>
                <c:pt idx="19">
                  <c:v>8.26</c:v>
                </c:pt>
                <c:pt idx="20">
                  <c:v>8.76</c:v>
                </c:pt>
                <c:pt idx="21">
                  <c:v>9.26</c:v>
                </c:pt>
                <c:pt idx="22">
                  <c:v>9.76</c:v>
                </c:pt>
                <c:pt idx="23">
                  <c:v>10.26</c:v>
                </c:pt>
                <c:pt idx="24">
                  <c:v>10.76</c:v>
                </c:pt>
                <c:pt idx="25">
                  <c:v>11.26</c:v>
                </c:pt>
                <c:pt idx="26">
                  <c:v>11.76</c:v>
                </c:pt>
                <c:pt idx="27">
                  <c:v>12.26</c:v>
                </c:pt>
                <c:pt idx="28">
                  <c:v>12.76</c:v>
                </c:pt>
                <c:pt idx="29">
                  <c:v>13.260000000000002</c:v>
                </c:pt>
                <c:pt idx="30">
                  <c:v>13.760000000000002</c:v>
                </c:pt>
                <c:pt idx="31">
                  <c:v>14.260000000000002</c:v>
                </c:pt>
                <c:pt idx="32">
                  <c:v>14.760000000000002</c:v>
                </c:pt>
              </c:numCache>
            </c:numRef>
          </c:xVal>
          <c:yVal>
            <c:numRef>
              <c:f>Sheet1!$L$2:$L$14</c:f>
              <c:numCache>
                <c:formatCode>General</c:formatCode>
                <c:ptCount val="13"/>
                <c:pt idx="3">
                  <c:v>1</c:v>
                </c:pt>
                <c:pt idx="4" formatCode="0.00E+00">
                  <c:v>0.97799999999999998</c:v>
                </c:pt>
                <c:pt idx="5" formatCode="0.00E+00">
                  <c:v>0.80700000000000005</c:v>
                </c:pt>
                <c:pt idx="6" formatCode="0.00E+00">
                  <c:v>0.44600000000000001</c:v>
                </c:pt>
                <c:pt idx="7" formatCode="0.00E+00">
                  <c:v>0.161</c:v>
                </c:pt>
                <c:pt idx="8" formatCode="0.00E+00">
                  <c:v>4.8300000000000003E-2</c:v>
                </c:pt>
                <c:pt idx="9" formatCode="0.00E+00">
                  <c:v>1.18E-2</c:v>
                </c:pt>
                <c:pt idx="10" formatCode="0.00E+00">
                  <c:v>2.5100000000000001E-3</c:v>
                </c:pt>
                <c:pt idx="11" formatCode="0.00E+00">
                  <c:v>5.0299999999999997E-4</c:v>
                </c:pt>
                <c:pt idx="12" formatCode="0.00E+00">
                  <c:v>8.0000000000000007E-5</c:v>
                </c:pt>
              </c:numCache>
            </c:numRef>
          </c:yVal>
          <c:smooth val="0"/>
        </c:ser>
        <c:ser>
          <c:idx val="1"/>
          <c:order val="2"/>
          <c:tx>
            <c:strRef>
              <c:f>Sheet1!$M$1</c:f>
              <c:strCache>
                <c:ptCount val="1"/>
                <c:pt idx="0">
                  <c:v>QPSK(1/2)</c:v>
                </c:pt>
              </c:strCache>
            </c:strRef>
          </c:tx>
          <c:marker>
            <c:symbol val="none"/>
          </c:marker>
          <c:xVal>
            <c:numRef>
              <c:f>Sheet1!$A$2:$A$30</c:f>
              <c:numCache>
                <c:formatCode>General</c:formatCode>
                <c:ptCount val="2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numCache>
            </c:numRef>
          </c:xVal>
          <c:yVal>
            <c:numRef>
              <c:f>Sheet1!$M$2:$M$30</c:f>
              <c:numCache>
                <c:formatCode>General</c:formatCode>
                <c:ptCount val="29"/>
                <c:pt idx="1">
                  <c:v>1</c:v>
                </c:pt>
                <c:pt idx="2" formatCode="0.00E+00">
                  <c:v>0.98840231953609203</c:v>
                </c:pt>
                <c:pt idx="3" formatCode="0.00E+00">
                  <c:v>0.86342731453709198</c:v>
                </c:pt>
                <c:pt idx="4" formatCode="0.00E+00">
                  <c:v>0.5498900219956</c:v>
                </c:pt>
                <c:pt idx="5" formatCode="0.00E+00">
                  <c:v>0.23685262947410499</c:v>
                </c:pt>
                <c:pt idx="6" formatCode="0.00E+00">
                  <c:v>7.1785642871425706E-2</c:v>
                </c:pt>
                <c:pt idx="7" formatCode="0.00E+00">
                  <c:v>2.1195760847830401E-2</c:v>
                </c:pt>
                <c:pt idx="8" formatCode="0.00E+00">
                  <c:v>4.2776671890220599E-3</c:v>
                </c:pt>
                <c:pt idx="9" formatCode="0.00E+00">
                  <c:v>9.2070958449561502E-4</c:v>
                </c:pt>
                <c:pt idx="10" formatCode="0.00E+00">
                  <c:v>1.3997508166368E-4</c:v>
                </c:pt>
              </c:numCache>
            </c:numRef>
          </c:yVal>
          <c:smooth val="0"/>
        </c:ser>
        <c:ser>
          <c:idx val="2"/>
          <c:order val="3"/>
          <c:tx>
            <c:strRef>
              <c:f>Sheet1!$N$1</c:f>
              <c:strCache>
                <c:ptCount val="1"/>
                <c:pt idx="0">
                  <c:v>QPSK(3/4)</c:v>
                </c:pt>
              </c:strCache>
            </c:strRef>
          </c:tx>
          <c:marker>
            <c:symbol val="none"/>
          </c:marker>
          <c:xVal>
            <c:numRef>
              <c:f>Sheet1!$D$2:$D$34</c:f>
              <c:numCache>
                <c:formatCode>General</c:formatCode>
                <c:ptCount val="33"/>
                <c:pt idx="0">
                  <c:v>1.76</c:v>
                </c:pt>
                <c:pt idx="1">
                  <c:v>2.2599999999999998</c:v>
                </c:pt>
                <c:pt idx="2">
                  <c:v>2.76</c:v>
                </c:pt>
                <c:pt idx="3">
                  <c:v>3.26</c:v>
                </c:pt>
                <c:pt idx="4">
                  <c:v>3.76</c:v>
                </c:pt>
                <c:pt idx="5">
                  <c:v>4.26</c:v>
                </c:pt>
                <c:pt idx="6">
                  <c:v>4.76</c:v>
                </c:pt>
                <c:pt idx="7">
                  <c:v>5.26</c:v>
                </c:pt>
                <c:pt idx="8">
                  <c:v>5.76</c:v>
                </c:pt>
                <c:pt idx="9">
                  <c:v>6.26</c:v>
                </c:pt>
                <c:pt idx="10">
                  <c:v>6.76</c:v>
                </c:pt>
                <c:pt idx="11">
                  <c:v>7.26</c:v>
                </c:pt>
                <c:pt idx="12">
                  <c:v>7.76</c:v>
                </c:pt>
                <c:pt idx="13">
                  <c:v>8.26</c:v>
                </c:pt>
                <c:pt idx="14">
                  <c:v>8.76</c:v>
                </c:pt>
                <c:pt idx="15">
                  <c:v>9.26</c:v>
                </c:pt>
                <c:pt idx="16">
                  <c:v>9.76</c:v>
                </c:pt>
                <c:pt idx="17">
                  <c:v>10.26</c:v>
                </c:pt>
                <c:pt idx="18">
                  <c:v>10.76</c:v>
                </c:pt>
                <c:pt idx="19">
                  <c:v>11.26</c:v>
                </c:pt>
                <c:pt idx="20">
                  <c:v>11.76</c:v>
                </c:pt>
                <c:pt idx="21">
                  <c:v>12.26</c:v>
                </c:pt>
                <c:pt idx="22">
                  <c:v>12.76</c:v>
                </c:pt>
                <c:pt idx="23">
                  <c:v>13.26</c:v>
                </c:pt>
                <c:pt idx="24">
                  <c:v>13.76</c:v>
                </c:pt>
                <c:pt idx="25">
                  <c:v>14.26</c:v>
                </c:pt>
                <c:pt idx="26">
                  <c:v>14.76</c:v>
                </c:pt>
                <c:pt idx="27">
                  <c:v>15.26</c:v>
                </c:pt>
                <c:pt idx="28">
                  <c:v>15.76</c:v>
                </c:pt>
                <c:pt idx="29">
                  <c:v>16.260000000000002</c:v>
                </c:pt>
                <c:pt idx="30">
                  <c:v>16.760000000000002</c:v>
                </c:pt>
                <c:pt idx="31">
                  <c:v>17.260000000000002</c:v>
                </c:pt>
                <c:pt idx="32">
                  <c:v>17.760000000000002</c:v>
                </c:pt>
              </c:numCache>
            </c:numRef>
          </c:xVal>
          <c:yVal>
            <c:numRef>
              <c:f>Sheet1!$N$2:$N$30</c:f>
              <c:numCache>
                <c:formatCode>General</c:formatCode>
                <c:ptCount val="29"/>
                <c:pt idx="3">
                  <c:v>1</c:v>
                </c:pt>
                <c:pt idx="4" formatCode="0.00E+00">
                  <c:v>0.97799999999999998</c:v>
                </c:pt>
                <c:pt idx="5" formatCode="0.00E+00">
                  <c:v>0.80700000000000005</c:v>
                </c:pt>
                <c:pt idx="6" formatCode="0.00E+00">
                  <c:v>0.44600000000000001</c:v>
                </c:pt>
                <c:pt idx="7" formatCode="0.00E+00">
                  <c:v>0.161</c:v>
                </c:pt>
                <c:pt idx="8" formatCode="0.00E+00">
                  <c:v>4.8300000000000003E-2</c:v>
                </c:pt>
                <c:pt idx="9" formatCode="0.00E+00">
                  <c:v>1.18E-2</c:v>
                </c:pt>
                <c:pt idx="10" formatCode="0.00E+00">
                  <c:v>2.5100000000000001E-3</c:v>
                </c:pt>
                <c:pt idx="11" formatCode="0.00E+00">
                  <c:v>5.0299999999999997E-4</c:v>
                </c:pt>
                <c:pt idx="12" formatCode="0.00E+00">
                  <c:v>8.0000000000000007E-5</c:v>
                </c:pt>
              </c:numCache>
            </c:numRef>
          </c:yVal>
          <c:smooth val="0"/>
        </c:ser>
        <c:ser>
          <c:idx val="3"/>
          <c:order val="4"/>
          <c:tx>
            <c:strRef>
              <c:f>Sheet1!$O$1</c:f>
              <c:strCache>
                <c:ptCount val="1"/>
                <c:pt idx="0">
                  <c:v>16QAM(1/2)</c:v>
                </c:pt>
              </c:strCache>
            </c:strRef>
          </c:tx>
          <c:marker>
            <c:symbol val="none"/>
          </c:marker>
          <c:xVal>
            <c:numRef>
              <c:f>Sheet1!$E$2:$E$34</c:f>
              <c:numCache>
                <c:formatCode>General</c:formatCode>
                <c:ptCount val="33"/>
                <c:pt idx="0">
                  <c:v>3</c:v>
                </c:pt>
                <c:pt idx="1">
                  <c:v>3.5</c:v>
                </c:pt>
                <c:pt idx="2">
                  <c:v>4</c:v>
                </c:pt>
                <c:pt idx="3">
                  <c:v>4.5</c:v>
                </c:pt>
                <c:pt idx="4">
                  <c:v>5</c:v>
                </c:pt>
                <c:pt idx="5">
                  <c:v>5.5</c:v>
                </c:pt>
                <c:pt idx="6">
                  <c:v>6</c:v>
                </c:pt>
                <c:pt idx="7">
                  <c:v>6.5</c:v>
                </c:pt>
                <c:pt idx="8">
                  <c:v>7</c:v>
                </c:pt>
                <c:pt idx="9">
                  <c:v>7.5</c:v>
                </c:pt>
                <c:pt idx="10">
                  <c:v>8</c:v>
                </c:pt>
                <c:pt idx="11">
                  <c:v>8.5</c:v>
                </c:pt>
                <c:pt idx="12">
                  <c:v>9</c:v>
                </c:pt>
                <c:pt idx="13">
                  <c:v>9.5</c:v>
                </c:pt>
                <c:pt idx="14">
                  <c:v>10</c:v>
                </c:pt>
                <c:pt idx="15">
                  <c:v>10.5</c:v>
                </c:pt>
                <c:pt idx="16">
                  <c:v>11</c:v>
                </c:pt>
                <c:pt idx="17">
                  <c:v>11.5</c:v>
                </c:pt>
                <c:pt idx="18">
                  <c:v>12</c:v>
                </c:pt>
                <c:pt idx="19">
                  <c:v>12.5</c:v>
                </c:pt>
                <c:pt idx="20">
                  <c:v>13</c:v>
                </c:pt>
                <c:pt idx="21">
                  <c:v>13.5</c:v>
                </c:pt>
                <c:pt idx="22">
                  <c:v>14</c:v>
                </c:pt>
                <c:pt idx="23">
                  <c:v>14.5</c:v>
                </c:pt>
                <c:pt idx="24">
                  <c:v>15</c:v>
                </c:pt>
                <c:pt idx="25">
                  <c:v>15.5</c:v>
                </c:pt>
                <c:pt idx="26">
                  <c:v>16</c:v>
                </c:pt>
                <c:pt idx="27">
                  <c:v>16.5</c:v>
                </c:pt>
                <c:pt idx="28">
                  <c:v>17</c:v>
                </c:pt>
                <c:pt idx="29">
                  <c:v>17.5</c:v>
                </c:pt>
                <c:pt idx="30">
                  <c:v>18</c:v>
                </c:pt>
                <c:pt idx="31">
                  <c:v>18.5</c:v>
                </c:pt>
                <c:pt idx="32">
                  <c:v>19</c:v>
                </c:pt>
              </c:numCache>
            </c:numRef>
          </c:xVal>
          <c:yVal>
            <c:numRef>
              <c:f>Sheet1!$O$2:$O$30</c:f>
              <c:numCache>
                <c:formatCode>General</c:formatCode>
                <c:ptCount val="29"/>
                <c:pt idx="5">
                  <c:v>1</c:v>
                </c:pt>
                <c:pt idx="6" formatCode="0.00E+00">
                  <c:v>0.98699999999999999</c:v>
                </c:pt>
                <c:pt idx="7" formatCode="0.00E+00">
                  <c:v>0.86399999999999999</c:v>
                </c:pt>
                <c:pt idx="8" formatCode="0.00E+00">
                  <c:v>0.56200000000000006</c:v>
                </c:pt>
                <c:pt idx="9" formatCode="0.00E+00">
                  <c:v>0.26</c:v>
                </c:pt>
                <c:pt idx="10" formatCode="0.00E+00">
                  <c:v>8.9800000000000005E-2</c:v>
                </c:pt>
                <c:pt idx="11" formatCode="0.00E+00">
                  <c:v>2.8799999999999999E-2</c:v>
                </c:pt>
                <c:pt idx="12" formatCode="0.00E+00">
                  <c:v>6.79E-3</c:v>
                </c:pt>
                <c:pt idx="13" formatCode="0.00E+00">
                  <c:v>1.3799999999999999E-3</c:v>
                </c:pt>
                <c:pt idx="14" formatCode="0.00E+00">
                  <c:v>2.5000000000000001E-4</c:v>
                </c:pt>
                <c:pt idx="15" formatCode="0.00E+00">
                  <c:v>4.8000000000000001E-5</c:v>
                </c:pt>
              </c:numCache>
            </c:numRef>
          </c:yVal>
          <c:smooth val="0"/>
        </c:ser>
        <c:ser>
          <c:idx val="4"/>
          <c:order val="5"/>
          <c:tx>
            <c:strRef>
              <c:f>Sheet1!$P$1</c:f>
              <c:strCache>
                <c:ptCount val="1"/>
                <c:pt idx="0">
                  <c:v>16QAM(3/4)</c:v>
                </c:pt>
              </c:strCache>
            </c:strRef>
          </c:tx>
          <c:marker>
            <c:symbol val="none"/>
          </c:marker>
          <c:xVal>
            <c:numRef>
              <c:f>Sheet1!$F$2:$F$34</c:f>
              <c:numCache>
                <c:formatCode>General</c:formatCode>
                <c:ptCount val="33"/>
                <c:pt idx="0">
                  <c:v>4.7699999999999996</c:v>
                </c:pt>
                <c:pt idx="1">
                  <c:v>5.27</c:v>
                </c:pt>
                <c:pt idx="2">
                  <c:v>5.77</c:v>
                </c:pt>
                <c:pt idx="3">
                  <c:v>6.27</c:v>
                </c:pt>
                <c:pt idx="4">
                  <c:v>6.77</c:v>
                </c:pt>
                <c:pt idx="5">
                  <c:v>7.27</c:v>
                </c:pt>
                <c:pt idx="6">
                  <c:v>7.77</c:v>
                </c:pt>
                <c:pt idx="7">
                  <c:v>8.27</c:v>
                </c:pt>
                <c:pt idx="8">
                  <c:v>8.77</c:v>
                </c:pt>
                <c:pt idx="9">
                  <c:v>9.27</c:v>
                </c:pt>
                <c:pt idx="10">
                  <c:v>9.77</c:v>
                </c:pt>
                <c:pt idx="11">
                  <c:v>10.27</c:v>
                </c:pt>
                <c:pt idx="12">
                  <c:v>10.77</c:v>
                </c:pt>
                <c:pt idx="13">
                  <c:v>11.27</c:v>
                </c:pt>
                <c:pt idx="14">
                  <c:v>11.77</c:v>
                </c:pt>
                <c:pt idx="15">
                  <c:v>12.27</c:v>
                </c:pt>
                <c:pt idx="16">
                  <c:v>12.77</c:v>
                </c:pt>
                <c:pt idx="17">
                  <c:v>13.27</c:v>
                </c:pt>
                <c:pt idx="18">
                  <c:v>13.77</c:v>
                </c:pt>
                <c:pt idx="19">
                  <c:v>14.27</c:v>
                </c:pt>
                <c:pt idx="20">
                  <c:v>14.77</c:v>
                </c:pt>
                <c:pt idx="21">
                  <c:v>15.27</c:v>
                </c:pt>
                <c:pt idx="22">
                  <c:v>15.77</c:v>
                </c:pt>
                <c:pt idx="23">
                  <c:v>16.27</c:v>
                </c:pt>
                <c:pt idx="24">
                  <c:v>16.77</c:v>
                </c:pt>
                <c:pt idx="25">
                  <c:v>17.27</c:v>
                </c:pt>
                <c:pt idx="26">
                  <c:v>17.77</c:v>
                </c:pt>
                <c:pt idx="27">
                  <c:v>18.27</c:v>
                </c:pt>
                <c:pt idx="28">
                  <c:v>18.77</c:v>
                </c:pt>
                <c:pt idx="29">
                  <c:v>19.27</c:v>
                </c:pt>
                <c:pt idx="30">
                  <c:v>19.77</c:v>
                </c:pt>
                <c:pt idx="31">
                  <c:v>20.27</c:v>
                </c:pt>
                <c:pt idx="32">
                  <c:v>20.77</c:v>
                </c:pt>
              </c:numCache>
            </c:numRef>
          </c:xVal>
          <c:yVal>
            <c:numRef>
              <c:f>Sheet1!$P$2:$P$30</c:f>
              <c:numCache>
                <c:formatCode>General</c:formatCode>
                <c:ptCount val="29"/>
                <c:pt idx="8">
                  <c:v>1</c:v>
                </c:pt>
                <c:pt idx="9" formatCode="0.00E+00">
                  <c:v>0.998</c:v>
                </c:pt>
                <c:pt idx="10" formatCode="0.00E+00">
                  <c:v>0.94699999999999995</c:v>
                </c:pt>
                <c:pt idx="11" formatCode="0.00E+00">
                  <c:v>0.72499999999999998</c:v>
                </c:pt>
                <c:pt idx="12" formatCode="0.00E+00">
                  <c:v>0.38</c:v>
                </c:pt>
                <c:pt idx="13" formatCode="0.00E+00">
                  <c:v>0.154</c:v>
                </c:pt>
                <c:pt idx="14" formatCode="0.00E+00">
                  <c:v>5.0599999999999999E-2</c:v>
                </c:pt>
                <c:pt idx="15" formatCode="0.00E+00">
                  <c:v>1.6799999999999999E-2</c:v>
                </c:pt>
                <c:pt idx="16" formatCode="0.00E+00">
                  <c:v>4.2100000000000002E-3</c:v>
                </c:pt>
                <c:pt idx="17" formatCode="0.00E+00">
                  <c:v>9.4499999999999998E-4</c:v>
                </c:pt>
                <c:pt idx="18" formatCode="0.00E+00">
                  <c:v>2.2100000000000001E-4</c:v>
                </c:pt>
                <c:pt idx="19" formatCode="0.00E+00">
                  <c:v>3.8000000000000002E-5</c:v>
                </c:pt>
              </c:numCache>
            </c:numRef>
          </c:yVal>
          <c:smooth val="0"/>
        </c:ser>
        <c:ser>
          <c:idx val="5"/>
          <c:order val="6"/>
          <c:tx>
            <c:strRef>
              <c:f>Sheet1!$Q$1</c:f>
              <c:strCache>
                <c:ptCount val="1"/>
                <c:pt idx="0">
                  <c:v>64QAM(2/3)</c:v>
                </c:pt>
              </c:strCache>
            </c:strRef>
          </c:tx>
          <c:marker>
            <c:symbol val="none"/>
          </c:marker>
          <c:xVal>
            <c:numRef>
              <c:f>Sheet1!$G$2:$G$34</c:f>
              <c:numCache>
                <c:formatCode>General</c:formatCode>
                <c:ptCount val="33"/>
                <c:pt idx="0">
                  <c:v>6</c:v>
                </c:pt>
                <c:pt idx="1">
                  <c:v>6.5</c:v>
                </c:pt>
                <c:pt idx="2">
                  <c:v>7</c:v>
                </c:pt>
                <c:pt idx="3">
                  <c:v>7.5</c:v>
                </c:pt>
                <c:pt idx="4">
                  <c:v>8</c:v>
                </c:pt>
                <c:pt idx="5">
                  <c:v>8.5</c:v>
                </c:pt>
                <c:pt idx="6">
                  <c:v>9</c:v>
                </c:pt>
                <c:pt idx="7">
                  <c:v>9.5</c:v>
                </c:pt>
                <c:pt idx="8">
                  <c:v>10</c:v>
                </c:pt>
                <c:pt idx="9">
                  <c:v>10.5</c:v>
                </c:pt>
                <c:pt idx="10">
                  <c:v>11</c:v>
                </c:pt>
                <c:pt idx="11">
                  <c:v>11.5</c:v>
                </c:pt>
                <c:pt idx="12">
                  <c:v>12</c:v>
                </c:pt>
                <c:pt idx="13">
                  <c:v>12.5</c:v>
                </c:pt>
                <c:pt idx="14">
                  <c:v>13</c:v>
                </c:pt>
                <c:pt idx="15">
                  <c:v>13.5</c:v>
                </c:pt>
                <c:pt idx="16">
                  <c:v>14</c:v>
                </c:pt>
                <c:pt idx="17">
                  <c:v>14.5</c:v>
                </c:pt>
                <c:pt idx="18">
                  <c:v>15</c:v>
                </c:pt>
                <c:pt idx="19">
                  <c:v>15.5</c:v>
                </c:pt>
                <c:pt idx="20">
                  <c:v>16</c:v>
                </c:pt>
                <c:pt idx="21">
                  <c:v>16.5</c:v>
                </c:pt>
                <c:pt idx="22">
                  <c:v>17</c:v>
                </c:pt>
                <c:pt idx="23">
                  <c:v>17.5</c:v>
                </c:pt>
                <c:pt idx="24">
                  <c:v>18</c:v>
                </c:pt>
                <c:pt idx="25">
                  <c:v>18.5</c:v>
                </c:pt>
                <c:pt idx="26">
                  <c:v>19</c:v>
                </c:pt>
                <c:pt idx="27">
                  <c:v>19.5</c:v>
                </c:pt>
                <c:pt idx="28">
                  <c:v>20</c:v>
                </c:pt>
                <c:pt idx="29">
                  <c:v>20.5</c:v>
                </c:pt>
                <c:pt idx="30">
                  <c:v>21</c:v>
                </c:pt>
                <c:pt idx="31">
                  <c:v>21.5</c:v>
                </c:pt>
                <c:pt idx="32">
                  <c:v>22</c:v>
                </c:pt>
              </c:numCache>
            </c:numRef>
          </c:xVal>
          <c:yVal>
            <c:numRef>
              <c:f>Sheet1!$Q$2:$Q$30</c:f>
              <c:numCache>
                <c:formatCode>General</c:formatCode>
                <c:ptCount val="29"/>
                <c:pt idx="12">
                  <c:v>1</c:v>
                </c:pt>
                <c:pt idx="13" formatCode="0.00E+00">
                  <c:v>0.998</c:v>
                </c:pt>
                <c:pt idx="14" formatCode="0.00E+00">
                  <c:v>0.97499999999999998</c:v>
                </c:pt>
                <c:pt idx="15" formatCode="0.00E+00">
                  <c:v>0.82299999999999995</c:v>
                </c:pt>
                <c:pt idx="16" formatCode="0.00E+00">
                  <c:v>0.51100000000000001</c:v>
                </c:pt>
                <c:pt idx="17" formatCode="0.00E+00">
                  <c:v>0.23200000000000001</c:v>
                </c:pt>
                <c:pt idx="18" formatCode="0.00E+00">
                  <c:v>8.0699999999999994E-2</c:v>
                </c:pt>
                <c:pt idx="19" formatCode="0.00E+00">
                  <c:v>2.46E-2</c:v>
                </c:pt>
                <c:pt idx="20" formatCode="0.00E+00">
                  <c:v>7.4099999999999999E-3</c:v>
                </c:pt>
                <c:pt idx="21" formatCode="0.00E+00">
                  <c:v>2.0799999999999998E-3</c:v>
                </c:pt>
                <c:pt idx="22" formatCode="0.00E+00">
                  <c:v>4.7899999999999999E-4</c:v>
                </c:pt>
                <c:pt idx="23" formatCode="0.00E+00">
                  <c:v>9.2E-5</c:v>
                </c:pt>
              </c:numCache>
            </c:numRef>
          </c:yVal>
          <c:smooth val="0"/>
        </c:ser>
        <c:ser>
          <c:idx val="6"/>
          <c:order val="7"/>
          <c:tx>
            <c:strRef>
              <c:f>Sheet1!$R$1</c:f>
              <c:strCache>
                <c:ptCount val="1"/>
                <c:pt idx="0">
                  <c:v>64QAM(3/4)</c:v>
                </c:pt>
              </c:strCache>
            </c:strRef>
          </c:tx>
          <c:marker>
            <c:symbol val="none"/>
          </c:marker>
          <c:xVal>
            <c:numRef>
              <c:f>Sheet1!$H$2:$H$34</c:f>
              <c:numCache>
                <c:formatCode>General</c:formatCode>
                <c:ptCount val="33"/>
                <c:pt idx="0">
                  <c:v>6.53</c:v>
                </c:pt>
                <c:pt idx="1">
                  <c:v>7.03</c:v>
                </c:pt>
                <c:pt idx="2">
                  <c:v>7.53</c:v>
                </c:pt>
                <c:pt idx="3">
                  <c:v>8.0299999999999994</c:v>
                </c:pt>
                <c:pt idx="4">
                  <c:v>8.5299999999999994</c:v>
                </c:pt>
                <c:pt idx="5">
                  <c:v>9.0299999999999994</c:v>
                </c:pt>
                <c:pt idx="6">
                  <c:v>9.5299999999999994</c:v>
                </c:pt>
                <c:pt idx="7">
                  <c:v>10.029999999999999</c:v>
                </c:pt>
                <c:pt idx="8">
                  <c:v>10.53</c:v>
                </c:pt>
                <c:pt idx="9">
                  <c:v>11.03</c:v>
                </c:pt>
                <c:pt idx="10">
                  <c:v>11.53</c:v>
                </c:pt>
                <c:pt idx="11">
                  <c:v>12.03</c:v>
                </c:pt>
                <c:pt idx="12">
                  <c:v>12.53</c:v>
                </c:pt>
                <c:pt idx="13">
                  <c:v>13.03</c:v>
                </c:pt>
                <c:pt idx="14">
                  <c:v>13.53</c:v>
                </c:pt>
                <c:pt idx="15">
                  <c:v>14.03</c:v>
                </c:pt>
                <c:pt idx="16">
                  <c:v>14.53</c:v>
                </c:pt>
                <c:pt idx="17">
                  <c:v>15.03</c:v>
                </c:pt>
                <c:pt idx="18">
                  <c:v>15.53</c:v>
                </c:pt>
                <c:pt idx="19">
                  <c:v>16.03</c:v>
                </c:pt>
                <c:pt idx="20">
                  <c:v>16.53</c:v>
                </c:pt>
                <c:pt idx="21">
                  <c:v>17.03</c:v>
                </c:pt>
                <c:pt idx="22">
                  <c:v>17.53</c:v>
                </c:pt>
                <c:pt idx="23">
                  <c:v>18.03</c:v>
                </c:pt>
                <c:pt idx="24">
                  <c:v>18.53</c:v>
                </c:pt>
                <c:pt idx="25">
                  <c:v>19.03</c:v>
                </c:pt>
                <c:pt idx="26">
                  <c:v>19.53</c:v>
                </c:pt>
                <c:pt idx="27">
                  <c:v>20.03</c:v>
                </c:pt>
                <c:pt idx="28">
                  <c:v>20.53</c:v>
                </c:pt>
                <c:pt idx="29">
                  <c:v>21.03</c:v>
                </c:pt>
                <c:pt idx="30">
                  <c:v>21.53</c:v>
                </c:pt>
                <c:pt idx="31">
                  <c:v>22.03</c:v>
                </c:pt>
                <c:pt idx="32">
                  <c:v>22.53</c:v>
                </c:pt>
              </c:numCache>
            </c:numRef>
          </c:xVal>
          <c:yVal>
            <c:numRef>
              <c:f>Sheet1!$R$2:$R$30</c:f>
              <c:numCache>
                <c:formatCode>General</c:formatCode>
                <c:ptCount val="29"/>
                <c:pt idx="15">
                  <c:v>1</c:v>
                </c:pt>
                <c:pt idx="16" formatCode="0.00E+00">
                  <c:v>0.98499999999999999</c:v>
                </c:pt>
                <c:pt idx="17" formatCode="0.00E+00">
                  <c:v>0.873</c:v>
                </c:pt>
                <c:pt idx="18" formatCode="0.00E+00">
                  <c:v>0.60099999999999998</c:v>
                </c:pt>
                <c:pt idx="19" formatCode="0.00E+00">
                  <c:v>0.316</c:v>
                </c:pt>
                <c:pt idx="20" formatCode="0.00E+00">
                  <c:v>0.127</c:v>
                </c:pt>
                <c:pt idx="21" formatCode="0.00E+00">
                  <c:v>4.7600000000000003E-2</c:v>
                </c:pt>
                <c:pt idx="22" formatCode="0.00E+00">
                  <c:v>1.6899999999999998E-2</c:v>
                </c:pt>
                <c:pt idx="23" formatCode="0.00E+00">
                  <c:v>5.4000000000000003E-3</c:v>
                </c:pt>
                <c:pt idx="24" formatCode="0.00E+00">
                  <c:v>1.6299999999999999E-3</c:v>
                </c:pt>
                <c:pt idx="25" formatCode="0.00E+00">
                  <c:v>4.55E-4</c:v>
                </c:pt>
                <c:pt idx="26" formatCode="0.00E+00">
                  <c:v>1.03E-4</c:v>
                </c:pt>
              </c:numCache>
            </c:numRef>
          </c:yVal>
          <c:smooth val="0"/>
        </c:ser>
        <c:ser>
          <c:idx val="7"/>
          <c:order val="8"/>
          <c:tx>
            <c:strRef>
              <c:f>Sheet1!$S$1</c:f>
              <c:strCache>
                <c:ptCount val="1"/>
                <c:pt idx="0">
                  <c:v>64QAM(5/6)</c:v>
                </c:pt>
              </c:strCache>
            </c:strRef>
          </c:tx>
          <c:marker>
            <c:symbol val="none"/>
          </c:marker>
          <c:xVal>
            <c:numRef>
              <c:f>Sheet1!$I$2:$I$34</c:f>
              <c:numCache>
                <c:formatCode>General</c:formatCode>
                <c:ptCount val="33"/>
                <c:pt idx="0">
                  <c:v>7</c:v>
                </c:pt>
                <c:pt idx="1">
                  <c:v>7.5</c:v>
                </c:pt>
                <c:pt idx="2">
                  <c:v>8</c:v>
                </c:pt>
                <c:pt idx="3">
                  <c:v>8.5</c:v>
                </c:pt>
                <c:pt idx="4">
                  <c:v>9</c:v>
                </c:pt>
                <c:pt idx="5">
                  <c:v>9.5</c:v>
                </c:pt>
                <c:pt idx="6">
                  <c:v>10</c:v>
                </c:pt>
                <c:pt idx="7">
                  <c:v>10.5</c:v>
                </c:pt>
                <c:pt idx="8">
                  <c:v>11</c:v>
                </c:pt>
                <c:pt idx="9">
                  <c:v>11.5</c:v>
                </c:pt>
                <c:pt idx="10">
                  <c:v>12</c:v>
                </c:pt>
                <c:pt idx="11">
                  <c:v>12.5</c:v>
                </c:pt>
                <c:pt idx="12">
                  <c:v>13</c:v>
                </c:pt>
                <c:pt idx="13">
                  <c:v>13.5</c:v>
                </c:pt>
                <c:pt idx="14">
                  <c:v>14</c:v>
                </c:pt>
                <c:pt idx="15">
                  <c:v>14.5</c:v>
                </c:pt>
                <c:pt idx="16">
                  <c:v>15</c:v>
                </c:pt>
                <c:pt idx="17">
                  <c:v>15.5</c:v>
                </c:pt>
                <c:pt idx="18">
                  <c:v>16</c:v>
                </c:pt>
                <c:pt idx="19">
                  <c:v>16.5</c:v>
                </c:pt>
                <c:pt idx="20">
                  <c:v>17</c:v>
                </c:pt>
                <c:pt idx="21">
                  <c:v>17.5</c:v>
                </c:pt>
                <c:pt idx="22">
                  <c:v>18</c:v>
                </c:pt>
                <c:pt idx="23">
                  <c:v>18.5</c:v>
                </c:pt>
                <c:pt idx="24">
                  <c:v>19</c:v>
                </c:pt>
                <c:pt idx="25">
                  <c:v>19.5</c:v>
                </c:pt>
                <c:pt idx="26">
                  <c:v>20</c:v>
                </c:pt>
                <c:pt idx="27">
                  <c:v>20.5</c:v>
                </c:pt>
                <c:pt idx="28">
                  <c:v>21</c:v>
                </c:pt>
                <c:pt idx="29">
                  <c:v>21.5</c:v>
                </c:pt>
                <c:pt idx="30">
                  <c:v>22</c:v>
                </c:pt>
                <c:pt idx="31">
                  <c:v>22.5</c:v>
                </c:pt>
                <c:pt idx="32">
                  <c:v>23</c:v>
                </c:pt>
              </c:numCache>
            </c:numRef>
          </c:xVal>
          <c:yVal>
            <c:numRef>
              <c:f>Sheet1!$S$2:$S$30</c:f>
              <c:numCache>
                <c:formatCode>General</c:formatCode>
                <c:ptCount val="29"/>
                <c:pt idx="17">
                  <c:v>1</c:v>
                </c:pt>
                <c:pt idx="18" formatCode="0.00E+00">
                  <c:v>0.99099999999999999</c:v>
                </c:pt>
                <c:pt idx="19" formatCode="0.00E+00">
                  <c:v>0.90600000000000003</c:v>
                </c:pt>
                <c:pt idx="20" formatCode="0.00E+00">
                  <c:v>0.65200000000000002</c:v>
                </c:pt>
                <c:pt idx="21" formatCode="0.00E+00">
                  <c:v>0.33700000000000002</c:v>
                </c:pt>
                <c:pt idx="22" formatCode="0.00E+00">
                  <c:v>0.13</c:v>
                </c:pt>
                <c:pt idx="23" formatCode="0.00E+00">
                  <c:v>4.9599999999999998E-2</c:v>
                </c:pt>
                <c:pt idx="24" formatCode="0.00E+00">
                  <c:v>1.47E-2</c:v>
                </c:pt>
                <c:pt idx="25" formatCode="0.00E+00">
                  <c:v>5.0699999999999999E-3</c:v>
                </c:pt>
                <c:pt idx="26" formatCode="0.00E+00">
                  <c:v>1.5E-3</c:v>
                </c:pt>
                <c:pt idx="27" formatCode="0.00E+00">
                  <c:v>3.8000000000000002E-4</c:v>
                </c:pt>
                <c:pt idx="28" formatCode="0.00E+00">
                  <c:v>8.7000000000000001E-5</c:v>
                </c:pt>
              </c:numCache>
            </c:numRef>
          </c:yVal>
          <c:smooth val="0"/>
        </c:ser>
        <c:dLbls>
          <c:showLegendKey val="0"/>
          <c:showVal val="0"/>
          <c:showCatName val="0"/>
          <c:showSerName val="0"/>
          <c:showPercent val="0"/>
          <c:showBubbleSize val="0"/>
        </c:dLbls>
        <c:axId val="86264064"/>
        <c:axId val="86265216"/>
      </c:scatterChart>
      <c:valAx>
        <c:axId val="86264064"/>
        <c:scaling>
          <c:orientation val="minMax"/>
          <c:max val="22"/>
          <c:min val="-3"/>
        </c:scaling>
        <c:delete val="0"/>
        <c:axPos val="b"/>
        <c:majorGridlines/>
        <c:title>
          <c:tx>
            <c:rich>
              <a:bodyPr/>
              <a:lstStyle/>
              <a:p>
                <a:pPr>
                  <a:defRPr/>
                </a:pPr>
                <a:r>
                  <a:rPr lang="en-US" altLang="en-US"/>
                  <a:t>Es/N0</a:t>
                </a:r>
              </a:p>
            </c:rich>
          </c:tx>
          <c:layout/>
          <c:overlay val="0"/>
        </c:title>
        <c:numFmt formatCode="General" sourceLinked="1"/>
        <c:majorTickMark val="out"/>
        <c:minorTickMark val="none"/>
        <c:tickLblPos val="low"/>
        <c:crossAx val="86265216"/>
        <c:crossesAt val="1"/>
        <c:crossBetween val="midCat"/>
        <c:majorUnit val="1"/>
        <c:minorUnit val="0.5"/>
      </c:valAx>
      <c:valAx>
        <c:axId val="86265216"/>
        <c:scaling>
          <c:logBase val="10"/>
          <c:orientation val="minMax"/>
          <c:min val="1.0000000000000018E-4"/>
        </c:scaling>
        <c:delete val="0"/>
        <c:axPos val="l"/>
        <c:majorGridlines/>
        <c:minorGridlines/>
        <c:title>
          <c:tx>
            <c:rich>
              <a:bodyPr rot="-5400000" vert="horz"/>
              <a:lstStyle/>
              <a:p>
                <a:pPr>
                  <a:defRPr/>
                </a:pPr>
                <a:r>
                  <a:rPr lang="en-US" altLang="en-US"/>
                  <a:t>Packet Error Rate</a:t>
                </a:r>
              </a:p>
            </c:rich>
          </c:tx>
          <c:layout/>
          <c:overlay val="0"/>
        </c:title>
        <c:numFmt formatCode="0.E+0" sourceLinked="0"/>
        <c:majorTickMark val="in"/>
        <c:minorTickMark val="none"/>
        <c:tickLblPos val="nextTo"/>
        <c:crossAx val="86264064"/>
        <c:crossesAt val="-3"/>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682E0E1E-DC26-484C-9F25-C2181B6968F5}"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2071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B0472D27-356C-4782-A9B6-95A0A5211E9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83692269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284F3E71-69A5-45F6-9C40-84849F335F79}" type="slidenum">
              <a:rPr lang="en-US" altLang="ko-KR"/>
              <a:pPr/>
              <a:t>‹#›</a:t>
            </a:fld>
            <a:endParaRPr lang="en-US" altLang="ko-KR"/>
          </a:p>
        </p:txBody>
      </p:sp>
    </p:spTree>
    <p:extLst>
      <p:ext uri="{BB962C8B-B14F-4D97-AF65-F5344CB8AC3E}">
        <p14:creationId xmlns:p14="http://schemas.microsoft.com/office/powerpoint/2010/main" val="164716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55D6B0D2-67CD-4D12-B600-62CE1BC96909}" type="slidenum">
              <a:rPr lang="en-US" altLang="ko-KR"/>
              <a:pPr/>
              <a:t>‹#›</a:t>
            </a:fld>
            <a:endParaRPr lang="en-US" altLang="ko-KR"/>
          </a:p>
        </p:txBody>
      </p:sp>
    </p:spTree>
    <p:extLst>
      <p:ext uri="{BB962C8B-B14F-4D97-AF65-F5344CB8AC3E}">
        <p14:creationId xmlns:p14="http://schemas.microsoft.com/office/powerpoint/2010/main" val="313065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E399F284-3D58-484C-B81E-F3E22C2DCD82}" type="slidenum">
              <a:rPr lang="en-US" altLang="ko-KR"/>
              <a:pPr/>
              <a:t>‹#›</a:t>
            </a:fld>
            <a:endParaRPr lang="en-US" altLang="ko-KR"/>
          </a:p>
        </p:txBody>
      </p:sp>
    </p:spTree>
    <p:extLst>
      <p:ext uri="{BB962C8B-B14F-4D97-AF65-F5344CB8AC3E}">
        <p14:creationId xmlns:p14="http://schemas.microsoft.com/office/powerpoint/2010/main" val="129222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4BD96BFE-BF3B-4B64-8E41-1732DF663F54}" type="slidenum">
              <a:rPr lang="en-US" altLang="ko-KR"/>
              <a:pPr/>
              <a:t>‹#›</a:t>
            </a:fld>
            <a:endParaRPr lang="en-US" altLang="ko-KR"/>
          </a:p>
        </p:txBody>
      </p:sp>
    </p:spTree>
    <p:extLst>
      <p:ext uri="{BB962C8B-B14F-4D97-AF65-F5344CB8AC3E}">
        <p14:creationId xmlns:p14="http://schemas.microsoft.com/office/powerpoint/2010/main" val="3060165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January 2014</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B5AE457A-D869-4FB1-87E6-040A9439E70C}"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802.15-14-0066-00-0008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January 2014</a:t>
            </a:r>
            <a:endParaRPr lang="en-US" altLang="ko-KR" dirty="0"/>
          </a:p>
        </p:txBody>
      </p:sp>
      <p:sp>
        <p:nvSpPr>
          <p:cNvPr id="5" name="바닥글 개체 틀 2"/>
          <p:cNvSpPr>
            <a:spLocks noGrp="1"/>
          </p:cNvSpPr>
          <p:nvPr>
            <p:ph type="ftr" sz="quarter" idx="11"/>
          </p:nvPr>
        </p:nvSpPr>
        <p:spPr/>
        <p:txBody>
          <a:bodyPr/>
          <a:lstStyle/>
          <a:p>
            <a:r>
              <a:rPr lang="en-US" altLang="ko-KR" dirty="0" err="1"/>
              <a:t>Byung</a:t>
            </a:r>
            <a:r>
              <a:rPr lang="en-US" altLang="ko-KR" dirty="0"/>
              <a:t>-Jae </a:t>
            </a:r>
            <a:r>
              <a:rPr lang="en-US" altLang="ko-KR" dirty="0" err="1"/>
              <a:t>Kwak</a:t>
            </a:r>
            <a:r>
              <a:rPr lang="en-US" altLang="ko-KR" dirty="0"/>
              <a:t>, ETRI</a:t>
            </a:r>
          </a:p>
        </p:txBody>
      </p:sp>
      <p:sp>
        <p:nvSpPr>
          <p:cNvPr id="6" name="슬라이드 번호 개체 틀 3"/>
          <p:cNvSpPr>
            <a:spLocks noGrp="1"/>
          </p:cNvSpPr>
          <p:nvPr>
            <p:ph type="sldNum" sz="quarter" idx="12"/>
          </p:nvPr>
        </p:nvSpPr>
        <p:spPr/>
        <p:txBody>
          <a:bodyPr/>
          <a:lstStyle/>
          <a:p>
            <a:r>
              <a:rPr lang="en-US" altLang="ko-KR"/>
              <a:t>Slide </a:t>
            </a:r>
            <a:fld id="{3336CBD5-502A-46AF-9F6A-C7677DD9D2D7}" type="slidenum">
              <a:rPr lang="en-US" altLang="ko-KR"/>
              <a:pPr/>
              <a:t>1</a:t>
            </a:fld>
            <a:endParaRPr lang="en-US" altLang="ko-KR"/>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Comments on IEEE 802.15.8 PAC Technical Guidance Document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21 January, 2014</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a:t>
            </a:r>
            <a:r>
              <a:rPr lang="en-US" altLang="ko-KR" sz="1600" dirty="0" err="1" smtClean="0">
                <a:solidFill>
                  <a:schemeClr val="tx2"/>
                </a:solidFill>
                <a:ea typeface="굴림" charset="-127"/>
              </a:rPr>
              <a:t>Kapseok</a:t>
            </a:r>
            <a:r>
              <a:rPr lang="en-US" altLang="ko-KR" sz="1600" dirty="0" smtClean="0">
                <a:solidFill>
                  <a:schemeClr val="tx2"/>
                </a:solidFill>
                <a:ea typeface="굴림" charset="-127"/>
              </a:rPr>
              <a:t> Chang,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a:t>
            </a:r>
          </a:p>
          <a:p>
            <a:r>
              <a:rPr lang="en-US" altLang="ko-KR" sz="1600" dirty="0">
                <a:solidFill>
                  <a:schemeClr val="tx2"/>
                </a:solidFill>
                <a:ea typeface="굴림" charset="-127"/>
              </a:rPr>
              <a:t> </a:t>
            </a:r>
            <a:r>
              <a:rPr lang="en-US" altLang="ko-KR" sz="1600" dirty="0" smtClean="0">
                <a:solidFill>
                  <a:schemeClr val="tx2"/>
                </a:solidFill>
                <a:ea typeface="굴림" charset="-127"/>
              </a:rPr>
              <a:t>              ETRI, Korea</a:t>
            </a:r>
            <a:endParaRPr lang="en-US" altLang="ko-KR" sz="1600" dirty="0">
              <a:solidFill>
                <a:schemeClr val="tx2"/>
              </a:solidFill>
              <a:ea typeface="굴림" charset="-127"/>
            </a:endParaRPr>
          </a:p>
          <a:p>
            <a:r>
              <a:rPr lang="en-US" altLang="ko-KR" sz="1600" dirty="0" smtClean="0">
                <a:solidFill>
                  <a:schemeClr val="tx2"/>
                </a:solidFill>
                <a:ea typeface="굴림" charset="-127"/>
              </a:rPr>
              <a:t>Address: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a:t>
            </a:r>
            <a:r>
              <a:rPr lang="en-US" altLang="ko-KR" sz="1600" dirty="0" err="1" smtClean="0">
                <a:solidFill>
                  <a:schemeClr val="tx2"/>
                </a:solidFill>
                <a:ea typeface="굴림" charset="-127"/>
              </a:rPr>
              <a:t>Daejeon</a:t>
            </a:r>
            <a:r>
              <a:rPr lang="en-US" altLang="ko-KR" sz="1600" dirty="0" smtClean="0">
                <a:solidFill>
                  <a:schemeClr val="tx2"/>
                </a:solidFill>
                <a:ea typeface="굴림" charset="-127"/>
              </a:rPr>
              <a:t>, 305-700, Korea</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 +82-42-860-6618, </a:t>
            </a:r>
            <a:r>
              <a:rPr lang="en-US" altLang="ko-KR" sz="1600" dirty="0">
                <a:solidFill>
                  <a:schemeClr val="tx2"/>
                </a:solidFill>
                <a:ea typeface="굴림" charset="-127"/>
              </a:rPr>
              <a:t>FAX: </a:t>
            </a:r>
            <a:r>
              <a:rPr lang="en-US" altLang="ko-KR" sz="1600" dirty="0" smtClean="0">
                <a:solidFill>
                  <a:schemeClr val="tx2"/>
                </a:solidFill>
                <a:ea typeface="굴림" charset="-127"/>
              </a:rPr>
              <a:t>+82-42-860-6732, </a:t>
            </a:r>
            <a:r>
              <a:rPr lang="en-US" altLang="ko-KR" sz="1600" dirty="0">
                <a:solidFill>
                  <a:schemeClr val="tx2"/>
                </a:solidFill>
                <a:ea typeface="굴림" charset="-127"/>
              </a:rPr>
              <a:t>E-Mail</a:t>
            </a:r>
            <a:r>
              <a:rPr lang="en-US" altLang="ko-KR" sz="1600" dirty="0" smtClean="0">
                <a:solidFill>
                  <a:schemeClr val="tx2"/>
                </a:solidFill>
                <a:ea typeface="굴림" charset="-127"/>
              </a:rPr>
              <a:t>: bjkwak@etri.re.kr</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 TG8 Technical Guidance Document (15-12-0568-07-0008)</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Editorial and technical comments on IEEE 802.15.8 PAC Technical Guidance Document.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Update TG8 technical guidance document</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This Contribution Includes:</a:t>
            </a:r>
            <a:endParaRPr lang="ko-KR" altLang="en-US" dirty="0"/>
          </a:p>
        </p:txBody>
      </p:sp>
      <p:sp>
        <p:nvSpPr>
          <p:cNvPr id="3" name="내용 개체 틀 2"/>
          <p:cNvSpPr>
            <a:spLocks noGrp="1"/>
          </p:cNvSpPr>
          <p:nvPr>
            <p:ph idx="1"/>
          </p:nvPr>
        </p:nvSpPr>
        <p:spPr/>
        <p:txBody>
          <a:bodyPr/>
          <a:lstStyle/>
          <a:p>
            <a:r>
              <a:rPr lang="en-US" altLang="ko-KR" sz="2400" dirty="0" smtClean="0"/>
              <a:t>Editorial comments</a:t>
            </a:r>
          </a:p>
          <a:p>
            <a:pPr lvl="1"/>
            <a:r>
              <a:rPr lang="en-US" altLang="ko-KR" sz="2000" dirty="0" smtClean="0"/>
              <a:t>White spaces</a:t>
            </a:r>
          </a:p>
          <a:p>
            <a:pPr lvl="1"/>
            <a:r>
              <a:rPr lang="en-US" altLang="ko-KR" sz="2000" dirty="0" smtClean="0"/>
              <a:t>Font sizes (9,10,11 </a:t>
            </a:r>
            <a:r>
              <a:rPr lang="en-US" altLang="ko-KR" sz="2000" dirty="0" smtClean="0">
                <a:sym typeface="Wingdings" panose="05000000000000000000" pitchFamily="2" charset="2"/>
              </a:rPr>
              <a:t> 11)</a:t>
            </a:r>
          </a:p>
          <a:p>
            <a:pPr lvl="1"/>
            <a:r>
              <a:rPr lang="en-US" altLang="ko-KR" sz="2000" dirty="0" smtClean="0">
                <a:sym typeface="Wingdings" panose="05000000000000000000" pitchFamily="2" charset="2"/>
              </a:rPr>
              <a:t>Units</a:t>
            </a:r>
          </a:p>
          <a:p>
            <a:pPr lvl="1"/>
            <a:r>
              <a:rPr lang="en-US" altLang="ko-KR" sz="2000" dirty="0" smtClean="0">
                <a:sym typeface="Wingdings" panose="05000000000000000000" pitchFamily="2" charset="2"/>
              </a:rPr>
              <a:t>Other cosmetic improvements</a:t>
            </a:r>
          </a:p>
          <a:p>
            <a:pPr lvl="1"/>
            <a:r>
              <a:rPr lang="en-US" altLang="ko-KR" sz="2000" dirty="0" smtClean="0">
                <a:sym typeface="Wingdings" panose="05000000000000000000" pitchFamily="2" charset="2"/>
              </a:rPr>
              <a:t>See the attachment for details</a:t>
            </a:r>
          </a:p>
          <a:p>
            <a:r>
              <a:rPr lang="en-US" altLang="ko-KR" sz="2400" dirty="0" smtClean="0">
                <a:sym typeface="Wingdings" panose="05000000000000000000" pitchFamily="2" charset="2"/>
              </a:rPr>
              <a:t>Technical comments</a:t>
            </a:r>
            <a:endParaRPr lang="en-US" altLang="ko-KR" sz="2400" dirty="0" smtClean="0"/>
          </a:p>
          <a:p>
            <a:pPr lvl="1"/>
            <a:r>
              <a:rPr lang="en-US" altLang="ko-KR" sz="2000" dirty="0" smtClean="0"/>
              <a:t>Error in equations</a:t>
            </a:r>
          </a:p>
          <a:p>
            <a:pPr lvl="1"/>
            <a:r>
              <a:rPr lang="en-US" altLang="ko-KR" sz="2000" dirty="0" smtClean="0"/>
              <a:t>See the attachment for details</a:t>
            </a:r>
          </a:p>
          <a:p>
            <a:r>
              <a:rPr lang="en-US" altLang="ko-KR" sz="2400" dirty="0" smtClean="0"/>
              <a:t>Discussion on receiver sensitivity for channel sensing</a:t>
            </a:r>
            <a:endParaRPr lang="ko-KR" altLang="en-US" sz="2400"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2</a:t>
            </a:fld>
            <a:endParaRPr lang="en-US" altLang="ko-KR"/>
          </a:p>
        </p:txBody>
      </p:sp>
    </p:spTree>
    <p:extLst>
      <p:ext uri="{BB962C8B-B14F-4D97-AF65-F5344CB8AC3E}">
        <p14:creationId xmlns:p14="http://schemas.microsoft.com/office/powerpoint/2010/main" val="328655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Receive Sensitivity for Channel Sensing</a:t>
            </a:r>
            <a:endParaRPr lang="ko-KR" altLang="en-US" dirty="0"/>
          </a:p>
        </p:txBody>
      </p:sp>
      <p:sp>
        <p:nvSpPr>
          <p:cNvPr id="3" name="내용 개체 틀 2"/>
          <p:cNvSpPr>
            <a:spLocks noGrp="1"/>
          </p:cNvSpPr>
          <p:nvPr>
            <p:ph idx="1"/>
          </p:nvPr>
        </p:nvSpPr>
        <p:spPr/>
        <p:txBody>
          <a:bodyPr/>
          <a:lstStyle/>
          <a:p>
            <a:r>
              <a:rPr lang="en-US" altLang="ko-KR" dirty="0" smtClean="0"/>
              <a:t>Receiver sensitivity: -82 </a:t>
            </a:r>
            <a:r>
              <a:rPr lang="en-US" altLang="ko-KR" dirty="0" err="1" smtClean="0"/>
              <a:t>dBm</a:t>
            </a:r>
            <a:endParaRPr lang="en-US" altLang="ko-KR" dirty="0" smtClean="0"/>
          </a:p>
          <a:p>
            <a:r>
              <a:rPr lang="en-US" altLang="ko-KR" dirty="0" smtClean="0"/>
              <a:t>Thermal noise density: -174 </a:t>
            </a:r>
            <a:r>
              <a:rPr lang="en-US" altLang="ko-KR" dirty="0" err="1" smtClean="0"/>
              <a:t>dBm</a:t>
            </a:r>
            <a:r>
              <a:rPr lang="en-US" altLang="ko-KR" dirty="0" smtClean="0"/>
              <a:t>/Hz</a:t>
            </a:r>
          </a:p>
          <a:p>
            <a:r>
              <a:rPr lang="en-US" altLang="ko-KR" dirty="0" smtClean="0"/>
              <a:t>SNR for 20 MHz channel:</a:t>
            </a:r>
          </a:p>
          <a:p>
            <a:pPr lvl="1"/>
            <a:r>
              <a:rPr lang="en-US" altLang="ko-KR" dirty="0" smtClean="0"/>
              <a:t>Thermal noise power:</a:t>
            </a:r>
          </a:p>
          <a:p>
            <a:pPr marL="457200" lvl="1" indent="0">
              <a:buNone/>
            </a:pPr>
            <a:r>
              <a:rPr lang="en-US" altLang="ko-KR" dirty="0"/>
              <a:t> </a:t>
            </a:r>
            <a:r>
              <a:rPr lang="en-US" altLang="ko-KR" dirty="0" smtClean="0"/>
              <a:t>       -174 + 10 log</a:t>
            </a:r>
            <a:r>
              <a:rPr lang="en-US" altLang="ko-KR" baseline="-25000" dirty="0" smtClean="0"/>
              <a:t>10</a:t>
            </a:r>
            <a:r>
              <a:rPr lang="en-US" altLang="ko-KR" dirty="0" smtClean="0"/>
              <a:t>(20*E6) = -101 </a:t>
            </a:r>
            <a:r>
              <a:rPr lang="en-US" altLang="ko-KR" dirty="0" err="1" smtClean="0"/>
              <a:t>dBm</a:t>
            </a:r>
            <a:endParaRPr lang="en-US" altLang="ko-KR" dirty="0" smtClean="0"/>
          </a:p>
          <a:p>
            <a:pPr lvl="1"/>
            <a:r>
              <a:rPr lang="en-US" altLang="ko-KR" dirty="0">
                <a:ea typeface="+mn-ea"/>
                <a:cs typeface="+mn-cs"/>
              </a:rPr>
              <a:t>SNR at carrier sensing range: 19 </a:t>
            </a:r>
            <a:r>
              <a:rPr lang="en-US" altLang="ko-KR" dirty="0" smtClean="0">
                <a:ea typeface="+mn-ea"/>
                <a:cs typeface="+mn-cs"/>
              </a:rPr>
              <a:t>dB</a:t>
            </a:r>
            <a:endParaRPr lang="en-US" altLang="ko-KR" dirty="0">
              <a:ea typeface="+mn-ea"/>
              <a:cs typeface="+mn-cs"/>
            </a:endParaRPr>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3</a:t>
            </a:fld>
            <a:endParaRPr lang="en-US" altLang="ko-KR"/>
          </a:p>
        </p:txBody>
      </p:sp>
    </p:spTree>
    <p:extLst>
      <p:ext uri="{BB962C8B-B14F-4D97-AF65-F5344CB8AC3E}">
        <p14:creationId xmlns:p14="http://schemas.microsoft.com/office/powerpoint/2010/main" val="371012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Receive Sensitivity for Channel Sensing</a:t>
            </a:r>
            <a:endParaRPr lang="ko-KR" altLang="en-US" dirty="0"/>
          </a:p>
        </p:txBody>
      </p:sp>
      <p:sp>
        <p:nvSpPr>
          <p:cNvPr id="3" name="내용 개체 틀 2"/>
          <p:cNvSpPr>
            <a:spLocks noGrp="1"/>
          </p:cNvSpPr>
          <p:nvPr>
            <p:ph idx="1"/>
          </p:nvPr>
        </p:nvSpPr>
        <p:spPr/>
        <p:txBody>
          <a:bodyPr/>
          <a:lstStyle/>
          <a:p>
            <a:r>
              <a:rPr lang="en-US" altLang="ko-KR" dirty="0" smtClean="0"/>
              <a:t>SNR for 10 MHz channel:</a:t>
            </a:r>
          </a:p>
          <a:p>
            <a:pPr lvl="1"/>
            <a:r>
              <a:rPr lang="en-US" altLang="ko-KR" dirty="0" smtClean="0"/>
              <a:t>Thermal noise power:</a:t>
            </a:r>
          </a:p>
          <a:p>
            <a:pPr marL="857250" lvl="2" indent="0">
              <a:buNone/>
            </a:pPr>
            <a:r>
              <a:rPr lang="en-US" altLang="ko-KR" dirty="0"/>
              <a:t> </a:t>
            </a:r>
            <a:r>
              <a:rPr lang="en-US" altLang="ko-KR" dirty="0" smtClean="0"/>
              <a:t>      -174 + 10 long</a:t>
            </a:r>
            <a:r>
              <a:rPr lang="en-US" altLang="ko-KR" baseline="-25000" dirty="0" smtClean="0"/>
              <a:t>10</a:t>
            </a:r>
            <a:r>
              <a:rPr lang="en-US" altLang="ko-KR" dirty="0" smtClean="0"/>
              <a:t> (10*E6) = -104 </a:t>
            </a:r>
            <a:r>
              <a:rPr lang="en-US" altLang="ko-KR" dirty="0" err="1" smtClean="0"/>
              <a:t>dBM</a:t>
            </a:r>
            <a:endParaRPr lang="en-US" altLang="ko-KR" dirty="0" smtClean="0"/>
          </a:p>
          <a:p>
            <a:pPr lvl="1"/>
            <a:r>
              <a:rPr lang="en-US" altLang="ko-KR" dirty="0"/>
              <a:t>SNR at carrier sensing range: </a:t>
            </a:r>
            <a:r>
              <a:rPr lang="en-US" altLang="ko-KR" dirty="0" smtClean="0"/>
              <a:t>22 dB</a:t>
            </a:r>
            <a:endParaRPr lang="en-US" altLang="ko-KR"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4</a:t>
            </a:fld>
            <a:endParaRPr lang="en-US" altLang="ko-KR"/>
          </a:p>
        </p:txBody>
      </p:sp>
    </p:spTree>
    <p:extLst>
      <p:ext uri="{BB962C8B-B14F-4D97-AF65-F5344CB8AC3E}">
        <p14:creationId xmlns:p14="http://schemas.microsoft.com/office/powerpoint/2010/main" val="327381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Link Performance: PER Curve</a:t>
            </a:r>
            <a:endParaRPr lang="ko-KR" altLang="en-US"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5</a:t>
            </a:fld>
            <a:endParaRPr lang="en-US" altLang="ko-KR"/>
          </a:p>
        </p:txBody>
      </p:sp>
      <p:graphicFrame>
        <p:nvGraphicFramePr>
          <p:cNvPr id="9" name="차트 8"/>
          <p:cNvGraphicFramePr>
            <a:graphicFrameLocks/>
          </p:cNvGraphicFramePr>
          <p:nvPr>
            <p:extLst>
              <p:ext uri="{D42A27DB-BD31-4B8C-83A1-F6EECF244321}">
                <p14:modId xmlns:p14="http://schemas.microsoft.com/office/powerpoint/2010/main" val="2709296819"/>
              </p:ext>
            </p:extLst>
          </p:nvPr>
        </p:nvGraphicFramePr>
        <p:xfrm>
          <a:off x="755576" y="2060848"/>
          <a:ext cx="7704856"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3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Implication</a:t>
            </a:r>
            <a:endParaRPr lang="ko-KR" altLang="en-US" dirty="0"/>
          </a:p>
        </p:txBody>
      </p:sp>
      <p:sp>
        <p:nvSpPr>
          <p:cNvPr id="3" name="내용 개체 틀 2"/>
          <p:cNvSpPr>
            <a:spLocks noGrp="1"/>
          </p:cNvSpPr>
          <p:nvPr>
            <p:ph idx="1"/>
          </p:nvPr>
        </p:nvSpPr>
        <p:spPr/>
        <p:txBody>
          <a:bodyPr/>
          <a:lstStyle/>
          <a:p>
            <a:r>
              <a:rPr lang="en-US" altLang="ko-KR" dirty="0" smtClean="0"/>
              <a:t>PER = 0 at carrier sensing range</a:t>
            </a:r>
          </a:p>
          <a:p>
            <a:r>
              <a:rPr lang="en-US" altLang="ko-KR" dirty="0" smtClean="0">
                <a:sym typeface="Wingdings" panose="05000000000000000000" pitchFamily="2" charset="2"/>
              </a:rPr>
              <a:t>Carrier sensing range = communication range</a:t>
            </a:r>
          </a:p>
          <a:p>
            <a:r>
              <a:rPr lang="en-US" altLang="ko-KR" dirty="0" smtClean="0">
                <a:sym typeface="Wingdings" panose="05000000000000000000" pitchFamily="2" charset="2"/>
              </a:rPr>
              <a:t>Discussion:</a:t>
            </a:r>
          </a:p>
          <a:p>
            <a:pPr lvl="1"/>
            <a:r>
              <a:rPr lang="en-US" altLang="ko-KR" dirty="0" smtClean="0">
                <a:sym typeface="Wingdings" panose="05000000000000000000" pitchFamily="2" charset="2"/>
              </a:rPr>
              <a:t>Carrier sensitivity -82 </a:t>
            </a:r>
            <a:r>
              <a:rPr lang="en-US" altLang="ko-KR" dirty="0" err="1" smtClean="0">
                <a:sym typeface="Wingdings" panose="05000000000000000000" pitchFamily="2" charset="2"/>
              </a:rPr>
              <a:t>dBm</a:t>
            </a:r>
            <a:r>
              <a:rPr lang="en-US" altLang="ko-KR" dirty="0" smtClean="0">
                <a:sym typeface="Wingdings" panose="05000000000000000000" pitchFamily="2" charset="2"/>
              </a:rPr>
              <a:t> too large?</a:t>
            </a:r>
          </a:p>
          <a:p>
            <a:pPr lvl="1"/>
            <a:r>
              <a:rPr lang="en-US" altLang="ko-KR" dirty="0" smtClean="0">
                <a:sym typeface="Wingdings" panose="05000000000000000000" pitchFamily="2" charset="2"/>
              </a:rPr>
              <a:t>What is the appropriate value?</a:t>
            </a:r>
            <a:endParaRPr lang="ko-KR" altLang="en-US"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6</a:t>
            </a:fld>
            <a:endParaRPr lang="en-US" altLang="ko-KR"/>
          </a:p>
        </p:txBody>
      </p:sp>
    </p:spTree>
    <p:extLst>
      <p:ext uri="{BB962C8B-B14F-4D97-AF65-F5344CB8AC3E}">
        <p14:creationId xmlns:p14="http://schemas.microsoft.com/office/powerpoint/2010/main" val="42824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a:xfrm>
            <a:off x="685800" y="1628800"/>
            <a:ext cx="7772400" cy="4114800"/>
          </a:xfrm>
        </p:spPr>
        <p:txBody>
          <a:bodyPr/>
          <a:lstStyle/>
          <a:p>
            <a:r>
              <a:rPr lang="en-US" altLang="ko-KR" dirty="0" smtClean="0"/>
              <a:t>Motion: “Approve the attached version of TGD as an updated version of TGD.”</a:t>
            </a:r>
          </a:p>
          <a:p>
            <a:endParaRPr lang="en-US" altLang="ko-KR" dirty="0" smtClean="0"/>
          </a:p>
          <a:p>
            <a:endParaRPr lang="en-US" altLang="ko-KR" dirty="0" smtClean="0"/>
          </a:p>
          <a:p>
            <a:r>
              <a:rPr lang="en-US" altLang="ko-KR" dirty="0" smtClean="0"/>
              <a:t>Voting</a:t>
            </a:r>
          </a:p>
          <a:p>
            <a:pPr lvl="1"/>
            <a:r>
              <a:rPr lang="en-US" altLang="ko-KR" dirty="0" smtClean="0"/>
              <a:t>Yes:</a:t>
            </a:r>
          </a:p>
          <a:p>
            <a:pPr lvl="1"/>
            <a:r>
              <a:rPr lang="en-US" altLang="ko-KR" dirty="0" smtClean="0"/>
              <a:t>No:</a:t>
            </a:r>
          </a:p>
          <a:p>
            <a:pPr lvl="1"/>
            <a:r>
              <a:rPr lang="en-US" altLang="ko-KR" dirty="0" smtClean="0"/>
              <a:t>Abstain:</a:t>
            </a:r>
            <a:endParaRPr lang="en-US" altLang="ko-KR" dirty="0"/>
          </a:p>
          <a:p>
            <a:pPr lvl="1"/>
            <a:r>
              <a:rPr lang="en-US" altLang="ko-KR" dirty="0" smtClean="0"/>
              <a:t>Result:</a:t>
            </a:r>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7</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1500872027"/>
              </p:ext>
            </p:extLst>
          </p:nvPr>
        </p:nvGraphicFramePr>
        <p:xfrm>
          <a:off x="4067944" y="2852936"/>
          <a:ext cx="914400" cy="771525"/>
        </p:xfrm>
        <a:graphic>
          <a:graphicData uri="http://schemas.openxmlformats.org/presentationml/2006/ole">
            <mc:AlternateContent xmlns:mc="http://schemas.openxmlformats.org/markup-compatibility/2006">
              <mc:Choice xmlns:v="urn:schemas-microsoft-com:vml" Requires="v">
                <p:oleObj spid="_x0000_s1029" name="문서" showAsIcon="1" r:id="rId4" imgW="914400" imgH="771480" progId="Word.Document.12">
                  <p:embed/>
                </p:oleObj>
              </mc:Choice>
              <mc:Fallback>
                <p:oleObj name="문서" showAsIcon="1" r:id="rId4" imgW="914400" imgH="771480" progId="Word.Document.12">
                  <p:embed/>
                  <p:pic>
                    <p:nvPicPr>
                      <p:cNvPr id="0" name=""/>
                      <p:cNvPicPr/>
                      <p:nvPr/>
                    </p:nvPicPr>
                    <p:blipFill>
                      <a:blip r:embed="rId5"/>
                      <a:stretch>
                        <a:fillRect/>
                      </a:stretch>
                    </p:blipFill>
                    <p:spPr>
                      <a:xfrm>
                        <a:off x="4067944" y="285293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22433266"/>
      </p:ext>
    </p:extLst>
  </p:cSld>
  <p:clrMapOvr>
    <a:masterClrMapping/>
  </p:clrMapOvr>
</p:sld>
</file>

<file path=ppt/theme/theme1.xml><?xml version="1.0" encoding="utf-8"?>
<a:theme xmlns:a="http://schemas.openxmlformats.org/drawingml/2006/main" name="IEEE-P802_15">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117</TotalTime>
  <Words>270</Words>
  <Application>Microsoft Office PowerPoint</Application>
  <PresentationFormat>화면 슬라이드 쇼(4:3)</PresentationFormat>
  <Paragraphs>75</Paragraphs>
  <Slides>7</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7</vt:i4>
      </vt:variant>
    </vt:vector>
  </HeadingPairs>
  <TitlesOfParts>
    <vt:vector size="9" baseType="lpstr">
      <vt:lpstr>IEEE-P802_15</vt:lpstr>
      <vt:lpstr>문서</vt:lpstr>
      <vt:lpstr>PowerPoint 프레젠테이션</vt:lpstr>
      <vt:lpstr>This Contribution Includes:</vt:lpstr>
      <vt:lpstr>Receive Sensitivity for Channel Sensing</vt:lpstr>
      <vt:lpstr>Receive Sensitivity for Channel Sensing</vt:lpstr>
      <vt:lpstr>Link Performance: PER Curve</vt:lpstr>
      <vt:lpstr>Implication</vt:lpstr>
      <vt:lpstr>Motion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 Kwak</cp:lastModifiedBy>
  <cp:revision>21</cp:revision>
  <cp:lastPrinted>1998-02-10T13:28:06Z</cp:lastPrinted>
  <dcterms:created xsi:type="dcterms:W3CDTF">2014-01-21T01:31:27Z</dcterms:created>
  <dcterms:modified xsi:type="dcterms:W3CDTF">2014-01-22T18:08:52Z</dcterms:modified>
</cp:coreProperties>
</file>