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70" r:id="rId2"/>
    <p:sldId id="384" r:id="rId3"/>
    <p:sldId id="372" r:id="rId4"/>
    <p:sldId id="387" r:id="rId5"/>
    <p:sldId id="385" r:id="rId6"/>
    <p:sldId id="389" r:id="rId7"/>
    <p:sldId id="386" r:id="rId8"/>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1620"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January 14</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January 14</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January 14</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January 14</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January 14</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January 14</a:t>
            </a:fld>
            <a:endParaRPr lang="en-US" altLang="ko-KR"/>
          </a:p>
        </p:txBody>
      </p:sp>
      <p:sp>
        <p:nvSpPr>
          <p:cNvPr id="6" name="슬라이드 번호 개체 틀 5"/>
          <p:cNvSpPr>
            <a:spLocks noGrp="1"/>
          </p:cNvSpPr>
          <p:nvPr>
            <p:ph type="sldNum" sz="quarter" idx="12"/>
          </p:nvPr>
        </p:nvSpPr>
        <p:spPr/>
        <p:txBody>
          <a:bodyPr/>
          <a:lstStyle/>
          <a:p>
            <a:r>
              <a:rPr lang="en-US" altLang="ko-KR" smtClean="0"/>
              <a:t>Page </a:t>
            </a:r>
            <a:fld id="{679384AA-EF33-45B7-8EFC-2D36269F1012}" type="slidenum">
              <a:rPr lang="en-US" altLang="ko-KR" smtClean="0"/>
              <a:pPr/>
              <a:t>6</a:t>
            </a:fld>
            <a:endParaRPr lang="en-US" altLang="ko-KR"/>
          </a:p>
        </p:txBody>
      </p:sp>
    </p:spTree>
    <p:extLst>
      <p:ext uri="{BB962C8B-B14F-4D97-AF65-F5344CB8AC3E}">
        <p14:creationId xmlns:p14="http://schemas.microsoft.com/office/powerpoint/2010/main" val="289647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January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7</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Jan. 2014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Jan. 2014</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dirty="0">
                <a:ea typeface="굴림" charset="-127"/>
              </a:rPr>
              <a:t>doc.: IEEE </a:t>
            </a:r>
            <a:r>
              <a:rPr lang="en-US" altLang="ko-KR" b="1" dirty="0" smtClean="0">
                <a:ea typeface="굴림" charset="-127"/>
              </a:rPr>
              <a:t>15-14-0062-00-007a</a:t>
            </a:r>
            <a:endParaRPr lang="en-US" altLang="ko-KR" dirty="0">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666"/>
          </a:xfrm>
          <a:prstGeom prst="rect">
            <a:avLst/>
          </a:prstGeom>
          <a:noFill/>
          <a:ln w="9525">
            <a:noFill/>
            <a:miter lim="800000"/>
            <a:headEnd/>
            <a:tailEnd/>
          </a:ln>
        </p:spPr>
        <p:txBody>
          <a:bodyPr lIns="0" tIns="0" rIns="0" bIns="0">
            <a:spAutoFit/>
          </a:bodyPr>
          <a:lstStyle/>
          <a:p>
            <a:r>
              <a:rPr lang="en-US" altLang="ko-KR" dirty="0" smtClean="0">
                <a:ea typeface="굴림" charset="-127"/>
              </a:rPr>
              <a:t>IEEE802.15.SG7a</a:t>
            </a:r>
            <a:r>
              <a:rPr lang="en-US" altLang="ko-KR" baseline="0" dirty="0" smtClean="0">
                <a:ea typeface="굴림" charset="-127"/>
              </a:rPr>
              <a:t> </a:t>
            </a:r>
            <a:r>
              <a:rPr lang="en-US" altLang="ko-KR" dirty="0" smtClean="0">
                <a:ea typeface="굴림" charset="-127"/>
              </a:rPr>
              <a:t>OCC</a:t>
            </a:r>
            <a:r>
              <a:rPr lang="en-US" altLang="ko-KR" baseline="0" dirty="0" smtClean="0">
                <a:ea typeface="굴림" charset="-127"/>
              </a:rPr>
              <a:t> SG</a:t>
            </a:r>
            <a:endParaRPr lang="en-US" altLang="ko-KR" dirty="0">
              <a:ea typeface="굴림" charset="-127"/>
            </a:endParaRP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685800" y="427777"/>
            <a:ext cx="1066800" cy="215444"/>
          </a:xfrm>
          <a:noFill/>
        </p:spPr>
        <p:txBody>
          <a:bodyPr/>
          <a:lstStyle/>
          <a:p>
            <a:r>
              <a:rPr lang="en-US" altLang="ko-KR" smtClean="0"/>
              <a:t>Jan. 2014</a:t>
            </a:r>
            <a:endParaRPr lang="en-US" altLang="ko-KR" dirty="0" smtClean="0"/>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724644"/>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Optical Camera Communication(OCC) SG </a:t>
            </a:r>
            <a:r>
              <a:rPr lang="en-US" altLang="ko-KR" sz="1800" dirty="0">
                <a:ea typeface="굴림" charset="-127"/>
              </a:rPr>
              <a:t>Closing Report for </a:t>
            </a:r>
            <a:r>
              <a:rPr lang="en-US" altLang="ko-KR" sz="1800" dirty="0" smtClean="0">
                <a:ea typeface="굴림" charset="-127"/>
              </a:rPr>
              <a:t>LA January 2014</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Jan 22 2014</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OCC SG Closing </a:t>
            </a:r>
            <a:r>
              <a:rPr lang="en-US" altLang="ko-KR" sz="1800" dirty="0">
                <a:ea typeface="굴림" charset="-127"/>
              </a:rPr>
              <a:t>Report for  </a:t>
            </a:r>
            <a:r>
              <a:rPr lang="en-US" altLang="ko-KR" sz="1800" dirty="0" smtClean="0">
                <a:ea typeface="굴림" charset="-127"/>
              </a:rPr>
              <a:t>Jan. 2014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IEEE802.15.SG7a OCC SG </a:t>
            </a:r>
            <a:r>
              <a:rPr lang="en-US" altLang="ko-KR" sz="1800" dirty="0">
                <a:ea typeface="굴림" charset="-127"/>
              </a:rPr>
              <a:t>Session in </a:t>
            </a:r>
            <a:r>
              <a:rPr lang="en-US" altLang="ko-KR" sz="1800" dirty="0" smtClean="0">
                <a:ea typeface="굴림" charset="-127"/>
              </a:rPr>
              <a:t>LA</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IEEE802.15.7a Task Group</a:t>
            </a:r>
            <a:r>
              <a:rPr lang="en-US" altLang="ko-KR" sz="1800" dirty="0">
                <a:ea typeface="굴림" charset="-127"/>
              </a:rPr>
              <a:t>.</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447564" y="1905000"/>
            <a:ext cx="6255239" cy="3170099"/>
          </a:xfrm>
          <a:prstGeom prst="rect">
            <a:avLst/>
          </a:prstGeom>
          <a:noFill/>
          <a:ln w="12700">
            <a:noFill/>
            <a:miter lim="800000"/>
            <a:headEnd type="none" w="sm" len="sm"/>
            <a:tailEnd type="none" w="sm" len="sm"/>
          </a:ln>
        </p:spPr>
        <p:txBody>
          <a:bodyPr wrap="none">
            <a:spAutoFit/>
          </a:bodyPr>
          <a:lstStyle/>
          <a:p>
            <a:pPr algn="ctr"/>
            <a:r>
              <a:rPr lang="en-US" altLang="ja-JP" sz="4000" b="1" dirty="0" smtClean="0">
                <a:solidFill>
                  <a:schemeClr val="tx2"/>
                </a:solidFill>
                <a:ea typeface="ＭＳ Ｐゴシック" pitchFamily="34" charset="-128"/>
              </a:rPr>
              <a:t>OCC SG First 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LA</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22 Jan., 2014</a:t>
            </a:r>
            <a:endParaRPr lang="en-US" altLang="ko-KR" sz="4000" b="1" dirty="0">
              <a:solidFill>
                <a:schemeClr val="tx2"/>
              </a:solidFill>
              <a:ea typeface="굴림" charset="-127"/>
            </a:endParaRPr>
          </a:p>
        </p:txBody>
      </p:sp>
      <p:sp>
        <p:nvSpPr>
          <p:cNvPr id="6" name="직사각형 5"/>
          <p:cNvSpPr/>
          <p:nvPr/>
        </p:nvSpPr>
        <p:spPr bwMode="auto">
          <a:xfrm>
            <a:off x="6389158" y="1143000"/>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OCC Study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ko-KR" sz="2400" dirty="0" smtClean="0"/>
              <a:t>IEEE </a:t>
            </a:r>
            <a:r>
              <a:rPr lang="en-US" altLang="ko-KR" sz="2400" dirty="0"/>
              <a:t>P802.15.SG7a </a:t>
            </a:r>
            <a:r>
              <a:rPr lang="en-US" altLang="ko-KR" sz="2400" dirty="0" smtClean="0"/>
              <a:t>OCC SG </a:t>
            </a:r>
            <a:r>
              <a:rPr lang="en-US" altLang="ko-KR" sz="2400" dirty="0"/>
              <a:t>is studying applications and technology in support of creating a </a:t>
            </a:r>
            <a:r>
              <a:rPr lang="en-US" altLang="ko-KR" sz="2400" dirty="0" smtClean="0"/>
              <a:t>PAR for </a:t>
            </a:r>
            <a:r>
              <a:rPr lang="en-US" altLang="ko-KR" sz="2400" dirty="0"/>
              <a:t>creating a task group to write an air interface standard that supports the transmission of data by modulated lights that can be received and processed via an image sensor. </a:t>
            </a:r>
            <a:endParaRPr lang="en-US" altLang="ko-KR" sz="2400" dirty="0" smtClean="0"/>
          </a:p>
          <a:p>
            <a:r>
              <a:rPr lang="en-US" altLang="ko-KR" sz="2400" dirty="0"/>
              <a:t>This project will amend the IEEE 802.15.7 standard for implementing </a:t>
            </a:r>
            <a:r>
              <a:rPr lang="en-US" altLang="ko-KR" sz="2400" dirty="0" smtClean="0"/>
              <a:t>OCC </a:t>
            </a:r>
            <a:r>
              <a:rPr lang="en-US" altLang="ko-KR" sz="2400" dirty="0"/>
              <a:t>for scalable data rate, message broadcasts  and localization (or positioning)  via lighting sources such as flash light, display, LED Tag, and LED/Laser  </a:t>
            </a:r>
            <a:r>
              <a:rPr lang="en-US" altLang="ko-KR" sz="2400" dirty="0" smtClean="0"/>
              <a:t>sources as </a:t>
            </a:r>
            <a:r>
              <a:rPr lang="en-US" altLang="ko-KR" sz="2400" dirty="0"/>
              <a:t>the prospective transmitting and receiving devices such as camera. </a:t>
            </a:r>
          </a:p>
          <a:p>
            <a:endParaRPr lang="en-US" altLang="ja-JP" dirty="0" smtClean="0">
              <a:ea typeface="ＭＳ Ｐゴシック" pitchFamily="34" charset="-128"/>
            </a:endParaRP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Applications about the amendment of IEEE 802.15.7 and some study items of OCC</a:t>
            </a:r>
          </a:p>
          <a:p>
            <a:r>
              <a:rPr lang="en-US" altLang="ja-JP" dirty="0" smtClean="0">
                <a:ea typeface="ＭＳ Ｐゴシック" pitchFamily="34" charset="-128"/>
              </a:rPr>
              <a:t>Hearing of presentations about OCC including LED-ID services and digital signage services</a:t>
            </a:r>
          </a:p>
          <a:p>
            <a:r>
              <a:rPr lang="en-US" altLang="ja-JP" dirty="0" smtClean="0">
                <a:ea typeface="ＭＳ Ｐゴシック" pitchFamily="34" charset="-128"/>
              </a:rPr>
              <a:t>Discuss about the PAR and 5C</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604617"/>
            <a:ext cx="8534400" cy="5878532"/>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smtClean="0">
                <a:ea typeface="ＭＳ Ｐゴシック" pitchFamily="34" charset="-128"/>
              </a:rPr>
              <a:t>Jan. 2014 meeting: 4 Sessions(Mon. PM1, PM2 and Tue PM1, PM2) </a:t>
            </a:r>
          </a:p>
          <a:p>
            <a:pPr marL="268288" indent="-268288">
              <a:buFontTx/>
              <a:buAutoNum type="arabicPeriod"/>
            </a:pPr>
            <a:r>
              <a:rPr lang="en-US" altLang="ja-JP" sz="2400" dirty="0" smtClean="0">
                <a:ea typeface="ＭＳ Ｐゴシック" pitchFamily="34" charset="-128"/>
              </a:rPr>
              <a:t>Attendance: 10 attendees (Mon PM1), </a:t>
            </a:r>
            <a:r>
              <a:rPr lang="en-US" altLang="ja-JP" sz="2400" dirty="0">
                <a:ea typeface="ＭＳ Ｐゴシック" pitchFamily="34" charset="-128"/>
              </a:rPr>
              <a:t>9</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(Mon PM2), 25 </a:t>
            </a:r>
            <a:r>
              <a:rPr lang="en-US" altLang="ja-JP" sz="2400" dirty="0">
                <a:ea typeface="ＭＳ Ｐゴシック" pitchFamily="34" charset="-128"/>
              </a:rPr>
              <a:t>attendees </a:t>
            </a:r>
            <a:r>
              <a:rPr lang="en-US" altLang="ja-JP" sz="2400" dirty="0" smtClean="0">
                <a:ea typeface="ＭＳ Ｐゴシック" pitchFamily="34" charset="-128"/>
              </a:rPr>
              <a:t>(Tue PM1), 15 </a:t>
            </a:r>
            <a:r>
              <a:rPr lang="en-US" altLang="ja-JP" sz="2400" dirty="0">
                <a:ea typeface="ＭＳ Ｐゴシック" pitchFamily="34" charset="-128"/>
              </a:rPr>
              <a:t>attendees (</a:t>
            </a:r>
            <a:r>
              <a:rPr lang="en-US" altLang="ja-JP" sz="2400" dirty="0" smtClean="0">
                <a:ea typeface="ＭＳ Ｐゴシック" pitchFamily="34" charset="-128"/>
              </a:rPr>
              <a:t>Tue  PM2).</a:t>
            </a:r>
          </a:p>
          <a:p>
            <a:pPr marL="268288" indent="-268288">
              <a:buFontTx/>
              <a:buAutoNum type="arabicPeriod"/>
            </a:pPr>
            <a:r>
              <a:rPr lang="en-US" altLang="ko-KR" sz="2400" dirty="0" smtClean="0"/>
              <a:t>Discussions</a:t>
            </a:r>
            <a:endParaRPr lang="en-US" altLang="ko-KR" sz="2400" dirty="0"/>
          </a:p>
          <a:p>
            <a:pPr marL="914400" lvl="1" indent="-457200"/>
            <a:r>
              <a:rPr lang="en-US" altLang="ko-KR" sz="2400" dirty="0"/>
              <a:t>  - Discussion about the second draft PAR and </a:t>
            </a:r>
            <a:r>
              <a:rPr lang="en-US" altLang="ko-KR" sz="2400" dirty="0" smtClean="0"/>
              <a:t>5C</a:t>
            </a:r>
            <a:endParaRPr lang="en-US" altLang="ja-JP" sz="2400" dirty="0">
              <a:ea typeface="ＭＳ Ｐゴシック" pitchFamily="34" charset="-128"/>
            </a:endParaRPr>
          </a:p>
          <a:p>
            <a:pPr marL="268288" indent="-268288"/>
            <a:r>
              <a:rPr lang="en-US" altLang="ja-JP" sz="2400" dirty="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1 - </a:t>
            </a:r>
            <a:r>
              <a:rPr lang="fr-FR" altLang="ko-KR" sz="2000" dirty="0"/>
              <a:t>Draft PAR for OCC (15-14-0040-00-007a</a:t>
            </a:r>
            <a:r>
              <a:rPr lang="fr-FR" altLang="ko-KR" sz="2000" dirty="0" smtClean="0"/>
              <a:t>)</a:t>
            </a:r>
            <a:endParaRPr lang="en-US" altLang="ko-KR" sz="2000" dirty="0" smtClean="0"/>
          </a:p>
          <a:p>
            <a:pPr marL="914400" lvl="1" indent="-457200"/>
            <a:r>
              <a:rPr lang="en-US" altLang="ko-KR" sz="2000" dirty="0"/>
              <a:t>Contribution 2 - Draft 5C for OCC (15-14-0039-00-007a</a:t>
            </a:r>
            <a:r>
              <a:rPr lang="en-US" altLang="ko-KR" sz="2000" dirty="0" smtClean="0"/>
              <a:t>)</a:t>
            </a:r>
          </a:p>
          <a:p>
            <a:pPr marL="914400" lvl="1" indent="-457200"/>
            <a:r>
              <a:rPr lang="en-US" altLang="ko-KR" sz="2000" dirty="0"/>
              <a:t>Contribution 3- OCC Proposal of Scope of standardization and </a:t>
            </a:r>
            <a:r>
              <a:rPr lang="en-US" altLang="ko-KR" sz="2000" dirty="0" smtClean="0"/>
              <a:t>applications</a:t>
            </a:r>
          </a:p>
          <a:p>
            <a:pPr marL="914400" lvl="1" indent="-457200"/>
            <a:r>
              <a:rPr lang="en-US" altLang="ko-KR" sz="2000" dirty="0" smtClean="0"/>
              <a:t>                          (</a:t>
            </a:r>
            <a:r>
              <a:rPr lang="en-US" altLang="ko-KR" sz="2000" dirty="0"/>
              <a:t>15-14-0037-00-007a</a:t>
            </a:r>
            <a:r>
              <a:rPr lang="en-US" altLang="ko-KR" sz="2000" dirty="0" smtClean="0"/>
              <a:t>)</a:t>
            </a:r>
          </a:p>
          <a:p>
            <a:pPr marL="914400" lvl="1" indent="-457200"/>
            <a:r>
              <a:rPr lang="en-US" altLang="ko-KR" sz="2000" dirty="0"/>
              <a:t>Contribution 4- Synchronization and Flickering Issues of OCC </a:t>
            </a:r>
            <a:endParaRPr lang="en-US" altLang="ko-KR" sz="2000" dirty="0" smtClean="0"/>
          </a:p>
          <a:p>
            <a:pPr marL="914400" lvl="1" indent="-457200"/>
            <a:r>
              <a:rPr lang="en-US" altLang="ko-KR" sz="2000" dirty="0"/>
              <a:t> </a:t>
            </a:r>
            <a:r>
              <a:rPr lang="en-US" altLang="ko-KR" sz="2000" dirty="0" smtClean="0"/>
              <a:t>                         (</a:t>
            </a:r>
            <a:r>
              <a:rPr lang="en-US" altLang="ko-KR" sz="2000" dirty="0"/>
              <a:t>15-14-0041-00-007a</a:t>
            </a:r>
            <a:r>
              <a:rPr lang="en-US" altLang="ko-KR" sz="2000" dirty="0" smtClean="0"/>
              <a:t>)</a:t>
            </a:r>
          </a:p>
          <a:p>
            <a:pPr marL="914400" lvl="1" indent="-457200"/>
            <a:r>
              <a:rPr lang="en-US" altLang="ja-JP" sz="2000" dirty="0">
                <a:ea typeface="ＭＳ Ｐゴシック" pitchFamily="34" charset="-128"/>
              </a:rPr>
              <a:t>Contribution 5- Technical Issues for MIMO OCC (15-14-0042-01-007a</a:t>
            </a:r>
            <a:r>
              <a:rPr lang="en-US" altLang="ja-JP" sz="2000" dirty="0" smtClean="0">
                <a:ea typeface="ＭＳ Ｐゴシック" pitchFamily="34" charset="-128"/>
              </a:rPr>
              <a:t>)</a:t>
            </a:r>
          </a:p>
          <a:p>
            <a:pPr marL="914400" lvl="1" indent="-457200"/>
            <a:r>
              <a:rPr lang="en-US" altLang="ja-JP" sz="2000" dirty="0">
                <a:ea typeface="ＭＳ Ｐゴシック" pitchFamily="34" charset="-128"/>
              </a:rPr>
              <a:t>Contribution 6- Technical Topics for LED-based OCC (</a:t>
            </a:r>
            <a:r>
              <a:rPr lang="en-US" altLang="ja-JP" sz="2000" dirty="0" smtClean="0">
                <a:ea typeface="ＭＳ Ｐゴシック" pitchFamily="34" charset="-128"/>
              </a:rPr>
              <a:t>15-14-0055-00-007a)</a:t>
            </a:r>
          </a:p>
          <a:p>
            <a:pPr marL="914400" lvl="1" indent="-457200"/>
            <a:r>
              <a:rPr lang="en-US" altLang="ko-KR" sz="2000" dirty="0" smtClean="0"/>
              <a:t>- </a:t>
            </a:r>
            <a:r>
              <a:rPr lang="en-US" altLang="ko-KR" sz="2000" dirty="0"/>
              <a:t>Call for Applications document (15-13-0555-01-0led)</a:t>
            </a:r>
            <a:endParaRPr lang="en-US" altLang="ja-JP"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OCC SG:</a:t>
            </a:r>
            <a:endParaRPr lang="ko-KR" altLang="ko-KR" sz="2400" b="1" dirty="0"/>
          </a:p>
          <a:p>
            <a:pPr lvl="0" latinLnBrk="1"/>
            <a:r>
              <a:rPr lang="en-US" altLang="ko-KR" sz="2400" dirty="0" smtClean="0"/>
              <a:t>   OCC applications (data communications, localization, </a:t>
            </a:r>
          </a:p>
          <a:p>
            <a:pPr lvl="0" latinLnBrk="1"/>
            <a:r>
              <a:rPr lang="en-US" altLang="ko-KR" sz="2400" dirty="0"/>
              <a:t> </a:t>
            </a:r>
            <a:r>
              <a:rPr lang="en-US" altLang="ko-KR" sz="2400" dirty="0" smtClean="0"/>
              <a:t>  </a:t>
            </a:r>
            <a:r>
              <a:rPr lang="en-US" altLang="ko-KR" sz="2400" dirty="0" err="1" smtClean="0"/>
              <a:t>LoS</a:t>
            </a:r>
            <a:r>
              <a:rPr lang="en-US" altLang="ko-KR" sz="2400" dirty="0" smtClean="0"/>
              <a:t> marketing, LED-ID, information reception from </a:t>
            </a:r>
          </a:p>
          <a:p>
            <a:pPr lvl="0" latinLnBrk="1"/>
            <a:r>
              <a:rPr lang="en-US" altLang="ko-KR" sz="2400" dirty="0"/>
              <a:t> </a:t>
            </a:r>
            <a:r>
              <a:rPr lang="en-US" altLang="ko-KR" sz="2400" dirty="0" smtClean="0"/>
              <a:t>  light sources and etc.)</a:t>
            </a:r>
          </a:p>
          <a:p>
            <a:pPr lvl="0" latinLnBrk="1"/>
            <a:r>
              <a:rPr lang="en-US" altLang="ko-KR" sz="2400" dirty="0" smtClean="0"/>
              <a:t>   ITS/Telematics/Air-craft based applications (Traffic control and</a:t>
            </a:r>
          </a:p>
          <a:p>
            <a:pPr lvl="0" latinLnBrk="1"/>
            <a:r>
              <a:rPr lang="en-US" altLang="ko-KR" sz="2400" dirty="0"/>
              <a:t> </a:t>
            </a:r>
            <a:r>
              <a:rPr lang="en-US" altLang="ko-KR" sz="2400" dirty="0" smtClean="0"/>
              <a:t>  tracking, etc</a:t>
            </a:r>
            <a:r>
              <a:rPr lang="en-US" altLang="ko-KR" sz="2400" dirty="0" smtClean="0"/>
              <a:t>.)</a:t>
            </a:r>
          </a:p>
          <a:p>
            <a:pPr lvl="0" latinLnBrk="1"/>
            <a:r>
              <a:rPr lang="en-US" altLang="ko-KR" sz="2400"/>
              <a:t> </a:t>
            </a:r>
            <a:r>
              <a:rPr lang="en-US" altLang="ko-KR" sz="2400" smtClean="0"/>
              <a:t>  </a:t>
            </a:r>
            <a:r>
              <a:rPr lang="en-US" altLang="ko-KR" sz="2400" smtClean="0"/>
              <a:t>Etc</a:t>
            </a:r>
            <a:r>
              <a:rPr lang="en-US" altLang="ko-KR" sz="2400" dirty="0" smtClean="0"/>
              <a:t>.</a:t>
            </a:r>
          </a:p>
          <a:p>
            <a:pPr lvl="0" latinLnBrk="1"/>
            <a:endParaRPr lang="ko-KR" altLang="ko-KR" sz="2400" dirty="0"/>
          </a:p>
          <a:p>
            <a:pPr marL="342900" indent="-342900">
              <a:buFontTx/>
              <a:buChar char="-"/>
            </a:pPr>
            <a:r>
              <a:rPr lang="en-US" altLang="ja-JP" sz="2400" b="1" dirty="0" smtClean="0"/>
              <a:t>Discussion </a:t>
            </a:r>
            <a:r>
              <a:rPr lang="en-US" altLang="ja-JP" sz="2400" b="1" dirty="0"/>
              <a:t>about PAR and </a:t>
            </a:r>
            <a:r>
              <a:rPr lang="en-US" altLang="ja-JP" sz="2400" b="1" dirty="0" smtClean="0"/>
              <a:t>5C</a:t>
            </a:r>
          </a:p>
          <a:p>
            <a:r>
              <a:rPr lang="en-US" altLang="ja-JP" sz="2400" b="1" dirty="0"/>
              <a:t> </a:t>
            </a:r>
            <a:r>
              <a:rPr lang="en-US" altLang="ja-JP" sz="2400" b="1" dirty="0" smtClean="0"/>
              <a:t>  </a:t>
            </a:r>
            <a:r>
              <a:rPr lang="en-US" altLang="ja-JP" sz="2400" dirty="0" smtClean="0"/>
              <a:t>We </a:t>
            </a:r>
            <a:r>
              <a:rPr lang="en-US" altLang="ja-JP" sz="2400" dirty="0"/>
              <a:t>discussed about the PAR and 5C for OCC SG based on </a:t>
            </a:r>
            <a:endParaRPr lang="en-US" altLang="ja-JP" sz="2400" dirty="0" smtClean="0"/>
          </a:p>
          <a:p>
            <a:r>
              <a:rPr lang="en-US" altLang="ja-JP" sz="2400" dirty="0"/>
              <a:t> </a:t>
            </a:r>
            <a:r>
              <a:rPr lang="en-US" altLang="ja-JP" sz="2400" dirty="0" smtClean="0"/>
              <a:t>  IEEE </a:t>
            </a:r>
            <a:r>
              <a:rPr lang="en-US" altLang="ja-JP" sz="2400" dirty="0"/>
              <a:t>802.15.7. We will continue to discuss in March </a:t>
            </a:r>
            <a:r>
              <a:rPr lang="en-US" altLang="ja-JP" sz="2400" dirty="0" smtClean="0"/>
              <a:t>meeting</a:t>
            </a:r>
          </a:p>
          <a:p>
            <a:pPr marL="914400" lvl="1" indent="-457200"/>
            <a:r>
              <a:rPr lang="fr-FR" altLang="ko-KR" sz="2400" dirty="0" smtClean="0"/>
              <a:t>-draft </a:t>
            </a:r>
            <a:r>
              <a:rPr lang="fr-FR" altLang="ko-KR" sz="2400" dirty="0"/>
              <a:t>PAR for OCC (</a:t>
            </a:r>
            <a:r>
              <a:rPr lang="fr-FR" altLang="ko-KR" sz="2400" dirty="0" smtClean="0"/>
              <a:t>15-14-0040-01-007a</a:t>
            </a:r>
            <a:r>
              <a:rPr lang="fr-FR" altLang="ko-KR" sz="2400" dirty="0"/>
              <a:t>)</a:t>
            </a:r>
            <a:endParaRPr lang="en-US" altLang="ko-KR" sz="2400" dirty="0"/>
          </a:p>
          <a:p>
            <a:pPr marL="914400" lvl="1" indent="-457200"/>
            <a:r>
              <a:rPr lang="en-US" altLang="ko-KR" sz="2400" dirty="0" smtClean="0"/>
              <a:t>-draft </a:t>
            </a:r>
            <a:r>
              <a:rPr lang="en-US" altLang="ko-KR" sz="2400" dirty="0"/>
              <a:t>5C for OCC (</a:t>
            </a:r>
            <a:r>
              <a:rPr lang="en-US" altLang="ko-KR" sz="2400" dirty="0" smtClean="0"/>
              <a:t>15-14-0039-01-007a</a:t>
            </a:r>
            <a:r>
              <a:rPr lang="en-US" altLang="ko-KR" sz="2400" dirty="0"/>
              <a:t>)</a:t>
            </a:r>
          </a:p>
          <a:p>
            <a:endParaRPr lang="en-US" altLang="ja-JP" sz="2400" dirty="0"/>
          </a:p>
          <a:p>
            <a:pPr lvl="0" latinLnBrk="1"/>
            <a:endParaRPr lang="en-US" altLang="ja-JP" sz="2400" dirty="0" smtClean="0">
              <a:ea typeface="ＭＳ Ｐゴシック" pitchFamily="34" charset="-128"/>
            </a:endParaRPr>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March Meeting</a:t>
            </a:r>
          </a:p>
        </p:txBody>
      </p:sp>
      <p:sp>
        <p:nvSpPr>
          <p:cNvPr id="16390" name="날짜 개체 틀 3"/>
          <p:cNvSpPr>
            <a:spLocks noGrp="1"/>
          </p:cNvSpPr>
          <p:nvPr>
            <p:ph type="dt" sz="half" idx="10"/>
          </p:nvPr>
        </p:nvSpPr>
        <p:spPr>
          <a:noFill/>
        </p:spPr>
        <p:txBody>
          <a:bodyPr/>
          <a:lstStyle/>
          <a:p>
            <a:r>
              <a:rPr lang="en-US" altLang="ko-KR" smtClean="0"/>
              <a:t>Jan. 2014</a:t>
            </a:r>
            <a:endParaRPr lang="en-US" altLang="ko-KR" dirty="0"/>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7</a:t>
            </a:fld>
            <a:endParaRPr lang="en-US" altLang="ko-KR" dirty="0"/>
          </a:p>
        </p:txBody>
      </p:sp>
      <p:sp>
        <p:nvSpPr>
          <p:cNvPr id="11" name="TextBox 10"/>
          <p:cNvSpPr txBox="1"/>
          <p:nvPr/>
        </p:nvSpPr>
        <p:spPr>
          <a:xfrm>
            <a:off x="533400" y="1600200"/>
            <a:ext cx="8382000" cy="3847207"/>
          </a:xfrm>
          <a:prstGeom prst="rect">
            <a:avLst/>
          </a:prstGeom>
          <a:noFill/>
        </p:spPr>
        <p:txBody>
          <a:bodyPr wrap="square" rtlCol="0">
            <a:spAutoFit/>
          </a:bodyPr>
          <a:lstStyle/>
          <a:p>
            <a:r>
              <a:rPr lang="en-US" sz="2800" dirty="0"/>
              <a:t> </a:t>
            </a:r>
            <a:r>
              <a:rPr lang="en-US" sz="2800" dirty="0" smtClean="0"/>
              <a:t>- </a:t>
            </a:r>
            <a:r>
              <a:rPr lang="en-US" sz="2400" dirty="0" smtClean="0"/>
              <a:t>Before March Plenary meeting: generate and circulate a </a:t>
            </a:r>
          </a:p>
          <a:p>
            <a:r>
              <a:rPr lang="en-US" sz="2400" dirty="0"/>
              <a:t> </a:t>
            </a:r>
            <a:r>
              <a:rPr lang="en-US" sz="2400" dirty="0" smtClean="0"/>
              <a:t> “OCC Call for Applications Presentation” paragraph.</a:t>
            </a:r>
          </a:p>
          <a:p>
            <a:r>
              <a:rPr lang="en-US" altLang="ko-KR" sz="2400" dirty="0" smtClean="0"/>
              <a:t> - Call </a:t>
            </a:r>
            <a:r>
              <a:rPr lang="en-US" altLang="ko-KR" sz="2400" dirty="0"/>
              <a:t>for Applications Presentations </a:t>
            </a:r>
          </a:p>
          <a:p>
            <a:r>
              <a:rPr lang="en-US" altLang="ko-KR" sz="2400" dirty="0" smtClean="0"/>
              <a:t> - More </a:t>
            </a:r>
            <a:r>
              <a:rPr lang="en-US" altLang="ko-KR" sz="2400" dirty="0"/>
              <a:t>discussion about </a:t>
            </a:r>
            <a:r>
              <a:rPr lang="en-US" altLang="ja-JP" sz="2400" dirty="0" smtClean="0"/>
              <a:t>PAR </a:t>
            </a:r>
            <a:r>
              <a:rPr lang="en-US" altLang="ja-JP" sz="2400" dirty="0"/>
              <a:t>and 5C for </a:t>
            </a:r>
            <a:r>
              <a:rPr lang="en-US" altLang="ja-JP" sz="2400" dirty="0" smtClean="0"/>
              <a:t>IEEE802.15.7a</a:t>
            </a:r>
            <a:endParaRPr lang="en-US" altLang="ja-JP" sz="2400" dirty="0"/>
          </a:p>
          <a:p>
            <a:r>
              <a:rPr lang="en-US" altLang="ko-KR" sz="2400" dirty="0" smtClean="0"/>
              <a:t> - Market </a:t>
            </a:r>
            <a:r>
              <a:rPr lang="en-US" altLang="ko-KR" sz="2400" dirty="0"/>
              <a:t>expectations , Implementation and deployment </a:t>
            </a:r>
            <a:r>
              <a:rPr lang="en-US" altLang="ko-KR" sz="2400" dirty="0" smtClean="0"/>
              <a:t>issues</a:t>
            </a:r>
          </a:p>
          <a:p>
            <a:r>
              <a:rPr lang="en-US" altLang="ko-KR" sz="2400" dirty="0"/>
              <a:t> </a:t>
            </a:r>
            <a:r>
              <a:rPr lang="en-US" altLang="ko-KR" sz="2400" dirty="0" smtClean="0"/>
              <a:t>- Invite </a:t>
            </a:r>
            <a:r>
              <a:rPr lang="en-US" altLang="ko-KR" sz="2400" dirty="0"/>
              <a:t>some </a:t>
            </a:r>
            <a:r>
              <a:rPr lang="en-US" altLang="ko-KR" sz="2400" dirty="0" smtClean="0"/>
              <a:t>companies: mobile </a:t>
            </a:r>
            <a:r>
              <a:rPr lang="en-US" altLang="ko-KR" sz="2400" dirty="0"/>
              <a:t>operators, smart devices, </a:t>
            </a:r>
            <a:endParaRPr lang="en-US" altLang="ko-KR" sz="2400" dirty="0" smtClean="0"/>
          </a:p>
          <a:p>
            <a:r>
              <a:rPr lang="en-US" altLang="ko-KR" sz="2400" dirty="0"/>
              <a:t> </a:t>
            </a:r>
            <a:r>
              <a:rPr lang="en-US" altLang="ko-KR" sz="2400" dirty="0" smtClean="0"/>
              <a:t>   LED-ID, Lighting sources, LED </a:t>
            </a:r>
            <a:r>
              <a:rPr lang="en-US" altLang="ko-KR" sz="2400" dirty="0"/>
              <a:t>digital signage, information </a:t>
            </a:r>
            <a:endParaRPr lang="en-US" altLang="ko-KR" sz="2400" dirty="0" smtClean="0"/>
          </a:p>
          <a:p>
            <a:r>
              <a:rPr lang="en-US" altLang="ko-KR" sz="2400" dirty="0"/>
              <a:t> </a:t>
            </a:r>
            <a:r>
              <a:rPr lang="en-US" altLang="ko-KR" sz="2400" dirty="0" smtClean="0"/>
              <a:t>  display</a:t>
            </a:r>
            <a:r>
              <a:rPr lang="en-US" altLang="ko-KR" sz="2400" dirty="0"/>
              <a:t>, </a:t>
            </a:r>
            <a:r>
              <a:rPr lang="en-US" altLang="ko-KR" sz="2400" dirty="0" smtClean="0"/>
              <a:t>navigation etc.</a:t>
            </a:r>
            <a:endParaRPr lang="en-US" altLang="ko-KR" sz="2400" dirty="0"/>
          </a:p>
          <a:p>
            <a:r>
              <a:rPr lang="en-US" altLang="ko-KR" sz="2400" dirty="0"/>
              <a:t> </a:t>
            </a:r>
            <a:r>
              <a:rPr lang="en-US" altLang="ko-KR" sz="2400" dirty="0" smtClean="0"/>
              <a:t>- will have 5 sessions in March meeting</a:t>
            </a:r>
          </a:p>
          <a:p>
            <a:endParaRPr lang="en-US" altLang="ko-KR" sz="24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9909</TotalTime>
  <Words>591</Words>
  <Application>Microsoft Office PowerPoint</Application>
  <PresentationFormat>화면 슬라이드 쇼(4:3)</PresentationFormat>
  <Paragraphs>92</Paragraphs>
  <Slides>7</Slides>
  <Notes>5</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Default Design</vt:lpstr>
      <vt:lpstr>PowerPoint 프레젠테이션</vt:lpstr>
      <vt:lpstr>PowerPoint 프레젠테이션</vt:lpstr>
      <vt:lpstr>Purpose of OCC Study Group</vt:lpstr>
      <vt:lpstr>Objective of Meeting</vt:lpstr>
      <vt:lpstr>PowerPoint 프레젠테이션</vt:lpstr>
      <vt:lpstr>PowerPoint 프레젠테이션</vt:lpstr>
      <vt:lpstr>Plans for March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641</cp:revision>
  <cp:lastPrinted>2000-03-07T00:55:37Z</cp:lastPrinted>
  <dcterms:created xsi:type="dcterms:W3CDTF">1998-02-10T13:07:52Z</dcterms:created>
  <dcterms:modified xsi:type="dcterms:W3CDTF">2014-01-22T17:56:33Z</dcterms:modified>
  <cp:category>15-07-0nnn-00-004d</cp:category>
</cp:coreProperties>
</file>