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58" r:id="rId3"/>
    <p:sldId id="278" r:id="rId4"/>
    <p:sldId id="289" r:id="rId5"/>
    <p:sldId id="277" r:id="rId6"/>
    <p:sldId id="276" r:id="rId7"/>
    <p:sldId id="288" r:id="rId8"/>
    <p:sldId id="29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316" autoAdjust="0"/>
  </p:normalViewPr>
  <p:slideViewPr>
    <p:cSldViewPr>
      <p:cViewPr varScale="1">
        <p:scale>
          <a:sx n="70" d="100"/>
          <a:sy n="70" d="100"/>
        </p:scale>
        <p:origin x="-960" y="-102"/>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DA46D31D-9480-4E70-AB4B-AE276F5066E1}"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10464426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4D215845-BFAA-4E19-8D56-3F4ABBD107CA}"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85404732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0483"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0487"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5E6787D6-FC09-472F-A06C-D228C868B300}"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C8027FB-C1A5-4189-AAC5-9BD7379A9A7A}" type="slidenum">
              <a:rPr lang="en-US"/>
              <a:pPr>
                <a:defRPr/>
              </a:pPr>
              <a:t>‹#›</a:t>
            </a:fld>
            <a:endParaRPr lang="en-US"/>
          </a:p>
        </p:txBody>
      </p:sp>
    </p:spTree>
    <p:extLst>
      <p:ext uri="{BB962C8B-B14F-4D97-AF65-F5344CB8AC3E}">
        <p14:creationId xmlns:p14="http://schemas.microsoft.com/office/powerpoint/2010/main" val="233209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46F3304-9F4C-4244-A5EC-21F6BB786C18}" type="slidenum">
              <a:rPr lang="en-US"/>
              <a:pPr>
                <a:defRPr/>
              </a:pPr>
              <a:t>‹#›</a:t>
            </a:fld>
            <a:endParaRPr lang="en-US"/>
          </a:p>
        </p:txBody>
      </p:sp>
    </p:spTree>
    <p:extLst>
      <p:ext uri="{BB962C8B-B14F-4D97-AF65-F5344CB8AC3E}">
        <p14:creationId xmlns:p14="http://schemas.microsoft.com/office/powerpoint/2010/main" val="3838808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8BAFBF8-4DBF-4F14-9BD9-3CA2471D9474}" type="slidenum">
              <a:rPr lang="en-US"/>
              <a:pPr>
                <a:defRPr/>
              </a:pPr>
              <a:t>‹#›</a:t>
            </a:fld>
            <a:endParaRPr lang="en-US"/>
          </a:p>
        </p:txBody>
      </p:sp>
    </p:spTree>
    <p:extLst>
      <p:ext uri="{BB962C8B-B14F-4D97-AF65-F5344CB8AC3E}">
        <p14:creationId xmlns:p14="http://schemas.microsoft.com/office/powerpoint/2010/main" val="2863590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973466A-90C4-4832-A300-55DCE5069FD4}" type="slidenum">
              <a:rPr lang="en-US"/>
              <a:pPr>
                <a:defRPr/>
              </a:pPr>
              <a:t>‹#›</a:t>
            </a:fld>
            <a:endParaRPr lang="en-US"/>
          </a:p>
        </p:txBody>
      </p:sp>
    </p:spTree>
    <p:extLst>
      <p:ext uri="{BB962C8B-B14F-4D97-AF65-F5344CB8AC3E}">
        <p14:creationId xmlns:p14="http://schemas.microsoft.com/office/powerpoint/2010/main" val="167317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0B815A7-8723-4834-B0BE-8544BDA97B2E}" type="slidenum">
              <a:rPr lang="en-US"/>
              <a:pPr>
                <a:defRPr/>
              </a:pPr>
              <a:t>‹#›</a:t>
            </a:fld>
            <a:endParaRPr lang="en-US"/>
          </a:p>
        </p:txBody>
      </p:sp>
    </p:spTree>
    <p:extLst>
      <p:ext uri="{BB962C8B-B14F-4D97-AF65-F5344CB8AC3E}">
        <p14:creationId xmlns:p14="http://schemas.microsoft.com/office/powerpoint/2010/main" val="723828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7192C6C1-AAD8-48B7-AC58-87BF980A612D}" type="slidenum">
              <a:rPr lang="en-US"/>
              <a:pPr>
                <a:defRPr/>
              </a:pPr>
              <a:t>‹#›</a:t>
            </a:fld>
            <a:endParaRPr lang="en-US"/>
          </a:p>
        </p:txBody>
      </p:sp>
    </p:spTree>
    <p:extLst>
      <p:ext uri="{BB962C8B-B14F-4D97-AF65-F5344CB8AC3E}">
        <p14:creationId xmlns:p14="http://schemas.microsoft.com/office/powerpoint/2010/main" val="47939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C2B6A84-96B9-48D6-9A35-B89ADBDB1684}" type="slidenum">
              <a:rPr lang="en-US"/>
              <a:pPr>
                <a:defRPr/>
              </a:pPr>
              <a:t>‹#›</a:t>
            </a:fld>
            <a:endParaRPr lang="en-US"/>
          </a:p>
        </p:txBody>
      </p:sp>
    </p:spTree>
    <p:extLst>
      <p:ext uri="{BB962C8B-B14F-4D97-AF65-F5344CB8AC3E}">
        <p14:creationId xmlns:p14="http://schemas.microsoft.com/office/powerpoint/2010/main" val="4020008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911C1BBE-8EB2-4A85-9677-D8F7FCBD661C}" type="slidenum">
              <a:rPr lang="en-US"/>
              <a:pPr>
                <a:defRPr/>
              </a:pPr>
              <a:t>‹#›</a:t>
            </a:fld>
            <a:endParaRPr lang="en-US"/>
          </a:p>
        </p:txBody>
      </p:sp>
    </p:spTree>
    <p:extLst>
      <p:ext uri="{BB962C8B-B14F-4D97-AF65-F5344CB8AC3E}">
        <p14:creationId xmlns:p14="http://schemas.microsoft.com/office/powerpoint/2010/main" val="101575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83AFC0D-50F5-43AE-9DCA-9AA17C05B970}" type="slidenum">
              <a:rPr lang="en-US"/>
              <a:pPr>
                <a:defRPr/>
              </a:pPr>
              <a:t>‹#›</a:t>
            </a:fld>
            <a:endParaRPr lang="en-US"/>
          </a:p>
        </p:txBody>
      </p:sp>
    </p:spTree>
    <p:extLst>
      <p:ext uri="{BB962C8B-B14F-4D97-AF65-F5344CB8AC3E}">
        <p14:creationId xmlns:p14="http://schemas.microsoft.com/office/powerpoint/2010/main" val="4104091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9634E8F-C404-4682-8537-9EF96DA6FBD9}" type="slidenum">
              <a:rPr lang="en-US"/>
              <a:pPr>
                <a:defRPr/>
              </a:pPr>
              <a:t>‹#›</a:t>
            </a:fld>
            <a:endParaRPr lang="en-US"/>
          </a:p>
        </p:txBody>
      </p:sp>
    </p:spTree>
    <p:extLst>
      <p:ext uri="{BB962C8B-B14F-4D97-AF65-F5344CB8AC3E}">
        <p14:creationId xmlns:p14="http://schemas.microsoft.com/office/powerpoint/2010/main" val="3529465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7388E2F-A7DA-495A-B49B-7B8FD545212D}" type="slidenum">
              <a:rPr lang="en-US"/>
              <a:pPr>
                <a:defRPr/>
              </a:pPr>
              <a:t>‹#›</a:t>
            </a:fld>
            <a:endParaRPr lang="en-US"/>
          </a:p>
        </p:txBody>
      </p:sp>
    </p:spTree>
    <p:extLst>
      <p:ext uri="{BB962C8B-B14F-4D97-AF65-F5344CB8AC3E}">
        <p14:creationId xmlns:p14="http://schemas.microsoft.com/office/powerpoint/2010/main" val="2729953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4D7BB864-A55C-4052-9E82-BCCB3EA329FD}" type="slidenum">
              <a:rPr lang="en-US"/>
              <a:pPr>
                <a:defRPr/>
              </a:pPr>
              <a:t>‹#›</a:t>
            </a:fld>
            <a:endParaRPr lang="en-US"/>
          </a:p>
        </p:txBody>
      </p:sp>
      <p:sp>
        <p:nvSpPr>
          <p:cNvPr id="1031" name="Rectangle 7"/>
          <p:cNvSpPr>
            <a:spLocks noChangeArrowheads="1"/>
          </p:cNvSpPr>
          <p:nvPr/>
        </p:nvSpPr>
        <p:spPr bwMode="auto">
          <a:xfrm>
            <a:off x="4114800" y="394156"/>
            <a:ext cx="4343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smtClean="0">
                <a:latin typeface="Times New Roman" charset="0"/>
                <a:ea typeface="ＭＳ Ｐゴシック" charset="0"/>
              </a:rPr>
              <a:t>15-14-0059-00-004p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C148739B-F178-4A87-918B-07996DC01A7B}" type="slidenum">
              <a:rPr lang="en-US" smtClean="0"/>
              <a:pPr>
                <a:defRPr/>
              </a:pPr>
              <a:t>1</a:t>
            </a:fld>
            <a:endParaRPr lang="en-US" smtClean="0"/>
          </a:p>
        </p:txBody>
      </p:sp>
      <p:sp>
        <p:nvSpPr>
          <p:cNvPr id="27651" name="Rectangle 3"/>
          <p:cNvSpPr>
            <a:spLocks noChangeArrowheads="1"/>
          </p:cNvSpPr>
          <p:nvPr/>
        </p:nvSpPr>
        <p:spPr bwMode="auto">
          <a:xfrm>
            <a:off x="76200" y="609600"/>
            <a:ext cx="8991600" cy="52886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Rail Communications and Control </a:t>
            </a:r>
            <a:r>
              <a:rPr lang="en-US" sz="1600" dirty="0">
                <a:solidFill>
                  <a:srgbClr val="FF0000"/>
                </a:solidFill>
              </a:rPr>
              <a:t>Task Group Opening Session</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22 January 2014</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John Notor</a:t>
            </a:r>
            <a:r>
              <a:rPr lang="en-US" sz="1600" dirty="0" smtClean="0">
                <a:solidFill>
                  <a:schemeClr val="tx2"/>
                </a:solidFill>
              </a:rPr>
              <a:t>] </a:t>
            </a:r>
            <a:r>
              <a:rPr lang="en-US" sz="1600" dirty="0">
                <a:solidFill>
                  <a:schemeClr val="tx2"/>
                </a:solidFill>
              </a:rPr>
              <a:t>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a:t>
            </a:r>
            <a:r>
              <a:rPr lang="en-US" sz="1600" dirty="0" smtClean="0">
                <a:solidFill>
                  <a:srgbClr val="FF0000"/>
                </a:solidFill>
              </a:rPr>
              <a:t>408.799.2738</a:t>
            </a:r>
            <a:r>
              <a:rPr lang="en-US" sz="1600" dirty="0" smtClean="0">
                <a:solidFill>
                  <a:schemeClr val="tx2"/>
                </a:solidFill>
              </a:rPr>
              <a:t>], </a:t>
            </a:r>
            <a:r>
              <a:rPr lang="en-US" sz="1600" dirty="0">
                <a:solidFill>
                  <a:schemeClr val="tx2"/>
                </a:solidFill>
              </a:rPr>
              <a:t>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smtClean="0">
                <a:solidFill>
                  <a:srgbClr val="FF0000"/>
                </a:solidFill>
              </a:rPr>
              <a:t>john.notor@lileesystems.com</a:t>
            </a:r>
            <a:r>
              <a:rPr lang="en-US" sz="1600" dirty="0" smtClean="0">
                <a:solidFill>
                  <a:schemeClr val="tx2"/>
                </a:solidFill>
              </a:rPr>
              <a:t>]</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US" dirty="0">
                <a:solidFill>
                  <a:schemeClr val="accent2"/>
                </a:solidFill>
              </a:rPr>
              <a:t>[Note: Contributions that are not responsive to this section of the template, and contributions which do</a:t>
            </a:r>
          </a:p>
          <a:p>
            <a:pPr>
              <a:defRPr/>
            </a:pPr>
            <a:r>
              <a:rPr lang="en-US" dirty="0">
                <a:solidFill>
                  <a:schemeClr val="accent2"/>
                </a:solidFill>
              </a:rPr>
              <a:t>not address the topic under which they are submitted, may be refused or consigned to the </a:t>
            </a:r>
            <a:r>
              <a:rPr lang="ja-JP" altLang="en-US" dirty="0">
                <a:solidFill>
                  <a:schemeClr val="accent2"/>
                </a:solidFill>
              </a:rPr>
              <a:t>“</a:t>
            </a:r>
            <a:r>
              <a:rPr lang="en-US" altLang="ja-JP" dirty="0">
                <a:solidFill>
                  <a:schemeClr val="accent2"/>
                </a:solidFill>
              </a:rPr>
              <a:t>General Contributions</a:t>
            </a:r>
            <a:r>
              <a:rPr lang="ja-JP" altLang="en-US" dirty="0">
                <a:solidFill>
                  <a:schemeClr val="accent2"/>
                </a:solidFill>
              </a:rPr>
              <a:t>”</a:t>
            </a:r>
            <a:r>
              <a:rPr lang="en-US" altLang="ja-JP" dirty="0">
                <a:solidFill>
                  <a:schemeClr val="accent2"/>
                </a:solidFill>
              </a:rPr>
              <a:t> area.]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[]3</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Footer Placeholder 4"/>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3076"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D8F1FC1-80F6-4F4F-95A8-633463B81171}" type="slidenum">
              <a:rPr lang="en-US" smtClean="0"/>
              <a:pPr>
                <a:defRPr/>
              </a:pPr>
              <a:t>2</a:t>
            </a:fld>
            <a:endParaRPr lang="en-US" smtClean="0"/>
          </a:p>
        </p:txBody>
      </p:sp>
      <p:sp>
        <p:nvSpPr>
          <p:cNvPr id="3077" name="Rectangle 2"/>
          <p:cNvSpPr>
            <a:spLocks noGrp="1" noChangeArrowheads="1"/>
          </p:cNvSpPr>
          <p:nvPr>
            <p:ph type="ctrTitle"/>
          </p:nvPr>
        </p:nvSpPr>
        <p:spPr>
          <a:xfrm>
            <a:off x="685800" y="2286000"/>
            <a:ext cx="7772400" cy="1143000"/>
          </a:xfrm>
        </p:spPr>
        <p:txBody>
          <a:bodyPr/>
          <a:lstStyle/>
          <a:p>
            <a:pPr>
              <a:defRPr/>
            </a:pPr>
            <a:r>
              <a:rPr lang="en-US" dirty="0" smtClean="0">
                <a:ea typeface="ＭＳ Ｐゴシック" charset="0"/>
              </a:rPr>
              <a:t>15.4p Rail Communications and Control</a:t>
            </a:r>
            <a:r>
              <a:rPr lang="en-US" dirty="0">
                <a:ea typeface="ＭＳ Ｐゴシック" charset="0"/>
              </a:rPr>
              <a:t/>
            </a:r>
            <a:br>
              <a:rPr lang="en-US" dirty="0">
                <a:ea typeface="ＭＳ Ｐゴシック" charset="0"/>
              </a:rPr>
            </a:br>
            <a:r>
              <a:rPr lang="en-US" dirty="0" smtClean="0">
                <a:ea typeface="ＭＳ Ｐゴシック" charset="0"/>
              </a:rPr>
              <a:t>Closing </a:t>
            </a:r>
            <a:r>
              <a:rPr lang="en-US" dirty="0" smtClean="0">
                <a:ea typeface="ＭＳ Ｐゴシック" charset="0"/>
              </a:rPr>
              <a:t>Report</a:t>
            </a:r>
            <a:endParaRPr lang="en-US" dirty="0">
              <a:ea typeface="ＭＳ Ｐゴシック" charset="0"/>
            </a:endParaRPr>
          </a:p>
        </p:txBody>
      </p:sp>
      <p:sp>
        <p:nvSpPr>
          <p:cNvPr id="3078" name="Rectangle 3"/>
          <p:cNvSpPr>
            <a:spLocks noGrp="1" noChangeArrowheads="1"/>
          </p:cNvSpPr>
          <p:nvPr>
            <p:ph type="subTitle" idx="1"/>
          </p:nvPr>
        </p:nvSpPr>
        <p:spPr/>
        <p:txBody>
          <a:bodyPr/>
          <a:lstStyle/>
          <a:p>
            <a:pPr>
              <a:defRPr/>
            </a:pPr>
            <a:r>
              <a:rPr lang="en-US" dirty="0" smtClean="0">
                <a:ea typeface="ＭＳ Ｐゴシック" charset="0"/>
              </a:rPr>
              <a:t>John Notor</a:t>
            </a:r>
            <a:endParaRPr lang="en-US" dirty="0">
              <a:ea typeface="ＭＳ Ｐゴシック" charset="0"/>
            </a:endParaRPr>
          </a:p>
          <a:p>
            <a:pPr>
              <a:defRPr/>
            </a:pPr>
            <a:r>
              <a:rPr lang="en-US" dirty="0" err="1">
                <a:ea typeface="ＭＳ Ｐゴシック" charset="0"/>
              </a:rPr>
              <a:t>Lilee</a:t>
            </a:r>
            <a:r>
              <a:rPr lang="en-US" dirty="0">
                <a:ea typeface="ＭＳ Ｐゴシック" charset="0"/>
              </a:rPr>
              <a:t> Systems</a:t>
            </a:r>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a:defRPr/>
            </a:pPr>
            <a:r>
              <a:rPr lang="en-US" smtClean="0"/>
              <a:t>Welcome – Record Your Attendance!</a:t>
            </a:r>
          </a:p>
        </p:txBody>
      </p:sp>
      <p:sp>
        <p:nvSpPr>
          <p:cNvPr id="4099" name="Content Placeholder 2"/>
          <p:cNvSpPr>
            <a:spLocks noGrp="1"/>
          </p:cNvSpPr>
          <p:nvPr>
            <p:ph idx="1"/>
          </p:nvPr>
        </p:nvSpPr>
        <p:spPr/>
        <p:txBody>
          <a:bodyPr/>
          <a:lstStyle/>
          <a:p>
            <a:pPr>
              <a:defRPr/>
            </a:pPr>
            <a:r>
              <a:rPr lang="en-US" dirty="0" smtClean="0">
                <a:ea typeface="ＭＳ Ｐゴシック" charset="0"/>
              </a:rPr>
              <a:t>https://imat.ieee.org</a:t>
            </a:r>
            <a:endParaRPr lang="en-US" dirty="0">
              <a:ea typeface="ＭＳ Ｐゴシック" charset="0"/>
            </a:endParaRPr>
          </a:p>
        </p:txBody>
      </p:sp>
      <p:sp>
        <p:nvSpPr>
          <p:cNvPr id="4101"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4102"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17A8AEB4-5916-4784-9431-3DBF62F9BB36}" type="slidenum">
              <a:rPr lang="en-US" smtClean="0"/>
              <a:pPr>
                <a:defRPr/>
              </a:pPr>
              <a:t>3</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33400"/>
          </a:xfrm>
        </p:spPr>
        <p:txBody>
          <a:bodyPr/>
          <a:lstStyle/>
          <a:p>
            <a:pPr>
              <a:defRPr/>
            </a:pPr>
            <a:r>
              <a:rPr lang="en-US" sz="3200" dirty="0" smtClean="0"/>
              <a:t>Overall Session Agenda</a:t>
            </a:r>
            <a:endParaRPr lang="en-US" sz="3200"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9221"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9238FC92-40FF-4900-BB71-02C744438E95}" type="slidenum">
              <a:rPr lang="en-US" smtClean="0"/>
              <a:pPr/>
              <a:t>4</a:t>
            </a:fld>
            <a:endParaRPr lang="en-US" smtClean="0"/>
          </a:p>
        </p:txBody>
      </p:sp>
      <p:sp>
        <p:nvSpPr>
          <p:cNvPr id="11"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5564" y="1371600"/>
            <a:ext cx="7858836" cy="4909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15.4p Session Objectives</a:t>
            </a:r>
            <a:endParaRPr lang="en-US" dirty="0"/>
          </a:p>
        </p:txBody>
      </p:sp>
      <p:sp>
        <p:nvSpPr>
          <p:cNvPr id="5123" name="Content Placeholder 2"/>
          <p:cNvSpPr>
            <a:spLocks noGrp="1"/>
          </p:cNvSpPr>
          <p:nvPr>
            <p:ph idx="1"/>
          </p:nvPr>
        </p:nvSpPr>
        <p:spPr/>
        <p:txBody>
          <a:bodyPr/>
          <a:lstStyle/>
          <a:p>
            <a:r>
              <a:rPr lang="en-US" dirty="0" smtClean="0"/>
              <a:t>Update status on publication of the 15.4p Amendment.</a:t>
            </a:r>
            <a:endParaRPr lang="en-US" dirty="0"/>
          </a:p>
        </p:txBody>
      </p:sp>
      <p:sp>
        <p:nvSpPr>
          <p:cNvPr id="8" name="Date Placeholder 1"/>
          <p:cNvSpPr>
            <a:spLocks noGrp="1"/>
          </p:cNvSpPr>
          <p:nvPr>
            <p:ph type="dt" sz="quarter" idx="10"/>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January 2014</a:t>
            </a:r>
            <a:endParaRPr lang="en-US" dirty="0" smtClean="0"/>
          </a:p>
        </p:txBody>
      </p:sp>
      <p:sp>
        <p:nvSpPr>
          <p:cNvPr id="5125" name="Footer Placeholder 4"/>
          <p:cNvSpPr>
            <a:spLocks noGrp="1"/>
          </p:cNvSpPr>
          <p:nvPr>
            <p:ph type="ftr" sz="quarter" idx="11"/>
          </p:nvPr>
        </p:nvSpPr>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Jon Adams, Lilee Systems</a:t>
            </a:r>
          </a:p>
        </p:txBody>
      </p:sp>
      <p:sp>
        <p:nvSpPr>
          <p:cNvPr id="5126" name="Slide Number Placeholder 5"/>
          <p:cNvSpPr>
            <a:spLocks noGrp="1"/>
          </p:cNvSpPr>
          <p:nvPr>
            <p:ph type="sldNum" sz="quarter" idx="12"/>
          </p:nvPr>
        </p:nvSpPr>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34CD618C-ED28-4B11-816A-0258B9FEDA0C}"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685800"/>
            <a:ext cx="7772400" cy="762000"/>
          </a:xfrm>
        </p:spPr>
        <p:txBody>
          <a:bodyPr/>
          <a:lstStyle/>
          <a:p>
            <a:pPr>
              <a:defRPr/>
            </a:pPr>
            <a:r>
              <a:rPr lang="en-US" dirty="0" smtClean="0">
                <a:ea typeface="ＭＳ Ｐゴシック" charset="0"/>
              </a:rPr>
              <a:t>Week’s Agenda</a:t>
            </a:r>
            <a:endParaRPr lang="en-US" dirty="0">
              <a:ea typeface="ＭＳ Ｐゴシック" charset="0"/>
            </a:endParaRPr>
          </a:p>
        </p:txBody>
      </p:sp>
      <p:sp>
        <p:nvSpPr>
          <p:cNvPr id="10" name="Date Placeholder 1"/>
          <p:cNvSpPr>
            <a:spLocks noGrp="1"/>
          </p:cNvSpPr>
          <p:nvPr>
            <p:ph type="dt" sz="half"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
        <p:nvSpPr>
          <p:cNvPr id="10290" name="Footer Placeholder 4"/>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10291" name="Slide Number Placeholder 5"/>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2158A1F6-2ED1-4D53-9B09-24562B40E904}" type="slidenum">
              <a:rPr lang="en-US" smtClean="0"/>
              <a:pPr>
                <a:defRPr/>
              </a:pPr>
              <a:t>6</a:t>
            </a:fld>
            <a:endParaRPr lang="en-US" smtClean="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55681202"/>
              </p:ext>
            </p:extLst>
          </p:nvPr>
        </p:nvGraphicFramePr>
        <p:xfrm>
          <a:off x="609600" y="1524000"/>
          <a:ext cx="8077203" cy="4495800"/>
        </p:xfrm>
        <a:graphic>
          <a:graphicData uri="http://schemas.openxmlformats.org/drawingml/2006/table">
            <a:tbl>
              <a:tblPr/>
              <a:tblGrid>
                <a:gridCol w="897467"/>
                <a:gridCol w="897467"/>
                <a:gridCol w="897467"/>
                <a:gridCol w="897467"/>
                <a:gridCol w="897467"/>
                <a:gridCol w="897467"/>
                <a:gridCol w="897467"/>
                <a:gridCol w="897467"/>
                <a:gridCol w="897467"/>
              </a:tblGrid>
              <a:tr h="224790">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gridSpan="4">
                  <a:txBody>
                    <a:bodyPr/>
                    <a:lstStyle/>
                    <a:p>
                      <a:pPr algn="l" fontAlgn="b"/>
                      <a:r>
                        <a:rPr lang="en-US" sz="1200" b="0" i="0" u="none" strike="noStrike" dirty="0">
                          <a:effectLst/>
                          <a:latin typeface="Calibri"/>
                        </a:rPr>
                        <a:t>87TH IEEE 802.15 WPAN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200" b="0" i="0" u="none" strike="noStrike">
                          <a:effectLst/>
                          <a:latin typeface="Calibri"/>
                        </a:rPr>
                        <a:t>Hyatt Regency Century Plaza</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2025 Avenue of the Stars, Los Angeles, CA USA 90067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100" b="0" i="0" u="none" strike="noStrike">
                          <a:effectLst/>
                          <a:latin typeface="Calibri"/>
                        </a:rPr>
                        <a:t>Meeting Objectives / Status of 15.4p Approval for Publication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r" fontAlgn="b"/>
                      <a:r>
                        <a:rPr lang="en-US" sz="1200" b="0" i="0" u="none" strike="noStrike">
                          <a:effectLst/>
                          <a:latin typeface="Calibri"/>
                        </a:rPr>
                        <a:t>1 </a:t>
                      </a: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Wednesday AM1 - Status of 15.4p Approval for Publication/Close for this session</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8">
                  <a:txBody>
                    <a:bodyPr/>
                    <a:lstStyle/>
                    <a:p>
                      <a:pPr algn="l" fontAlgn="b"/>
                      <a:r>
                        <a:rPr lang="en-US" sz="1100" b="0" i="0" u="none" strike="noStrike">
                          <a:effectLst/>
                          <a:latin typeface="Calibri"/>
                        </a:rPr>
                        <a:t>Note: John Notor, Lilee Systems, is standing in for Jon Adams at this meeting.</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1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3">
                  <a:txBody>
                    <a:bodyPr/>
                    <a:lstStyle/>
                    <a:p>
                      <a:pPr algn="l" fontAlgn="b"/>
                      <a:r>
                        <a:rPr lang="en-US" sz="1100" b="1" i="0" u="none" strike="noStrike">
                          <a:effectLst/>
                          <a:latin typeface="Calibri"/>
                        </a:rPr>
                        <a:t>NOTE: Document Server is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gridSpan="6">
                  <a:txBody>
                    <a:bodyPr/>
                    <a:lstStyle/>
                    <a:p>
                      <a:pPr algn="l" fontAlgn="b"/>
                      <a:r>
                        <a:rPr lang="en-US" sz="1200" b="0" i="0" u="none" strike="noStrike">
                          <a:effectLst/>
                          <a:latin typeface="Calibri"/>
                        </a:rPr>
                        <a:t>ftp://ieee:wireless@ftp.802wirelessworld.com/15/</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r>
              <a:tr h="224790">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Calibri"/>
                      </a:endParaRPr>
                    </a:p>
                  </a:txBody>
                  <a:tcPr marL="9525" marR="9525" marT="9525" marB="0" anchor="b">
                    <a:lnL>
                      <a:noFill/>
                    </a:lnL>
                    <a:lnR>
                      <a:noFill/>
                    </a:lnR>
                    <a:lnT>
                      <a:noFill/>
                    </a:lnT>
                    <a:lnB>
                      <a:noFill/>
                    </a:lnB>
                  </a:tcPr>
                </a:tc>
                <a:tc>
                  <a:txBody>
                    <a:bodyPr/>
                    <a:lstStyle/>
                    <a:p>
                      <a:pPr algn="l" fontAlgn="b"/>
                      <a:endParaRPr lang="en-US" sz="1200" b="0" i="0" u="none" strike="noStrike" dirty="0">
                        <a:effectLst/>
                        <a:latin typeface="Calibri"/>
                      </a:endParaRPr>
                    </a:p>
                  </a:txBody>
                  <a:tcPr marL="9525" marR="9525" marT="9525" marB="0" anchor="b">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a:defRPr/>
            </a:pPr>
            <a:r>
              <a:rPr lang="en-US" dirty="0" smtClean="0"/>
              <a:t>Documents Approved</a:t>
            </a:r>
            <a:endParaRPr lang="en-US" dirty="0"/>
          </a:p>
        </p:txBody>
      </p:sp>
      <p:sp>
        <p:nvSpPr>
          <p:cNvPr id="3" name="Content Placeholder 2"/>
          <p:cNvSpPr>
            <a:spLocks noGrp="1"/>
          </p:cNvSpPr>
          <p:nvPr>
            <p:ph idx="1"/>
          </p:nvPr>
        </p:nvSpPr>
        <p:spPr/>
        <p:txBody>
          <a:bodyPr/>
          <a:lstStyle/>
          <a:p>
            <a:pPr>
              <a:defRPr/>
            </a:pPr>
            <a:r>
              <a:rPr lang="en-US" dirty="0" smtClean="0"/>
              <a:t>Meeting Agenda: </a:t>
            </a:r>
          </a:p>
          <a:p>
            <a:pPr lvl="1">
              <a:defRPr/>
            </a:pPr>
            <a:r>
              <a:rPr lang="en-US" dirty="0" smtClean="0"/>
              <a:t>Document 15-13-0752-04-004p</a:t>
            </a:r>
          </a:p>
          <a:p>
            <a:pPr>
              <a:defRPr/>
            </a:pPr>
            <a:r>
              <a:rPr lang="en-US" dirty="0" smtClean="0"/>
              <a:t>November Meeting Minutes: </a:t>
            </a:r>
          </a:p>
          <a:p>
            <a:pPr lvl="1">
              <a:defRPr/>
            </a:pPr>
            <a:r>
              <a:rPr lang="en-US" dirty="0"/>
              <a:t>Document 15-14-0001-00-004p</a:t>
            </a:r>
          </a:p>
          <a:p>
            <a:pPr>
              <a:defRPr/>
            </a:pPr>
            <a:endParaRPr lang="en-US" dirty="0" smtClean="0"/>
          </a:p>
        </p:txBody>
      </p:sp>
      <p:sp>
        <p:nvSpPr>
          <p:cNvPr id="13316" name="Footer Placeholder 4"/>
          <p:cNvSpPr>
            <a:spLocks noGrp="1"/>
          </p:cNvSpPr>
          <p:nvPr>
            <p:ph type="ftr" sz="quarter" idx="11"/>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Jon Adams, Lilee Systems</a:t>
            </a:r>
          </a:p>
        </p:txBody>
      </p:sp>
      <p:sp>
        <p:nvSpPr>
          <p:cNvPr id="13317"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78D73C6A-447C-4CEC-89C5-9162B9B769F3}" type="slidenum">
              <a:rPr lang="en-US" smtClean="0"/>
              <a:pPr/>
              <a:t>7</a:t>
            </a:fld>
            <a:endParaRPr lang="en-US" smtClean="0"/>
          </a:p>
        </p:txBody>
      </p:sp>
      <p:sp>
        <p:nvSpPr>
          <p:cNvPr id="8"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smtClean="0"/>
              <a:t>January 2014</a:t>
            </a:r>
            <a:endParaRPr lang="en-US" sz="1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and Future Plan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Drafting</a:t>
            </a:r>
          </a:p>
          <a:p>
            <a:pPr lvl="1"/>
            <a:r>
              <a:rPr lang="en-US" dirty="0" smtClean="0"/>
              <a:t>Preliminary draft document	Jan 2013</a:t>
            </a:r>
          </a:p>
          <a:p>
            <a:pPr lvl="1"/>
            <a:r>
              <a:rPr lang="en-US" dirty="0" smtClean="0"/>
              <a:t>Final Draft: 				Apr 2013</a:t>
            </a:r>
          </a:p>
          <a:p>
            <a:r>
              <a:rPr lang="en-US" dirty="0" smtClean="0"/>
              <a:t>Balloting</a:t>
            </a:r>
          </a:p>
          <a:p>
            <a:pPr lvl="1"/>
            <a:r>
              <a:rPr lang="en-US" dirty="0" smtClean="0"/>
              <a:t>WG Letter Ballot			Apr-May 2013</a:t>
            </a:r>
          </a:p>
          <a:p>
            <a:pPr lvl="1"/>
            <a:r>
              <a:rPr lang="en-US" dirty="0" err="1" smtClean="0"/>
              <a:t>Recirc</a:t>
            </a:r>
            <a:r>
              <a:rPr lang="en-US" dirty="0" smtClean="0"/>
              <a:t>					Jun 2013</a:t>
            </a:r>
          </a:p>
          <a:p>
            <a:pPr lvl="1"/>
            <a:r>
              <a:rPr lang="en-US" dirty="0" smtClean="0"/>
              <a:t>Sponsor Ballot			Aug 2013</a:t>
            </a:r>
          </a:p>
          <a:p>
            <a:pPr lvl="1"/>
            <a:r>
              <a:rPr lang="en-US" dirty="0" err="1" smtClean="0"/>
              <a:t>Recirc</a:t>
            </a:r>
            <a:r>
              <a:rPr lang="en-US" dirty="0" smtClean="0"/>
              <a:t>					Sep-Oct 2013</a:t>
            </a:r>
          </a:p>
          <a:p>
            <a:pPr lvl="1"/>
            <a:r>
              <a:rPr lang="en-US" dirty="0" smtClean="0"/>
              <a:t>Submit for </a:t>
            </a:r>
            <a:r>
              <a:rPr lang="en-US" dirty="0" err="1" smtClean="0"/>
              <a:t>RevCom</a:t>
            </a:r>
            <a:r>
              <a:rPr lang="en-US" dirty="0" smtClean="0"/>
              <a:t>			15 Nov 2013</a:t>
            </a:r>
          </a:p>
          <a:p>
            <a:pPr lvl="1"/>
            <a:r>
              <a:rPr lang="en-US" dirty="0" err="1" smtClean="0"/>
              <a:t>RevCom</a:t>
            </a:r>
            <a:r>
              <a:rPr lang="en-US" dirty="0" smtClean="0"/>
              <a:t> Approval			1Q14</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973466A-90C4-4832-A300-55DCE5069FD4}" type="slidenum">
              <a:rPr lang="en-US" smtClean="0"/>
              <a:pPr>
                <a:defRPr/>
              </a:pPr>
              <a:t>8</a:t>
            </a:fld>
            <a:endParaRPr lang="en-US"/>
          </a:p>
        </p:txBody>
      </p:sp>
      <p:sp>
        <p:nvSpPr>
          <p:cNvPr id="7" name="Right Arrow 6"/>
          <p:cNvSpPr/>
          <p:nvPr/>
        </p:nvSpPr>
        <p:spPr bwMode="auto">
          <a:xfrm rot="5400000">
            <a:off x="7010400" y="3810000"/>
            <a:ext cx="3124200" cy="381000"/>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94387036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1431</TotalTime>
  <Words>251</Words>
  <Application>Microsoft Office PowerPoint</Application>
  <PresentationFormat>On-screen Show (4:3)</PresentationFormat>
  <Paragraphs>77</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PowerPoint Presentation</vt:lpstr>
      <vt:lpstr>15.4p Rail Communications and Control Closing Report</vt:lpstr>
      <vt:lpstr>Welcome – Record Your Attendance!</vt:lpstr>
      <vt:lpstr>Overall Session Agenda</vt:lpstr>
      <vt:lpstr>15.4p Session Objectives</vt:lpstr>
      <vt:lpstr>Week’s Agenda</vt:lpstr>
      <vt:lpstr>Documents Approved</vt:lpstr>
      <vt:lpstr>Timeline and Future Plan</vt:lpstr>
    </vt:vector>
  </TitlesOfParts>
  <Company>GTE Laboratories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john.notor</cp:lastModifiedBy>
  <cp:revision>114</cp:revision>
  <cp:lastPrinted>1998-02-10T13:28:06Z</cp:lastPrinted>
  <dcterms:created xsi:type="dcterms:W3CDTF">1999-11-08T18:59:45Z</dcterms:created>
  <dcterms:modified xsi:type="dcterms:W3CDTF">2014-01-22T00:40:20Z</dcterms:modified>
</cp:coreProperties>
</file>