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8" r:id="rId2"/>
    <p:sldId id="259" r:id="rId3"/>
    <p:sldId id="260" r:id="rId4"/>
    <p:sldId id="261"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707" autoAdjust="0"/>
  </p:normalViewPr>
  <p:slideViewPr>
    <p:cSldViewPr>
      <p:cViewPr>
        <p:scale>
          <a:sx n="70" d="100"/>
          <a:sy n="70" d="100"/>
        </p:scale>
        <p:origin x="-390" y="1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2820" y="-102"/>
      </p:cViewPr>
      <p:guideLst>
        <p:guide orient="horz" pos="3224"/>
        <p:guide pos="223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pPr>
              <a:defRPr/>
            </a:pPr>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pPr>
              <a:defRPr/>
            </a:pPr>
            <a:r>
              <a:rPr lang="en-US"/>
              <a:t>Page </a:t>
            </a:r>
            <a:fld id="{A1E43BA5-155C-4332-B647-7F190B1C3A93}" type="slidenum">
              <a:rPr lang="en-US"/>
              <a:pPr>
                <a:defRPr/>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pPr>
              <a:defRPr/>
            </a:pPr>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pPr>
              <a:defRPr/>
            </a:pPr>
            <a:r>
              <a:rPr lang="en-US"/>
              <a:t>&lt;month year&gt;</a:t>
            </a:r>
          </a:p>
        </p:txBody>
      </p:sp>
      <p:sp>
        <p:nvSpPr>
          <p:cNvPr id="15364"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pPr>
              <a:defRPr/>
            </a:pPr>
            <a:r>
              <a:rPr lang="en-US"/>
              <a:t>Page </a:t>
            </a:r>
            <a:fld id="{653F7E22-F541-4087-8CD9-D474737C85A5}" type="slidenum">
              <a:rPr lang="en-US"/>
              <a:pPr>
                <a:defRPr/>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Kopfzeilenplatzhalter 3"/>
          <p:cNvSpPr>
            <a:spLocks noGrp="1"/>
          </p:cNvSpPr>
          <p:nvPr>
            <p:ph type="hdr" sz="quarter" idx="10"/>
          </p:nvPr>
        </p:nvSpPr>
        <p:spPr/>
        <p:txBody>
          <a:bodyPr/>
          <a:lstStyle/>
          <a:p>
            <a:pPr>
              <a:defRPr/>
            </a:pPr>
            <a:r>
              <a:rPr lang="en-US" smtClean="0"/>
              <a:t>doc.: IEEE 802.15-&lt;doc#&gt;</a:t>
            </a:r>
            <a:endParaRPr lang="en-US"/>
          </a:p>
        </p:txBody>
      </p:sp>
      <p:sp>
        <p:nvSpPr>
          <p:cNvPr id="5" name="Datumsplatzhalter 4"/>
          <p:cNvSpPr>
            <a:spLocks noGrp="1"/>
          </p:cNvSpPr>
          <p:nvPr>
            <p:ph type="dt" idx="11"/>
          </p:nvPr>
        </p:nvSpPr>
        <p:spPr/>
        <p:txBody>
          <a:bodyPr/>
          <a:lstStyle/>
          <a:p>
            <a:pPr>
              <a:defRPr/>
            </a:pPr>
            <a:r>
              <a:rPr lang="en-US" smtClean="0"/>
              <a:t>&lt;month year&gt;</a:t>
            </a:r>
            <a:endParaRPr lang="en-US"/>
          </a:p>
        </p:txBody>
      </p:sp>
      <p:sp>
        <p:nvSpPr>
          <p:cNvPr id="6" name="Fußzeilenplatzhalter 5"/>
          <p:cNvSpPr>
            <a:spLocks noGrp="1"/>
          </p:cNvSpPr>
          <p:nvPr>
            <p:ph type="ftr" sz="quarter" idx="12"/>
          </p:nvPr>
        </p:nvSpPr>
        <p:spPr/>
        <p:txBody>
          <a:bodyPr/>
          <a:lstStyle/>
          <a:p>
            <a:pPr lvl="4">
              <a:defRPr/>
            </a:pPr>
            <a:r>
              <a:rPr lang="en-US" smtClean="0"/>
              <a:t>&lt;author&gt;, &lt;company&gt;</a:t>
            </a:r>
            <a:endParaRPr lang="en-US"/>
          </a:p>
        </p:txBody>
      </p:sp>
      <p:sp>
        <p:nvSpPr>
          <p:cNvPr id="7" name="Foliennummernplatzhalter 6"/>
          <p:cNvSpPr>
            <a:spLocks noGrp="1"/>
          </p:cNvSpPr>
          <p:nvPr>
            <p:ph type="sldNum" sz="quarter" idx="13"/>
          </p:nvPr>
        </p:nvSpPr>
        <p:spPr/>
        <p:txBody>
          <a:bodyPr/>
          <a:lstStyle/>
          <a:p>
            <a:pPr>
              <a:defRPr/>
            </a:pPr>
            <a:r>
              <a:rPr lang="en-US" smtClean="0"/>
              <a:t>Page </a:t>
            </a:r>
            <a:fld id="{653F7E22-F541-4087-8CD9-D474737C85A5}" type="slidenum">
              <a:rPr lang="en-US" smtClean="0"/>
              <a:pPr>
                <a:defRPr/>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Kopfzeilenplatzhalter 3"/>
          <p:cNvSpPr>
            <a:spLocks noGrp="1"/>
          </p:cNvSpPr>
          <p:nvPr>
            <p:ph type="hdr" sz="quarter" idx="10"/>
          </p:nvPr>
        </p:nvSpPr>
        <p:spPr/>
        <p:txBody>
          <a:bodyPr/>
          <a:lstStyle/>
          <a:p>
            <a:pPr>
              <a:defRPr/>
            </a:pPr>
            <a:r>
              <a:rPr lang="en-US" smtClean="0"/>
              <a:t>doc.: IEEE 802.15-&lt;doc#&gt;</a:t>
            </a:r>
            <a:endParaRPr lang="en-US"/>
          </a:p>
        </p:txBody>
      </p:sp>
      <p:sp>
        <p:nvSpPr>
          <p:cNvPr id="5" name="Datumsplatzhalter 4"/>
          <p:cNvSpPr>
            <a:spLocks noGrp="1"/>
          </p:cNvSpPr>
          <p:nvPr>
            <p:ph type="dt" idx="11"/>
          </p:nvPr>
        </p:nvSpPr>
        <p:spPr/>
        <p:txBody>
          <a:bodyPr/>
          <a:lstStyle/>
          <a:p>
            <a:pPr>
              <a:defRPr/>
            </a:pPr>
            <a:r>
              <a:rPr lang="en-US" smtClean="0"/>
              <a:t>&lt;month year&gt;</a:t>
            </a:r>
            <a:endParaRPr lang="en-US"/>
          </a:p>
        </p:txBody>
      </p:sp>
      <p:sp>
        <p:nvSpPr>
          <p:cNvPr id="6" name="Fußzeilenplatzhalter 5"/>
          <p:cNvSpPr>
            <a:spLocks noGrp="1"/>
          </p:cNvSpPr>
          <p:nvPr>
            <p:ph type="ftr" sz="quarter" idx="12"/>
          </p:nvPr>
        </p:nvSpPr>
        <p:spPr/>
        <p:txBody>
          <a:bodyPr/>
          <a:lstStyle/>
          <a:p>
            <a:pPr lvl="4">
              <a:defRPr/>
            </a:pPr>
            <a:r>
              <a:rPr lang="en-US" smtClean="0"/>
              <a:t>&lt;author&gt;, &lt;company&gt;</a:t>
            </a:r>
            <a:endParaRPr lang="en-US"/>
          </a:p>
        </p:txBody>
      </p:sp>
      <p:sp>
        <p:nvSpPr>
          <p:cNvPr id="7" name="Foliennummernplatzhalter 6"/>
          <p:cNvSpPr>
            <a:spLocks noGrp="1"/>
          </p:cNvSpPr>
          <p:nvPr>
            <p:ph type="sldNum" sz="quarter" idx="13"/>
          </p:nvPr>
        </p:nvSpPr>
        <p:spPr/>
        <p:txBody>
          <a:bodyPr/>
          <a:lstStyle/>
          <a:p>
            <a:pPr>
              <a:defRPr/>
            </a:pPr>
            <a:r>
              <a:rPr lang="en-US" smtClean="0"/>
              <a:t>Page </a:t>
            </a:r>
            <a:fld id="{653F7E22-F541-4087-8CD9-D474737C85A5}" type="slidenum">
              <a:rPr lang="en-US" smtClean="0"/>
              <a:pPr>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4</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r>
              <a:rPr lang="en-US" dirty="0" smtClean="0"/>
              <a:t>March 2012</a:t>
            </a:r>
            <a:endParaRPr lang="en-US" dirty="0"/>
          </a:p>
        </p:txBody>
      </p:sp>
      <p:sp>
        <p:nvSpPr>
          <p:cNvPr id="5" name="Fußzeilenplatzhalter 4"/>
          <p:cNvSpPr>
            <a:spLocks noGrp="1"/>
          </p:cNvSpPr>
          <p:nvPr>
            <p:ph type="ftr" sz="quarter" idx="11"/>
          </p:nvPr>
        </p:nvSpPr>
        <p:spPr/>
        <p:txBody>
          <a:bodyPr/>
          <a:lstStyle>
            <a:lvl1pPr>
              <a:defRPr/>
            </a:lvl1pPr>
          </a:lstStyle>
          <a:p>
            <a:pPr>
              <a:defRPr/>
            </a:pPr>
            <a:r>
              <a:rPr lang="en-US"/>
              <a:t>Rick Roberts, Intel</a:t>
            </a:r>
          </a:p>
        </p:txBody>
      </p:sp>
      <p:sp>
        <p:nvSpPr>
          <p:cNvPr id="6" name="Foliennummernplatzhalter 5"/>
          <p:cNvSpPr>
            <a:spLocks noGrp="1"/>
          </p:cNvSpPr>
          <p:nvPr>
            <p:ph type="sldNum" sz="quarter" idx="12"/>
          </p:nvPr>
        </p:nvSpPr>
        <p:spPr/>
        <p:txBody>
          <a:bodyPr/>
          <a:lstStyle>
            <a:lvl1pPr>
              <a:defRPr/>
            </a:lvl1pPr>
          </a:lstStyle>
          <a:p>
            <a:pPr>
              <a:defRPr/>
            </a:pPr>
            <a:r>
              <a:rPr lang="en-US"/>
              <a:t>Slide </a:t>
            </a:r>
            <a:fld id="{EB0BD004-B578-49C0-8E55-0507DA7CEF47}" type="slidenum">
              <a:rPr lang="en-US"/>
              <a:pPr>
                <a:defRPr/>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r>
              <a:rPr lang="en-US"/>
              <a:t>March 2008</a:t>
            </a:r>
          </a:p>
        </p:txBody>
      </p:sp>
      <p:sp>
        <p:nvSpPr>
          <p:cNvPr id="5" name="Fußzeilenplatzhalter 4"/>
          <p:cNvSpPr>
            <a:spLocks noGrp="1"/>
          </p:cNvSpPr>
          <p:nvPr>
            <p:ph type="ftr" sz="quarter" idx="11"/>
          </p:nvPr>
        </p:nvSpPr>
        <p:spPr/>
        <p:txBody>
          <a:bodyPr/>
          <a:lstStyle>
            <a:lvl1pPr>
              <a:defRPr/>
            </a:lvl1pPr>
          </a:lstStyle>
          <a:p>
            <a:pPr>
              <a:defRPr/>
            </a:pPr>
            <a:r>
              <a:rPr lang="en-US"/>
              <a:t>Rick Roberts, Intel</a:t>
            </a:r>
          </a:p>
        </p:txBody>
      </p:sp>
      <p:sp>
        <p:nvSpPr>
          <p:cNvPr id="6" name="Foliennummernplatzhalter 5"/>
          <p:cNvSpPr>
            <a:spLocks noGrp="1"/>
          </p:cNvSpPr>
          <p:nvPr>
            <p:ph type="sldNum" sz="quarter" idx="12"/>
          </p:nvPr>
        </p:nvSpPr>
        <p:spPr/>
        <p:txBody>
          <a:bodyPr/>
          <a:lstStyle>
            <a:lvl1pPr>
              <a:defRPr/>
            </a:lvl1pPr>
          </a:lstStyle>
          <a:p>
            <a:pPr>
              <a:defRPr/>
            </a:pPr>
            <a:r>
              <a:rPr lang="en-US"/>
              <a:t>Slide </a:t>
            </a:r>
            <a:fld id="{059AED08-EA53-4400-AAE2-9E74F224666F}" type="slidenum">
              <a:rPr lang="en-US"/>
              <a:pPr>
                <a:defRPr/>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r>
              <a:rPr lang="en-US"/>
              <a:t>March 2008</a:t>
            </a:r>
          </a:p>
        </p:txBody>
      </p:sp>
      <p:sp>
        <p:nvSpPr>
          <p:cNvPr id="5" name="Fußzeilenplatzhalter 4"/>
          <p:cNvSpPr>
            <a:spLocks noGrp="1"/>
          </p:cNvSpPr>
          <p:nvPr>
            <p:ph type="ftr" sz="quarter" idx="11"/>
          </p:nvPr>
        </p:nvSpPr>
        <p:spPr/>
        <p:txBody>
          <a:bodyPr/>
          <a:lstStyle>
            <a:lvl1pPr>
              <a:defRPr/>
            </a:lvl1pPr>
          </a:lstStyle>
          <a:p>
            <a:pPr>
              <a:defRPr/>
            </a:pPr>
            <a:r>
              <a:rPr lang="en-US"/>
              <a:t>Rick Roberts, Intel</a:t>
            </a:r>
          </a:p>
        </p:txBody>
      </p:sp>
      <p:sp>
        <p:nvSpPr>
          <p:cNvPr id="6" name="Foliennummernplatzhalter 5"/>
          <p:cNvSpPr>
            <a:spLocks noGrp="1"/>
          </p:cNvSpPr>
          <p:nvPr>
            <p:ph type="sldNum" sz="quarter" idx="12"/>
          </p:nvPr>
        </p:nvSpPr>
        <p:spPr/>
        <p:txBody>
          <a:bodyPr/>
          <a:lstStyle>
            <a:lvl1pPr>
              <a:defRPr/>
            </a:lvl1pPr>
          </a:lstStyle>
          <a:p>
            <a:pPr>
              <a:defRPr/>
            </a:pPr>
            <a:r>
              <a:rPr lang="en-US"/>
              <a:t>Slide </a:t>
            </a:r>
            <a:fld id="{4AA125B9-707B-41D3-862C-97519BDEA1C5}" type="slidenum">
              <a:rPr lang="en-US"/>
              <a:pPr>
                <a:defRPr/>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r>
              <a:rPr lang="en-US"/>
              <a:t>March 2008</a:t>
            </a:r>
          </a:p>
        </p:txBody>
      </p:sp>
      <p:sp>
        <p:nvSpPr>
          <p:cNvPr id="5" name="Fußzeilenplatzhalter 4"/>
          <p:cNvSpPr>
            <a:spLocks noGrp="1"/>
          </p:cNvSpPr>
          <p:nvPr>
            <p:ph type="ftr" sz="quarter" idx="11"/>
          </p:nvPr>
        </p:nvSpPr>
        <p:spPr/>
        <p:txBody>
          <a:bodyPr/>
          <a:lstStyle>
            <a:lvl1pPr>
              <a:defRPr/>
            </a:lvl1pPr>
          </a:lstStyle>
          <a:p>
            <a:pPr>
              <a:defRPr/>
            </a:pPr>
            <a:r>
              <a:rPr lang="en-US"/>
              <a:t>Rick Roberts, Intel</a:t>
            </a:r>
          </a:p>
        </p:txBody>
      </p:sp>
      <p:sp>
        <p:nvSpPr>
          <p:cNvPr id="6" name="Foliennummernplatzhalter 5"/>
          <p:cNvSpPr>
            <a:spLocks noGrp="1"/>
          </p:cNvSpPr>
          <p:nvPr>
            <p:ph type="sldNum" sz="quarter" idx="12"/>
          </p:nvPr>
        </p:nvSpPr>
        <p:spPr/>
        <p:txBody>
          <a:bodyPr/>
          <a:lstStyle>
            <a:lvl1pPr>
              <a:defRPr/>
            </a:lvl1pPr>
          </a:lstStyle>
          <a:p>
            <a:pPr>
              <a:defRPr/>
            </a:pPr>
            <a:r>
              <a:rPr lang="en-US"/>
              <a:t>Slide </a:t>
            </a:r>
            <a:fld id="{1FA3E7FB-C434-4E6B-BCB6-607121E9F249}" type="slidenum">
              <a:rPr lang="en-US"/>
              <a:pPr>
                <a:defRPr/>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r>
              <a:rPr lang="en-US"/>
              <a:t>March 2008</a:t>
            </a:r>
          </a:p>
        </p:txBody>
      </p:sp>
      <p:sp>
        <p:nvSpPr>
          <p:cNvPr id="5" name="Fußzeilenplatzhalter 4"/>
          <p:cNvSpPr>
            <a:spLocks noGrp="1"/>
          </p:cNvSpPr>
          <p:nvPr>
            <p:ph type="ftr" sz="quarter" idx="11"/>
          </p:nvPr>
        </p:nvSpPr>
        <p:spPr/>
        <p:txBody>
          <a:bodyPr/>
          <a:lstStyle>
            <a:lvl1pPr>
              <a:defRPr/>
            </a:lvl1pPr>
          </a:lstStyle>
          <a:p>
            <a:pPr>
              <a:defRPr/>
            </a:pPr>
            <a:r>
              <a:rPr lang="en-US"/>
              <a:t>Rick Roberts, Intel</a:t>
            </a:r>
          </a:p>
        </p:txBody>
      </p:sp>
      <p:sp>
        <p:nvSpPr>
          <p:cNvPr id="6" name="Foliennummernplatzhalter 5"/>
          <p:cNvSpPr>
            <a:spLocks noGrp="1"/>
          </p:cNvSpPr>
          <p:nvPr>
            <p:ph type="sldNum" sz="quarter" idx="12"/>
          </p:nvPr>
        </p:nvSpPr>
        <p:spPr/>
        <p:txBody>
          <a:bodyPr/>
          <a:lstStyle>
            <a:lvl1pPr>
              <a:defRPr/>
            </a:lvl1pPr>
          </a:lstStyle>
          <a:p>
            <a:pPr>
              <a:defRPr/>
            </a:pPr>
            <a:r>
              <a:rPr lang="en-US"/>
              <a:t>Slide </a:t>
            </a:r>
            <a:fld id="{328038F4-45BC-4CA2-9B04-8CF73910CB9B}" type="slidenum">
              <a:rPr lang="en-US"/>
              <a:pPr>
                <a:defRPr/>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pPr>
              <a:defRPr/>
            </a:pPr>
            <a:r>
              <a:rPr lang="en-US"/>
              <a:t>March 2008</a:t>
            </a:r>
          </a:p>
        </p:txBody>
      </p:sp>
      <p:sp>
        <p:nvSpPr>
          <p:cNvPr id="6" name="Fußzeilenplatzhalter 5"/>
          <p:cNvSpPr>
            <a:spLocks noGrp="1"/>
          </p:cNvSpPr>
          <p:nvPr>
            <p:ph type="ftr" sz="quarter" idx="11"/>
          </p:nvPr>
        </p:nvSpPr>
        <p:spPr/>
        <p:txBody>
          <a:bodyPr/>
          <a:lstStyle>
            <a:lvl1pPr>
              <a:defRPr/>
            </a:lvl1pPr>
          </a:lstStyle>
          <a:p>
            <a:pPr>
              <a:defRPr/>
            </a:pPr>
            <a:r>
              <a:rPr lang="en-US"/>
              <a:t>Rick Roberts, Intel</a:t>
            </a:r>
          </a:p>
        </p:txBody>
      </p:sp>
      <p:sp>
        <p:nvSpPr>
          <p:cNvPr id="7" name="Foliennummernplatzhalter 6"/>
          <p:cNvSpPr>
            <a:spLocks noGrp="1"/>
          </p:cNvSpPr>
          <p:nvPr>
            <p:ph type="sldNum" sz="quarter" idx="12"/>
          </p:nvPr>
        </p:nvSpPr>
        <p:spPr/>
        <p:txBody>
          <a:bodyPr/>
          <a:lstStyle>
            <a:lvl1pPr>
              <a:defRPr/>
            </a:lvl1pPr>
          </a:lstStyle>
          <a:p>
            <a:pPr>
              <a:defRPr/>
            </a:pPr>
            <a:r>
              <a:rPr lang="en-US"/>
              <a:t>Slide </a:t>
            </a:r>
            <a:fld id="{8C8D3CB9-874E-4297-8E15-8845077710D3}" type="slidenum">
              <a:rPr lang="en-US"/>
              <a:pPr>
                <a:defRPr/>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pPr>
              <a:defRPr/>
            </a:pPr>
            <a:r>
              <a:rPr lang="en-US"/>
              <a:t>March 2008</a:t>
            </a:r>
          </a:p>
        </p:txBody>
      </p:sp>
      <p:sp>
        <p:nvSpPr>
          <p:cNvPr id="8" name="Fußzeilenplatzhalter 7"/>
          <p:cNvSpPr>
            <a:spLocks noGrp="1"/>
          </p:cNvSpPr>
          <p:nvPr>
            <p:ph type="ftr" sz="quarter" idx="11"/>
          </p:nvPr>
        </p:nvSpPr>
        <p:spPr/>
        <p:txBody>
          <a:bodyPr/>
          <a:lstStyle>
            <a:lvl1pPr>
              <a:defRPr/>
            </a:lvl1pPr>
          </a:lstStyle>
          <a:p>
            <a:pPr>
              <a:defRPr/>
            </a:pPr>
            <a:r>
              <a:rPr lang="en-US"/>
              <a:t>Rick Roberts, Intel</a:t>
            </a:r>
          </a:p>
        </p:txBody>
      </p:sp>
      <p:sp>
        <p:nvSpPr>
          <p:cNvPr id="9" name="Foliennummernplatzhalter 8"/>
          <p:cNvSpPr>
            <a:spLocks noGrp="1"/>
          </p:cNvSpPr>
          <p:nvPr>
            <p:ph type="sldNum" sz="quarter" idx="12"/>
          </p:nvPr>
        </p:nvSpPr>
        <p:spPr/>
        <p:txBody>
          <a:bodyPr/>
          <a:lstStyle>
            <a:lvl1pPr>
              <a:defRPr/>
            </a:lvl1pPr>
          </a:lstStyle>
          <a:p>
            <a:pPr>
              <a:defRPr/>
            </a:pPr>
            <a:r>
              <a:rPr lang="en-US"/>
              <a:t>Slide </a:t>
            </a:r>
            <a:fld id="{C4153504-61E0-48DD-83E5-56F90A42EA1F}" type="slidenum">
              <a:rPr lang="en-US"/>
              <a:pPr>
                <a:defRPr/>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pPr>
              <a:defRPr/>
            </a:pPr>
            <a:r>
              <a:rPr lang="en-US"/>
              <a:t>March 2008</a:t>
            </a:r>
          </a:p>
        </p:txBody>
      </p:sp>
      <p:sp>
        <p:nvSpPr>
          <p:cNvPr id="4" name="Fußzeilenplatzhalter 3"/>
          <p:cNvSpPr>
            <a:spLocks noGrp="1"/>
          </p:cNvSpPr>
          <p:nvPr>
            <p:ph type="ftr" sz="quarter" idx="11"/>
          </p:nvPr>
        </p:nvSpPr>
        <p:spPr/>
        <p:txBody>
          <a:bodyPr/>
          <a:lstStyle>
            <a:lvl1pPr>
              <a:defRPr/>
            </a:lvl1pPr>
          </a:lstStyle>
          <a:p>
            <a:pPr>
              <a:defRPr/>
            </a:pPr>
            <a:r>
              <a:rPr lang="en-US"/>
              <a:t>Rick Roberts, Intel</a:t>
            </a:r>
          </a:p>
        </p:txBody>
      </p:sp>
      <p:sp>
        <p:nvSpPr>
          <p:cNvPr id="5" name="Foliennummernplatzhalter 4"/>
          <p:cNvSpPr>
            <a:spLocks noGrp="1"/>
          </p:cNvSpPr>
          <p:nvPr>
            <p:ph type="sldNum" sz="quarter" idx="12"/>
          </p:nvPr>
        </p:nvSpPr>
        <p:spPr/>
        <p:txBody>
          <a:bodyPr/>
          <a:lstStyle>
            <a:lvl1pPr>
              <a:defRPr/>
            </a:lvl1pPr>
          </a:lstStyle>
          <a:p>
            <a:pPr>
              <a:defRPr/>
            </a:pPr>
            <a:r>
              <a:rPr lang="en-US"/>
              <a:t>Slide </a:t>
            </a:r>
            <a:fld id="{6DD3FF29-8600-4811-AC54-D1033E788348}" type="slidenum">
              <a:rPr lang="en-US"/>
              <a:pPr>
                <a:defRPr/>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pPr>
              <a:defRPr/>
            </a:pPr>
            <a:r>
              <a:rPr lang="en-US"/>
              <a:t>March 2008</a:t>
            </a:r>
          </a:p>
        </p:txBody>
      </p:sp>
      <p:sp>
        <p:nvSpPr>
          <p:cNvPr id="6" name="Fußzeilenplatzhalter 5"/>
          <p:cNvSpPr>
            <a:spLocks noGrp="1"/>
          </p:cNvSpPr>
          <p:nvPr>
            <p:ph type="ftr" sz="quarter" idx="11"/>
          </p:nvPr>
        </p:nvSpPr>
        <p:spPr/>
        <p:txBody>
          <a:bodyPr/>
          <a:lstStyle>
            <a:lvl1pPr>
              <a:defRPr/>
            </a:lvl1pPr>
          </a:lstStyle>
          <a:p>
            <a:pPr>
              <a:defRPr/>
            </a:pPr>
            <a:r>
              <a:rPr lang="en-US"/>
              <a:t>Rick Roberts, Intel</a:t>
            </a:r>
          </a:p>
        </p:txBody>
      </p:sp>
      <p:sp>
        <p:nvSpPr>
          <p:cNvPr id="7" name="Foliennummernplatzhalter 6"/>
          <p:cNvSpPr>
            <a:spLocks noGrp="1"/>
          </p:cNvSpPr>
          <p:nvPr>
            <p:ph type="sldNum" sz="quarter" idx="12"/>
          </p:nvPr>
        </p:nvSpPr>
        <p:spPr/>
        <p:txBody>
          <a:bodyPr/>
          <a:lstStyle>
            <a:lvl1pPr>
              <a:defRPr/>
            </a:lvl1pPr>
          </a:lstStyle>
          <a:p>
            <a:pPr>
              <a:defRPr/>
            </a:pPr>
            <a:r>
              <a:rPr lang="en-US"/>
              <a:t>Slide </a:t>
            </a:r>
            <a:fld id="{62B9BDED-FF25-4155-B9D1-C6B1A2BAA7E0}" type="slidenum">
              <a:rPr lang="en-US"/>
              <a:pPr>
                <a:defRPr/>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pPr>
              <a:defRPr/>
            </a:pPr>
            <a:r>
              <a:rPr lang="en-US"/>
              <a:t>March 2008</a:t>
            </a:r>
          </a:p>
        </p:txBody>
      </p:sp>
      <p:sp>
        <p:nvSpPr>
          <p:cNvPr id="6" name="Fußzeilenplatzhalter 5"/>
          <p:cNvSpPr>
            <a:spLocks noGrp="1"/>
          </p:cNvSpPr>
          <p:nvPr>
            <p:ph type="ftr" sz="quarter" idx="11"/>
          </p:nvPr>
        </p:nvSpPr>
        <p:spPr/>
        <p:txBody>
          <a:bodyPr/>
          <a:lstStyle>
            <a:lvl1pPr>
              <a:defRPr/>
            </a:lvl1pPr>
          </a:lstStyle>
          <a:p>
            <a:pPr>
              <a:defRPr/>
            </a:pPr>
            <a:r>
              <a:rPr lang="en-US"/>
              <a:t>Rick Roberts, Intel</a:t>
            </a:r>
          </a:p>
        </p:txBody>
      </p:sp>
      <p:sp>
        <p:nvSpPr>
          <p:cNvPr id="7" name="Foliennummernplatzhalter 6"/>
          <p:cNvSpPr>
            <a:spLocks noGrp="1"/>
          </p:cNvSpPr>
          <p:nvPr>
            <p:ph type="sldNum" sz="quarter" idx="12"/>
          </p:nvPr>
        </p:nvSpPr>
        <p:spPr/>
        <p:txBody>
          <a:bodyPr/>
          <a:lstStyle>
            <a:lvl1pPr>
              <a:defRPr/>
            </a:lvl1pPr>
          </a:lstStyle>
          <a:p>
            <a:pPr>
              <a:defRPr/>
            </a:pPr>
            <a:r>
              <a:rPr lang="en-US"/>
              <a:t>Slide </a:t>
            </a:r>
            <a:fld id="{02C8F87A-E25A-4704-ACE0-92709774AA13}" type="slidenum">
              <a:rPr lang="en-US"/>
              <a:pPr>
                <a:defRPr/>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September  2013</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Thomas Kürner, TU </a:t>
            </a:r>
            <a:r>
              <a:rPr lang="en-US" err="1"/>
              <a:t>Braunschweig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83B0A6B9-CBC9-4452-A528-EDA03FE425AB}" type="slidenum">
              <a:rPr lang="en-US"/>
              <a:pPr>
                <a:defRPr/>
              </a:pPr>
              <a:t>‹Nr.›</a:t>
            </a:fld>
            <a:endParaRPr lang="en-US"/>
          </a:p>
        </p:txBody>
      </p:sp>
      <p:sp>
        <p:nvSpPr>
          <p:cNvPr id="1031" name="Rectangle 7"/>
          <p:cNvSpPr>
            <a:spLocks noChangeArrowheads="1"/>
          </p:cNvSpPr>
          <p:nvPr/>
        </p:nvSpPr>
        <p:spPr bwMode="auto">
          <a:xfrm>
            <a:off x="3657600" y="393700"/>
            <a:ext cx="4800600" cy="215900"/>
          </a:xfrm>
          <a:prstGeom prst="rect">
            <a:avLst/>
          </a:prstGeom>
          <a:noFill/>
          <a:ln w="9525">
            <a:noFill/>
            <a:miter lim="800000"/>
            <a:headEnd/>
            <a:tailEnd/>
          </a:ln>
          <a:effectLst/>
        </p:spPr>
        <p:txBody>
          <a:bodyPr lIns="0" tIns="0" rIns="0" bIns="0" anchor="b">
            <a:spAutoFit/>
          </a:bodyPr>
          <a:lstStyle/>
          <a:p>
            <a:pPr lvl="4" algn="r">
              <a:defRPr/>
            </a:pPr>
            <a:r>
              <a:rPr lang="en-US" sz="1400" b="1" dirty="0"/>
              <a:t>doc.: IEEE </a:t>
            </a:r>
            <a:r>
              <a:rPr lang="en-US" sz="1400" b="1" dirty="0" smtClean="0"/>
              <a:t>802.15-14/58</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de-DE"/>
          </a:p>
        </p:txBody>
      </p:sp>
    </p:spTree>
  </p:cSld>
  <p:clrMap bg1="lt1" tx1="dk1" bg2="lt2" tx2="dk2" accent1="accent1" accent2="accent2" accent3="accent3" accent4="accent4" accent5="accent5" accent6="accent6" hlink="hlink" folHlink="folHlink"/>
  <p:sldLayoutIdLst>
    <p:sldLayoutId id="2147483890" r:id="rId1"/>
    <p:sldLayoutId id="2147483891" r:id="rId2"/>
    <p:sldLayoutId id="2147483892" r:id="rId3"/>
    <p:sldLayoutId id="2147483893" r:id="rId4"/>
    <p:sldLayoutId id="2147483894" r:id="rId5"/>
    <p:sldLayoutId id="2147483895" r:id="rId6"/>
    <p:sldLayoutId id="2147483896" r:id="rId7"/>
    <p:sldLayoutId id="2147483897" r:id="rId8"/>
    <p:sldLayoutId id="2147483898" r:id="rId9"/>
    <p:sldLayoutId id="2147483899" r:id="rId10"/>
    <p:sldLayoutId id="2147483900"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umsplatzhalter 3"/>
          <p:cNvSpPr>
            <a:spLocks noGrp="1"/>
          </p:cNvSpPr>
          <p:nvPr>
            <p:ph type="dt" sz="quarter" idx="10"/>
          </p:nvPr>
        </p:nvSpPr>
        <p:spPr>
          <a:noFill/>
        </p:spPr>
        <p:txBody>
          <a:bodyPr/>
          <a:lstStyle/>
          <a:p>
            <a:r>
              <a:rPr lang="en-US" dirty="0" smtClean="0"/>
              <a:t>January 2014</a:t>
            </a:r>
          </a:p>
        </p:txBody>
      </p:sp>
      <p:sp>
        <p:nvSpPr>
          <p:cNvPr id="13315" name="Foliennummernplatzhalter 5"/>
          <p:cNvSpPr>
            <a:spLocks noGrp="1"/>
          </p:cNvSpPr>
          <p:nvPr>
            <p:ph type="sldNum" sz="quarter" idx="12"/>
          </p:nvPr>
        </p:nvSpPr>
        <p:spPr>
          <a:noFill/>
        </p:spPr>
        <p:txBody>
          <a:bodyPr/>
          <a:lstStyle/>
          <a:p>
            <a:r>
              <a:rPr lang="en-US" smtClean="0"/>
              <a:t>Slide </a:t>
            </a:r>
            <a:fld id="{0A94E8BB-86A0-4C5E-AE22-42A6B8932ED2}" type="slidenum">
              <a:rPr lang="en-US" smtClean="0"/>
              <a:pPr/>
              <a:t>1</a:t>
            </a:fld>
            <a:endParaRPr lang="en-US" smtClean="0"/>
          </a:p>
        </p:txBody>
      </p:sp>
      <p:sp>
        <p:nvSpPr>
          <p:cNvPr id="13316" name="Fußzeilenplatzhalter 2"/>
          <p:cNvSpPr>
            <a:spLocks noGrp="1"/>
          </p:cNvSpPr>
          <p:nvPr>
            <p:ph type="ftr" sz="quarter" idx="11"/>
          </p:nvPr>
        </p:nvSpPr>
        <p:spPr>
          <a:noFill/>
        </p:spPr>
        <p:txBody>
          <a:bodyPr/>
          <a:lstStyle/>
          <a:p>
            <a:r>
              <a:rPr lang="en-US" smtClean="0"/>
              <a:t>Thomas Kürner, TU Braunschweig</a:t>
            </a:r>
          </a:p>
        </p:txBody>
      </p:sp>
      <p:sp>
        <p:nvSpPr>
          <p:cNvPr id="13317" name="Text Box 4"/>
          <p:cNvSpPr txBox="1">
            <a:spLocks noChangeArrowheads="1"/>
          </p:cNvSpPr>
          <p:nvPr/>
        </p:nvSpPr>
        <p:spPr bwMode="auto">
          <a:xfrm>
            <a:off x="1219200" y="762000"/>
            <a:ext cx="7380547" cy="461665"/>
          </a:xfrm>
          <a:prstGeom prst="rect">
            <a:avLst/>
          </a:prstGeom>
          <a:noFill/>
          <a:ln w="9525">
            <a:noFill/>
            <a:miter lim="800000"/>
            <a:headEnd/>
            <a:tailEnd/>
          </a:ln>
        </p:spPr>
        <p:txBody>
          <a:bodyPr wrap="none">
            <a:spAutoFit/>
          </a:bodyPr>
          <a:lstStyle/>
          <a:p>
            <a:r>
              <a:rPr lang="en-US" sz="2400" dirty="0" smtClean="0">
                <a:solidFill>
                  <a:srgbClr val="FF3300"/>
                </a:solidFill>
              </a:rPr>
              <a:t>Closing </a:t>
            </a:r>
            <a:r>
              <a:rPr lang="en-US" sz="2400" dirty="0">
                <a:solidFill>
                  <a:srgbClr val="FF3300"/>
                </a:solidFill>
              </a:rPr>
              <a:t>Plenary Meeting </a:t>
            </a:r>
            <a:r>
              <a:rPr lang="en-US" sz="2400" dirty="0" smtClean="0">
                <a:solidFill>
                  <a:srgbClr val="FF3300"/>
                </a:solidFill>
              </a:rPr>
              <a:t>Report </a:t>
            </a:r>
            <a:r>
              <a:rPr lang="en-US" sz="2400" dirty="0">
                <a:solidFill>
                  <a:srgbClr val="FF3300"/>
                </a:solidFill>
              </a:rPr>
              <a:t>for </a:t>
            </a:r>
            <a:r>
              <a:rPr lang="en-US" sz="2400" dirty="0" smtClean="0">
                <a:solidFill>
                  <a:srgbClr val="FF3300"/>
                </a:solidFill>
              </a:rPr>
              <a:t>SG 100G Group (1/3)</a:t>
            </a:r>
            <a:endParaRPr lang="en-US" sz="2400" dirty="0">
              <a:solidFill>
                <a:srgbClr val="FF3300"/>
              </a:solidFill>
            </a:endParaRPr>
          </a:p>
        </p:txBody>
      </p:sp>
      <p:sp>
        <p:nvSpPr>
          <p:cNvPr id="13318" name="Text Box 6"/>
          <p:cNvSpPr txBox="1">
            <a:spLocks noChangeArrowheads="1"/>
          </p:cNvSpPr>
          <p:nvPr/>
        </p:nvSpPr>
        <p:spPr bwMode="auto">
          <a:xfrm>
            <a:off x="685800" y="1295400"/>
            <a:ext cx="7848600" cy="5693866"/>
          </a:xfrm>
          <a:prstGeom prst="rect">
            <a:avLst/>
          </a:prstGeom>
          <a:noFill/>
          <a:ln w="9525">
            <a:noFill/>
            <a:miter lim="800000"/>
            <a:headEnd/>
            <a:tailEnd/>
          </a:ln>
        </p:spPr>
        <p:txBody>
          <a:bodyPr>
            <a:spAutoFit/>
          </a:bodyPr>
          <a:lstStyle/>
          <a:p>
            <a:pPr marL="269875" indent="-269875">
              <a:buFont typeface="Arial" pitchFamily="34" charset="0"/>
              <a:buChar char="•"/>
            </a:pPr>
            <a:r>
              <a:rPr lang="en-US" altLang="ko-KR" sz="1800" dirty="0" smtClean="0">
                <a:ea typeface="굴림" charset="-127"/>
              </a:rPr>
              <a:t>Meeting </a:t>
            </a:r>
            <a:r>
              <a:rPr lang="en-US" altLang="ko-KR" sz="1800" dirty="0">
                <a:ea typeface="굴림" charset="-127"/>
              </a:rPr>
              <a:t>was called to order at </a:t>
            </a:r>
            <a:r>
              <a:rPr lang="en-US" altLang="ko-KR" sz="1800" dirty="0" smtClean="0">
                <a:ea typeface="굴림" charset="-127"/>
              </a:rPr>
              <a:t>10.30 am </a:t>
            </a:r>
            <a:r>
              <a:rPr lang="en-US" altLang="ko-KR" sz="1800" dirty="0">
                <a:ea typeface="굴림" charset="-127"/>
              </a:rPr>
              <a:t>on </a:t>
            </a:r>
            <a:r>
              <a:rPr lang="en-US" altLang="ko-KR" sz="1800" dirty="0" smtClean="0">
                <a:ea typeface="굴림" charset="-127"/>
              </a:rPr>
              <a:t>January 20 and </a:t>
            </a:r>
            <a:r>
              <a:rPr lang="en-US" altLang="ko-KR" sz="1800" dirty="0">
                <a:ea typeface="굴림" charset="-127"/>
              </a:rPr>
              <a:t>finished </a:t>
            </a:r>
            <a:r>
              <a:rPr lang="en-US" altLang="ko-KR" sz="1800" dirty="0" smtClean="0">
                <a:ea typeface="굴림" charset="-127"/>
              </a:rPr>
              <a:t>at January 2014 at </a:t>
            </a:r>
            <a:r>
              <a:rPr lang="en-US" altLang="ko-KR" sz="1800" dirty="0" smtClean="0">
                <a:ea typeface="굴림" charset="-127"/>
              </a:rPr>
              <a:t>5.07 </a:t>
            </a:r>
            <a:r>
              <a:rPr lang="en-US" altLang="ko-KR" sz="1800" dirty="0" smtClean="0">
                <a:ea typeface="굴림" charset="-127"/>
              </a:rPr>
              <a:t>pm.</a:t>
            </a:r>
          </a:p>
          <a:p>
            <a:pPr marL="727075" lvl="1" indent="-269875">
              <a:buFont typeface="Arial" pitchFamily="34" charset="0"/>
              <a:buChar char="•"/>
            </a:pPr>
            <a:r>
              <a:rPr lang="en-US" altLang="ko-KR" sz="1800" dirty="0" smtClean="0">
                <a:ea typeface="굴림" charset="-127"/>
              </a:rPr>
              <a:t> Number of meetings: 5 (plus a joint meeting with 802.1/802.15 TG10)</a:t>
            </a:r>
            <a:endParaRPr lang="en-US" altLang="ko-KR" sz="1800" dirty="0">
              <a:ea typeface="굴림" charset="-127"/>
            </a:endParaRPr>
          </a:p>
          <a:p>
            <a:pPr marL="727075" lvl="1" indent="-269875">
              <a:buFont typeface="Arial" pitchFamily="34" charset="0"/>
              <a:buChar char="•"/>
            </a:pPr>
            <a:r>
              <a:rPr lang="en-US" altLang="ko-KR" sz="1800" dirty="0">
                <a:ea typeface="굴림" charset="-127"/>
              </a:rPr>
              <a:t> </a:t>
            </a:r>
            <a:r>
              <a:rPr lang="en-US" altLang="ko-KR" sz="1800" dirty="0" smtClean="0">
                <a:ea typeface="굴림" charset="-127"/>
              </a:rPr>
              <a:t>Total number </a:t>
            </a:r>
            <a:r>
              <a:rPr lang="en-US" altLang="ko-KR" sz="1800" dirty="0">
                <a:ea typeface="굴림" charset="-127"/>
              </a:rPr>
              <a:t>of </a:t>
            </a:r>
            <a:r>
              <a:rPr lang="en-US" altLang="ko-KR" sz="1800" dirty="0" smtClean="0">
                <a:ea typeface="굴림" charset="-127"/>
              </a:rPr>
              <a:t>attendees </a:t>
            </a:r>
            <a:r>
              <a:rPr lang="en-US" altLang="ko-KR" sz="1800" dirty="0" smtClean="0">
                <a:ea typeface="굴림" charset="-127"/>
              </a:rPr>
              <a:t>:</a:t>
            </a:r>
            <a:r>
              <a:rPr lang="en-US" altLang="ko-KR" sz="1800" dirty="0" smtClean="0">
                <a:ea typeface="굴림" charset="-127"/>
              </a:rPr>
              <a:t>20</a:t>
            </a:r>
            <a:endParaRPr lang="en-US" altLang="ko-KR" sz="600" dirty="0">
              <a:ea typeface="굴림" charset="-127"/>
            </a:endParaRPr>
          </a:p>
          <a:p>
            <a:pPr marL="727075" lvl="1" indent="-269875">
              <a:buFont typeface="Arial" pitchFamily="34" charset="0"/>
              <a:buChar char="•"/>
            </a:pPr>
            <a:r>
              <a:rPr lang="en-US" altLang="ko-KR" sz="1800" dirty="0" smtClean="0">
                <a:ea typeface="굴림" charset="-127"/>
              </a:rPr>
              <a:t> Total number of contributions: 5</a:t>
            </a:r>
          </a:p>
          <a:p>
            <a:r>
              <a:rPr lang="en-US" altLang="ko-KR" sz="1800" dirty="0" smtClean="0">
                <a:ea typeface="굴림" charset="-127"/>
              </a:rPr>
              <a:t> </a:t>
            </a:r>
          </a:p>
          <a:p>
            <a:pPr>
              <a:buFont typeface="Arial" pitchFamily="34" charset="0"/>
              <a:buChar char="•"/>
            </a:pPr>
            <a:r>
              <a:rPr lang="en-US" altLang="ko-KR" sz="1800" dirty="0" smtClean="0">
                <a:ea typeface="굴림" charset="-127"/>
              </a:rPr>
              <a:t> Contributions </a:t>
            </a:r>
            <a:r>
              <a:rPr lang="en-US" altLang="ko-KR" sz="1800" dirty="0">
                <a:ea typeface="굴림" charset="-127"/>
              </a:rPr>
              <a:t>on </a:t>
            </a:r>
            <a:r>
              <a:rPr lang="en-US" altLang="ko-KR" sz="1800" dirty="0" smtClean="0">
                <a:ea typeface="굴림" charset="-127"/>
              </a:rPr>
              <a:t>Monday AM2</a:t>
            </a:r>
          </a:p>
          <a:p>
            <a:endParaRPr lang="en-US" sz="1800" b="1" dirty="0">
              <a:ea typeface="굴림" charset="-127"/>
            </a:endParaRPr>
          </a:p>
          <a:p>
            <a:r>
              <a:rPr lang="en-US" sz="1600" b="1" u="sng" dirty="0" smtClean="0"/>
              <a:t>Contribution #1 :</a:t>
            </a:r>
            <a:r>
              <a:rPr lang="en-US" sz="1600" b="1" dirty="0" smtClean="0"/>
              <a:t> </a:t>
            </a:r>
            <a:r>
              <a:rPr lang="en-US" sz="1600" dirty="0" smtClean="0"/>
              <a:t>Thomas Kürner, TU Braunschweig (Germany), “Information on </a:t>
            </a:r>
            <a:r>
              <a:rPr lang="en-US" sz="1600" dirty="0" err="1" smtClean="0"/>
              <a:t>Fronthauling</a:t>
            </a:r>
            <a:r>
              <a:rPr lang="en-US" sz="1600" dirty="0" smtClean="0"/>
              <a:t>/Backhauling”; (Document </a:t>
            </a:r>
            <a:r>
              <a:rPr lang="en-US" sz="1600" b="1" dirty="0" smtClean="0"/>
              <a:t>15-14-0025-02-0thz</a:t>
            </a:r>
            <a:r>
              <a:rPr lang="en-US" sz="1600" dirty="0" smtClean="0"/>
              <a:t>)</a:t>
            </a:r>
            <a:endParaRPr lang="de-DE" sz="1600" dirty="0" smtClean="0"/>
          </a:p>
          <a:p>
            <a:endParaRPr lang="en-US" sz="1600" b="1" u="sng" dirty="0" smtClean="0"/>
          </a:p>
          <a:p>
            <a:r>
              <a:rPr lang="en-US" sz="1600" b="1" u="sng" dirty="0" smtClean="0"/>
              <a:t>Contribution #2 :</a:t>
            </a:r>
            <a:r>
              <a:rPr lang="en-US" sz="1600" b="1" dirty="0" smtClean="0"/>
              <a:t> </a:t>
            </a:r>
            <a:r>
              <a:rPr lang="en-US" sz="1600" dirty="0" smtClean="0"/>
              <a:t>Hiroyo Ogawa, NICT  (Japan),“ Application of </a:t>
            </a:r>
            <a:r>
              <a:rPr lang="en-US" sz="1600" dirty="0" err="1" smtClean="0"/>
              <a:t>RoF</a:t>
            </a:r>
            <a:r>
              <a:rPr lang="en-US" sz="1600" dirty="0" smtClean="0"/>
              <a:t>-based terahertz </a:t>
            </a:r>
            <a:r>
              <a:rPr lang="en-US" sz="1600" dirty="0" err="1" smtClean="0"/>
              <a:t>fronthauling</a:t>
            </a:r>
            <a:r>
              <a:rPr lang="en-US" sz="1600" dirty="0" smtClean="0"/>
              <a:t> using optical sub-harmonic IQ mixer to mobile/wireless access systems”; (Document </a:t>
            </a:r>
            <a:r>
              <a:rPr lang="en-US" sz="1600" b="1" dirty="0" smtClean="0"/>
              <a:t>15-14-0022-00-0thz</a:t>
            </a:r>
            <a:r>
              <a:rPr lang="en-US" sz="1600" dirty="0" smtClean="0"/>
              <a:t>)</a:t>
            </a:r>
            <a:endParaRPr lang="de-DE" sz="1600" dirty="0" smtClean="0"/>
          </a:p>
          <a:p>
            <a:endParaRPr lang="en-US" sz="1600" b="1" u="sng" dirty="0" smtClean="0"/>
          </a:p>
          <a:p>
            <a:r>
              <a:rPr lang="en-US" sz="1600" b="1" u="sng" dirty="0" smtClean="0"/>
              <a:t>Contribution #3 :</a:t>
            </a:r>
            <a:r>
              <a:rPr lang="en-US" sz="1600" b="1" dirty="0" smtClean="0"/>
              <a:t> </a:t>
            </a:r>
            <a:r>
              <a:rPr lang="en-US" sz="1600" dirty="0" err="1" smtClean="0"/>
              <a:t>Cai</a:t>
            </a:r>
            <a:r>
              <a:rPr lang="en-US" sz="1600" dirty="0" smtClean="0"/>
              <a:t> </a:t>
            </a:r>
            <a:r>
              <a:rPr lang="en-US" sz="1600" dirty="0" err="1" smtClean="0"/>
              <a:t>Yunlong</a:t>
            </a:r>
            <a:r>
              <a:rPr lang="en-US" sz="1600" dirty="0" smtClean="0"/>
              <a:t>, </a:t>
            </a:r>
            <a:r>
              <a:rPr lang="en-US" sz="1600" dirty="0" err="1" smtClean="0"/>
              <a:t>Huawei</a:t>
            </a:r>
            <a:r>
              <a:rPr lang="en-US" sz="1600" dirty="0" smtClean="0"/>
              <a:t> (China), “The Challenge of Phase Noise in 100 </a:t>
            </a:r>
            <a:r>
              <a:rPr lang="en-US" sz="1600" dirty="0" err="1" smtClean="0"/>
              <a:t>Gb</a:t>
            </a:r>
            <a:r>
              <a:rPr lang="en-US" sz="1600" dirty="0" smtClean="0"/>
              <a:t>/s Express “; (Document </a:t>
            </a:r>
            <a:r>
              <a:rPr lang="en-US" sz="1600" b="1" dirty="0" smtClean="0"/>
              <a:t>15-14-0021-00-0thz</a:t>
            </a:r>
            <a:r>
              <a:rPr lang="en-US" sz="1600" dirty="0" smtClean="0"/>
              <a:t>)</a:t>
            </a:r>
            <a:endParaRPr lang="de-DE" sz="1600" dirty="0" smtClean="0"/>
          </a:p>
          <a:p>
            <a:endParaRPr lang="en-US" sz="1600" b="1" u="sng" dirty="0" smtClean="0"/>
          </a:p>
          <a:p>
            <a:pPr lvl="1"/>
            <a:endParaRPr lang="de-DE" sz="1800" dirty="0" smtClean="0">
              <a:latin typeface="Times New Roman"/>
              <a:ea typeface="Times New Roman"/>
            </a:endParaRPr>
          </a:p>
          <a:p>
            <a:endParaRPr lang="de-DE" sz="600" dirty="0"/>
          </a:p>
          <a:p>
            <a:r>
              <a:rPr lang="en-US" sz="1800" b="1" dirty="0"/>
              <a:t>   </a:t>
            </a:r>
            <a:endParaRPr lang="en-US" altLang="ko-KR" sz="1800" dirty="0">
              <a:ea typeface="굴림" charset="-127"/>
            </a:endParaRPr>
          </a:p>
          <a:p>
            <a:pPr>
              <a:buFont typeface="Arial" pitchFamily="34" charset="0"/>
              <a:buChar char="•"/>
            </a:pPr>
            <a:endParaRPr lang="en-US" altLang="ko-KR" sz="1800" dirty="0">
              <a:ea typeface="굴림"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Inhaltsplatzhalter 14"/>
          <p:cNvSpPr>
            <a:spLocks noGrp="1"/>
          </p:cNvSpPr>
          <p:nvPr>
            <p:ph idx="1"/>
          </p:nvPr>
        </p:nvSpPr>
        <p:spPr>
          <a:xfrm>
            <a:off x="685800" y="1295400"/>
            <a:ext cx="7772400" cy="4114800"/>
          </a:xfrm>
        </p:spPr>
        <p:txBody>
          <a:bodyPr/>
          <a:lstStyle/>
          <a:p>
            <a:pPr>
              <a:buFont typeface="Arial" pitchFamily="34" charset="0"/>
              <a:buChar char="•"/>
              <a:defRPr/>
            </a:pPr>
            <a:r>
              <a:rPr lang="en-US" sz="1800" dirty="0" smtClean="0">
                <a:latin typeface="+mj-lt"/>
              </a:rPr>
              <a:t>Contribution on Monday PM1</a:t>
            </a:r>
            <a:endParaRPr lang="de-DE" sz="1600" dirty="0" smtClean="0">
              <a:latin typeface="Times New Roman"/>
              <a:ea typeface="Times New Roman"/>
            </a:endParaRPr>
          </a:p>
          <a:p>
            <a:pPr marL="0" indent="0">
              <a:spcBef>
                <a:spcPts val="600"/>
              </a:spcBef>
              <a:spcAft>
                <a:spcPts val="0"/>
              </a:spcAft>
              <a:buNone/>
            </a:pPr>
            <a:r>
              <a:rPr lang="en-US" sz="1600" b="1" u="sng" dirty="0" smtClean="0">
                <a:latin typeface="Times New Roman"/>
                <a:ea typeface="Batang"/>
              </a:rPr>
              <a:t>Contribution #4 </a:t>
            </a:r>
            <a:r>
              <a:rPr lang="en-US" sz="1600" dirty="0" smtClean="0">
                <a:latin typeface="Times New Roman"/>
                <a:ea typeface="Batang"/>
              </a:rPr>
              <a:t>: Rick Roberts, Intel (USA) et. al. , “100 </a:t>
            </a:r>
            <a:r>
              <a:rPr lang="en-US" sz="1600" dirty="0" err="1" smtClean="0">
                <a:latin typeface="Times New Roman"/>
                <a:ea typeface="Batang"/>
              </a:rPr>
              <a:t>Gbps</a:t>
            </a:r>
            <a:r>
              <a:rPr lang="en-US" sz="1600" dirty="0" smtClean="0">
                <a:latin typeface="Times New Roman"/>
                <a:ea typeface="Batang"/>
              </a:rPr>
              <a:t> Optical Wireless Tutorial “; (Document </a:t>
            </a:r>
            <a:r>
              <a:rPr lang="en-US" sz="1600" b="1" dirty="0" smtClean="0">
                <a:latin typeface="Times New Roman"/>
                <a:ea typeface="Batang"/>
              </a:rPr>
              <a:t>15-14-0016-00-0thz</a:t>
            </a:r>
            <a:r>
              <a:rPr lang="en-US" sz="1600" dirty="0" smtClean="0">
                <a:latin typeface="Times New Roman"/>
                <a:ea typeface="Batang"/>
              </a:rPr>
              <a:t>)</a:t>
            </a:r>
          </a:p>
          <a:p>
            <a:pPr marL="0" indent="0">
              <a:spcBef>
                <a:spcPts val="600"/>
              </a:spcBef>
              <a:spcAft>
                <a:spcPts val="0"/>
              </a:spcAft>
              <a:buNone/>
            </a:pPr>
            <a:endParaRPr lang="en-US" sz="1600" dirty="0" smtClean="0">
              <a:latin typeface="Times New Roman"/>
              <a:ea typeface="Batang"/>
            </a:endParaRPr>
          </a:p>
          <a:p>
            <a:pPr>
              <a:buFont typeface="Arial" pitchFamily="34" charset="0"/>
              <a:buChar char="•"/>
              <a:defRPr/>
            </a:pPr>
            <a:r>
              <a:rPr lang="en-US" sz="1800" dirty="0" smtClean="0">
                <a:latin typeface="+mj-lt"/>
              </a:rPr>
              <a:t>Contribution on Tuesday AM2</a:t>
            </a:r>
            <a:endParaRPr lang="de-DE" sz="1600" dirty="0" smtClean="0">
              <a:latin typeface="+mj-lt"/>
              <a:ea typeface="Times New Roman"/>
            </a:endParaRPr>
          </a:p>
          <a:p>
            <a:pPr marL="0" indent="0">
              <a:spcBef>
                <a:spcPts val="600"/>
              </a:spcBef>
              <a:spcAft>
                <a:spcPts val="0"/>
              </a:spcAft>
              <a:buNone/>
            </a:pPr>
            <a:r>
              <a:rPr lang="en-US" sz="1600" b="1" u="sng" dirty="0" smtClean="0">
                <a:latin typeface="Times New Roman"/>
                <a:ea typeface="Batang"/>
              </a:rPr>
              <a:t>Contribution #5 : </a:t>
            </a:r>
            <a:r>
              <a:rPr lang="en-US" sz="1600" dirty="0" smtClean="0">
                <a:latin typeface="Times New Roman"/>
                <a:ea typeface="Batang"/>
              </a:rPr>
              <a:t>Jochen Antes, </a:t>
            </a:r>
            <a:r>
              <a:rPr lang="en-US" sz="1600" dirty="0" err="1" smtClean="0">
                <a:latin typeface="Times New Roman"/>
                <a:ea typeface="Batang"/>
              </a:rPr>
              <a:t>Universität</a:t>
            </a:r>
            <a:r>
              <a:rPr lang="en-US" sz="1600" dirty="0" smtClean="0">
                <a:latin typeface="Times New Roman"/>
                <a:ea typeface="Batang"/>
              </a:rPr>
              <a:t> Stuttgart (Germany) , “High Data Rate Wireless Communication using a 240 GHz Carrier “; (</a:t>
            </a:r>
            <a:r>
              <a:rPr lang="en-US" sz="1600" b="1" dirty="0" smtClean="0">
                <a:latin typeface="Times New Roman"/>
                <a:ea typeface="Batang"/>
              </a:rPr>
              <a:t>Document 15-14-0017-02-0thz</a:t>
            </a:r>
            <a:r>
              <a:rPr lang="en-US" sz="1600" dirty="0" smtClean="0">
                <a:latin typeface="Times New Roman"/>
                <a:ea typeface="Batang"/>
              </a:rPr>
              <a:t>)</a:t>
            </a:r>
          </a:p>
          <a:p>
            <a:pPr marL="0" indent="0">
              <a:spcBef>
                <a:spcPts val="600"/>
              </a:spcBef>
              <a:spcAft>
                <a:spcPts val="0"/>
              </a:spcAft>
              <a:buNone/>
            </a:pPr>
            <a:endParaRPr lang="de-DE" sz="1600" dirty="0" smtClean="0">
              <a:latin typeface="Times New Roman"/>
              <a:ea typeface="Times New Roman"/>
            </a:endParaRPr>
          </a:p>
          <a:p>
            <a:pPr marL="0" indent="0">
              <a:spcBef>
                <a:spcPts val="600"/>
              </a:spcBef>
              <a:spcAft>
                <a:spcPts val="0"/>
              </a:spcAft>
              <a:buNone/>
            </a:pPr>
            <a:endParaRPr lang="de-DE" sz="1600" dirty="0" smtClean="0">
              <a:latin typeface="Times New Roman"/>
              <a:ea typeface="Times New Roman"/>
            </a:endParaRPr>
          </a:p>
          <a:p>
            <a:pPr>
              <a:spcBef>
                <a:spcPts val="600"/>
              </a:spcBef>
              <a:spcAft>
                <a:spcPts val="0"/>
              </a:spcAft>
              <a:buNone/>
            </a:pPr>
            <a:endParaRPr lang="en-US" sz="1600" b="1" kern="1200" dirty="0" smtClean="0">
              <a:solidFill>
                <a:srgbClr val="000000"/>
              </a:solidFill>
              <a:latin typeface="Times New Roman"/>
              <a:ea typeface="Batang"/>
            </a:endParaRPr>
          </a:p>
          <a:p>
            <a:pPr marL="0" lvl="0" indent="0">
              <a:buFont typeface="Arial" pitchFamily="34" charset="0"/>
              <a:buChar char="•"/>
            </a:pPr>
            <a:endParaRPr lang="en-US" sz="1600" dirty="0" smtClean="0">
              <a:solidFill>
                <a:srgbClr val="000000"/>
              </a:solidFill>
              <a:latin typeface="Times New Roman"/>
            </a:endParaRPr>
          </a:p>
          <a:p>
            <a:pPr lvl="0" indent="11113">
              <a:buNone/>
            </a:pPr>
            <a:endParaRPr lang="en-US" sz="1600" dirty="0" smtClean="0">
              <a:solidFill>
                <a:srgbClr val="000000"/>
              </a:solidFill>
              <a:latin typeface="Times New Roman"/>
            </a:endParaRPr>
          </a:p>
          <a:p>
            <a:pPr lvl="0" indent="11113">
              <a:buNone/>
            </a:pPr>
            <a:endParaRPr lang="de-DE" sz="1600" dirty="0" smtClean="0">
              <a:solidFill>
                <a:srgbClr val="000000"/>
              </a:solidFill>
              <a:latin typeface="Times New Roman"/>
            </a:endParaRPr>
          </a:p>
          <a:p>
            <a:endParaRPr lang="de-DE" dirty="0" smtClean="0"/>
          </a:p>
          <a:p>
            <a:pPr>
              <a:buFont typeface="Arial" pitchFamily="34" charset="0"/>
              <a:buChar char="•"/>
              <a:defRPr/>
            </a:pPr>
            <a:endParaRPr lang="de-DE" sz="600" dirty="0" smtClean="0">
              <a:latin typeface="+mj-lt"/>
            </a:endParaRPr>
          </a:p>
          <a:p>
            <a:pPr>
              <a:buNone/>
              <a:defRPr/>
            </a:pPr>
            <a:r>
              <a:rPr lang="en-US" sz="1800" b="1" dirty="0" smtClean="0">
                <a:latin typeface="+mj-lt"/>
              </a:rPr>
              <a:t>	</a:t>
            </a:r>
            <a:endParaRPr lang="de-DE" sz="1800" dirty="0" smtClean="0">
              <a:latin typeface="+mj-lt"/>
            </a:endParaRPr>
          </a:p>
          <a:p>
            <a:pPr>
              <a:buFontTx/>
              <a:buNone/>
              <a:defRPr/>
            </a:pPr>
            <a:endParaRPr lang="de-DE" sz="1800" dirty="0">
              <a:latin typeface="+mj-lt"/>
            </a:endParaRPr>
          </a:p>
        </p:txBody>
      </p:sp>
      <p:sp>
        <p:nvSpPr>
          <p:cNvPr id="14340" name="Fußzeilenplatzhalter 2"/>
          <p:cNvSpPr>
            <a:spLocks noGrp="1"/>
          </p:cNvSpPr>
          <p:nvPr>
            <p:ph type="ftr" sz="quarter" idx="11"/>
          </p:nvPr>
        </p:nvSpPr>
        <p:spPr>
          <a:noFill/>
        </p:spPr>
        <p:txBody>
          <a:bodyPr/>
          <a:lstStyle/>
          <a:p>
            <a:r>
              <a:rPr lang="en-US" smtClean="0"/>
              <a:t>Thomas Kürner, TU Braunschweig</a:t>
            </a:r>
          </a:p>
        </p:txBody>
      </p:sp>
      <p:sp>
        <p:nvSpPr>
          <p:cNvPr id="14341" name="Foliennummernplatzhalter 5"/>
          <p:cNvSpPr>
            <a:spLocks noGrp="1"/>
          </p:cNvSpPr>
          <p:nvPr>
            <p:ph type="sldNum" sz="quarter" idx="12"/>
          </p:nvPr>
        </p:nvSpPr>
        <p:spPr>
          <a:noFill/>
        </p:spPr>
        <p:txBody>
          <a:bodyPr/>
          <a:lstStyle/>
          <a:p>
            <a:r>
              <a:rPr lang="en-US" smtClean="0"/>
              <a:t>Slide </a:t>
            </a:r>
            <a:fld id="{D96152A4-2865-47F8-B4F7-DE583E80CDE2}" type="slidenum">
              <a:rPr lang="en-US" smtClean="0"/>
              <a:pPr/>
              <a:t>2</a:t>
            </a:fld>
            <a:endParaRPr lang="en-US" smtClean="0"/>
          </a:p>
        </p:txBody>
      </p:sp>
      <p:sp>
        <p:nvSpPr>
          <p:cNvPr id="14342" name="Text Box 4"/>
          <p:cNvSpPr txBox="1">
            <a:spLocks noChangeArrowheads="1"/>
          </p:cNvSpPr>
          <p:nvPr/>
        </p:nvSpPr>
        <p:spPr bwMode="auto">
          <a:xfrm>
            <a:off x="1219200" y="762000"/>
            <a:ext cx="7380547" cy="461665"/>
          </a:xfrm>
          <a:prstGeom prst="rect">
            <a:avLst/>
          </a:prstGeom>
          <a:noFill/>
          <a:ln w="9525">
            <a:noFill/>
            <a:miter lim="800000"/>
            <a:headEnd/>
            <a:tailEnd/>
          </a:ln>
        </p:spPr>
        <p:txBody>
          <a:bodyPr wrap="none">
            <a:spAutoFit/>
          </a:bodyPr>
          <a:lstStyle/>
          <a:p>
            <a:r>
              <a:rPr lang="en-US" sz="2400" dirty="0">
                <a:solidFill>
                  <a:srgbClr val="FF3300"/>
                </a:solidFill>
              </a:rPr>
              <a:t>Closing Plenary Meeting </a:t>
            </a:r>
            <a:r>
              <a:rPr lang="en-US" sz="2400" dirty="0" smtClean="0">
                <a:solidFill>
                  <a:srgbClr val="FF3300"/>
                </a:solidFill>
              </a:rPr>
              <a:t>Report </a:t>
            </a:r>
            <a:r>
              <a:rPr lang="en-US" sz="2400" dirty="0">
                <a:solidFill>
                  <a:srgbClr val="FF3300"/>
                </a:solidFill>
              </a:rPr>
              <a:t>for </a:t>
            </a:r>
            <a:r>
              <a:rPr lang="en-US" sz="2400" dirty="0" smtClean="0">
                <a:solidFill>
                  <a:srgbClr val="FF3300"/>
                </a:solidFill>
              </a:rPr>
              <a:t>SG 100G Group (2/3)</a:t>
            </a:r>
            <a:endParaRPr lang="en-US" sz="2400" dirty="0">
              <a:solidFill>
                <a:srgbClr val="FF3300"/>
              </a:solidFill>
            </a:endParaRPr>
          </a:p>
        </p:txBody>
      </p:sp>
      <p:sp>
        <p:nvSpPr>
          <p:cNvPr id="7" name="Datumsplatzhalter 3"/>
          <p:cNvSpPr>
            <a:spLocks noGrp="1"/>
          </p:cNvSpPr>
          <p:nvPr>
            <p:ph type="dt" sz="quarter" idx="10"/>
          </p:nvPr>
        </p:nvSpPr>
        <p:spPr>
          <a:xfrm>
            <a:off x="685800" y="377825"/>
            <a:ext cx="1600200" cy="215900"/>
          </a:xfrm>
          <a:noFill/>
        </p:spPr>
        <p:txBody>
          <a:bodyPr/>
          <a:lstStyle/>
          <a:p>
            <a:r>
              <a:rPr lang="en-US" dirty="0" smtClean="0"/>
              <a:t>January 2014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Inhaltsplatzhalter 14"/>
          <p:cNvSpPr>
            <a:spLocks noGrp="1"/>
          </p:cNvSpPr>
          <p:nvPr>
            <p:ph idx="1"/>
          </p:nvPr>
        </p:nvSpPr>
        <p:spPr>
          <a:xfrm>
            <a:off x="685800" y="1295400"/>
            <a:ext cx="7772400" cy="4114800"/>
          </a:xfrm>
        </p:spPr>
        <p:txBody>
          <a:bodyPr/>
          <a:lstStyle/>
          <a:p>
            <a:pPr>
              <a:spcBef>
                <a:spcPts val="600"/>
              </a:spcBef>
              <a:spcAft>
                <a:spcPts val="0"/>
              </a:spcAft>
              <a:buFont typeface="Arial" pitchFamily="34" charset="0"/>
              <a:buChar char="•"/>
            </a:pPr>
            <a:r>
              <a:rPr lang="en-US" sz="1600" dirty="0" smtClean="0">
                <a:solidFill>
                  <a:srgbClr val="000000"/>
                </a:solidFill>
                <a:latin typeface="Times New Roman"/>
              </a:rPr>
              <a:t> </a:t>
            </a:r>
            <a:r>
              <a:rPr lang="en-US" sz="1800" kern="1200" dirty="0" smtClean="0">
                <a:solidFill>
                  <a:srgbClr val="000000"/>
                </a:solidFill>
                <a:latin typeface="Times New Roman"/>
                <a:ea typeface="Batang"/>
              </a:rPr>
              <a:t>Tasks completed during the meeting:</a:t>
            </a:r>
            <a:endParaRPr lang="en-US" sz="1800" kern="1200" dirty="0" smtClean="0">
              <a:solidFill>
                <a:srgbClr val="000000"/>
              </a:solidFill>
              <a:latin typeface="Times New Roman" pitchFamily="18" charset="0"/>
            </a:endParaRPr>
          </a:p>
          <a:p>
            <a:pPr marL="627063" lvl="0" indent="-271463">
              <a:buNone/>
              <a:tabLst>
                <a:tab pos="627063" algn="l"/>
              </a:tabLst>
            </a:pPr>
            <a:endParaRPr lang="en-US" sz="500" dirty="0" smtClean="0">
              <a:solidFill>
                <a:srgbClr val="000000"/>
              </a:solidFill>
              <a:latin typeface="Times New Roman"/>
            </a:endParaRPr>
          </a:p>
          <a:p>
            <a:pPr marL="627063" indent="-271463">
              <a:buFont typeface="Symbol" pitchFamily="18" charset="2"/>
              <a:buChar char="-"/>
              <a:tabLst>
                <a:tab pos="627063" algn="l"/>
              </a:tabLst>
            </a:pPr>
            <a:r>
              <a:rPr lang="en-US" sz="1600" dirty="0" smtClean="0">
                <a:solidFill>
                  <a:srgbClr val="000000"/>
                </a:solidFill>
                <a:latin typeface="+mj-lt"/>
              </a:rPr>
              <a:t>Working Drafts for PAR and 5C have been </a:t>
            </a:r>
            <a:r>
              <a:rPr lang="en-US" sz="1600" dirty="0" err="1" smtClean="0">
                <a:solidFill>
                  <a:srgbClr val="000000"/>
                </a:solidFill>
                <a:latin typeface="+mj-lt"/>
              </a:rPr>
              <a:t>finalised</a:t>
            </a:r>
            <a:r>
              <a:rPr lang="en-US" sz="1600" dirty="0" smtClean="0">
                <a:solidFill>
                  <a:srgbClr val="000000"/>
                </a:solidFill>
                <a:latin typeface="+mj-lt"/>
              </a:rPr>
              <a:t> for submission to the Working Group  (Documents 15-13-0522-04-0thz and 15-13-0523-03-0thz). To support the technical claims made in the 5C the living document with references has been updated (to appear as Document 15-13-0561-02-0thz)</a:t>
            </a:r>
          </a:p>
          <a:p>
            <a:pPr marL="627063" indent="-271463">
              <a:buFont typeface="Symbol" pitchFamily="18" charset="2"/>
              <a:buChar char="-"/>
              <a:tabLst>
                <a:tab pos="627063" algn="l"/>
              </a:tabLst>
            </a:pPr>
            <a:r>
              <a:rPr lang="en-US" sz="1600" dirty="0" smtClean="0">
                <a:solidFill>
                  <a:srgbClr val="000000"/>
                </a:solidFill>
                <a:latin typeface="+mj-lt"/>
              </a:rPr>
              <a:t>Working on the Technical Expectation Document (TED). The content of the TED has been discussed and updated (Document 15-11-0745-13-0thz.</a:t>
            </a:r>
          </a:p>
          <a:p>
            <a:pPr marL="627063" indent="-271463">
              <a:buFont typeface="Symbol" pitchFamily="18" charset="2"/>
              <a:buChar char="-"/>
              <a:tabLst>
                <a:tab pos="627063" algn="l"/>
              </a:tabLst>
            </a:pPr>
            <a:r>
              <a:rPr lang="en-US" sz="1600" dirty="0" smtClean="0">
                <a:solidFill>
                  <a:srgbClr val="000000"/>
                </a:solidFill>
                <a:latin typeface="+mj-lt"/>
              </a:rPr>
              <a:t>Working on the living document on Study Group items (Document 15-13-0692-02-0thz)</a:t>
            </a:r>
          </a:p>
          <a:p>
            <a:pPr marL="627063" indent="-271463">
              <a:buFont typeface="Symbol" pitchFamily="18" charset="2"/>
              <a:buChar char="-"/>
              <a:tabLst>
                <a:tab pos="627063" algn="l"/>
              </a:tabLst>
            </a:pPr>
            <a:r>
              <a:rPr lang="en-US" sz="1600" dirty="0" smtClean="0">
                <a:solidFill>
                  <a:srgbClr val="000000"/>
                </a:solidFill>
                <a:latin typeface="+mj-lt"/>
              </a:rPr>
              <a:t>The wish of the group is to establish an IG THz and beyond to discuss applications out of scope of SG 3d 100G. This IG should be established  after the transition of the SG to the TG.</a:t>
            </a:r>
          </a:p>
          <a:p>
            <a:pPr lvl="0" indent="11113">
              <a:buNone/>
            </a:pPr>
            <a:endParaRPr lang="de-DE" sz="1600" dirty="0" smtClean="0">
              <a:solidFill>
                <a:srgbClr val="000000"/>
              </a:solidFill>
              <a:latin typeface="Times New Roman"/>
            </a:endParaRPr>
          </a:p>
          <a:p>
            <a:endParaRPr lang="de-DE" dirty="0" smtClean="0"/>
          </a:p>
          <a:p>
            <a:pPr>
              <a:buFont typeface="Arial" pitchFamily="34" charset="0"/>
              <a:buChar char="•"/>
              <a:defRPr/>
            </a:pPr>
            <a:endParaRPr lang="de-DE" sz="600" dirty="0" smtClean="0">
              <a:latin typeface="+mj-lt"/>
            </a:endParaRPr>
          </a:p>
          <a:p>
            <a:pPr>
              <a:buNone/>
              <a:defRPr/>
            </a:pPr>
            <a:r>
              <a:rPr lang="en-US" sz="1800" b="1" dirty="0" smtClean="0">
                <a:latin typeface="+mj-lt"/>
              </a:rPr>
              <a:t>	</a:t>
            </a:r>
            <a:endParaRPr lang="de-DE" sz="1800" dirty="0" smtClean="0">
              <a:latin typeface="+mj-lt"/>
            </a:endParaRPr>
          </a:p>
          <a:p>
            <a:pPr>
              <a:buFontTx/>
              <a:buNone/>
              <a:defRPr/>
            </a:pPr>
            <a:endParaRPr lang="de-DE" sz="1800" dirty="0">
              <a:latin typeface="+mj-lt"/>
            </a:endParaRPr>
          </a:p>
        </p:txBody>
      </p:sp>
      <p:sp>
        <p:nvSpPr>
          <p:cNvPr id="14340" name="Fußzeilenplatzhalter 2"/>
          <p:cNvSpPr>
            <a:spLocks noGrp="1"/>
          </p:cNvSpPr>
          <p:nvPr>
            <p:ph type="ftr" sz="quarter" idx="11"/>
          </p:nvPr>
        </p:nvSpPr>
        <p:spPr>
          <a:noFill/>
        </p:spPr>
        <p:txBody>
          <a:bodyPr/>
          <a:lstStyle/>
          <a:p>
            <a:r>
              <a:rPr lang="en-US" smtClean="0"/>
              <a:t>Thomas Kürner, TU Braunschweig</a:t>
            </a:r>
          </a:p>
        </p:txBody>
      </p:sp>
      <p:sp>
        <p:nvSpPr>
          <p:cNvPr id="14341" name="Foliennummernplatzhalter 5"/>
          <p:cNvSpPr>
            <a:spLocks noGrp="1"/>
          </p:cNvSpPr>
          <p:nvPr>
            <p:ph type="sldNum" sz="quarter" idx="12"/>
          </p:nvPr>
        </p:nvSpPr>
        <p:spPr>
          <a:noFill/>
        </p:spPr>
        <p:txBody>
          <a:bodyPr/>
          <a:lstStyle/>
          <a:p>
            <a:r>
              <a:rPr lang="en-US" smtClean="0"/>
              <a:t>Slide </a:t>
            </a:r>
            <a:fld id="{D96152A4-2865-47F8-B4F7-DE583E80CDE2}" type="slidenum">
              <a:rPr lang="en-US" smtClean="0"/>
              <a:pPr/>
              <a:t>3</a:t>
            </a:fld>
            <a:endParaRPr lang="en-US" smtClean="0"/>
          </a:p>
        </p:txBody>
      </p:sp>
      <p:sp>
        <p:nvSpPr>
          <p:cNvPr id="14342" name="Text Box 4"/>
          <p:cNvSpPr txBox="1">
            <a:spLocks noChangeArrowheads="1"/>
          </p:cNvSpPr>
          <p:nvPr/>
        </p:nvSpPr>
        <p:spPr bwMode="auto">
          <a:xfrm>
            <a:off x="1219200" y="762000"/>
            <a:ext cx="7380547" cy="461665"/>
          </a:xfrm>
          <a:prstGeom prst="rect">
            <a:avLst/>
          </a:prstGeom>
          <a:noFill/>
          <a:ln w="9525">
            <a:noFill/>
            <a:miter lim="800000"/>
            <a:headEnd/>
            <a:tailEnd/>
          </a:ln>
        </p:spPr>
        <p:txBody>
          <a:bodyPr wrap="none">
            <a:spAutoFit/>
          </a:bodyPr>
          <a:lstStyle/>
          <a:p>
            <a:r>
              <a:rPr lang="en-US" sz="2400" dirty="0">
                <a:solidFill>
                  <a:srgbClr val="FF3300"/>
                </a:solidFill>
              </a:rPr>
              <a:t>Closing Plenary Meeting </a:t>
            </a:r>
            <a:r>
              <a:rPr lang="en-US" sz="2400" dirty="0" smtClean="0">
                <a:solidFill>
                  <a:srgbClr val="FF3300"/>
                </a:solidFill>
              </a:rPr>
              <a:t>Report </a:t>
            </a:r>
            <a:r>
              <a:rPr lang="en-US" sz="2400" dirty="0">
                <a:solidFill>
                  <a:srgbClr val="FF3300"/>
                </a:solidFill>
              </a:rPr>
              <a:t>for </a:t>
            </a:r>
            <a:r>
              <a:rPr lang="en-US" sz="2400" dirty="0" smtClean="0">
                <a:solidFill>
                  <a:srgbClr val="FF3300"/>
                </a:solidFill>
              </a:rPr>
              <a:t>SG 100G Group (3/3)</a:t>
            </a:r>
            <a:endParaRPr lang="en-US" sz="2400" dirty="0">
              <a:solidFill>
                <a:srgbClr val="FF3300"/>
              </a:solidFill>
            </a:endParaRPr>
          </a:p>
        </p:txBody>
      </p:sp>
      <p:sp>
        <p:nvSpPr>
          <p:cNvPr id="7" name="Datumsplatzhalter 3"/>
          <p:cNvSpPr>
            <a:spLocks noGrp="1"/>
          </p:cNvSpPr>
          <p:nvPr>
            <p:ph type="dt" sz="quarter" idx="10"/>
          </p:nvPr>
        </p:nvSpPr>
        <p:spPr>
          <a:xfrm>
            <a:off x="685800" y="377825"/>
            <a:ext cx="1600200" cy="215900"/>
          </a:xfrm>
          <a:noFill/>
        </p:spPr>
        <p:txBody>
          <a:bodyPr/>
          <a:lstStyle/>
          <a:p>
            <a:r>
              <a:rPr lang="en-US" dirty="0" smtClean="0"/>
              <a:t>January 2014</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4</a:t>
            </a:fld>
            <a:endParaRPr lang="en-US"/>
          </a:p>
        </p:txBody>
      </p:sp>
      <p:sp>
        <p:nvSpPr>
          <p:cNvPr id="4098" name="Rectangle 2"/>
          <p:cNvSpPr>
            <a:spLocks noGrp="1" noChangeArrowheads="1"/>
          </p:cNvSpPr>
          <p:nvPr>
            <p:ph type="title"/>
          </p:nvPr>
        </p:nvSpPr>
        <p:spPr>
          <a:ln/>
        </p:spPr>
        <p:txBody>
          <a:bodyPr/>
          <a:lstStyle/>
          <a:p>
            <a:r>
              <a:rPr lang="de-DE" sz="3200" dirty="0" smtClean="0"/>
              <a:t>Motion </a:t>
            </a:r>
            <a:r>
              <a:rPr lang="de-DE" sz="3200" dirty="0" err="1" smtClean="0"/>
              <a:t>to</a:t>
            </a:r>
            <a:r>
              <a:rPr lang="de-DE" sz="3200" dirty="0" smtClean="0"/>
              <a:t> </a:t>
            </a:r>
            <a:r>
              <a:rPr lang="de-DE" sz="3200" dirty="0" err="1" smtClean="0"/>
              <a:t>approve</a:t>
            </a:r>
            <a:r>
              <a:rPr lang="de-DE" sz="3200" dirty="0" smtClean="0"/>
              <a:t> </a:t>
            </a:r>
            <a:r>
              <a:rPr lang="de-DE" sz="3200" dirty="0" err="1" smtClean="0"/>
              <a:t>the</a:t>
            </a:r>
            <a:r>
              <a:rPr lang="de-DE" sz="3200" dirty="0" smtClean="0"/>
              <a:t> SG 100G PAR </a:t>
            </a:r>
            <a:r>
              <a:rPr lang="de-DE" sz="3200" dirty="0" err="1" smtClean="0"/>
              <a:t>and</a:t>
            </a:r>
            <a:r>
              <a:rPr lang="de-DE" sz="3200" dirty="0" smtClean="0"/>
              <a:t> 5C</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de-DE" sz="2000" i="1" dirty="0" smtClean="0">
                <a:solidFill>
                  <a:schemeClr val="tx1"/>
                </a:solidFill>
                <a:latin typeface="+mn-lt"/>
                <a:ea typeface="+mn-ea"/>
                <a:cs typeface="+mn-cs"/>
              </a:rPr>
              <a:t>The Study Group 3d 100G </a:t>
            </a:r>
            <a:r>
              <a:rPr lang="de-DE" sz="2000" i="1" dirty="0" err="1" smtClean="0">
                <a:solidFill>
                  <a:schemeClr val="tx1"/>
                </a:solidFill>
                <a:latin typeface="+mn-lt"/>
                <a:ea typeface="+mn-ea"/>
                <a:cs typeface="+mn-cs"/>
              </a:rPr>
              <a:t>asks</a:t>
            </a:r>
            <a:r>
              <a:rPr lang="de-DE" sz="2000" i="1" dirty="0" smtClean="0">
                <a:solidFill>
                  <a:schemeClr val="tx1"/>
                </a:solidFill>
                <a:latin typeface="+mn-lt"/>
                <a:ea typeface="+mn-ea"/>
                <a:cs typeface="+mn-cs"/>
              </a:rPr>
              <a:t> </a:t>
            </a:r>
            <a:r>
              <a:rPr lang="de-DE" sz="2000" i="1" dirty="0" err="1" smtClean="0">
                <a:solidFill>
                  <a:schemeClr val="tx1"/>
                </a:solidFill>
                <a:latin typeface="+mn-lt"/>
                <a:ea typeface="+mn-ea"/>
                <a:cs typeface="+mn-cs"/>
              </a:rPr>
              <a:t>the</a:t>
            </a:r>
            <a:r>
              <a:rPr lang="de-DE" sz="2000" i="1" dirty="0" smtClean="0">
                <a:solidFill>
                  <a:schemeClr val="tx1"/>
                </a:solidFill>
                <a:latin typeface="+mn-lt"/>
                <a:ea typeface="+mn-ea"/>
                <a:cs typeface="+mn-cs"/>
              </a:rPr>
              <a:t> Working Group </a:t>
            </a:r>
            <a:r>
              <a:rPr lang="de-DE" sz="2000" i="1" dirty="0" err="1" smtClean="0">
                <a:solidFill>
                  <a:schemeClr val="tx1"/>
                </a:solidFill>
                <a:latin typeface="+mn-lt"/>
                <a:ea typeface="+mn-ea"/>
                <a:cs typeface="+mn-cs"/>
              </a:rPr>
              <a:t>to</a:t>
            </a:r>
            <a:r>
              <a:rPr lang="de-DE" sz="2000" i="1" dirty="0" smtClean="0">
                <a:solidFill>
                  <a:schemeClr val="tx1"/>
                </a:solidFill>
                <a:latin typeface="+mn-lt"/>
                <a:ea typeface="+mn-ea"/>
                <a:cs typeface="+mn-cs"/>
              </a:rPr>
              <a:t> </a:t>
            </a:r>
            <a:r>
              <a:rPr lang="de-DE" sz="2000" i="1" dirty="0" err="1" smtClean="0">
                <a:solidFill>
                  <a:schemeClr val="tx1"/>
                </a:solidFill>
                <a:latin typeface="+mn-lt"/>
                <a:ea typeface="+mn-ea"/>
                <a:cs typeface="+mn-cs"/>
              </a:rPr>
              <a:t>put</a:t>
            </a:r>
            <a:r>
              <a:rPr lang="de-DE" sz="2000" i="1" dirty="0" smtClean="0">
                <a:solidFill>
                  <a:schemeClr val="tx1"/>
                </a:solidFill>
                <a:latin typeface="+mn-lt"/>
                <a:ea typeface="+mn-ea"/>
                <a:cs typeface="+mn-cs"/>
              </a:rPr>
              <a:t> </a:t>
            </a:r>
            <a:r>
              <a:rPr lang="de-DE" sz="2000" i="1" dirty="0" err="1" smtClean="0">
                <a:solidFill>
                  <a:schemeClr val="tx1"/>
                </a:solidFill>
                <a:latin typeface="+mn-lt"/>
                <a:ea typeface="+mn-ea"/>
                <a:cs typeface="+mn-cs"/>
              </a:rPr>
              <a:t>forward</a:t>
            </a:r>
            <a:r>
              <a:rPr lang="de-DE" sz="2000" i="1" dirty="0" smtClean="0">
                <a:solidFill>
                  <a:schemeClr val="tx1"/>
                </a:solidFill>
                <a:latin typeface="+mn-lt"/>
                <a:ea typeface="+mn-ea"/>
                <a:cs typeface="+mn-cs"/>
              </a:rPr>
              <a:t> </a:t>
            </a:r>
            <a:r>
              <a:rPr lang="de-DE" sz="2000" i="1" dirty="0" err="1" smtClean="0">
                <a:solidFill>
                  <a:schemeClr val="tx1"/>
                </a:solidFill>
                <a:latin typeface="+mn-lt"/>
                <a:ea typeface="+mn-ea"/>
                <a:cs typeface="+mn-cs"/>
              </a:rPr>
              <a:t>the</a:t>
            </a:r>
            <a:r>
              <a:rPr lang="de-DE" sz="2000" i="1" dirty="0" smtClean="0">
                <a:solidFill>
                  <a:schemeClr val="tx1"/>
                </a:solidFill>
                <a:latin typeface="+mn-lt"/>
                <a:ea typeface="+mn-ea"/>
                <a:cs typeface="+mn-cs"/>
              </a:rPr>
              <a:t> PAR </a:t>
            </a:r>
            <a:r>
              <a:rPr lang="de-DE" sz="2000" i="1" dirty="0" err="1" smtClean="0">
                <a:solidFill>
                  <a:schemeClr val="tx1"/>
                </a:solidFill>
                <a:latin typeface="+mn-lt"/>
                <a:ea typeface="+mn-ea"/>
                <a:cs typeface="+mn-cs"/>
              </a:rPr>
              <a:t>and</a:t>
            </a:r>
            <a:r>
              <a:rPr lang="de-DE" sz="2000" i="1" dirty="0" smtClean="0">
                <a:solidFill>
                  <a:schemeClr val="tx1"/>
                </a:solidFill>
                <a:latin typeface="+mn-lt"/>
                <a:ea typeface="+mn-ea"/>
                <a:cs typeface="+mn-cs"/>
              </a:rPr>
              <a:t> CSD on</a:t>
            </a:r>
            <a:r>
              <a:rPr lang="de-DE" sz="2000" i="1" dirty="0">
                <a:solidFill>
                  <a:schemeClr val="tx1"/>
                </a:solidFill>
                <a:latin typeface="+mn-lt"/>
                <a:ea typeface="+mn-ea"/>
                <a:cs typeface="+mn-cs"/>
              </a:rPr>
              <a:t> </a:t>
            </a:r>
            <a:r>
              <a:rPr lang="de-DE" sz="2000" i="1" dirty="0" smtClean="0"/>
              <a:t>“</a:t>
            </a:r>
            <a:r>
              <a:rPr lang="en-US" sz="2000" i="1" dirty="0" smtClean="0">
                <a:solidFill>
                  <a:schemeClr val="tx1"/>
                </a:solidFill>
                <a:latin typeface="+mn-lt"/>
                <a:ea typeface="+mn-ea"/>
                <a:cs typeface="+mn-cs"/>
              </a:rPr>
              <a:t>100 </a:t>
            </a:r>
            <a:r>
              <a:rPr lang="en-US" sz="2000" i="1" dirty="0" err="1" smtClean="0">
                <a:solidFill>
                  <a:schemeClr val="tx1"/>
                </a:solidFill>
                <a:latin typeface="+mn-lt"/>
                <a:ea typeface="+mn-ea"/>
                <a:cs typeface="+mn-cs"/>
              </a:rPr>
              <a:t>Gbit</a:t>
            </a:r>
            <a:r>
              <a:rPr lang="en-US" sz="2000" i="1" dirty="0" smtClean="0">
                <a:solidFill>
                  <a:schemeClr val="tx1"/>
                </a:solidFill>
                <a:latin typeface="+mn-lt"/>
                <a:ea typeface="+mn-ea"/>
                <a:cs typeface="+mn-cs"/>
              </a:rPr>
              <a:t>/s over </a:t>
            </a:r>
            <a:r>
              <a:rPr lang="en-US" sz="2000" i="1" dirty="0">
                <a:solidFill>
                  <a:schemeClr val="tx1"/>
                </a:solidFill>
                <a:latin typeface="+mn-lt"/>
                <a:ea typeface="+mn-ea"/>
                <a:cs typeface="+mn-cs"/>
              </a:rPr>
              <a:t>beam switchable wireless point-to-point </a:t>
            </a:r>
            <a:r>
              <a:rPr lang="en-US" sz="2000" i="1" dirty="0" smtClean="0">
                <a:solidFill>
                  <a:schemeClr val="tx1"/>
                </a:solidFill>
                <a:latin typeface="+mn-lt"/>
                <a:ea typeface="+mn-ea"/>
                <a:cs typeface="+mn-cs"/>
              </a:rPr>
              <a:t>links” to the EC.</a:t>
            </a:r>
            <a:r>
              <a:rPr lang="en-US" sz="2000" i="1" dirty="0">
                <a:solidFill>
                  <a:schemeClr val="tx1"/>
                </a:solidFill>
                <a:latin typeface="+mn-lt"/>
                <a:ea typeface="+mn-ea"/>
                <a:cs typeface="+mn-cs"/>
              </a:rPr>
              <a:t> </a:t>
            </a:r>
            <a:endParaRPr lang="de-DE" sz="2000" i="1"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r>
              <a:rPr lang="de-DE" sz="2000" dirty="0" smtClean="0">
                <a:solidFill>
                  <a:schemeClr val="tx1"/>
                </a:solidFill>
                <a:latin typeface="+mn-lt"/>
                <a:ea typeface="+mn-ea"/>
                <a:cs typeface="+mn-cs"/>
              </a:rPr>
              <a:t>Richard Roberts</a:t>
            </a:r>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Seconded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r>
              <a:rPr lang="de-DE" sz="2000" dirty="0" smtClean="0">
                <a:solidFill>
                  <a:schemeClr val="tx1"/>
                </a:solidFill>
                <a:latin typeface="+mn-lt"/>
                <a:ea typeface="+mn-ea"/>
                <a:cs typeface="+mn-cs"/>
              </a:rPr>
              <a:t>Cai </a:t>
            </a:r>
            <a:r>
              <a:rPr lang="de-DE" sz="2000" dirty="0" err="1" smtClean="0">
                <a:solidFill>
                  <a:schemeClr val="tx1"/>
                </a:solidFill>
                <a:latin typeface="+mn-lt"/>
                <a:ea typeface="+mn-ea"/>
                <a:cs typeface="+mn-cs"/>
              </a:rPr>
              <a:t>Yunlong</a:t>
            </a:r>
            <a:endParaRPr lang="de-DE" sz="2000" dirty="0">
              <a:solidFill>
                <a:schemeClr val="tx1"/>
              </a:solidFill>
              <a:latin typeface="+mn-lt"/>
              <a:ea typeface="+mn-ea"/>
              <a:cs typeface="+mn-cs"/>
            </a:endParaRPr>
          </a:p>
          <a:p>
            <a:r>
              <a:rPr lang="de-DE" sz="2000" dirty="0">
                <a:solidFill>
                  <a:schemeClr val="tx1"/>
                </a:solidFill>
                <a:latin typeface="+mn-lt"/>
                <a:ea typeface="+mn-ea"/>
                <a:cs typeface="+mn-cs"/>
              </a:rPr>
              <a:t>Upon </a:t>
            </a:r>
            <a:r>
              <a:rPr lang="de-DE" sz="2000" dirty="0" err="1">
                <a:solidFill>
                  <a:schemeClr val="tx1"/>
                </a:solidFill>
                <a:latin typeface="+mn-lt"/>
                <a:ea typeface="+mn-ea"/>
                <a:cs typeface="+mn-cs"/>
              </a:rPr>
              <a:t>no</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discussion</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the</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vote</a:t>
            </a:r>
            <a:r>
              <a:rPr lang="de-DE" sz="2000" dirty="0">
                <a:solidFill>
                  <a:schemeClr val="tx1"/>
                </a:solidFill>
                <a:latin typeface="+mn-lt"/>
                <a:ea typeface="+mn-ea"/>
                <a:cs typeface="+mn-cs"/>
              </a:rPr>
              <a:t> was </a:t>
            </a:r>
            <a:r>
              <a:rPr lang="de-DE" sz="2000" dirty="0" err="1">
                <a:solidFill>
                  <a:schemeClr val="tx1"/>
                </a:solidFill>
                <a:latin typeface="+mn-lt"/>
                <a:ea typeface="+mn-ea"/>
                <a:cs typeface="+mn-cs"/>
              </a:rPr>
              <a:t>taken</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with</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the</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results</a:t>
            </a:r>
            <a:r>
              <a:rPr lang="de-DE" sz="2000" dirty="0">
                <a:solidFill>
                  <a:schemeClr val="tx1"/>
                </a:solidFill>
                <a:latin typeface="+mn-lt"/>
                <a:ea typeface="+mn-ea"/>
                <a:cs typeface="+mn-cs"/>
              </a:rPr>
              <a:t> of ?/?/?, </a:t>
            </a:r>
            <a:r>
              <a:rPr lang="de-DE" sz="2000" dirty="0" err="1">
                <a:solidFill>
                  <a:schemeClr val="tx1"/>
                </a:solidFill>
                <a:latin typeface="+mn-lt"/>
                <a:ea typeface="+mn-ea"/>
                <a:cs typeface="+mn-cs"/>
              </a:rPr>
              <a:t>motion</a:t>
            </a:r>
            <a:endParaRPr lang="de-DE" sz="2000" dirty="0">
              <a:solidFill>
                <a:schemeClr val="tx1"/>
              </a:solidFill>
              <a:latin typeface="+mn-lt"/>
              <a:ea typeface="+mn-ea"/>
              <a:cs typeface="+mn-cs"/>
            </a:endParaRPr>
          </a:p>
          <a:p>
            <a:endParaRPr lang="de-DE" sz="1800" dirty="0"/>
          </a:p>
        </p:txBody>
      </p:sp>
      <p:sp>
        <p:nvSpPr>
          <p:cNvPr id="8" name="Datumsplatzhalter 3"/>
          <p:cNvSpPr>
            <a:spLocks noGrp="1"/>
          </p:cNvSpPr>
          <p:nvPr>
            <p:ph type="dt" sz="quarter" idx="10"/>
          </p:nvPr>
        </p:nvSpPr>
        <p:spPr>
          <a:xfrm>
            <a:off x="685800" y="377825"/>
            <a:ext cx="1600200" cy="215900"/>
          </a:xfrm>
          <a:noFill/>
        </p:spPr>
        <p:txBody>
          <a:bodyPr/>
          <a:lstStyle/>
          <a:p>
            <a:r>
              <a:rPr lang="en-US" dirty="0" smtClean="0"/>
              <a:t>January 2014</a:t>
            </a:r>
          </a:p>
        </p:txBody>
      </p:sp>
    </p:spTree>
  </p:cSld>
  <p:clrMapOvr>
    <a:masterClrMapping/>
  </p:clrMapOvr>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461</Words>
  <Application>Microsoft Office PowerPoint</Application>
  <PresentationFormat>Bildschirmpräsentation (4:3)</PresentationFormat>
  <Paragraphs>72</Paragraphs>
  <Slides>4</Slides>
  <Notes>3</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IEEE-P802_15</vt:lpstr>
      <vt:lpstr>Folie 1</vt:lpstr>
      <vt:lpstr>Folie 2</vt:lpstr>
      <vt:lpstr>Folie 3</vt:lpstr>
      <vt:lpstr>Motion to approve the SG 100G PAR and 5C</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Call for THz Contributions</dc:title>
  <dc:creator>Richard D Roberts</dc:creator>
  <dc:description>802.15-08/0060r1</dc:description>
  <cp:lastModifiedBy>Thomas Kürner</cp:lastModifiedBy>
  <cp:revision>132</cp:revision>
  <cp:lastPrinted>1998-02-10T13:28:06Z</cp:lastPrinted>
  <dcterms:created xsi:type="dcterms:W3CDTF">2007-10-22T16:21:18Z</dcterms:created>
  <dcterms:modified xsi:type="dcterms:W3CDTF">2014-01-23T01:14:20Z</dcterms:modified>
</cp:coreProperties>
</file>