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378" r:id="rId2"/>
    <p:sldId id="428" r:id="rId3"/>
    <p:sldId id="394" r:id="rId4"/>
    <p:sldId id="395" r:id="rId5"/>
    <p:sldId id="430" r:id="rId6"/>
    <p:sldId id="396" r:id="rId7"/>
    <p:sldId id="397" r:id="rId8"/>
    <p:sldId id="398" r:id="rId9"/>
    <p:sldId id="416" r:id="rId10"/>
    <p:sldId id="417" r:id="rId11"/>
    <p:sldId id="399" r:id="rId12"/>
    <p:sldId id="414"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charset="-122"/>
        <a:cs typeface="+mn-cs"/>
      </a:defRPr>
    </a:lvl5pPr>
    <a:lvl6pPr marL="2286000" algn="l" defTabSz="914400" rtl="0" eaLnBrk="1" latinLnBrk="0" hangingPunct="1">
      <a:defRPr sz="1200" kern="1200">
        <a:solidFill>
          <a:schemeClr val="tx1"/>
        </a:solidFill>
        <a:latin typeface="Times New Roman" pitchFamily="18" charset="0"/>
        <a:ea typeface="宋体" charset="-122"/>
        <a:cs typeface="+mn-cs"/>
      </a:defRPr>
    </a:lvl6pPr>
    <a:lvl7pPr marL="2743200" algn="l" defTabSz="914400" rtl="0" eaLnBrk="1" latinLnBrk="0" hangingPunct="1">
      <a:defRPr sz="1200" kern="1200">
        <a:solidFill>
          <a:schemeClr val="tx1"/>
        </a:solidFill>
        <a:latin typeface="Times New Roman" pitchFamily="18" charset="0"/>
        <a:ea typeface="宋体" charset="-122"/>
        <a:cs typeface="+mn-cs"/>
      </a:defRPr>
    </a:lvl7pPr>
    <a:lvl8pPr marL="3200400" algn="l" defTabSz="914400" rtl="0" eaLnBrk="1" latinLnBrk="0" hangingPunct="1">
      <a:defRPr sz="1200" kern="1200">
        <a:solidFill>
          <a:schemeClr val="tx1"/>
        </a:solidFill>
        <a:latin typeface="Times New Roman" pitchFamily="18" charset="0"/>
        <a:ea typeface="宋体" charset="-122"/>
        <a:cs typeface="+mn-cs"/>
      </a:defRPr>
    </a:lvl8pPr>
    <a:lvl9pPr marL="3657600" algn="l" defTabSz="914400" rtl="0" eaLnBrk="1" latinLnBrk="0" hangingPunct="1">
      <a:defRPr sz="1200" kern="1200">
        <a:solidFill>
          <a:schemeClr val="tx1"/>
        </a:solidFill>
        <a:latin typeface="Times New Roman" pitchFamily="18"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10" autoAdjust="0"/>
    <p:restoredTop sz="95852" autoAdjust="0"/>
  </p:normalViewPr>
  <p:slideViewPr>
    <p:cSldViewPr>
      <p:cViewPr varScale="1">
        <p:scale>
          <a:sx n="72" d="100"/>
          <a:sy n="72" d="100"/>
        </p:scale>
        <p:origin x="-1218" y="-90"/>
      </p:cViewPr>
      <p:guideLst>
        <p:guide orient="horz" pos="2160"/>
        <p:guide pos="2880"/>
      </p:guideLst>
    </p:cSldViewPr>
  </p:slideViewPr>
  <p:outlineViewPr>
    <p:cViewPr>
      <p:scale>
        <a:sx n="33" d="100"/>
        <a:sy n="33" d="100"/>
      </p:scale>
      <p:origin x="0" y="594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4" d="100"/>
          <a:sy n="44" d="100"/>
        </p:scale>
        <p:origin x="-2394" y="-11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ea typeface="+mn-ea"/>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vl1pPr>
          </a:lstStyle>
          <a:p>
            <a:r>
              <a:rPr lang="en-US"/>
              <a:t>Page </a:t>
            </a:r>
            <a:fld id="{EFAE0237-7FB2-4B6B-B43D-7F5D801EDAB4}" type="slidenum">
              <a:rPr lang="en-US"/>
              <a:pPr/>
              <a:t>‹#›</a:t>
            </a:fld>
            <a:endParaRPr lang="en-US"/>
          </a:p>
        </p:txBody>
      </p:sp>
      <p:sp>
        <p:nvSpPr>
          <p:cNvPr id="4813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48135"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eaLnBrk="0" hangingPunct="0">
              <a:defRPr/>
            </a:pPr>
            <a:r>
              <a:rPr lang="en-US" altLang="zh-CN">
                <a:ea typeface="宋体" pitchFamily="2" charset="-122"/>
              </a:rPr>
              <a:t>Submission</a:t>
            </a:r>
          </a:p>
        </p:txBody>
      </p:sp>
      <p:sp>
        <p:nvSpPr>
          <p:cNvPr id="4813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extLst>
      <p:ext uri="{BB962C8B-B14F-4D97-AF65-F5344CB8AC3E}">
        <p14:creationId xmlns:p14="http://schemas.microsoft.com/office/powerpoint/2010/main" val="13493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18436" name="Rectangle 4"/>
          <p:cNvSpPr>
            <a:spLocks noGrp="1" noRot="1" noChangeAspect="1" noChangeArrowheads="1" noTextEdit="1"/>
          </p:cNvSpPr>
          <p:nvPr>
            <p:ph type="sldImg" idx="2"/>
          </p:nvPr>
        </p:nvSpPr>
        <p:spPr bwMode="auto">
          <a:xfrm>
            <a:off x="7200900" y="220663"/>
            <a:ext cx="4629150" cy="34686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ea typeface="+mn-ea"/>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vl1pPr>
          </a:lstStyle>
          <a:p>
            <a:r>
              <a:rPr lang="en-US"/>
              <a:t>Page </a:t>
            </a:r>
            <a:fld id="{74F801F5-A82D-402B-9E99-F10C03DFC974}" type="slidenum">
              <a:rPr lang="en-US"/>
              <a:pPr/>
              <a:t>‹#›</a:t>
            </a:fld>
            <a:endParaRPr lang="en-US"/>
          </a:p>
        </p:txBody>
      </p:sp>
      <p:sp>
        <p:nvSpPr>
          <p:cNvPr id="30728"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307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307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extLst>
      <p:ext uri="{BB962C8B-B14F-4D97-AF65-F5344CB8AC3E}">
        <p14:creationId xmlns:p14="http://schemas.microsoft.com/office/powerpoint/2010/main" val="182410180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202488" y="220663"/>
            <a:ext cx="4625975" cy="3468687"/>
          </a:xfrm>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r>
              <a:rPr lang="en-US" smtClean="0"/>
              <a:t>&lt;month year&gt;</a:t>
            </a:r>
            <a:endParaRPr lang="en-US"/>
          </a:p>
        </p:txBody>
      </p:sp>
      <p:sp>
        <p:nvSpPr>
          <p:cNvPr id="5" name="Footer Placeholder 4"/>
          <p:cNvSpPr>
            <a:spLocks noGrp="1"/>
          </p:cNvSpPr>
          <p:nvPr>
            <p:ph type="ftr" sz="quarter" idx="11"/>
          </p:nvPr>
        </p:nvSpPr>
        <p:spPr/>
        <p:txBody>
          <a:bodyPr/>
          <a:lstStyle/>
          <a:p>
            <a:pPr lvl="4">
              <a:defRPr/>
            </a:pPr>
            <a:r>
              <a:rPr lang="en-US" smtClean="0"/>
              <a:t>&lt;author&gt;, &lt;company&gt;</a:t>
            </a:r>
            <a:endParaRPr lang="en-US"/>
          </a:p>
        </p:txBody>
      </p:sp>
      <p:sp>
        <p:nvSpPr>
          <p:cNvPr id="6" name="Slide Number Placeholder 5"/>
          <p:cNvSpPr>
            <a:spLocks noGrp="1"/>
          </p:cNvSpPr>
          <p:nvPr>
            <p:ph type="sldNum" sz="quarter" idx="12"/>
          </p:nvPr>
        </p:nvSpPr>
        <p:spPr/>
        <p:txBody>
          <a:bodyPr/>
          <a:lstStyle/>
          <a:p>
            <a:r>
              <a:rPr lang="en-US" smtClean="0"/>
              <a:t>Page </a:t>
            </a:r>
            <a:fld id="{74F801F5-A82D-402B-9E99-F10C03DFC974}" type="slidenum">
              <a:rPr lang="en-US" smtClean="0"/>
              <a:pPr/>
              <a:t>1</a:t>
            </a:fld>
            <a:endParaRPr lang="en-US"/>
          </a:p>
        </p:txBody>
      </p:sp>
      <p:sp>
        <p:nvSpPr>
          <p:cNvPr id="7" name="Header Placeholder 6"/>
          <p:cNvSpPr>
            <a:spLocks noGrp="1"/>
          </p:cNvSpPr>
          <p:nvPr>
            <p:ph type="hdr" sz="quarter" idx="13"/>
          </p:nvPr>
        </p:nvSpPr>
        <p:spPr/>
        <p:txBody>
          <a:bodyPr/>
          <a:lstStyle/>
          <a:p>
            <a:pPr>
              <a:defRPr/>
            </a:pPr>
            <a:r>
              <a:rPr lang="en-US" smtClean="0"/>
              <a:t>IEEE 802.15</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zh-CN" smtClean="0"/>
              <a:t>March  2013</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t>Slide </a:t>
            </a:r>
            <a:fld id="{0A8F1ED5-25F2-458B-9908-AE412DA48727}"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zh-CN" smtClean="0"/>
              <a:t>March  2013</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t>Slide </a:t>
            </a:r>
            <a:fld id="{1CF66674-9D96-4619-B5A1-D7CA8272FE16}" type="slidenum">
              <a:rPr lang="en-US"/>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zh-CN" smtClean="0"/>
              <a:t>March  2013</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t>Slide </a:t>
            </a:r>
            <a:fld id="{9693CDF3-27FE-4ECF-B1E4-4B9654B663A4}" type="slidenum">
              <a:rPr lang="en-US"/>
              <a:pPr/>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378281"/>
            <a:ext cx="1600200" cy="215444"/>
          </a:xfrm>
        </p:spPr>
        <p:txBody>
          <a:bodyPr/>
          <a:lstStyle>
            <a:lvl1pPr>
              <a:defRPr>
                <a:ea typeface="+mn-ea"/>
              </a:defRPr>
            </a:lvl1pPr>
          </a:lstStyle>
          <a:p>
            <a:pPr>
              <a:defRPr/>
            </a:pPr>
            <a:r>
              <a:rPr lang="en-US" altLang="zh-CN" smtClean="0"/>
              <a:t>March  2013</a:t>
            </a:r>
            <a:endParaRPr lang="en-US" altLang="zh-CN" dirty="0"/>
          </a:p>
        </p:txBody>
      </p:sp>
      <p:sp>
        <p:nvSpPr>
          <p:cNvPr id="6" name="Footer Placeholder 5"/>
          <p:cNvSpPr>
            <a:spLocks noGrp="1"/>
          </p:cNvSpPr>
          <p:nvPr>
            <p:ph type="ftr" sz="quarter" idx="11"/>
          </p:nvPr>
        </p:nvSpPr>
        <p:spPr>
          <a:xfrm>
            <a:off x="5486400" y="6475413"/>
            <a:ext cx="3067050" cy="184666"/>
          </a:xfrm>
        </p:spPr>
        <p:txBody>
          <a:bodyPr/>
          <a:lstStyle>
            <a:lvl1pPr>
              <a:defRPr/>
            </a:lvl1pPr>
          </a:lstStyle>
          <a:p>
            <a:pPr>
              <a:defRPr/>
            </a:pPr>
            <a:endParaRPr lang="en-US" altLang="zh-CN" dirty="0"/>
          </a:p>
        </p:txBody>
      </p:sp>
      <p:sp>
        <p:nvSpPr>
          <p:cNvPr id="7" name="Slide Number Placeholder 6"/>
          <p:cNvSpPr>
            <a:spLocks noGrp="1"/>
          </p:cNvSpPr>
          <p:nvPr>
            <p:ph type="sldNum" sz="quarter" idx="12"/>
          </p:nvPr>
        </p:nvSpPr>
        <p:spPr/>
        <p:txBody>
          <a:bodyPr/>
          <a:lstStyle>
            <a:lvl1pPr>
              <a:defRPr/>
            </a:lvl1pPr>
          </a:lstStyle>
          <a:p>
            <a:r>
              <a:rPr lang="en-US" altLang="zh-CN"/>
              <a:t>Slide </a:t>
            </a:r>
            <a:fld id="{08CC115A-BB95-4961-8189-074566017B33}" type="slidenum">
              <a:rPr lang="en-US" altLang="zh-CN"/>
              <a:pPr/>
              <a:t>‹#›</a:t>
            </a:fld>
            <a:endParaRPr lang="en-US" altLang="zh-CN"/>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7620000" cy="1143000"/>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zh-CN" smtClean="0"/>
              <a:t>March  2013</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t>Slide </a:t>
            </a:r>
            <a:fld id="{3D7B28C0-BB67-4036-BA37-A1CE406089FA}" type="slidenum">
              <a:rPr lang="en-US"/>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altLang="zh-CN" smtClean="0"/>
              <a:t>March  2013</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t>Slide </a:t>
            </a:r>
            <a:fld id="{3C6AE035-72F6-4D72-9266-F7AEE524976E}" type="slidenum">
              <a:rPr lang="en-US"/>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altLang="zh-CN" smtClean="0"/>
              <a:t>March  2013</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t>Slide </a:t>
            </a:r>
            <a:fld id="{2D4674A9-EEF3-4363-A19D-B0F833FB6C6F}" type="slidenum">
              <a:rPr lang="en-US"/>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altLang="zh-CN" smtClean="0"/>
              <a:t>March  2013</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t>Slide </a:t>
            </a:r>
            <a:fld id="{6590184A-F7FC-4E20-9600-04DF99542310}" type="slidenum">
              <a:rPr lang="en-US"/>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altLang="zh-CN" smtClean="0"/>
              <a:t>March  2013</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t>Slide </a:t>
            </a:r>
            <a:fld id="{1C071315-537A-42B2-A340-6921EB7B77F1}" type="slidenum">
              <a:rPr lang="en-US"/>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77825"/>
            <a:ext cx="1600200" cy="215900"/>
          </a:xfrm>
          <a:ln/>
        </p:spPr>
        <p:txBody>
          <a:bodyPr/>
          <a:lstStyle>
            <a:lvl1pPr>
              <a:defRPr/>
            </a:lvl1pPr>
          </a:lstStyle>
          <a:p>
            <a:r>
              <a:rPr lang="en-US" altLang="zh-CN" smtClean="0"/>
              <a:t>March  2013</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t>Slide </a:t>
            </a:r>
            <a:fld id="{437FD4E9-F2DD-4ECA-A3B9-29AD70F5D8FD}" type="slidenum">
              <a:rPr lang="en-US"/>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05200" y="91440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ltLang="zh-CN" smtClean="0"/>
              <a:t>March  2013</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t>Slide </a:t>
            </a:r>
            <a:fld id="{AD550240-AE96-413A-9AC3-2D41864E5AC8}" type="slidenum">
              <a:rPr lang="en-US"/>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ltLang="zh-CN" smtClean="0"/>
              <a:t>March  2013</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t>Slide </a:t>
            </a:r>
            <a:fld id="{59C3DB02-7CAC-4C19-9B08-B82D9BB5284E}" type="slidenum">
              <a:rPr lang="en-US"/>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r>
              <a:rPr lang="en-US" altLang="zh-CN" smtClean="0"/>
              <a:t>March  2013</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ea typeface="+mn-ea"/>
              </a:defRPr>
            </a:lvl1pPr>
          </a:lstStyle>
          <a:p>
            <a:pPr>
              <a:defRPr/>
            </a:pP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t>Slide </a:t>
            </a:r>
            <a:fld id="{9C39BDA9-6374-43D0-AECF-48C59A5E1E77}" type="slidenum">
              <a:rPr lang="en-US"/>
              <a:pPr/>
              <a:t>‹#›</a:t>
            </a:fld>
            <a:endParaRPr lang="en-US"/>
          </a:p>
        </p:txBody>
      </p:sp>
      <p:sp>
        <p:nvSpPr>
          <p:cNvPr id="1031" name="Rectangle 7"/>
          <p:cNvSpPr>
            <a:spLocks noChangeArrowheads="1"/>
          </p:cNvSpPr>
          <p:nvPr/>
        </p:nvSpPr>
        <p:spPr bwMode="auto">
          <a:xfrm>
            <a:off x="3581400" y="393700"/>
            <a:ext cx="4876800" cy="215900"/>
          </a:xfrm>
          <a:prstGeom prst="rect">
            <a:avLst/>
          </a:prstGeom>
          <a:noFill/>
          <a:ln w="9525">
            <a:noFill/>
            <a:miter lim="800000"/>
            <a:headEnd/>
            <a:tailEnd/>
          </a:ln>
        </p:spPr>
        <p:txBody>
          <a:bodyPr lIns="0" tIns="0" rIns="0" bIns="0" anchor="b">
            <a:spAutoFit/>
          </a:bodyPr>
          <a:lstStyle/>
          <a:p>
            <a:pPr lvl="4" algn="r" eaLnBrk="0" hangingPunct="0">
              <a:defRPr/>
            </a:pPr>
            <a:r>
              <a:rPr lang="en-US" altLang="zh-CN" sz="1400" b="1" dirty="0">
                <a:ea typeface="宋体" pitchFamily="2" charset="-122"/>
              </a:rPr>
              <a:t>IEEE </a:t>
            </a:r>
            <a:r>
              <a:rPr lang="en-US" altLang="zh-CN" sz="1400" b="1" dirty="0" smtClean="0">
                <a:ea typeface="宋体" pitchFamily="2" charset="-122"/>
              </a:rPr>
              <a:t>802</a:t>
            </a:r>
            <a:r>
              <a:rPr lang="en-US" altLang="zh-CN" sz="1400" b="1" dirty="0" smtClean="0">
                <a:ea typeface="宋体" pitchFamily="2" charset="-122"/>
              </a:rPr>
              <a:t>.</a:t>
            </a:r>
            <a:r>
              <a:rPr lang="en-US" sz="1400" b="1" dirty="0" smtClean="0">
                <a:effectLst/>
              </a:rPr>
              <a:t> 15-14-0052-00-004q</a:t>
            </a:r>
            <a:endParaRPr lang="en-US" altLang="zh-CN" sz="1400" b="1" dirty="0">
              <a:ea typeface="宋体"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timing>
    <p:tnLst>
      <p:par>
        <p:cTn id="1" dur="indefinite" restart="never" nodeType="tmRoot"/>
      </p:par>
    </p:tnLst>
  </p:timing>
  <p:hf hdr="0" ft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lide Number Placeholder 3"/>
          <p:cNvSpPr>
            <a:spLocks noGrp="1"/>
          </p:cNvSpPr>
          <p:nvPr>
            <p:ph type="sldNum" sz="quarter" idx="4294967295"/>
          </p:nvPr>
        </p:nvSpPr>
        <p:spPr>
          <a:xfrm>
            <a:off x="4191000" y="6475413"/>
            <a:ext cx="684213" cy="153987"/>
          </a:xfrm>
          <a:prstGeom prst="rect">
            <a:avLst/>
          </a:prstGeom>
          <a:noFill/>
        </p:spPr>
        <p:txBody>
          <a:bodyPr/>
          <a:lstStyle/>
          <a:p>
            <a:r>
              <a:rPr lang="en-US" altLang="zh-CN" dirty="0"/>
              <a:t>Slide </a:t>
            </a:r>
            <a:fld id="{23FF1C1B-DC22-4BC4-850F-478FCC36F426}" type="slidenum">
              <a:rPr lang="en-US" altLang="zh-CN"/>
              <a:pPr/>
              <a:t>1</a:t>
            </a:fld>
            <a:endParaRPr lang="en-US" altLang="zh-CN" dirty="0"/>
          </a:p>
        </p:txBody>
      </p:sp>
      <p:sp>
        <p:nvSpPr>
          <p:cNvPr id="27651" name="Rectangle 3"/>
          <p:cNvSpPr>
            <a:spLocks noChangeArrowheads="1"/>
          </p:cNvSpPr>
          <p:nvPr/>
        </p:nvSpPr>
        <p:spPr bwMode="auto">
          <a:xfrm>
            <a:off x="152400" y="609600"/>
            <a:ext cx="8991600" cy="5293757"/>
          </a:xfrm>
          <a:prstGeom prst="rect">
            <a:avLst/>
          </a:prstGeom>
          <a:noFill/>
          <a:ln w="12700">
            <a:noFill/>
            <a:miter lim="800000"/>
            <a:headEnd type="none" w="sm" len="sm"/>
            <a:tailEnd type="none" w="sm" len="sm"/>
          </a:ln>
          <a:effectLst/>
        </p:spPr>
        <p:txBody>
          <a:bodyPr>
            <a:spAutoFit/>
          </a:bodyPr>
          <a:lstStyle/>
          <a:p>
            <a:pPr algn="ctr" eaLnBrk="0" hangingPunct="0"/>
            <a:r>
              <a:rPr lang="en-US" altLang="zh-CN"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zh-CN" sz="1800" b="1" dirty="0">
              <a:solidFill>
                <a:schemeClr val="tx2"/>
              </a:solidFill>
            </a:endParaRPr>
          </a:p>
          <a:p>
            <a:pPr eaLnBrk="0" hangingPunct="0"/>
            <a:endParaRPr lang="en-US" altLang="zh-CN" sz="1800" dirty="0">
              <a:solidFill>
                <a:schemeClr val="tx2"/>
              </a:solidFill>
            </a:endParaRPr>
          </a:p>
          <a:p>
            <a:pPr eaLnBrk="0" hangingPunct="0"/>
            <a:r>
              <a:rPr lang="en-US" altLang="zh-CN" sz="1800" b="1" dirty="0">
                <a:solidFill>
                  <a:schemeClr val="tx2"/>
                </a:solidFill>
              </a:rPr>
              <a:t>Submission Title:</a:t>
            </a:r>
            <a:r>
              <a:rPr lang="en-US" altLang="zh-CN" sz="1800" dirty="0">
                <a:solidFill>
                  <a:schemeClr val="tx2"/>
                </a:solidFill>
              </a:rPr>
              <a:t>	</a:t>
            </a:r>
            <a:r>
              <a:rPr lang="en-US" sz="1800" dirty="0" smtClean="0"/>
              <a:t> </a:t>
            </a:r>
            <a:r>
              <a:rPr lang="en-US" sz="1800" dirty="0"/>
              <a:t>Simulation of </a:t>
            </a:r>
            <a:r>
              <a:rPr lang="en-US" sz="1800" dirty="0" smtClean="0"/>
              <a:t>flat </a:t>
            </a:r>
            <a:r>
              <a:rPr lang="en-US" sz="1800" dirty="0"/>
              <a:t>Ricean </a:t>
            </a:r>
            <a:r>
              <a:rPr lang="en-US" sz="1800" dirty="0" smtClean="0"/>
              <a:t>fading </a:t>
            </a:r>
            <a:r>
              <a:rPr lang="en-US" sz="1800" dirty="0"/>
              <a:t>c</a:t>
            </a:r>
            <a:r>
              <a:rPr lang="en-US" sz="1800" dirty="0" smtClean="0"/>
              <a:t>hannel</a:t>
            </a:r>
            <a:endParaRPr lang="en-US" sz="1800" dirty="0" smtClean="0"/>
          </a:p>
          <a:p>
            <a:pPr eaLnBrk="0" hangingPunct="0"/>
            <a:r>
              <a:rPr lang="en-US" altLang="zh-CN" sz="1800" b="1" dirty="0" smtClean="0">
                <a:solidFill>
                  <a:schemeClr val="tx2"/>
                </a:solidFill>
              </a:rPr>
              <a:t>Date </a:t>
            </a:r>
            <a:r>
              <a:rPr lang="en-US" altLang="zh-CN" sz="1800" b="1" dirty="0" smtClean="0"/>
              <a:t>Submitted:	 </a:t>
            </a:r>
            <a:r>
              <a:rPr lang="en-US" altLang="zh-CN" sz="1800" dirty="0" smtClean="0"/>
              <a:t>January 21, 2014	</a:t>
            </a:r>
          </a:p>
          <a:p>
            <a:pPr eaLnBrk="0" hangingPunct="0"/>
            <a:r>
              <a:rPr lang="en-US" altLang="zh-CN" sz="1800" b="1" dirty="0" smtClean="0"/>
              <a:t>Source</a:t>
            </a:r>
            <a:r>
              <a:rPr lang="en-US" altLang="zh-CN" sz="1800" b="1" dirty="0"/>
              <a:t>:</a:t>
            </a:r>
            <a:r>
              <a:rPr lang="en-US" altLang="zh-CN" sz="1800" dirty="0"/>
              <a:t> 	</a:t>
            </a:r>
            <a:r>
              <a:rPr lang="en-US" altLang="zh-CN" sz="1800" dirty="0">
                <a:solidFill>
                  <a:schemeClr val="tx2"/>
                </a:solidFill>
              </a:rPr>
              <a:t> </a:t>
            </a:r>
            <a:r>
              <a:rPr lang="en-US" altLang="zh-CN" sz="1800" dirty="0" smtClean="0">
                <a:solidFill>
                  <a:schemeClr val="tx2"/>
                </a:solidFill>
              </a:rPr>
              <a:t>Jinesh P Nair</a:t>
            </a:r>
            <a:r>
              <a:rPr lang="en-US" altLang="zh-CN" sz="1800" baseline="30000" dirty="0" smtClean="0">
                <a:solidFill>
                  <a:schemeClr val="tx2"/>
                </a:solidFill>
              </a:rPr>
              <a:t>1</a:t>
            </a:r>
            <a:r>
              <a:rPr lang="en-US" altLang="zh-CN" sz="1800" dirty="0" smtClean="0">
                <a:solidFill>
                  <a:schemeClr val="tx2"/>
                </a:solidFill>
              </a:rPr>
              <a:t>, Kiran Bynam</a:t>
            </a:r>
            <a:r>
              <a:rPr lang="en-US" altLang="zh-CN" sz="1800" baseline="30000" dirty="0" smtClean="0">
                <a:solidFill>
                  <a:schemeClr val="tx2"/>
                </a:solidFill>
              </a:rPr>
              <a:t>1</a:t>
            </a:r>
            <a:r>
              <a:rPr lang="en-US" altLang="zh-CN" sz="1800" dirty="0" smtClean="0">
                <a:solidFill>
                  <a:schemeClr val="tx2"/>
                </a:solidFill>
              </a:rPr>
              <a:t>, Youngsoo Kim</a:t>
            </a:r>
            <a:r>
              <a:rPr lang="en-US" altLang="zh-CN" sz="1800" baseline="30000" dirty="0" smtClean="0">
                <a:solidFill>
                  <a:schemeClr val="tx2"/>
                </a:solidFill>
              </a:rPr>
              <a:t>1,</a:t>
            </a:r>
            <a:r>
              <a:rPr lang="en-US" altLang="zh-CN" sz="1800" dirty="0" smtClean="0">
                <a:solidFill>
                  <a:schemeClr val="tx2"/>
                </a:solidFill>
              </a:rPr>
              <a:t>, Chandrashekhar  Thejaswi PS</a:t>
            </a:r>
            <a:r>
              <a:rPr lang="en-US" altLang="zh-CN" sz="1800" baseline="30000" dirty="0" smtClean="0">
                <a:solidFill>
                  <a:schemeClr val="tx2"/>
                </a:solidFill>
              </a:rPr>
              <a:t>1</a:t>
            </a:r>
            <a:r>
              <a:rPr lang="en-US" altLang="zh-CN" sz="1800" dirty="0" smtClean="0"/>
              <a:t>, </a:t>
            </a:r>
            <a:r>
              <a:rPr lang="en-US" altLang="zh-CN" sz="1800" dirty="0">
                <a:solidFill>
                  <a:schemeClr val="tx2"/>
                </a:solidFill>
              </a:rPr>
              <a:t>Frederik </a:t>
            </a:r>
            <a:r>
              <a:rPr lang="en-US" altLang="zh-CN" sz="1800" dirty="0" smtClean="0">
                <a:solidFill>
                  <a:schemeClr val="tx2"/>
                </a:solidFill>
              </a:rPr>
              <a:t>Beer</a:t>
            </a:r>
            <a:r>
              <a:rPr lang="en-US" altLang="zh-CN" sz="1800" baseline="30000" dirty="0" smtClean="0">
                <a:solidFill>
                  <a:schemeClr val="tx2"/>
                </a:solidFill>
              </a:rPr>
              <a:t>2</a:t>
            </a:r>
            <a:r>
              <a:rPr lang="en-US" altLang="zh-CN" sz="1800" dirty="0" smtClean="0">
                <a:solidFill>
                  <a:schemeClr val="tx2"/>
                </a:solidFill>
              </a:rPr>
              <a:t>.</a:t>
            </a:r>
            <a:endParaRPr lang="en-US" altLang="zh-CN" sz="1800" dirty="0" smtClean="0"/>
          </a:p>
          <a:p>
            <a:pPr eaLnBrk="0" hangingPunct="0"/>
            <a:r>
              <a:rPr lang="en-US" altLang="zh-CN" sz="1800" dirty="0"/>
              <a:t>	</a:t>
            </a:r>
            <a:r>
              <a:rPr lang="en-US" altLang="zh-CN" sz="1800" baseline="30000" dirty="0" smtClean="0"/>
              <a:t>1</a:t>
            </a:r>
            <a:r>
              <a:rPr lang="en-US" altLang="zh-CN" sz="1800" dirty="0" smtClean="0"/>
              <a:t>Samsung Electronics, </a:t>
            </a:r>
            <a:r>
              <a:rPr lang="en-US" altLang="zh-CN" sz="1800" baseline="30000" dirty="0" smtClean="0"/>
              <a:t>2</a:t>
            </a:r>
            <a:r>
              <a:rPr lang="en-US" altLang="zh-CN" sz="1800" dirty="0" smtClean="0"/>
              <a:t>FAU/IIS</a:t>
            </a:r>
            <a:r>
              <a:rPr lang="en-US" altLang="zh-CN" sz="1800" dirty="0"/>
              <a:t>	</a:t>
            </a:r>
          </a:p>
          <a:p>
            <a:pPr eaLnBrk="0" hangingPunct="0"/>
            <a:r>
              <a:rPr lang="en-US" altLang="zh-CN" sz="1800" dirty="0"/>
              <a:t>	</a:t>
            </a:r>
            <a:r>
              <a:rPr lang="en-US" altLang="zh-CN" sz="1800" dirty="0" smtClean="0"/>
              <a:t>Phone:</a:t>
            </a:r>
            <a:r>
              <a:rPr lang="en-US" altLang="zh-CN" sz="1800" dirty="0"/>
              <a:t>	</a:t>
            </a:r>
            <a:r>
              <a:rPr lang="en-US" altLang="zh-CN" sz="1800" dirty="0" smtClean="0"/>
              <a:t>+918041819999-464, Fax: +918041819999</a:t>
            </a:r>
            <a:endParaRPr lang="en-US" altLang="zh-CN" sz="1800" dirty="0"/>
          </a:p>
          <a:p>
            <a:pPr eaLnBrk="0" hangingPunct="0"/>
            <a:r>
              <a:rPr lang="en-US" altLang="zh-CN" sz="1800" dirty="0"/>
              <a:t>	E-Mail: 	</a:t>
            </a:r>
            <a:r>
              <a:rPr lang="en-US" altLang="zh-CN" sz="1800" dirty="0" smtClean="0"/>
              <a:t>jinesh.p@samsung.com</a:t>
            </a:r>
            <a:endParaRPr lang="en-US" altLang="zh-CN" sz="1800" dirty="0"/>
          </a:p>
          <a:p>
            <a:pPr eaLnBrk="0" hangingPunct="0"/>
            <a:r>
              <a:rPr lang="en-US" altLang="zh-CN" sz="1800" b="1" dirty="0"/>
              <a:t>Abstract:</a:t>
            </a:r>
            <a:r>
              <a:rPr lang="en-US" altLang="zh-CN" sz="1800" dirty="0"/>
              <a:t> </a:t>
            </a:r>
            <a:r>
              <a:rPr lang="en-US" altLang="zh-CN" sz="1800" dirty="0" smtClean="0"/>
              <a:t>Description of s</a:t>
            </a:r>
            <a:r>
              <a:rPr lang="en-US" sz="1800" dirty="0" smtClean="0"/>
              <a:t>imulation </a:t>
            </a:r>
            <a:r>
              <a:rPr lang="en-US" sz="1800" dirty="0"/>
              <a:t>of </a:t>
            </a:r>
            <a:r>
              <a:rPr lang="en-US" sz="1800" dirty="0" smtClean="0"/>
              <a:t>flat </a:t>
            </a:r>
            <a:r>
              <a:rPr lang="en-US" sz="1800" dirty="0"/>
              <a:t>Ricean </a:t>
            </a:r>
            <a:r>
              <a:rPr lang="en-US" sz="1800" dirty="0" smtClean="0"/>
              <a:t>fading </a:t>
            </a:r>
            <a:r>
              <a:rPr lang="en-US" sz="1800" dirty="0"/>
              <a:t>c</a:t>
            </a:r>
            <a:r>
              <a:rPr lang="en-US" sz="1800" dirty="0" smtClean="0"/>
              <a:t>hannel</a:t>
            </a:r>
            <a:endParaRPr lang="en-US" sz="1800" dirty="0"/>
          </a:p>
          <a:p>
            <a:pPr eaLnBrk="0" hangingPunct="0">
              <a:spcBef>
                <a:spcPts val="600"/>
              </a:spcBef>
              <a:spcAft>
                <a:spcPts val="600"/>
              </a:spcAft>
            </a:pPr>
            <a:r>
              <a:rPr lang="en-US" altLang="zh-CN" sz="1800" b="1" dirty="0" smtClean="0"/>
              <a:t>Purpose</a:t>
            </a:r>
            <a:r>
              <a:rPr lang="en-US" altLang="zh-CN" sz="1800" b="1" dirty="0"/>
              <a:t>:</a:t>
            </a:r>
            <a:r>
              <a:rPr lang="en-US" altLang="zh-CN" sz="1800" dirty="0"/>
              <a:t>	</a:t>
            </a:r>
            <a:r>
              <a:rPr lang="en-US" altLang="zh-CN" sz="1800" dirty="0" smtClean="0"/>
              <a:t>Reference on channel models for fair comparison of proposals and system evaluation</a:t>
            </a:r>
            <a:endParaRPr lang="en-US" altLang="zh-CN" sz="1800" dirty="0"/>
          </a:p>
          <a:p>
            <a:pPr eaLnBrk="0" hangingPunct="0"/>
            <a:r>
              <a:rPr lang="en-US" altLang="zh-CN" sz="1800" b="1" dirty="0">
                <a:solidFill>
                  <a:schemeClr val="tx2"/>
                </a:solidFill>
              </a:rPr>
              <a:t>Notice:</a:t>
            </a:r>
            <a:r>
              <a:rPr lang="en-US" altLang="zh-CN" sz="18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r>
              <a:rPr lang="en-US" altLang="zh-CN" sz="1800" b="1" dirty="0">
                <a:solidFill>
                  <a:schemeClr val="tx2"/>
                </a:solidFill>
              </a:rPr>
              <a:t>Release:</a:t>
            </a:r>
            <a:r>
              <a:rPr lang="en-US" altLang="zh-CN" sz="1800" dirty="0">
                <a:solidFill>
                  <a:schemeClr val="tx2"/>
                </a:solidFill>
              </a:rPr>
              <a:t>	The contributor acknowledges and accepts that this contribution becomes the property of IEEE and may be made publicly available by P802.15.	</a:t>
            </a:r>
          </a:p>
        </p:txBody>
      </p:sp>
      <p:sp>
        <p:nvSpPr>
          <p:cNvPr id="5" name="Footer Placeholder 4"/>
          <p:cNvSpPr txBox="1">
            <a:spLocks/>
          </p:cNvSpPr>
          <p:nvPr/>
        </p:nvSpPr>
        <p:spPr>
          <a:xfrm>
            <a:off x="5486400" y="6477000"/>
            <a:ext cx="3124200" cy="184666"/>
          </a:xfrm>
          <a:prstGeom prst="rect">
            <a:avLst/>
          </a:prstGeom>
          <a:noFill/>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zh-CN" sz="1100" dirty="0" smtClean="0"/>
              <a:t>Jinesh P Nair, Kiran Bynam and </a:t>
            </a:r>
            <a:r>
              <a:rPr lang="en-US" altLang="zh-CN" sz="1100" dirty="0" err="1" smtClean="0"/>
              <a:t>Youngsoo</a:t>
            </a:r>
            <a:r>
              <a:rPr lang="en-US" altLang="zh-CN" sz="1100" dirty="0" smtClean="0"/>
              <a:t> Kim</a:t>
            </a:r>
            <a:endParaRPr kumimoji="0" lang="en-US" altLang="zh-CN" sz="1100" b="0"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endParaRPr>
          </a:p>
        </p:txBody>
      </p:sp>
      <p:sp>
        <p:nvSpPr>
          <p:cNvPr id="6" name="Date Placeholder 5"/>
          <p:cNvSpPr>
            <a:spLocks noGrp="1"/>
          </p:cNvSpPr>
          <p:nvPr>
            <p:ph type="dt" sz="half" idx="10"/>
          </p:nvPr>
        </p:nvSpPr>
        <p:spPr/>
        <p:txBody>
          <a:bodyPr/>
          <a:lstStyle/>
          <a:p>
            <a:r>
              <a:rPr lang="en-US" altLang="zh-CN" dirty="0" smtClean="0"/>
              <a:t>January 2014</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Simulation Code</a:t>
            </a:r>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10</a:t>
            </a:fld>
            <a:endParaRPr lang="en-US"/>
          </a:p>
        </p:txBody>
      </p:sp>
      <p:sp>
        <p:nvSpPr>
          <p:cNvPr id="6" name="TextBox 5"/>
          <p:cNvSpPr txBox="1"/>
          <p:nvPr/>
        </p:nvSpPr>
        <p:spPr>
          <a:xfrm>
            <a:off x="457200" y="1775460"/>
            <a:ext cx="7901522" cy="3939540"/>
          </a:xfrm>
          <a:prstGeom prst="rect">
            <a:avLst/>
          </a:prstGeom>
          <a:noFill/>
        </p:spPr>
        <p:txBody>
          <a:bodyPr wrap="none" rtlCol="0">
            <a:spAutoFit/>
          </a:bodyPr>
          <a:lstStyle/>
          <a:p>
            <a:pPr marL="0" marR="0">
              <a:spcBef>
                <a:spcPts val="0"/>
              </a:spcBef>
              <a:spcAft>
                <a:spcPts val="0"/>
              </a:spcAft>
            </a:pPr>
            <a:r>
              <a:rPr lang="en-US" dirty="0">
                <a:solidFill>
                  <a:srgbClr val="228B22"/>
                </a:solidFill>
                <a:latin typeface="Courier New"/>
                <a:ea typeface="MS Mincho"/>
                <a:cs typeface="Times New Roman"/>
              </a:rPr>
              <a:t>%--------------------Doppler Filter----------------------------------------</a:t>
            </a:r>
            <a:endParaRPr lang="en-US" sz="1600" dirty="0">
              <a:latin typeface="Arial"/>
              <a:ea typeface="MS Mincho"/>
              <a:cs typeface="Times New Roman"/>
            </a:endParaRPr>
          </a:p>
          <a:p>
            <a:pPr marL="0" marR="0">
              <a:spcBef>
                <a:spcPts val="0"/>
              </a:spcBef>
              <a:spcAft>
                <a:spcPts val="0"/>
              </a:spcAft>
            </a:pPr>
            <a:r>
              <a:rPr lang="en-US" dirty="0" err="1">
                <a:solidFill>
                  <a:srgbClr val="000000"/>
                </a:solidFill>
                <a:latin typeface="Courier New"/>
                <a:ea typeface="MS Mincho"/>
                <a:cs typeface="Times New Roman"/>
              </a:rPr>
              <a:t>ft</a:t>
            </a:r>
            <a:r>
              <a:rPr lang="en-US" dirty="0">
                <a:solidFill>
                  <a:srgbClr val="000000"/>
                </a:solidFill>
                <a:latin typeface="Courier New"/>
                <a:ea typeface="MS Mincho"/>
                <a:cs typeface="Times New Roman"/>
              </a:rPr>
              <a:t> = [-fd:2*</a:t>
            </a:r>
            <a:r>
              <a:rPr lang="en-US" dirty="0" err="1">
                <a:solidFill>
                  <a:srgbClr val="000000"/>
                </a:solidFill>
                <a:latin typeface="Courier New"/>
                <a:ea typeface="MS Mincho"/>
                <a:cs typeface="Times New Roman"/>
              </a:rPr>
              <a:t>fd</a:t>
            </a:r>
            <a:r>
              <a:rPr lang="en-US" dirty="0">
                <a:solidFill>
                  <a:srgbClr val="000000"/>
                </a:solidFill>
                <a:latin typeface="Courier New"/>
                <a:ea typeface="MS Mincho"/>
                <a:cs typeface="Times New Roman"/>
              </a:rPr>
              <a:t>/(</a:t>
            </a:r>
            <a:r>
              <a:rPr lang="en-US" dirty="0" err="1">
                <a:solidFill>
                  <a:srgbClr val="000000"/>
                </a:solidFill>
                <a:latin typeface="Courier New"/>
                <a:ea typeface="MS Mincho"/>
                <a:cs typeface="Times New Roman"/>
              </a:rPr>
              <a:t>fsamp</a:t>
            </a:r>
            <a:r>
              <a:rPr lang="en-US" dirty="0">
                <a:solidFill>
                  <a:srgbClr val="000000"/>
                </a:solidFill>
                <a:latin typeface="Courier New"/>
                <a:ea typeface="MS Mincho"/>
                <a:cs typeface="Times New Roman"/>
              </a:rPr>
              <a:t>):</a:t>
            </a:r>
            <a:r>
              <a:rPr lang="en-US" dirty="0" err="1">
                <a:solidFill>
                  <a:srgbClr val="000000"/>
                </a:solidFill>
                <a:latin typeface="Courier New"/>
                <a:ea typeface="MS Mincho"/>
                <a:cs typeface="Times New Roman"/>
              </a:rPr>
              <a:t>fd</a:t>
            </a:r>
            <a:r>
              <a:rPr lang="en-US" dirty="0">
                <a:solidFill>
                  <a:srgbClr val="000000"/>
                </a:solidFill>
                <a:latin typeface="Courier New"/>
                <a:ea typeface="MS Mincho"/>
                <a:cs typeface="Times New Roman"/>
              </a:rPr>
              <a:t>];           </a:t>
            </a:r>
            <a:r>
              <a:rPr lang="en-US" dirty="0">
                <a:solidFill>
                  <a:srgbClr val="228B22"/>
                </a:solidFill>
                <a:latin typeface="Courier New"/>
                <a:ea typeface="MS Mincho"/>
                <a:cs typeface="Times New Roman"/>
              </a:rPr>
              <a:t>% Frequency axis of Doppler Filter</a:t>
            </a:r>
            <a:endParaRPr lang="en-US" sz="1600" dirty="0">
              <a:latin typeface="Arial"/>
              <a:ea typeface="MS Mincho"/>
              <a:cs typeface="Times New Roman"/>
            </a:endParaRPr>
          </a:p>
          <a:p>
            <a:pPr marL="0" marR="0">
              <a:spcBef>
                <a:spcPts val="0"/>
              </a:spcBef>
              <a:spcAft>
                <a:spcPts val="0"/>
              </a:spcAft>
            </a:pPr>
            <a:r>
              <a:rPr lang="en-US" dirty="0" err="1">
                <a:solidFill>
                  <a:srgbClr val="000000"/>
                </a:solidFill>
                <a:latin typeface="Courier New"/>
                <a:ea typeface="MS Mincho"/>
                <a:cs typeface="Times New Roman"/>
              </a:rPr>
              <a:t>Sf</a:t>
            </a:r>
            <a:r>
              <a:rPr lang="en-US" dirty="0">
                <a:solidFill>
                  <a:srgbClr val="000000"/>
                </a:solidFill>
                <a:latin typeface="Courier New"/>
                <a:ea typeface="MS Mincho"/>
                <a:cs typeface="Times New Roman"/>
              </a:rPr>
              <a:t> = 1.5./(pi*</a:t>
            </a:r>
            <a:r>
              <a:rPr lang="en-US" dirty="0" err="1">
                <a:solidFill>
                  <a:srgbClr val="000000"/>
                </a:solidFill>
                <a:latin typeface="Courier New"/>
                <a:ea typeface="MS Mincho"/>
                <a:cs typeface="Times New Roman"/>
              </a:rPr>
              <a:t>fd</a:t>
            </a:r>
            <a:r>
              <a:rPr lang="en-US" dirty="0">
                <a:solidFill>
                  <a:srgbClr val="000000"/>
                </a:solidFill>
                <a:latin typeface="Courier New"/>
                <a:ea typeface="MS Mincho"/>
                <a:cs typeface="Times New Roman"/>
              </a:rPr>
              <a:t>*</a:t>
            </a:r>
            <a:r>
              <a:rPr lang="en-US" dirty="0" err="1">
                <a:solidFill>
                  <a:srgbClr val="000000"/>
                </a:solidFill>
                <a:latin typeface="Courier New"/>
                <a:ea typeface="MS Mincho"/>
                <a:cs typeface="Times New Roman"/>
              </a:rPr>
              <a:t>sqrt</a:t>
            </a:r>
            <a:r>
              <a:rPr lang="en-US" dirty="0">
                <a:solidFill>
                  <a:srgbClr val="000000"/>
                </a:solidFill>
                <a:latin typeface="Courier New"/>
                <a:ea typeface="MS Mincho"/>
                <a:cs typeface="Times New Roman"/>
              </a:rPr>
              <a:t>(1-(</a:t>
            </a:r>
            <a:r>
              <a:rPr lang="en-US" dirty="0" err="1">
                <a:solidFill>
                  <a:srgbClr val="000000"/>
                </a:solidFill>
                <a:latin typeface="Courier New"/>
                <a:ea typeface="MS Mincho"/>
                <a:cs typeface="Times New Roman"/>
              </a:rPr>
              <a:t>ft</a:t>
            </a:r>
            <a:r>
              <a:rPr lang="en-US" dirty="0">
                <a:solidFill>
                  <a:srgbClr val="000000"/>
                </a:solidFill>
                <a:latin typeface="Courier New"/>
                <a:ea typeface="MS Mincho"/>
                <a:cs typeface="Times New Roman"/>
              </a:rPr>
              <a:t>/</a:t>
            </a:r>
            <a:r>
              <a:rPr lang="en-US" dirty="0" err="1">
                <a:solidFill>
                  <a:srgbClr val="000000"/>
                </a:solidFill>
                <a:latin typeface="Courier New"/>
                <a:ea typeface="MS Mincho"/>
                <a:cs typeface="Times New Roman"/>
              </a:rPr>
              <a:t>fd</a:t>
            </a:r>
            <a:r>
              <a:rPr lang="en-US" dirty="0">
                <a:solidFill>
                  <a:srgbClr val="000000"/>
                </a:solidFill>
                <a:latin typeface="Courier New"/>
                <a:ea typeface="MS Mincho"/>
                <a:cs typeface="Times New Roman"/>
              </a:rPr>
              <a:t>).^2)); </a:t>
            </a:r>
            <a:r>
              <a:rPr lang="en-US" dirty="0">
                <a:solidFill>
                  <a:srgbClr val="228B22"/>
                </a:solidFill>
                <a:latin typeface="Courier New"/>
                <a:ea typeface="MS Mincho"/>
                <a:cs typeface="Times New Roman"/>
              </a:rPr>
              <a:t>% Doppler Filter</a:t>
            </a:r>
            <a:endParaRPr lang="en-US" sz="1600" dirty="0">
              <a:latin typeface="Arial"/>
              <a:ea typeface="MS Mincho"/>
              <a:cs typeface="Times New Roman"/>
            </a:endParaRPr>
          </a:p>
          <a:p>
            <a:pPr marL="0" marR="0">
              <a:spcBef>
                <a:spcPts val="0"/>
              </a:spcBef>
              <a:spcAft>
                <a:spcPts val="0"/>
              </a:spcAft>
            </a:pPr>
            <a:r>
              <a:rPr lang="en-US" dirty="0" err="1">
                <a:solidFill>
                  <a:srgbClr val="000000"/>
                </a:solidFill>
                <a:latin typeface="Courier New"/>
                <a:ea typeface="MS Mincho"/>
                <a:cs typeface="Times New Roman"/>
              </a:rPr>
              <a:t>Sf</a:t>
            </a:r>
            <a:r>
              <a:rPr lang="en-US" dirty="0">
                <a:solidFill>
                  <a:srgbClr val="000000"/>
                </a:solidFill>
                <a:latin typeface="Courier New"/>
                <a:ea typeface="MS Mincho"/>
                <a:cs typeface="Times New Roman"/>
              </a:rPr>
              <a:t>(1) = 1000;                         </a:t>
            </a:r>
            <a:r>
              <a:rPr lang="en-US" dirty="0">
                <a:solidFill>
                  <a:srgbClr val="228B22"/>
                </a:solidFill>
                <a:latin typeface="Courier New"/>
                <a:ea typeface="MS Mincho"/>
                <a:cs typeface="Times New Roman"/>
              </a:rPr>
              <a:t>% limiting the infinite values</a:t>
            </a:r>
            <a:endParaRPr lang="en-US" sz="1600" dirty="0">
              <a:latin typeface="Arial"/>
              <a:ea typeface="MS Mincho"/>
              <a:cs typeface="Times New Roman"/>
            </a:endParaRPr>
          </a:p>
          <a:p>
            <a:pPr marL="0" marR="0">
              <a:spcBef>
                <a:spcPts val="0"/>
              </a:spcBef>
              <a:spcAft>
                <a:spcPts val="0"/>
              </a:spcAft>
            </a:pPr>
            <a:r>
              <a:rPr lang="en-US" dirty="0" err="1">
                <a:solidFill>
                  <a:srgbClr val="000000"/>
                </a:solidFill>
                <a:latin typeface="Courier New"/>
                <a:ea typeface="MS Mincho"/>
                <a:cs typeface="Times New Roman"/>
              </a:rPr>
              <a:t>Sf</a:t>
            </a:r>
            <a:r>
              <a:rPr lang="en-US" dirty="0">
                <a:solidFill>
                  <a:srgbClr val="000000"/>
                </a:solidFill>
                <a:latin typeface="Courier New"/>
                <a:ea typeface="MS Mincho"/>
                <a:cs typeface="Times New Roman"/>
              </a:rPr>
              <a:t>(end) = </a:t>
            </a:r>
            <a:r>
              <a:rPr lang="en-US" dirty="0" err="1">
                <a:solidFill>
                  <a:srgbClr val="000000"/>
                </a:solidFill>
                <a:latin typeface="Courier New"/>
                <a:ea typeface="MS Mincho"/>
                <a:cs typeface="Times New Roman"/>
              </a:rPr>
              <a:t>Sf</a:t>
            </a:r>
            <a:r>
              <a:rPr lang="en-US" dirty="0">
                <a:solidFill>
                  <a:srgbClr val="000000"/>
                </a:solidFill>
                <a:latin typeface="Courier New"/>
                <a:ea typeface="MS Mincho"/>
                <a:cs typeface="Times New Roman"/>
              </a:rPr>
              <a:t>(1); </a:t>
            </a:r>
            <a:endParaRPr lang="en-US" sz="1600" dirty="0">
              <a:latin typeface="Arial"/>
              <a:ea typeface="MS Mincho"/>
              <a:cs typeface="Times New Roman"/>
            </a:endParaRPr>
          </a:p>
          <a:p>
            <a:pPr marL="0" marR="0">
              <a:spcBef>
                <a:spcPts val="0"/>
              </a:spcBef>
              <a:spcAft>
                <a:spcPts val="0"/>
              </a:spcAft>
            </a:pPr>
            <a:r>
              <a:rPr lang="en-US" dirty="0" err="1">
                <a:solidFill>
                  <a:srgbClr val="000000"/>
                </a:solidFill>
                <a:latin typeface="Courier New"/>
                <a:ea typeface="MS Mincho"/>
                <a:cs typeface="Times New Roman"/>
              </a:rPr>
              <a:t>Sf</a:t>
            </a:r>
            <a:r>
              <a:rPr lang="en-US" dirty="0">
                <a:solidFill>
                  <a:srgbClr val="000000"/>
                </a:solidFill>
                <a:latin typeface="Courier New"/>
                <a:ea typeface="MS Mincho"/>
                <a:cs typeface="Times New Roman"/>
              </a:rPr>
              <a:t> = </a:t>
            </a:r>
            <a:r>
              <a:rPr lang="en-US" dirty="0" err="1">
                <a:solidFill>
                  <a:srgbClr val="000000"/>
                </a:solidFill>
                <a:latin typeface="Courier New"/>
                <a:ea typeface="MS Mincho"/>
                <a:cs typeface="Times New Roman"/>
              </a:rPr>
              <a:t>sqrt</a:t>
            </a:r>
            <a:r>
              <a:rPr lang="en-US" dirty="0">
                <a:solidFill>
                  <a:srgbClr val="000000"/>
                </a:solidFill>
                <a:latin typeface="Courier New"/>
                <a:ea typeface="MS Mincho"/>
                <a:cs typeface="Times New Roman"/>
              </a:rPr>
              <a:t>(</a:t>
            </a:r>
            <a:r>
              <a:rPr lang="en-US" dirty="0" err="1">
                <a:solidFill>
                  <a:srgbClr val="000000"/>
                </a:solidFill>
                <a:latin typeface="Courier New"/>
                <a:ea typeface="MS Mincho"/>
                <a:cs typeface="Times New Roman"/>
              </a:rPr>
              <a:t>Sf</a:t>
            </a:r>
            <a:r>
              <a:rPr lang="en-US" dirty="0">
                <a:solidFill>
                  <a:srgbClr val="000000"/>
                </a:solidFill>
                <a:latin typeface="Courier New"/>
                <a:ea typeface="MS Mincho"/>
                <a:cs typeface="Times New Roman"/>
              </a:rPr>
              <a:t>);</a:t>
            </a:r>
            <a:endParaRPr lang="en-US" sz="1600" dirty="0">
              <a:latin typeface="Arial"/>
              <a:ea typeface="MS Mincho"/>
              <a:cs typeface="Times New Roman"/>
            </a:endParaRPr>
          </a:p>
          <a:p>
            <a:pPr marL="0" marR="0">
              <a:spcBef>
                <a:spcPts val="0"/>
              </a:spcBef>
              <a:spcAft>
                <a:spcPts val="0"/>
              </a:spcAft>
            </a:pPr>
            <a:r>
              <a:rPr lang="en-US" dirty="0">
                <a:solidFill>
                  <a:srgbClr val="000000"/>
                </a:solidFill>
                <a:latin typeface="Courier New"/>
                <a:ea typeface="MS Mincho"/>
                <a:cs typeface="Times New Roman"/>
              </a:rPr>
              <a:t> </a:t>
            </a:r>
            <a:endParaRPr lang="en-US" sz="1600" dirty="0">
              <a:latin typeface="Arial"/>
              <a:ea typeface="MS Mincho"/>
              <a:cs typeface="Times New Roman"/>
            </a:endParaRPr>
          </a:p>
          <a:p>
            <a:pPr marL="0" marR="0">
              <a:spcBef>
                <a:spcPts val="0"/>
              </a:spcBef>
              <a:spcAft>
                <a:spcPts val="0"/>
              </a:spcAft>
            </a:pPr>
            <a:r>
              <a:rPr lang="en-US" dirty="0">
                <a:solidFill>
                  <a:srgbClr val="228B22"/>
                </a:solidFill>
                <a:latin typeface="Courier New"/>
                <a:ea typeface="MS Mincho"/>
                <a:cs typeface="Times New Roman"/>
              </a:rPr>
              <a:t>%-------------------Frequency axis for </a:t>
            </a:r>
            <a:r>
              <a:rPr lang="en-US" dirty="0" err="1">
                <a:solidFill>
                  <a:srgbClr val="228B22"/>
                </a:solidFill>
                <a:latin typeface="Courier New"/>
                <a:ea typeface="MS Mincho"/>
                <a:cs typeface="Times New Roman"/>
              </a:rPr>
              <a:t>fdmax</a:t>
            </a:r>
            <a:r>
              <a:rPr lang="en-US" dirty="0">
                <a:solidFill>
                  <a:srgbClr val="228B22"/>
                </a:solidFill>
                <a:latin typeface="Courier New"/>
                <a:ea typeface="MS Mincho"/>
                <a:cs typeface="Times New Roman"/>
              </a:rPr>
              <a:t> sampling ---------------------</a:t>
            </a:r>
            <a:endParaRPr lang="en-US" sz="1600" dirty="0">
              <a:latin typeface="Arial"/>
              <a:ea typeface="MS Mincho"/>
              <a:cs typeface="Times New Roman"/>
            </a:endParaRPr>
          </a:p>
          <a:p>
            <a:pPr marL="0" marR="0">
              <a:spcBef>
                <a:spcPts val="0"/>
              </a:spcBef>
              <a:spcAft>
                <a:spcPts val="0"/>
              </a:spcAft>
            </a:pPr>
            <a:r>
              <a:rPr lang="en-US" dirty="0" err="1">
                <a:solidFill>
                  <a:srgbClr val="000000"/>
                </a:solidFill>
                <a:latin typeface="Courier New"/>
                <a:ea typeface="MS Mincho"/>
                <a:cs typeface="Times New Roman"/>
              </a:rPr>
              <a:t>fre</a:t>
            </a:r>
            <a:r>
              <a:rPr lang="en-US" dirty="0">
                <a:solidFill>
                  <a:srgbClr val="000000"/>
                </a:solidFill>
                <a:latin typeface="Courier New"/>
                <a:ea typeface="MS Mincho"/>
                <a:cs typeface="Times New Roman"/>
              </a:rPr>
              <a:t> = round((</a:t>
            </a:r>
            <a:r>
              <a:rPr lang="en-US" dirty="0" err="1">
                <a:solidFill>
                  <a:srgbClr val="000000"/>
                </a:solidFill>
                <a:latin typeface="Courier New"/>
                <a:ea typeface="MS Mincho"/>
                <a:cs typeface="Times New Roman"/>
              </a:rPr>
              <a:t>fdmax-fd</a:t>
            </a:r>
            <a:r>
              <a:rPr lang="en-US" dirty="0">
                <a:solidFill>
                  <a:srgbClr val="000000"/>
                </a:solidFill>
                <a:latin typeface="Courier New"/>
                <a:ea typeface="MS Mincho"/>
                <a:cs typeface="Times New Roman"/>
              </a:rPr>
              <a:t>)*</a:t>
            </a:r>
            <a:r>
              <a:rPr lang="en-US" dirty="0" err="1">
                <a:solidFill>
                  <a:srgbClr val="000000"/>
                </a:solidFill>
                <a:latin typeface="Courier New"/>
                <a:ea typeface="MS Mincho"/>
                <a:cs typeface="Times New Roman"/>
              </a:rPr>
              <a:t>fsamp</a:t>
            </a:r>
            <a:r>
              <a:rPr lang="en-US" dirty="0">
                <a:solidFill>
                  <a:srgbClr val="000000"/>
                </a:solidFill>
                <a:latin typeface="Courier New"/>
                <a:ea typeface="MS Mincho"/>
                <a:cs typeface="Times New Roman"/>
              </a:rPr>
              <a:t>/(2*</a:t>
            </a:r>
            <a:r>
              <a:rPr lang="en-US" dirty="0" err="1">
                <a:solidFill>
                  <a:srgbClr val="000000"/>
                </a:solidFill>
                <a:latin typeface="Courier New"/>
                <a:ea typeface="MS Mincho"/>
                <a:cs typeface="Times New Roman"/>
              </a:rPr>
              <a:t>fd</a:t>
            </a:r>
            <a:r>
              <a:rPr lang="en-US" dirty="0">
                <a:solidFill>
                  <a:srgbClr val="000000"/>
                </a:solidFill>
                <a:latin typeface="Courier New"/>
                <a:ea typeface="MS Mincho"/>
                <a:cs typeface="Times New Roman"/>
              </a:rPr>
              <a:t>));   </a:t>
            </a:r>
            <a:endParaRPr lang="en-US" sz="1600" dirty="0">
              <a:latin typeface="Arial"/>
              <a:ea typeface="MS Mincho"/>
              <a:cs typeface="Times New Roman"/>
            </a:endParaRPr>
          </a:p>
          <a:p>
            <a:pPr marL="0" marR="0">
              <a:spcBef>
                <a:spcPts val="0"/>
              </a:spcBef>
              <a:spcAft>
                <a:spcPts val="0"/>
              </a:spcAft>
            </a:pPr>
            <a:r>
              <a:rPr lang="en-US" dirty="0" err="1">
                <a:solidFill>
                  <a:srgbClr val="000000"/>
                </a:solidFill>
                <a:latin typeface="Courier New"/>
                <a:ea typeface="MS Mincho"/>
                <a:cs typeface="Times New Roman"/>
              </a:rPr>
              <a:t>lft</a:t>
            </a:r>
            <a:r>
              <a:rPr lang="en-US" dirty="0">
                <a:solidFill>
                  <a:srgbClr val="000000"/>
                </a:solidFill>
                <a:latin typeface="Courier New"/>
                <a:ea typeface="MS Mincho"/>
                <a:cs typeface="Times New Roman"/>
              </a:rPr>
              <a:t> = [ -</a:t>
            </a:r>
            <a:r>
              <a:rPr lang="en-US" dirty="0" err="1">
                <a:solidFill>
                  <a:srgbClr val="000000"/>
                </a:solidFill>
                <a:latin typeface="Courier New"/>
                <a:ea typeface="MS Mincho"/>
                <a:cs typeface="Times New Roman"/>
              </a:rPr>
              <a:t>fd-fre</a:t>
            </a:r>
            <a:r>
              <a:rPr lang="en-US" dirty="0">
                <a:solidFill>
                  <a:srgbClr val="000000"/>
                </a:solidFill>
                <a:latin typeface="Courier New"/>
                <a:ea typeface="MS Mincho"/>
                <a:cs typeface="Times New Roman"/>
              </a:rPr>
              <a:t>*2*</a:t>
            </a:r>
            <a:r>
              <a:rPr lang="en-US" dirty="0" err="1">
                <a:solidFill>
                  <a:srgbClr val="000000"/>
                </a:solidFill>
                <a:latin typeface="Courier New"/>
                <a:ea typeface="MS Mincho"/>
                <a:cs typeface="Times New Roman"/>
              </a:rPr>
              <a:t>fd</a:t>
            </a:r>
            <a:r>
              <a:rPr lang="en-US" dirty="0">
                <a:solidFill>
                  <a:srgbClr val="000000"/>
                </a:solidFill>
                <a:latin typeface="Courier New"/>
                <a:ea typeface="MS Mincho"/>
                <a:cs typeface="Times New Roman"/>
              </a:rPr>
              <a:t>/(</a:t>
            </a:r>
            <a:r>
              <a:rPr lang="en-US" dirty="0" err="1">
                <a:solidFill>
                  <a:srgbClr val="000000"/>
                </a:solidFill>
                <a:latin typeface="Courier New"/>
                <a:ea typeface="MS Mincho"/>
                <a:cs typeface="Times New Roman"/>
              </a:rPr>
              <a:t>fsamp</a:t>
            </a:r>
            <a:r>
              <a:rPr lang="en-US" dirty="0">
                <a:solidFill>
                  <a:srgbClr val="000000"/>
                </a:solidFill>
                <a:latin typeface="Courier New"/>
                <a:ea typeface="MS Mincho"/>
                <a:cs typeface="Times New Roman"/>
              </a:rPr>
              <a:t>):2*</a:t>
            </a:r>
            <a:r>
              <a:rPr lang="en-US" dirty="0" err="1">
                <a:solidFill>
                  <a:srgbClr val="000000"/>
                </a:solidFill>
                <a:latin typeface="Courier New"/>
                <a:ea typeface="MS Mincho"/>
                <a:cs typeface="Times New Roman"/>
              </a:rPr>
              <a:t>fd</a:t>
            </a:r>
            <a:r>
              <a:rPr lang="en-US" dirty="0">
                <a:solidFill>
                  <a:srgbClr val="000000"/>
                </a:solidFill>
                <a:latin typeface="Courier New"/>
                <a:ea typeface="MS Mincho"/>
                <a:cs typeface="Times New Roman"/>
              </a:rPr>
              <a:t>/(</a:t>
            </a:r>
            <a:r>
              <a:rPr lang="en-US" dirty="0" err="1">
                <a:solidFill>
                  <a:srgbClr val="000000"/>
                </a:solidFill>
                <a:latin typeface="Courier New"/>
                <a:ea typeface="MS Mincho"/>
                <a:cs typeface="Times New Roman"/>
              </a:rPr>
              <a:t>fsamp</a:t>
            </a:r>
            <a:r>
              <a:rPr lang="en-US" dirty="0">
                <a:solidFill>
                  <a:srgbClr val="000000"/>
                </a:solidFill>
                <a:latin typeface="Courier New"/>
                <a:ea typeface="MS Mincho"/>
                <a:cs typeface="Times New Roman"/>
              </a:rPr>
              <a:t>):-fd-2*</a:t>
            </a:r>
            <a:r>
              <a:rPr lang="en-US" dirty="0" err="1">
                <a:solidFill>
                  <a:srgbClr val="000000"/>
                </a:solidFill>
                <a:latin typeface="Courier New"/>
                <a:ea typeface="MS Mincho"/>
                <a:cs typeface="Times New Roman"/>
              </a:rPr>
              <a:t>fd</a:t>
            </a:r>
            <a:r>
              <a:rPr lang="en-US" dirty="0">
                <a:solidFill>
                  <a:srgbClr val="000000"/>
                </a:solidFill>
                <a:latin typeface="Courier New"/>
                <a:ea typeface="MS Mincho"/>
                <a:cs typeface="Times New Roman"/>
              </a:rPr>
              <a:t>/(</a:t>
            </a:r>
            <a:r>
              <a:rPr lang="en-US" dirty="0" err="1">
                <a:solidFill>
                  <a:srgbClr val="000000"/>
                </a:solidFill>
                <a:latin typeface="Courier New"/>
                <a:ea typeface="MS Mincho"/>
                <a:cs typeface="Times New Roman"/>
              </a:rPr>
              <a:t>fsamp</a:t>
            </a:r>
            <a:r>
              <a:rPr lang="en-US" dirty="0">
                <a:solidFill>
                  <a:srgbClr val="000000"/>
                </a:solidFill>
                <a:latin typeface="Courier New"/>
                <a:ea typeface="MS Mincho"/>
                <a:cs typeface="Times New Roman"/>
              </a:rPr>
              <a:t>)];</a:t>
            </a:r>
            <a:endParaRPr lang="en-US" sz="1600" dirty="0">
              <a:latin typeface="Arial"/>
              <a:ea typeface="MS Mincho"/>
              <a:cs typeface="Times New Roman"/>
            </a:endParaRPr>
          </a:p>
          <a:p>
            <a:pPr marL="0" marR="0">
              <a:spcBef>
                <a:spcPts val="0"/>
              </a:spcBef>
              <a:spcAft>
                <a:spcPts val="0"/>
              </a:spcAft>
            </a:pPr>
            <a:r>
              <a:rPr lang="en-US" dirty="0" err="1">
                <a:solidFill>
                  <a:srgbClr val="000000"/>
                </a:solidFill>
                <a:latin typeface="Courier New"/>
                <a:ea typeface="MS Mincho"/>
                <a:cs typeface="Times New Roman"/>
              </a:rPr>
              <a:t>rft</a:t>
            </a:r>
            <a:r>
              <a:rPr lang="en-US" dirty="0">
                <a:solidFill>
                  <a:srgbClr val="000000"/>
                </a:solidFill>
                <a:latin typeface="Courier New"/>
                <a:ea typeface="MS Mincho"/>
                <a:cs typeface="Times New Roman"/>
              </a:rPr>
              <a:t> = [  </a:t>
            </a:r>
            <a:r>
              <a:rPr lang="en-US" dirty="0" err="1">
                <a:solidFill>
                  <a:srgbClr val="000000"/>
                </a:solidFill>
                <a:latin typeface="Courier New"/>
                <a:ea typeface="MS Mincho"/>
                <a:cs typeface="Times New Roman"/>
              </a:rPr>
              <a:t>fd</a:t>
            </a:r>
            <a:r>
              <a:rPr lang="en-US" dirty="0">
                <a:solidFill>
                  <a:srgbClr val="000000"/>
                </a:solidFill>
                <a:latin typeface="Courier New"/>
                <a:ea typeface="MS Mincho"/>
                <a:cs typeface="Times New Roman"/>
              </a:rPr>
              <a:t> + 2*</a:t>
            </a:r>
            <a:r>
              <a:rPr lang="en-US" dirty="0" err="1">
                <a:solidFill>
                  <a:srgbClr val="000000"/>
                </a:solidFill>
                <a:latin typeface="Courier New"/>
                <a:ea typeface="MS Mincho"/>
                <a:cs typeface="Times New Roman"/>
              </a:rPr>
              <a:t>fd</a:t>
            </a:r>
            <a:r>
              <a:rPr lang="en-US" dirty="0">
                <a:solidFill>
                  <a:srgbClr val="000000"/>
                </a:solidFill>
                <a:latin typeface="Courier New"/>
                <a:ea typeface="MS Mincho"/>
                <a:cs typeface="Times New Roman"/>
              </a:rPr>
              <a:t>/(</a:t>
            </a:r>
            <a:r>
              <a:rPr lang="en-US" dirty="0" err="1">
                <a:solidFill>
                  <a:srgbClr val="000000"/>
                </a:solidFill>
                <a:latin typeface="Courier New"/>
                <a:ea typeface="MS Mincho"/>
                <a:cs typeface="Times New Roman"/>
              </a:rPr>
              <a:t>fsamp</a:t>
            </a:r>
            <a:r>
              <a:rPr lang="en-US" dirty="0">
                <a:solidFill>
                  <a:srgbClr val="000000"/>
                </a:solidFill>
                <a:latin typeface="Courier New"/>
                <a:ea typeface="MS Mincho"/>
                <a:cs typeface="Times New Roman"/>
              </a:rPr>
              <a:t>):2*</a:t>
            </a:r>
            <a:r>
              <a:rPr lang="en-US" dirty="0" err="1">
                <a:solidFill>
                  <a:srgbClr val="000000"/>
                </a:solidFill>
                <a:latin typeface="Courier New"/>
                <a:ea typeface="MS Mincho"/>
                <a:cs typeface="Times New Roman"/>
              </a:rPr>
              <a:t>fd</a:t>
            </a:r>
            <a:r>
              <a:rPr lang="en-US" dirty="0">
                <a:solidFill>
                  <a:srgbClr val="000000"/>
                </a:solidFill>
                <a:latin typeface="Courier New"/>
                <a:ea typeface="MS Mincho"/>
                <a:cs typeface="Times New Roman"/>
              </a:rPr>
              <a:t>/(</a:t>
            </a:r>
            <a:r>
              <a:rPr lang="en-US" dirty="0" err="1">
                <a:solidFill>
                  <a:srgbClr val="000000"/>
                </a:solidFill>
                <a:latin typeface="Courier New"/>
                <a:ea typeface="MS Mincho"/>
                <a:cs typeface="Times New Roman"/>
              </a:rPr>
              <a:t>fsamp</a:t>
            </a:r>
            <a:r>
              <a:rPr lang="en-US" dirty="0">
                <a:solidFill>
                  <a:srgbClr val="000000"/>
                </a:solidFill>
                <a:latin typeface="Courier New"/>
                <a:ea typeface="MS Mincho"/>
                <a:cs typeface="Times New Roman"/>
              </a:rPr>
              <a:t>): </a:t>
            </a:r>
            <a:r>
              <a:rPr lang="en-US" dirty="0" err="1">
                <a:solidFill>
                  <a:srgbClr val="000000"/>
                </a:solidFill>
                <a:latin typeface="Courier New"/>
                <a:ea typeface="MS Mincho"/>
                <a:cs typeface="Times New Roman"/>
              </a:rPr>
              <a:t>fd</a:t>
            </a:r>
            <a:r>
              <a:rPr lang="en-US" dirty="0">
                <a:solidFill>
                  <a:srgbClr val="000000"/>
                </a:solidFill>
                <a:latin typeface="Courier New"/>
                <a:ea typeface="MS Mincho"/>
                <a:cs typeface="Times New Roman"/>
              </a:rPr>
              <a:t> + </a:t>
            </a:r>
            <a:r>
              <a:rPr lang="en-US" dirty="0" err="1">
                <a:solidFill>
                  <a:srgbClr val="000000"/>
                </a:solidFill>
                <a:latin typeface="Courier New"/>
                <a:ea typeface="MS Mincho"/>
                <a:cs typeface="Times New Roman"/>
              </a:rPr>
              <a:t>fre</a:t>
            </a:r>
            <a:r>
              <a:rPr lang="en-US" dirty="0">
                <a:solidFill>
                  <a:srgbClr val="000000"/>
                </a:solidFill>
                <a:latin typeface="Courier New"/>
                <a:ea typeface="MS Mincho"/>
                <a:cs typeface="Times New Roman"/>
              </a:rPr>
              <a:t>*2*</a:t>
            </a:r>
            <a:r>
              <a:rPr lang="en-US" dirty="0" err="1">
                <a:solidFill>
                  <a:srgbClr val="000000"/>
                </a:solidFill>
                <a:latin typeface="Courier New"/>
                <a:ea typeface="MS Mincho"/>
                <a:cs typeface="Times New Roman"/>
              </a:rPr>
              <a:t>fd</a:t>
            </a:r>
            <a:r>
              <a:rPr lang="en-US" dirty="0">
                <a:solidFill>
                  <a:srgbClr val="000000"/>
                </a:solidFill>
                <a:latin typeface="Courier New"/>
                <a:ea typeface="MS Mincho"/>
                <a:cs typeface="Times New Roman"/>
              </a:rPr>
              <a:t>/(</a:t>
            </a:r>
            <a:r>
              <a:rPr lang="en-US" dirty="0" err="1">
                <a:solidFill>
                  <a:srgbClr val="000000"/>
                </a:solidFill>
                <a:latin typeface="Courier New"/>
                <a:ea typeface="MS Mincho"/>
                <a:cs typeface="Times New Roman"/>
              </a:rPr>
              <a:t>fsamp</a:t>
            </a:r>
            <a:r>
              <a:rPr lang="en-US" dirty="0">
                <a:solidFill>
                  <a:srgbClr val="000000"/>
                </a:solidFill>
                <a:latin typeface="Courier New"/>
                <a:ea typeface="MS Mincho"/>
                <a:cs typeface="Times New Roman"/>
              </a:rPr>
              <a:t>)];</a:t>
            </a:r>
            <a:endParaRPr lang="en-US" sz="1600" dirty="0">
              <a:latin typeface="Arial"/>
              <a:ea typeface="MS Mincho"/>
              <a:cs typeface="Times New Roman"/>
            </a:endParaRPr>
          </a:p>
          <a:p>
            <a:pPr marL="0" marR="0">
              <a:spcBef>
                <a:spcPts val="0"/>
              </a:spcBef>
              <a:spcAft>
                <a:spcPts val="0"/>
              </a:spcAft>
            </a:pPr>
            <a:r>
              <a:rPr lang="en-US" dirty="0" err="1">
                <a:solidFill>
                  <a:srgbClr val="000000"/>
                </a:solidFill>
                <a:latin typeface="Courier New"/>
                <a:ea typeface="MS Mincho"/>
                <a:cs typeface="Times New Roman"/>
              </a:rPr>
              <a:t>faxis</a:t>
            </a:r>
            <a:r>
              <a:rPr lang="en-US" dirty="0">
                <a:solidFill>
                  <a:srgbClr val="000000"/>
                </a:solidFill>
                <a:latin typeface="Courier New"/>
                <a:ea typeface="MS Mincho"/>
                <a:cs typeface="Times New Roman"/>
              </a:rPr>
              <a:t> = [</a:t>
            </a:r>
            <a:r>
              <a:rPr lang="en-US" dirty="0" err="1">
                <a:solidFill>
                  <a:srgbClr val="000000"/>
                </a:solidFill>
                <a:latin typeface="Courier New"/>
                <a:ea typeface="MS Mincho"/>
                <a:cs typeface="Times New Roman"/>
              </a:rPr>
              <a:t>lft</a:t>
            </a:r>
            <a:r>
              <a:rPr lang="en-US" dirty="0">
                <a:solidFill>
                  <a:srgbClr val="000000"/>
                </a:solidFill>
                <a:latin typeface="Courier New"/>
                <a:ea typeface="MS Mincho"/>
                <a:cs typeface="Times New Roman"/>
              </a:rPr>
              <a:t> </a:t>
            </a:r>
            <a:r>
              <a:rPr lang="en-US" dirty="0" err="1">
                <a:solidFill>
                  <a:srgbClr val="000000"/>
                </a:solidFill>
                <a:latin typeface="Courier New"/>
                <a:ea typeface="MS Mincho"/>
                <a:cs typeface="Times New Roman"/>
              </a:rPr>
              <a:t>ft</a:t>
            </a:r>
            <a:r>
              <a:rPr lang="en-US" dirty="0">
                <a:solidFill>
                  <a:srgbClr val="000000"/>
                </a:solidFill>
                <a:latin typeface="Courier New"/>
                <a:ea typeface="MS Mincho"/>
                <a:cs typeface="Times New Roman"/>
              </a:rPr>
              <a:t> </a:t>
            </a:r>
            <a:r>
              <a:rPr lang="en-US" dirty="0" err="1">
                <a:solidFill>
                  <a:srgbClr val="000000"/>
                </a:solidFill>
                <a:latin typeface="Courier New"/>
                <a:ea typeface="MS Mincho"/>
                <a:cs typeface="Times New Roman"/>
              </a:rPr>
              <a:t>rft</a:t>
            </a:r>
            <a:r>
              <a:rPr lang="en-US" dirty="0">
                <a:solidFill>
                  <a:srgbClr val="000000"/>
                </a:solidFill>
                <a:latin typeface="Courier New"/>
                <a:ea typeface="MS Mincho"/>
                <a:cs typeface="Times New Roman"/>
              </a:rPr>
              <a:t>];</a:t>
            </a:r>
            <a:endParaRPr lang="en-US" sz="1600" dirty="0">
              <a:latin typeface="Arial"/>
              <a:ea typeface="MS Mincho"/>
              <a:cs typeface="Times New Roman"/>
            </a:endParaRPr>
          </a:p>
          <a:p>
            <a:pPr marL="0" marR="0">
              <a:spcBef>
                <a:spcPts val="0"/>
              </a:spcBef>
              <a:spcAft>
                <a:spcPts val="0"/>
              </a:spcAft>
            </a:pPr>
            <a:r>
              <a:rPr lang="en-US" dirty="0">
                <a:solidFill>
                  <a:srgbClr val="000000"/>
                </a:solidFill>
                <a:latin typeface="Courier New"/>
                <a:ea typeface="MS Mincho"/>
                <a:cs typeface="Times New Roman"/>
              </a:rPr>
              <a:t> </a:t>
            </a:r>
            <a:endParaRPr lang="en-US" sz="1600" dirty="0">
              <a:latin typeface="Arial"/>
              <a:ea typeface="MS Mincho"/>
              <a:cs typeface="Times New Roman"/>
            </a:endParaRPr>
          </a:p>
          <a:p>
            <a:pPr marL="0" marR="0">
              <a:spcBef>
                <a:spcPts val="0"/>
              </a:spcBef>
              <a:spcAft>
                <a:spcPts val="0"/>
              </a:spcAft>
            </a:pPr>
            <a:r>
              <a:rPr lang="en-US" dirty="0">
                <a:solidFill>
                  <a:srgbClr val="228B22"/>
                </a:solidFill>
                <a:latin typeface="Courier New"/>
                <a:ea typeface="MS Mincho"/>
                <a:cs typeface="Times New Roman"/>
              </a:rPr>
              <a:t>%-------------------Generation of In-phase component-----------------------</a:t>
            </a:r>
            <a:endParaRPr lang="en-US" sz="1600" dirty="0">
              <a:latin typeface="Arial"/>
              <a:ea typeface="MS Mincho"/>
              <a:cs typeface="Times New Roman"/>
            </a:endParaRPr>
          </a:p>
          <a:p>
            <a:pPr marL="0" marR="0">
              <a:spcBef>
                <a:spcPts val="0"/>
              </a:spcBef>
              <a:spcAft>
                <a:spcPts val="0"/>
              </a:spcAft>
            </a:pPr>
            <a:r>
              <a:rPr lang="en-US" dirty="0">
                <a:solidFill>
                  <a:srgbClr val="000000"/>
                </a:solidFill>
                <a:latin typeface="Courier New"/>
                <a:ea typeface="MS Mincho"/>
                <a:cs typeface="Times New Roman"/>
              </a:rPr>
              <a:t>I = </a:t>
            </a:r>
            <a:r>
              <a:rPr lang="en-US" dirty="0" err="1">
                <a:solidFill>
                  <a:srgbClr val="000000"/>
                </a:solidFill>
                <a:latin typeface="Courier New"/>
                <a:ea typeface="MS Mincho"/>
                <a:cs typeface="Times New Roman"/>
              </a:rPr>
              <a:t>randn</a:t>
            </a:r>
            <a:r>
              <a:rPr lang="en-US" dirty="0">
                <a:solidFill>
                  <a:srgbClr val="000000"/>
                </a:solidFill>
                <a:latin typeface="Courier New"/>
                <a:ea typeface="MS Mincho"/>
                <a:cs typeface="Times New Roman"/>
              </a:rPr>
              <a:t>(1,fsamp/2)+</a:t>
            </a:r>
            <a:r>
              <a:rPr lang="en-US" dirty="0" err="1">
                <a:solidFill>
                  <a:srgbClr val="000000"/>
                </a:solidFill>
                <a:latin typeface="Courier New"/>
                <a:ea typeface="MS Mincho"/>
                <a:cs typeface="Times New Roman"/>
              </a:rPr>
              <a:t>randn</a:t>
            </a:r>
            <a:r>
              <a:rPr lang="en-US" dirty="0">
                <a:solidFill>
                  <a:srgbClr val="000000"/>
                </a:solidFill>
                <a:latin typeface="Courier New"/>
                <a:ea typeface="MS Mincho"/>
                <a:cs typeface="Times New Roman"/>
              </a:rPr>
              <a:t>(1,fsamp/2)*1i;       </a:t>
            </a:r>
            <a:r>
              <a:rPr lang="en-US" dirty="0">
                <a:solidFill>
                  <a:srgbClr val="228B22"/>
                </a:solidFill>
                <a:latin typeface="Courier New"/>
                <a:ea typeface="MS Mincho"/>
                <a:cs typeface="Times New Roman"/>
              </a:rPr>
              <a:t>% Complex Gaussian Process</a:t>
            </a:r>
            <a:endParaRPr lang="en-US" sz="1600" dirty="0">
              <a:latin typeface="Arial"/>
              <a:ea typeface="MS Mincho"/>
              <a:cs typeface="Times New Roman"/>
            </a:endParaRPr>
          </a:p>
          <a:p>
            <a:pPr marL="0" marR="0">
              <a:spcBef>
                <a:spcPts val="0"/>
              </a:spcBef>
              <a:spcAft>
                <a:spcPts val="0"/>
              </a:spcAft>
            </a:pPr>
            <a:r>
              <a:rPr lang="en-US" dirty="0" err="1">
                <a:solidFill>
                  <a:srgbClr val="000000"/>
                </a:solidFill>
                <a:latin typeface="Courier New"/>
                <a:ea typeface="MS Mincho"/>
                <a:cs typeface="Times New Roman"/>
              </a:rPr>
              <a:t>Im</a:t>
            </a:r>
            <a:r>
              <a:rPr lang="en-US" dirty="0">
                <a:solidFill>
                  <a:srgbClr val="000000"/>
                </a:solidFill>
                <a:latin typeface="Courier New"/>
                <a:ea typeface="MS Mincho"/>
                <a:cs typeface="Times New Roman"/>
              </a:rPr>
              <a:t> = [I 0 </a:t>
            </a:r>
            <a:r>
              <a:rPr lang="en-US" dirty="0" err="1">
                <a:solidFill>
                  <a:srgbClr val="000000"/>
                </a:solidFill>
                <a:latin typeface="Courier New"/>
                <a:ea typeface="MS Mincho"/>
                <a:cs typeface="Times New Roman"/>
              </a:rPr>
              <a:t>fliplr</a:t>
            </a:r>
            <a:r>
              <a:rPr lang="en-US" dirty="0">
                <a:solidFill>
                  <a:srgbClr val="000000"/>
                </a:solidFill>
                <a:latin typeface="Courier New"/>
                <a:ea typeface="MS Mincho"/>
                <a:cs typeface="Times New Roman"/>
              </a:rPr>
              <a:t>(</a:t>
            </a:r>
            <a:r>
              <a:rPr lang="en-US" dirty="0" err="1">
                <a:solidFill>
                  <a:srgbClr val="000000"/>
                </a:solidFill>
                <a:latin typeface="Courier New"/>
                <a:ea typeface="MS Mincho"/>
                <a:cs typeface="Times New Roman"/>
              </a:rPr>
              <a:t>conj</a:t>
            </a:r>
            <a:r>
              <a:rPr lang="en-US" dirty="0">
                <a:solidFill>
                  <a:srgbClr val="000000"/>
                </a:solidFill>
                <a:latin typeface="Courier New"/>
                <a:ea typeface="MS Mincho"/>
                <a:cs typeface="Times New Roman"/>
              </a:rPr>
              <a:t>(I))];                     </a:t>
            </a:r>
            <a:r>
              <a:rPr lang="en-US" dirty="0">
                <a:solidFill>
                  <a:srgbClr val="228B22"/>
                </a:solidFill>
                <a:latin typeface="Courier New"/>
                <a:ea typeface="MS Mincho"/>
                <a:cs typeface="Times New Roman"/>
              </a:rPr>
              <a:t>% Symmetrical Output</a:t>
            </a:r>
            <a:endParaRPr lang="en-US" sz="1600" dirty="0">
              <a:latin typeface="Arial"/>
              <a:ea typeface="MS Mincho"/>
              <a:cs typeface="Times New Roman"/>
            </a:endParaRPr>
          </a:p>
          <a:p>
            <a:pPr marL="0" marR="0">
              <a:spcBef>
                <a:spcPts val="0"/>
              </a:spcBef>
              <a:spcAft>
                <a:spcPts val="0"/>
              </a:spcAft>
            </a:pPr>
            <a:r>
              <a:rPr lang="en-US" dirty="0" err="1">
                <a:solidFill>
                  <a:srgbClr val="000000"/>
                </a:solidFill>
                <a:latin typeface="Courier New"/>
                <a:ea typeface="MS Mincho"/>
                <a:cs typeface="Times New Roman"/>
              </a:rPr>
              <a:t>ISfiltBB</a:t>
            </a:r>
            <a:r>
              <a:rPr lang="en-US" dirty="0">
                <a:solidFill>
                  <a:srgbClr val="000000"/>
                </a:solidFill>
                <a:latin typeface="Courier New"/>
                <a:ea typeface="MS Mincho"/>
                <a:cs typeface="Times New Roman"/>
              </a:rPr>
              <a:t> = [</a:t>
            </a:r>
            <a:r>
              <a:rPr lang="en-US" dirty="0" err="1">
                <a:solidFill>
                  <a:srgbClr val="000000"/>
                </a:solidFill>
                <a:latin typeface="Courier New"/>
                <a:ea typeface="MS Mincho"/>
                <a:cs typeface="Times New Roman"/>
              </a:rPr>
              <a:t>Sf</a:t>
            </a:r>
            <a:r>
              <a:rPr lang="en-US" dirty="0">
                <a:solidFill>
                  <a:srgbClr val="000000"/>
                </a:solidFill>
                <a:latin typeface="Courier New"/>
                <a:ea typeface="MS Mincho"/>
                <a:cs typeface="Times New Roman"/>
              </a:rPr>
              <a:t>(1+fsamp/2:end).*</a:t>
            </a:r>
            <a:r>
              <a:rPr lang="en-US" dirty="0" err="1">
                <a:solidFill>
                  <a:srgbClr val="000000"/>
                </a:solidFill>
                <a:latin typeface="Courier New"/>
                <a:ea typeface="MS Mincho"/>
                <a:cs typeface="Times New Roman"/>
              </a:rPr>
              <a:t>Im</a:t>
            </a:r>
            <a:r>
              <a:rPr lang="en-US" dirty="0">
                <a:solidFill>
                  <a:srgbClr val="000000"/>
                </a:solidFill>
                <a:latin typeface="Courier New"/>
                <a:ea typeface="MS Mincho"/>
                <a:cs typeface="Times New Roman"/>
              </a:rPr>
              <a:t>(1+fsamp/2:end) zeros(1,2*</a:t>
            </a:r>
            <a:r>
              <a:rPr lang="en-US" dirty="0" err="1">
                <a:solidFill>
                  <a:srgbClr val="000000"/>
                </a:solidFill>
                <a:latin typeface="Courier New"/>
                <a:ea typeface="MS Mincho"/>
                <a:cs typeface="Times New Roman"/>
              </a:rPr>
              <a:t>fre</a:t>
            </a:r>
            <a:r>
              <a:rPr lang="en-US" dirty="0">
                <a:solidFill>
                  <a:srgbClr val="000000"/>
                </a:solidFill>
                <a:latin typeface="Courier New"/>
                <a:ea typeface="MS Mincho"/>
                <a:cs typeface="Times New Roman"/>
              </a:rPr>
              <a:t>)</a:t>
            </a:r>
            <a:r>
              <a:rPr lang="en-US" dirty="0">
                <a:solidFill>
                  <a:srgbClr val="0000FF"/>
                </a:solidFill>
                <a:latin typeface="Courier New"/>
                <a:ea typeface="MS Mincho"/>
                <a:cs typeface="Times New Roman"/>
              </a:rPr>
              <a:t>...</a:t>
            </a:r>
            <a:r>
              <a:rPr lang="en-US" dirty="0">
                <a:solidFill>
                  <a:srgbClr val="228B22"/>
                </a:solidFill>
                <a:latin typeface="Courier New"/>
                <a:ea typeface="MS Mincho"/>
                <a:cs typeface="Times New Roman"/>
              </a:rPr>
              <a:t> </a:t>
            </a:r>
            <a:endParaRPr lang="en-US" sz="1600" dirty="0">
              <a:latin typeface="Arial"/>
              <a:ea typeface="MS Mincho"/>
              <a:cs typeface="Times New Roman"/>
            </a:endParaRPr>
          </a:p>
          <a:p>
            <a:pPr marL="0" marR="0">
              <a:spcBef>
                <a:spcPts val="0"/>
              </a:spcBef>
              <a:spcAft>
                <a:spcPts val="0"/>
              </a:spcAft>
            </a:pPr>
            <a:r>
              <a:rPr lang="en-US" dirty="0">
                <a:solidFill>
                  <a:srgbClr val="000000"/>
                </a:solidFill>
                <a:latin typeface="Courier New"/>
                <a:ea typeface="MS Mincho"/>
                <a:cs typeface="Times New Roman"/>
              </a:rPr>
              <a:t>            </a:t>
            </a:r>
            <a:r>
              <a:rPr lang="en-US" dirty="0" err="1">
                <a:solidFill>
                  <a:srgbClr val="000000"/>
                </a:solidFill>
                <a:latin typeface="Courier New"/>
                <a:ea typeface="MS Mincho"/>
                <a:cs typeface="Times New Roman"/>
              </a:rPr>
              <a:t>Sf</a:t>
            </a:r>
            <a:r>
              <a:rPr lang="en-US" dirty="0">
                <a:solidFill>
                  <a:srgbClr val="000000"/>
                </a:solidFill>
                <a:latin typeface="Courier New"/>
                <a:ea typeface="MS Mincho"/>
                <a:cs typeface="Times New Roman"/>
              </a:rPr>
              <a:t>(1:fsamp/2).*</a:t>
            </a:r>
            <a:r>
              <a:rPr lang="en-US" dirty="0" err="1">
                <a:solidFill>
                  <a:srgbClr val="000000"/>
                </a:solidFill>
                <a:latin typeface="Courier New"/>
                <a:ea typeface="MS Mincho"/>
                <a:cs typeface="Times New Roman"/>
              </a:rPr>
              <a:t>Im</a:t>
            </a:r>
            <a:r>
              <a:rPr lang="en-US" dirty="0">
                <a:solidFill>
                  <a:srgbClr val="000000"/>
                </a:solidFill>
                <a:latin typeface="Courier New"/>
                <a:ea typeface="MS Mincho"/>
                <a:cs typeface="Times New Roman"/>
              </a:rPr>
              <a:t>(1:fsamp/2)];      </a:t>
            </a:r>
            <a:r>
              <a:rPr lang="en-US" dirty="0">
                <a:solidFill>
                  <a:srgbClr val="228B22"/>
                </a:solidFill>
                <a:latin typeface="Courier New"/>
                <a:ea typeface="MS Mincho"/>
                <a:cs typeface="Times New Roman"/>
              </a:rPr>
              <a:t>% Frequency Domain Filtering and </a:t>
            </a:r>
            <a:endParaRPr lang="en-US" sz="1600" dirty="0">
              <a:latin typeface="Arial"/>
              <a:ea typeface="MS Mincho"/>
              <a:cs typeface="Times New Roman"/>
            </a:endParaRPr>
          </a:p>
          <a:p>
            <a:pPr marL="0" marR="0">
              <a:spcBef>
                <a:spcPts val="0"/>
              </a:spcBef>
              <a:spcAft>
                <a:spcPts val="0"/>
              </a:spcAft>
            </a:pPr>
            <a:r>
              <a:rPr lang="en-US" dirty="0">
                <a:solidFill>
                  <a:srgbClr val="000000"/>
                </a:solidFill>
                <a:latin typeface="Courier New"/>
                <a:ea typeface="MS Mincho"/>
                <a:cs typeface="Times New Roman"/>
              </a:rPr>
              <a:t>                                                </a:t>
            </a:r>
            <a:r>
              <a:rPr lang="en-US" dirty="0">
                <a:solidFill>
                  <a:srgbClr val="228B22"/>
                </a:solidFill>
                <a:latin typeface="Courier New"/>
                <a:ea typeface="MS Mincho"/>
                <a:cs typeface="Times New Roman"/>
              </a:rPr>
              <a:t>% Interpolation</a:t>
            </a:r>
            <a:endParaRPr lang="en-US" sz="1600" dirty="0">
              <a:latin typeface="Arial"/>
              <a:ea typeface="MS Mincho"/>
              <a:cs typeface="Times New Roman"/>
            </a:endParaRPr>
          </a:p>
          <a:p>
            <a:pPr marL="0" marR="0">
              <a:spcBef>
                <a:spcPts val="0"/>
              </a:spcBef>
              <a:spcAft>
                <a:spcPts val="0"/>
              </a:spcAft>
            </a:pPr>
            <a:r>
              <a:rPr lang="en-US" dirty="0">
                <a:solidFill>
                  <a:srgbClr val="000000"/>
                </a:solidFill>
                <a:latin typeface="Courier New"/>
                <a:ea typeface="MS Mincho"/>
                <a:cs typeface="Times New Roman"/>
              </a:rPr>
              <a:t>In = </a:t>
            </a:r>
            <a:r>
              <a:rPr lang="en-US" dirty="0" err="1">
                <a:solidFill>
                  <a:srgbClr val="000000"/>
                </a:solidFill>
                <a:latin typeface="Courier New"/>
                <a:ea typeface="MS Mincho"/>
                <a:cs typeface="Times New Roman"/>
              </a:rPr>
              <a:t>ifft</a:t>
            </a:r>
            <a:r>
              <a:rPr lang="en-US" dirty="0">
                <a:solidFill>
                  <a:srgbClr val="000000"/>
                </a:solidFill>
                <a:latin typeface="Courier New"/>
                <a:ea typeface="MS Mincho"/>
                <a:cs typeface="Times New Roman"/>
              </a:rPr>
              <a:t>([</a:t>
            </a:r>
            <a:r>
              <a:rPr lang="en-US" dirty="0" err="1">
                <a:solidFill>
                  <a:srgbClr val="000000"/>
                </a:solidFill>
                <a:latin typeface="Courier New"/>
                <a:ea typeface="MS Mincho"/>
                <a:cs typeface="Times New Roman"/>
              </a:rPr>
              <a:t>ISfiltBB</a:t>
            </a:r>
            <a:r>
              <a:rPr lang="en-US" dirty="0">
                <a:solidFill>
                  <a:srgbClr val="000000"/>
                </a:solidFill>
                <a:latin typeface="Courier New"/>
                <a:ea typeface="MS Mincho"/>
                <a:cs typeface="Times New Roman"/>
              </a:rPr>
              <a:t>]);                          </a:t>
            </a:r>
            <a:r>
              <a:rPr lang="en-US" dirty="0">
                <a:solidFill>
                  <a:srgbClr val="228B22"/>
                </a:solidFill>
                <a:latin typeface="Courier New"/>
                <a:ea typeface="MS Mincho"/>
                <a:cs typeface="Times New Roman"/>
              </a:rPr>
              <a:t>% Generation of In-phase component </a:t>
            </a:r>
            <a:endParaRPr lang="en-US" sz="1600" dirty="0">
              <a:latin typeface="Arial"/>
              <a:ea typeface="MS Mincho"/>
              <a:cs typeface="Times New Roman"/>
            </a:endParaRPr>
          </a:p>
          <a:p>
            <a:pPr marL="0" marR="0">
              <a:spcBef>
                <a:spcPts val="0"/>
              </a:spcBef>
              <a:spcAft>
                <a:spcPts val="0"/>
              </a:spcAft>
            </a:pPr>
            <a:r>
              <a:rPr lang="en-US" dirty="0">
                <a:solidFill>
                  <a:srgbClr val="000000"/>
                </a:solidFill>
                <a:latin typeface="Courier New"/>
                <a:ea typeface="MS Mincho"/>
                <a:cs typeface="Times New Roman"/>
              </a:rPr>
              <a:t>In = 1./</a:t>
            </a:r>
            <a:r>
              <a:rPr lang="en-US" dirty="0" err="1">
                <a:solidFill>
                  <a:srgbClr val="000000"/>
                </a:solidFill>
                <a:latin typeface="Courier New"/>
                <a:ea typeface="MS Mincho"/>
                <a:cs typeface="Times New Roman"/>
              </a:rPr>
              <a:t>sqrt</a:t>
            </a:r>
            <a:r>
              <a:rPr lang="en-US" dirty="0">
                <a:solidFill>
                  <a:srgbClr val="000000"/>
                </a:solidFill>
                <a:latin typeface="Courier New"/>
                <a:ea typeface="MS Mincho"/>
                <a:cs typeface="Times New Roman"/>
              </a:rPr>
              <a:t>(2)*In./(</a:t>
            </a:r>
            <a:r>
              <a:rPr lang="en-US" dirty="0" err="1">
                <a:solidFill>
                  <a:srgbClr val="000000"/>
                </a:solidFill>
                <a:latin typeface="Courier New"/>
                <a:ea typeface="MS Mincho"/>
                <a:cs typeface="Times New Roman"/>
              </a:rPr>
              <a:t>sqrt</a:t>
            </a:r>
            <a:r>
              <a:rPr lang="en-US" dirty="0">
                <a:solidFill>
                  <a:srgbClr val="000000"/>
                </a:solidFill>
                <a:latin typeface="Courier New"/>
                <a:ea typeface="MS Mincho"/>
                <a:cs typeface="Times New Roman"/>
              </a:rPr>
              <a:t>(mean(In.^2)));        </a:t>
            </a:r>
            <a:r>
              <a:rPr lang="en-US" dirty="0">
                <a:solidFill>
                  <a:srgbClr val="228B22"/>
                </a:solidFill>
                <a:latin typeface="Courier New"/>
                <a:ea typeface="MS Mincho"/>
                <a:cs typeface="Times New Roman"/>
              </a:rPr>
              <a:t>% Normalization</a:t>
            </a:r>
            <a:endParaRPr lang="en-US" sz="1600" dirty="0">
              <a:effectLst/>
              <a:latin typeface="Arial"/>
              <a:ea typeface="MS Mincho"/>
              <a:cs typeface="Times New Roman"/>
            </a:endParaRPr>
          </a:p>
        </p:txBody>
      </p:sp>
      <p:sp>
        <p:nvSpPr>
          <p:cNvPr id="7" name="Date Placeholder 5"/>
          <p:cNvSpPr>
            <a:spLocks noGrp="1"/>
          </p:cNvSpPr>
          <p:nvPr>
            <p:ph type="dt" sz="half" idx="10"/>
          </p:nvPr>
        </p:nvSpPr>
        <p:spPr>
          <a:xfrm>
            <a:off x="685800" y="377825"/>
            <a:ext cx="1600200" cy="215900"/>
          </a:xfrm>
        </p:spPr>
        <p:txBody>
          <a:bodyPr/>
          <a:lstStyle/>
          <a:p>
            <a:r>
              <a:rPr lang="en-US" altLang="zh-CN" dirty="0" smtClean="0"/>
              <a:t>January 2014</a:t>
            </a:r>
            <a:endParaRPr lang="en-US" dirty="0"/>
          </a:p>
        </p:txBody>
      </p:sp>
    </p:spTree>
    <p:extLst>
      <p:ext uri="{BB962C8B-B14F-4D97-AF65-F5344CB8AC3E}">
        <p14:creationId xmlns:p14="http://schemas.microsoft.com/office/powerpoint/2010/main" val="22423315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534400" cy="1143000"/>
          </a:xfrm>
        </p:spPr>
        <p:txBody>
          <a:bodyPr>
            <a:noAutofit/>
          </a:bodyPr>
          <a:lstStyle/>
          <a:p>
            <a:r>
              <a:rPr lang="en-US" sz="4000" dirty="0" smtClean="0"/>
              <a:t>Simulation Code</a:t>
            </a:r>
            <a:endParaRPr lang="en-US" sz="4000"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3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3" name="Slide Number Placeholder 12"/>
          <p:cNvSpPr>
            <a:spLocks noGrp="1"/>
          </p:cNvSpPr>
          <p:nvPr>
            <p:ph type="sldNum" sz="quarter" idx="12"/>
          </p:nvPr>
        </p:nvSpPr>
        <p:spPr/>
        <p:txBody>
          <a:bodyPr/>
          <a:lstStyle/>
          <a:p>
            <a:r>
              <a:rPr lang="en-US" smtClean="0"/>
              <a:t>Slide </a:t>
            </a:r>
            <a:fld id="{3D7B28C0-BB67-4036-BA37-A1CE406089FA}" type="slidenum">
              <a:rPr lang="en-US" smtClean="0"/>
              <a:pPr/>
              <a:t>11</a:t>
            </a:fld>
            <a:endParaRPr lang="en-US"/>
          </a:p>
        </p:txBody>
      </p:sp>
      <p:sp>
        <p:nvSpPr>
          <p:cNvPr id="7" name="Content Placeholder 6"/>
          <p:cNvSpPr>
            <a:spLocks noGrp="1"/>
          </p:cNvSpPr>
          <p:nvPr>
            <p:ph idx="1"/>
          </p:nvPr>
        </p:nvSpPr>
        <p:spPr>
          <a:xfrm>
            <a:off x="457200" y="1828800"/>
            <a:ext cx="8229600" cy="4114800"/>
          </a:xfrm>
        </p:spPr>
        <p:txBody>
          <a:bodyPr/>
          <a:lstStyle/>
          <a:p>
            <a:pPr marL="0" marR="0" indent="0">
              <a:spcBef>
                <a:spcPts val="0"/>
              </a:spcBef>
              <a:spcAft>
                <a:spcPts val="0"/>
              </a:spcAft>
              <a:buNone/>
            </a:pPr>
            <a:r>
              <a:rPr lang="en-US" sz="1200" dirty="0">
                <a:solidFill>
                  <a:srgbClr val="228B22"/>
                </a:solidFill>
                <a:latin typeface="Courier New"/>
                <a:ea typeface="MS Mincho"/>
                <a:cs typeface="Times New Roman"/>
              </a:rPr>
              <a:t>%-------------------Generation of Quadrature component---------------------</a:t>
            </a:r>
            <a:endParaRPr lang="en-US" sz="1600" dirty="0">
              <a:ea typeface="MS Mincho"/>
              <a:cs typeface="Times New Roman"/>
            </a:endParaRPr>
          </a:p>
          <a:p>
            <a:pPr marL="0" marR="0" indent="0">
              <a:spcBef>
                <a:spcPts val="0"/>
              </a:spcBef>
              <a:spcAft>
                <a:spcPts val="0"/>
              </a:spcAft>
              <a:buNone/>
            </a:pPr>
            <a:r>
              <a:rPr lang="en-US" sz="1200" dirty="0">
                <a:solidFill>
                  <a:srgbClr val="000000"/>
                </a:solidFill>
                <a:latin typeface="Courier New"/>
                <a:ea typeface="MS Mincho"/>
                <a:cs typeface="Times New Roman"/>
              </a:rPr>
              <a:t>Q = </a:t>
            </a:r>
            <a:r>
              <a:rPr lang="en-US" sz="1200" dirty="0" err="1">
                <a:solidFill>
                  <a:srgbClr val="000000"/>
                </a:solidFill>
                <a:latin typeface="Courier New"/>
                <a:ea typeface="MS Mincho"/>
                <a:cs typeface="Times New Roman"/>
              </a:rPr>
              <a:t>randn</a:t>
            </a:r>
            <a:r>
              <a:rPr lang="en-US" sz="1200" dirty="0">
                <a:solidFill>
                  <a:srgbClr val="000000"/>
                </a:solidFill>
                <a:latin typeface="Courier New"/>
                <a:ea typeface="MS Mincho"/>
                <a:cs typeface="Times New Roman"/>
              </a:rPr>
              <a:t>(1,fsamp/2)+</a:t>
            </a:r>
            <a:r>
              <a:rPr lang="en-US" sz="1200" dirty="0" err="1">
                <a:solidFill>
                  <a:srgbClr val="000000"/>
                </a:solidFill>
                <a:latin typeface="Courier New"/>
                <a:ea typeface="MS Mincho"/>
                <a:cs typeface="Times New Roman"/>
              </a:rPr>
              <a:t>i</a:t>
            </a:r>
            <a:r>
              <a:rPr lang="en-US" sz="1200" dirty="0">
                <a:solidFill>
                  <a:srgbClr val="000000"/>
                </a:solidFill>
                <a:latin typeface="Courier New"/>
                <a:ea typeface="MS Mincho"/>
                <a:cs typeface="Times New Roman"/>
              </a:rPr>
              <a:t>*</a:t>
            </a:r>
            <a:r>
              <a:rPr lang="en-US" sz="1200" dirty="0" err="1">
                <a:solidFill>
                  <a:srgbClr val="000000"/>
                </a:solidFill>
                <a:latin typeface="Courier New"/>
                <a:ea typeface="MS Mincho"/>
                <a:cs typeface="Times New Roman"/>
              </a:rPr>
              <a:t>randn</a:t>
            </a:r>
            <a:r>
              <a:rPr lang="en-US" sz="1200" dirty="0">
                <a:solidFill>
                  <a:srgbClr val="000000"/>
                </a:solidFill>
                <a:latin typeface="Courier New"/>
                <a:ea typeface="MS Mincho"/>
                <a:cs typeface="Times New Roman"/>
              </a:rPr>
              <a:t>(1,fsamp/2)*1i;     </a:t>
            </a:r>
            <a:r>
              <a:rPr lang="en-US" sz="1200" dirty="0">
                <a:solidFill>
                  <a:srgbClr val="228B22"/>
                </a:solidFill>
                <a:latin typeface="Courier New"/>
                <a:ea typeface="MS Mincho"/>
                <a:cs typeface="Times New Roman"/>
              </a:rPr>
              <a:t>% Complex Gaussian Process</a:t>
            </a:r>
            <a:endParaRPr lang="en-US" sz="1600" dirty="0">
              <a:ea typeface="MS Mincho"/>
              <a:cs typeface="Times New Roman"/>
            </a:endParaRPr>
          </a:p>
          <a:p>
            <a:pPr marL="0" marR="0" indent="0">
              <a:spcBef>
                <a:spcPts val="0"/>
              </a:spcBef>
              <a:spcAft>
                <a:spcPts val="0"/>
              </a:spcAft>
              <a:buNone/>
            </a:pPr>
            <a:r>
              <a:rPr lang="en-US" sz="1200" dirty="0" err="1">
                <a:solidFill>
                  <a:srgbClr val="000000"/>
                </a:solidFill>
                <a:latin typeface="Courier New"/>
                <a:ea typeface="MS Mincho"/>
                <a:cs typeface="Times New Roman"/>
              </a:rPr>
              <a:t>Qm</a:t>
            </a:r>
            <a:r>
              <a:rPr lang="en-US" sz="1200" dirty="0">
                <a:solidFill>
                  <a:srgbClr val="000000"/>
                </a:solidFill>
                <a:latin typeface="Courier New"/>
                <a:ea typeface="MS Mincho"/>
                <a:cs typeface="Times New Roman"/>
              </a:rPr>
              <a:t> = [Q 0 </a:t>
            </a:r>
            <a:r>
              <a:rPr lang="en-US" sz="1200" dirty="0" err="1">
                <a:solidFill>
                  <a:srgbClr val="000000"/>
                </a:solidFill>
                <a:latin typeface="Courier New"/>
                <a:ea typeface="MS Mincho"/>
                <a:cs typeface="Times New Roman"/>
              </a:rPr>
              <a:t>fliplr</a:t>
            </a:r>
            <a:r>
              <a:rPr lang="en-US" sz="1200" dirty="0">
                <a:solidFill>
                  <a:srgbClr val="000000"/>
                </a:solidFill>
                <a:latin typeface="Courier New"/>
                <a:ea typeface="MS Mincho"/>
                <a:cs typeface="Times New Roman"/>
              </a:rPr>
              <a:t>(</a:t>
            </a:r>
            <a:r>
              <a:rPr lang="en-US" sz="1200" dirty="0" err="1">
                <a:solidFill>
                  <a:srgbClr val="000000"/>
                </a:solidFill>
                <a:latin typeface="Courier New"/>
                <a:ea typeface="MS Mincho"/>
                <a:cs typeface="Times New Roman"/>
              </a:rPr>
              <a:t>conj</a:t>
            </a:r>
            <a:r>
              <a:rPr lang="en-US" sz="1200" dirty="0">
                <a:solidFill>
                  <a:srgbClr val="000000"/>
                </a:solidFill>
                <a:latin typeface="Courier New"/>
                <a:ea typeface="MS Mincho"/>
                <a:cs typeface="Times New Roman"/>
              </a:rPr>
              <a:t>(Q))];                     </a:t>
            </a:r>
            <a:r>
              <a:rPr lang="en-US" sz="1200" dirty="0">
                <a:solidFill>
                  <a:srgbClr val="228B22"/>
                </a:solidFill>
                <a:latin typeface="Courier New"/>
                <a:ea typeface="MS Mincho"/>
                <a:cs typeface="Times New Roman"/>
              </a:rPr>
              <a:t>% Symmetrical Output</a:t>
            </a:r>
            <a:endParaRPr lang="en-US" sz="1600" dirty="0">
              <a:ea typeface="MS Mincho"/>
              <a:cs typeface="Times New Roman"/>
            </a:endParaRPr>
          </a:p>
          <a:p>
            <a:pPr marL="0" marR="0" indent="0">
              <a:spcBef>
                <a:spcPts val="0"/>
              </a:spcBef>
              <a:spcAft>
                <a:spcPts val="0"/>
              </a:spcAft>
              <a:buNone/>
            </a:pPr>
            <a:r>
              <a:rPr lang="en-US" sz="1200" dirty="0" err="1">
                <a:solidFill>
                  <a:srgbClr val="000000"/>
                </a:solidFill>
                <a:latin typeface="Courier New"/>
                <a:ea typeface="MS Mincho"/>
                <a:cs typeface="Times New Roman"/>
              </a:rPr>
              <a:t>QSfiltBB</a:t>
            </a:r>
            <a:r>
              <a:rPr lang="en-US" sz="1200" dirty="0">
                <a:solidFill>
                  <a:srgbClr val="000000"/>
                </a:solidFill>
                <a:latin typeface="Courier New"/>
                <a:ea typeface="MS Mincho"/>
                <a:cs typeface="Times New Roman"/>
              </a:rPr>
              <a:t> = [</a:t>
            </a:r>
            <a:r>
              <a:rPr lang="en-US" sz="1200" dirty="0" err="1">
                <a:solidFill>
                  <a:srgbClr val="000000"/>
                </a:solidFill>
                <a:latin typeface="Courier New"/>
                <a:ea typeface="MS Mincho"/>
                <a:cs typeface="Times New Roman"/>
              </a:rPr>
              <a:t>Sf</a:t>
            </a:r>
            <a:r>
              <a:rPr lang="en-US" sz="1200" dirty="0">
                <a:solidFill>
                  <a:srgbClr val="000000"/>
                </a:solidFill>
                <a:latin typeface="Courier New"/>
                <a:ea typeface="MS Mincho"/>
                <a:cs typeface="Times New Roman"/>
              </a:rPr>
              <a:t>(1+fsamp/2:end).*</a:t>
            </a:r>
            <a:r>
              <a:rPr lang="en-US" sz="1200" dirty="0" err="1">
                <a:solidFill>
                  <a:srgbClr val="000000"/>
                </a:solidFill>
                <a:latin typeface="Courier New"/>
                <a:ea typeface="MS Mincho"/>
                <a:cs typeface="Times New Roman"/>
              </a:rPr>
              <a:t>Qm</a:t>
            </a:r>
            <a:r>
              <a:rPr lang="en-US" sz="1200" dirty="0">
                <a:solidFill>
                  <a:srgbClr val="000000"/>
                </a:solidFill>
                <a:latin typeface="Courier New"/>
                <a:ea typeface="MS Mincho"/>
                <a:cs typeface="Times New Roman"/>
              </a:rPr>
              <a:t>(1+fsamp/2:end) zeros(1,2*</a:t>
            </a:r>
            <a:r>
              <a:rPr lang="en-US" sz="1200" dirty="0" err="1">
                <a:solidFill>
                  <a:srgbClr val="000000"/>
                </a:solidFill>
                <a:latin typeface="Courier New"/>
                <a:ea typeface="MS Mincho"/>
                <a:cs typeface="Times New Roman"/>
              </a:rPr>
              <a:t>fre</a:t>
            </a:r>
            <a:r>
              <a:rPr lang="en-US" sz="1200" dirty="0">
                <a:solidFill>
                  <a:srgbClr val="000000"/>
                </a:solidFill>
                <a:latin typeface="Courier New"/>
                <a:ea typeface="MS Mincho"/>
                <a:cs typeface="Times New Roman"/>
              </a:rPr>
              <a:t>)</a:t>
            </a:r>
            <a:r>
              <a:rPr lang="en-US" sz="1200" dirty="0">
                <a:solidFill>
                  <a:srgbClr val="0000FF"/>
                </a:solidFill>
                <a:latin typeface="Courier New"/>
                <a:ea typeface="MS Mincho"/>
                <a:cs typeface="Times New Roman"/>
              </a:rPr>
              <a:t>...</a:t>
            </a:r>
            <a:r>
              <a:rPr lang="en-US" sz="1200" dirty="0">
                <a:solidFill>
                  <a:srgbClr val="228B22"/>
                </a:solidFill>
                <a:latin typeface="Courier New"/>
                <a:ea typeface="MS Mincho"/>
                <a:cs typeface="Times New Roman"/>
              </a:rPr>
              <a:t> </a:t>
            </a:r>
            <a:endParaRPr lang="en-US" sz="1600" dirty="0">
              <a:ea typeface="MS Mincho"/>
              <a:cs typeface="Times New Roman"/>
            </a:endParaRPr>
          </a:p>
          <a:p>
            <a:pPr marL="0" marR="0" indent="0">
              <a:spcBef>
                <a:spcPts val="0"/>
              </a:spcBef>
              <a:spcAft>
                <a:spcPts val="0"/>
              </a:spcAft>
              <a:buNone/>
            </a:pPr>
            <a:r>
              <a:rPr lang="en-US" sz="1200" dirty="0">
                <a:solidFill>
                  <a:srgbClr val="000000"/>
                </a:solidFill>
                <a:latin typeface="Courier New"/>
                <a:ea typeface="MS Mincho"/>
                <a:cs typeface="Times New Roman"/>
              </a:rPr>
              <a:t>            </a:t>
            </a:r>
            <a:r>
              <a:rPr lang="en-US" sz="1200" dirty="0" err="1">
                <a:solidFill>
                  <a:srgbClr val="000000"/>
                </a:solidFill>
                <a:latin typeface="Courier New"/>
                <a:ea typeface="MS Mincho"/>
                <a:cs typeface="Times New Roman"/>
              </a:rPr>
              <a:t>Sf</a:t>
            </a:r>
            <a:r>
              <a:rPr lang="en-US" sz="1200" dirty="0">
                <a:solidFill>
                  <a:srgbClr val="000000"/>
                </a:solidFill>
                <a:latin typeface="Courier New"/>
                <a:ea typeface="MS Mincho"/>
                <a:cs typeface="Times New Roman"/>
              </a:rPr>
              <a:t>(1:fsamp/2).*</a:t>
            </a:r>
            <a:r>
              <a:rPr lang="en-US" sz="1200" dirty="0" err="1">
                <a:solidFill>
                  <a:srgbClr val="000000"/>
                </a:solidFill>
                <a:latin typeface="Courier New"/>
                <a:ea typeface="MS Mincho"/>
                <a:cs typeface="Times New Roman"/>
              </a:rPr>
              <a:t>Qm</a:t>
            </a:r>
            <a:r>
              <a:rPr lang="en-US" sz="1200" dirty="0">
                <a:solidFill>
                  <a:srgbClr val="000000"/>
                </a:solidFill>
                <a:latin typeface="Courier New"/>
                <a:ea typeface="MS Mincho"/>
                <a:cs typeface="Times New Roman"/>
              </a:rPr>
              <a:t>(1:fsamp/2)];      </a:t>
            </a:r>
            <a:r>
              <a:rPr lang="en-US" sz="1200" dirty="0">
                <a:solidFill>
                  <a:srgbClr val="228B22"/>
                </a:solidFill>
                <a:latin typeface="Courier New"/>
                <a:ea typeface="MS Mincho"/>
                <a:cs typeface="Times New Roman"/>
              </a:rPr>
              <a:t>% Frequency Domain Filtering and </a:t>
            </a:r>
            <a:endParaRPr lang="en-US" sz="1600" dirty="0">
              <a:ea typeface="MS Mincho"/>
              <a:cs typeface="Times New Roman"/>
            </a:endParaRPr>
          </a:p>
          <a:p>
            <a:pPr marL="0" marR="0" indent="0">
              <a:spcBef>
                <a:spcPts val="0"/>
              </a:spcBef>
              <a:spcAft>
                <a:spcPts val="0"/>
              </a:spcAft>
              <a:buNone/>
            </a:pPr>
            <a:r>
              <a:rPr lang="en-US" sz="1200" dirty="0">
                <a:solidFill>
                  <a:srgbClr val="000000"/>
                </a:solidFill>
                <a:latin typeface="Courier New"/>
                <a:ea typeface="MS Mincho"/>
                <a:cs typeface="Times New Roman"/>
              </a:rPr>
              <a:t>                                                </a:t>
            </a:r>
            <a:r>
              <a:rPr lang="en-US" sz="1200" dirty="0">
                <a:solidFill>
                  <a:srgbClr val="228B22"/>
                </a:solidFill>
                <a:latin typeface="Courier New"/>
                <a:ea typeface="MS Mincho"/>
                <a:cs typeface="Times New Roman"/>
              </a:rPr>
              <a:t>% Interpolation</a:t>
            </a:r>
            <a:endParaRPr lang="en-US" sz="1600" dirty="0">
              <a:ea typeface="MS Mincho"/>
              <a:cs typeface="Times New Roman"/>
            </a:endParaRPr>
          </a:p>
          <a:p>
            <a:pPr marL="0" marR="0" indent="0">
              <a:spcBef>
                <a:spcPts val="0"/>
              </a:spcBef>
              <a:spcAft>
                <a:spcPts val="0"/>
              </a:spcAft>
              <a:buNone/>
            </a:pPr>
            <a:r>
              <a:rPr lang="en-US" sz="1200" dirty="0" err="1">
                <a:solidFill>
                  <a:srgbClr val="000000"/>
                </a:solidFill>
                <a:latin typeface="Courier New"/>
                <a:ea typeface="MS Mincho"/>
                <a:cs typeface="Times New Roman"/>
              </a:rPr>
              <a:t>Qn</a:t>
            </a:r>
            <a:r>
              <a:rPr lang="en-US" sz="1200" dirty="0">
                <a:solidFill>
                  <a:srgbClr val="000000"/>
                </a:solidFill>
                <a:latin typeface="Courier New"/>
                <a:ea typeface="MS Mincho"/>
                <a:cs typeface="Times New Roman"/>
              </a:rPr>
              <a:t> = </a:t>
            </a:r>
            <a:r>
              <a:rPr lang="en-US" sz="1200" dirty="0" err="1">
                <a:solidFill>
                  <a:srgbClr val="000000"/>
                </a:solidFill>
                <a:latin typeface="Courier New"/>
                <a:ea typeface="MS Mincho"/>
                <a:cs typeface="Times New Roman"/>
              </a:rPr>
              <a:t>ifft</a:t>
            </a:r>
            <a:r>
              <a:rPr lang="en-US" sz="1200" dirty="0">
                <a:solidFill>
                  <a:srgbClr val="000000"/>
                </a:solidFill>
                <a:latin typeface="Courier New"/>
                <a:ea typeface="MS Mincho"/>
                <a:cs typeface="Times New Roman"/>
              </a:rPr>
              <a:t>([</a:t>
            </a:r>
            <a:r>
              <a:rPr lang="en-US" sz="1200" dirty="0" err="1">
                <a:solidFill>
                  <a:srgbClr val="000000"/>
                </a:solidFill>
                <a:latin typeface="Courier New"/>
                <a:ea typeface="MS Mincho"/>
                <a:cs typeface="Times New Roman"/>
              </a:rPr>
              <a:t>QSfiltBB</a:t>
            </a:r>
            <a:r>
              <a:rPr lang="en-US" sz="1200" dirty="0">
                <a:solidFill>
                  <a:srgbClr val="000000"/>
                </a:solidFill>
                <a:latin typeface="Courier New"/>
                <a:ea typeface="MS Mincho"/>
                <a:cs typeface="Times New Roman"/>
              </a:rPr>
              <a:t>]);                          </a:t>
            </a:r>
            <a:r>
              <a:rPr lang="en-US" sz="1200" dirty="0">
                <a:solidFill>
                  <a:srgbClr val="228B22"/>
                </a:solidFill>
                <a:latin typeface="Courier New"/>
                <a:ea typeface="MS Mincho"/>
                <a:cs typeface="Times New Roman"/>
              </a:rPr>
              <a:t>% Generation of Quadrature component </a:t>
            </a:r>
            <a:endParaRPr lang="en-US" sz="1600" dirty="0">
              <a:ea typeface="MS Mincho"/>
              <a:cs typeface="Times New Roman"/>
            </a:endParaRPr>
          </a:p>
          <a:p>
            <a:pPr marL="0" marR="0" indent="0">
              <a:spcBef>
                <a:spcPts val="0"/>
              </a:spcBef>
              <a:spcAft>
                <a:spcPts val="0"/>
              </a:spcAft>
              <a:buNone/>
            </a:pPr>
            <a:r>
              <a:rPr lang="en-US" sz="1200" dirty="0" err="1">
                <a:solidFill>
                  <a:srgbClr val="000000"/>
                </a:solidFill>
                <a:latin typeface="Courier New"/>
                <a:ea typeface="MS Mincho"/>
                <a:cs typeface="Times New Roman"/>
              </a:rPr>
              <a:t>Qn</a:t>
            </a:r>
            <a:r>
              <a:rPr lang="en-US" sz="1200" dirty="0">
                <a:solidFill>
                  <a:srgbClr val="000000"/>
                </a:solidFill>
                <a:latin typeface="Courier New"/>
                <a:ea typeface="MS Mincho"/>
                <a:cs typeface="Times New Roman"/>
              </a:rPr>
              <a:t> = 1./</a:t>
            </a:r>
            <a:r>
              <a:rPr lang="en-US" sz="1200" dirty="0" err="1">
                <a:solidFill>
                  <a:srgbClr val="000000"/>
                </a:solidFill>
                <a:latin typeface="Courier New"/>
                <a:ea typeface="MS Mincho"/>
                <a:cs typeface="Times New Roman"/>
              </a:rPr>
              <a:t>sqrt</a:t>
            </a:r>
            <a:r>
              <a:rPr lang="en-US" sz="1200" dirty="0">
                <a:solidFill>
                  <a:srgbClr val="000000"/>
                </a:solidFill>
                <a:latin typeface="Courier New"/>
                <a:ea typeface="MS Mincho"/>
                <a:cs typeface="Times New Roman"/>
              </a:rPr>
              <a:t>(2)*Qn./(</a:t>
            </a:r>
            <a:r>
              <a:rPr lang="en-US" sz="1200" dirty="0" err="1">
                <a:solidFill>
                  <a:srgbClr val="000000"/>
                </a:solidFill>
                <a:latin typeface="Courier New"/>
                <a:ea typeface="MS Mincho"/>
                <a:cs typeface="Times New Roman"/>
              </a:rPr>
              <a:t>sqrt</a:t>
            </a:r>
            <a:r>
              <a:rPr lang="en-US" sz="1200" dirty="0">
                <a:solidFill>
                  <a:srgbClr val="000000"/>
                </a:solidFill>
                <a:latin typeface="Courier New"/>
                <a:ea typeface="MS Mincho"/>
                <a:cs typeface="Times New Roman"/>
              </a:rPr>
              <a:t>(mean(Qn.^2)));        </a:t>
            </a:r>
            <a:r>
              <a:rPr lang="en-US" sz="1200" dirty="0">
                <a:solidFill>
                  <a:srgbClr val="228B22"/>
                </a:solidFill>
                <a:latin typeface="Courier New"/>
                <a:ea typeface="MS Mincho"/>
                <a:cs typeface="Times New Roman"/>
              </a:rPr>
              <a:t>% Normalization</a:t>
            </a:r>
            <a:endParaRPr lang="en-US" sz="1600" dirty="0">
              <a:ea typeface="MS Mincho"/>
              <a:cs typeface="Times New Roman"/>
            </a:endParaRPr>
          </a:p>
          <a:p>
            <a:pPr marL="0" marR="0" indent="0">
              <a:spcBef>
                <a:spcPts val="0"/>
              </a:spcBef>
              <a:spcAft>
                <a:spcPts val="0"/>
              </a:spcAft>
              <a:buNone/>
            </a:pPr>
            <a:r>
              <a:rPr lang="en-US" sz="1200" dirty="0">
                <a:solidFill>
                  <a:srgbClr val="000000"/>
                </a:solidFill>
                <a:latin typeface="Courier New"/>
                <a:ea typeface="MS Mincho"/>
                <a:cs typeface="Times New Roman"/>
              </a:rPr>
              <a:t> </a:t>
            </a:r>
            <a:endParaRPr lang="en-US" sz="1600" dirty="0">
              <a:ea typeface="MS Mincho"/>
              <a:cs typeface="Times New Roman"/>
            </a:endParaRPr>
          </a:p>
          <a:p>
            <a:pPr marL="0" marR="0" indent="0">
              <a:spcBef>
                <a:spcPts val="0"/>
              </a:spcBef>
              <a:spcAft>
                <a:spcPts val="0"/>
              </a:spcAft>
              <a:buNone/>
            </a:pPr>
            <a:r>
              <a:rPr lang="en-US" sz="1200" dirty="0" err="1">
                <a:solidFill>
                  <a:srgbClr val="000000"/>
                </a:solidFill>
                <a:latin typeface="Courier New"/>
                <a:ea typeface="MS Mincho"/>
                <a:cs typeface="Times New Roman"/>
              </a:rPr>
              <a:t>Sr</a:t>
            </a:r>
            <a:r>
              <a:rPr lang="en-US" sz="1200" dirty="0">
                <a:solidFill>
                  <a:srgbClr val="000000"/>
                </a:solidFill>
                <a:latin typeface="Courier New"/>
                <a:ea typeface="MS Mincho"/>
                <a:cs typeface="Times New Roman"/>
              </a:rPr>
              <a:t> = (</a:t>
            </a:r>
            <a:r>
              <a:rPr lang="en-US" sz="1200" dirty="0" err="1">
                <a:solidFill>
                  <a:srgbClr val="000000"/>
                </a:solidFill>
                <a:latin typeface="Courier New"/>
                <a:ea typeface="MS Mincho"/>
                <a:cs typeface="Times New Roman"/>
              </a:rPr>
              <a:t>In+Qn</a:t>
            </a:r>
            <a:r>
              <a:rPr lang="en-US" sz="1200" dirty="0">
                <a:solidFill>
                  <a:srgbClr val="000000"/>
                </a:solidFill>
                <a:latin typeface="Courier New"/>
                <a:ea typeface="MS Mincho"/>
                <a:cs typeface="Times New Roman"/>
              </a:rPr>
              <a:t>*1i);                    </a:t>
            </a:r>
            <a:r>
              <a:rPr lang="en-US" sz="1200" dirty="0">
                <a:solidFill>
                  <a:srgbClr val="228B22"/>
                </a:solidFill>
                <a:latin typeface="Courier New"/>
                <a:ea typeface="MS Mincho"/>
                <a:cs typeface="Times New Roman"/>
              </a:rPr>
              <a:t>% Generation of the Rayleigh Fading Component </a:t>
            </a:r>
            <a:endParaRPr lang="en-US" sz="1600" dirty="0">
              <a:ea typeface="MS Mincho"/>
              <a:cs typeface="Times New Roman"/>
            </a:endParaRPr>
          </a:p>
          <a:p>
            <a:pPr marL="0" marR="0" indent="0">
              <a:spcBef>
                <a:spcPts val="0"/>
              </a:spcBef>
              <a:spcAft>
                <a:spcPts val="0"/>
              </a:spcAft>
              <a:buNone/>
            </a:pPr>
            <a:r>
              <a:rPr lang="en-US" sz="1200" dirty="0">
                <a:solidFill>
                  <a:srgbClr val="000000"/>
                </a:solidFill>
                <a:latin typeface="Courier New"/>
                <a:ea typeface="MS Mincho"/>
                <a:cs typeface="Times New Roman"/>
              </a:rPr>
              <a:t>% St = </a:t>
            </a:r>
            <a:r>
              <a:rPr lang="en-US" sz="1200" dirty="0" err="1">
                <a:solidFill>
                  <a:srgbClr val="000000"/>
                </a:solidFill>
                <a:latin typeface="Courier New"/>
                <a:ea typeface="MS Mincho"/>
                <a:cs typeface="Times New Roman"/>
              </a:rPr>
              <a:t>sqrt</a:t>
            </a:r>
            <a:r>
              <a:rPr lang="en-US" sz="1200" dirty="0">
                <a:solidFill>
                  <a:srgbClr val="000000"/>
                </a:solidFill>
                <a:latin typeface="Courier New"/>
                <a:ea typeface="MS Mincho"/>
                <a:cs typeface="Times New Roman"/>
              </a:rPr>
              <a:t>(m2) + </a:t>
            </a:r>
            <a:r>
              <a:rPr lang="en-US" sz="1200" dirty="0" err="1">
                <a:solidFill>
                  <a:srgbClr val="000000"/>
                </a:solidFill>
                <a:latin typeface="Courier New"/>
                <a:ea typeface="MS Mincho"/>
                <a:cs typeface="Times New Roman"/>
              </a:rPr>
              <a:t>sqrt</a:t>
            </a:r>
            <a:r>
              <a:rPr lang="en-US" sz="1200" dirty="0">
                <a:solidFill>
                  <a:srgbClr val="000000"/>
                </a:solidFill>
                <a:latin typeface="Courier New"/>
                <a:ea typeface="MS Mincho"/>
                <a:cs typeface="Times New Roman"/>
              </a:rPr>
              <a:t>(s2).*</a:t>
            </a:r>
            <a:r>
              <a:rPr lang="en-US" sz="1200" dirty="0" err="1">
                <a:solidFill>
                  <a:srgbClr val="000000"/>
                </a:solidFill>
                <a:latin typeface="Courier New"/>
                <a:ea typeface="MS Mincho"/>
                <a:cs typeface="Times New Roman"/>
              </a:rPr>
              <a:t>Sr</a:t>
            </a:r>
            <a:r>
              <a:rPr lang="en-US" sz="1200" dirty="0">
                <a:solidFill>
                  <a:srgbClr val="000000"/>
                </a:solidFill>
                <a:latin typeface="Courier New"/>
                <a:ea typeface="MS Mincho"/>
                <a:cs typeface="Times New Roman"/>
              </a:rPr>
              <a:t>;     </a:t>
            </a:r>
            <a:r>
              <a:rPr lang="en-US" sz="1200" dirty="0">
                <a:solidFill>
                  <a:srgbClr val="228B22"/>
                </a:solidFill>
                <a:latin typeface="Courier New"/>
                <a:ea typeface="MS Mincho"/>
                <a:cs typeface="Times New Roman"/>
              </a:rPr>
              <a:t>% Generation of the Ricean Fading i.e. LOS and NLOS </a:t>
            </a:r>
            <a:endParaRPr lang="en-US" sz="1600" dirty="0">
              <a:ea typeface="MS Mincho"/>
              <a:cs typeface="Times New Roman"/>
            </a:endParaRPr>
          </a:p>
          <a:p>
            <a:pPr marL="0" marR="0" indent="0">
              <a:spcBef>
                <a:spcPts val="0"/>
              </a:spcBef>
              <a:spcAft>
                <a:spcPts val="0"/>
              </a:spcAft>
              <a:buNone/>
            </a:pPr>
            <a:r>
              <a:rPr lang="en-US" sz="1200" dirty="0">
                <a:solidFill>
                  <a:srgbClr val="000000"/>
                </a:solidFill>
                <a:latin typeface="Courier New"/>
                <a:ea typeface="MS Mincho"/>
                <a:cs typeface="Times New Roman"/>
              </a:rPr>
              <a:t>St = </a:t>
            </a:r>
            <a:r>
              <a:rPr lang="en-US" sz="1200" dirty="0" err="1">
                <a:solidFill>
                  <a:srgbClr val="000000"/>
                </a:solidFill>
                <a:latin typeface="Courier New"/>
                <a:ea typeface="MS Mincho"/>
                <a:cs typeface="Times New Roman"/>
              </a:rPr>
              <a:t>sqrt</a:t>
            </a:r>
            <a:r>
              <a:rPr lang="en-US" sz="1200" dirty="0">
                <a:solidFill>
                  <a:srgbClr val="000000"/>
                </a:solidFill>
                <a:latin typeface="Courier New"/>
                <a:ea typeface="MS Mincho"/>
                <a:cs typeface="Times New Roman"/>
              </a:rPr>
              <a:t>(m2).*</a:t>
            </a:r>
            <a:r>
              <a:rPr lang="en-US" sz="1200" dirty="0" err="1">
                <a:solidFill>
                  <a:srgbClr val="000000"/>
                </a:solidFill>
                <a:latin typeface="Courier New"/>
                <a:ea typeface="MS Mincho"/>
                <a:cs typeface="Times New Roman"/>
              </a:rPr>
              <a:t>exp</a:t>
            </a:r>
            <a:r>
              <a:rPr lang="en-US" sz="1200" dirty="0">
                <a:solidFill>
                  <a:srgbClr val="000000"/>
                </a:solidFill>
                <a:latin typeface="Courier New"/>
                <a:ea typeface="MS Mincho"/>
                <a:cs typeface="Times New Roman"/>
              </a:rPr>
              <a:t>(1j*(</a:t>
            </a:r>
            <a:r>
              <a:rPr lang="en-US" sz="1200" dirty="0" err="1">
                <a:solidFill>
                  <a:srgbClr val="000000"/>
                </a:solidFill>
                <a:latin typeface="Courier New"/>
                <a:ea typeface="MS Mincho"/>
                <a:cs typeface="Times New Roman"/>
              </a:rPr>
              <a:t>randPhase</a:t>
            </a:r>
            <a:r>
              <a:rPr lang="en-US" sz="1200" dirty="0">
                <a:solidFill>
                  <a:srgbClr val="000000"/>
                </a:solidFill>
                <a:latin typeface="Courier New"/>
                <a:ea typeface="MS Mincho"/>
                <a:cs typeface="Times New Roman"/>
              </a:rPr>
              <a:t> + </a:t>
            </a:r>
            <a:r>
              <a:rPr lang="en-US" sz="1200" dirty="0" err="1">
                <a:solidFill>
                  <a:srgbClr val="000000"/>
                </a:solidFill>
                <a:latin typeface="Courier New"/>
                <a:ea typeface="MS Mincho"/>
                <a:cs typeface="Times New Roman"/>
              </a:rPr>
              <a:t>freqOffset</a:t>
            </a:r>
            <a:r>
              <a:rPr lang="en-US" sz="1200" dirty="0">
                <a:solidFill>
                  <a:srgbClr val="000000"/>
                </a:solidFill>
                <a:latin typeface="Courier New"/>
                <a:ea typeface="MS Mincho"/>
                <a:cs typeface="Times New Roman"/>
              </a:rPr>
              <a:t>.*(1:length(</a:t>
            </a:r>
            <a:r>
              <a:rPr lang="en-US" sz="1200" dirty="0" err="1">
                <a:solidFill>
                  <a:srgbClr val="000000"/>
                </a:solidFill>
                <a:latin typeface="Courier New"/>
                <a:ea typeface="MS Mincho"/>
                <a:cs typeface="Times New Roman"/>
              </a:rPr>
              <a:t>Sr</a:t>
            </a:r>
            <a:r>
              <a:rPr lang="en-US" sz="1200" dirty="0">
                <a:solidFill>
                  <a:srgbClr val="000000"/>
                </a:solidFill>
                <a:latin typeface="Courier New"/>
                <a:ea typeface="MS Mincho"/>
                <a:cs typeface="Times New Roman"/>
              </a:rPr>
              <a:t>)))) + </a:t>
            </a:r>
            <a:r>
              <a:rPr lang="en-US" sz="1200" dirty="0" err="1">
                <a:solidFill>
                  <a:srgbClr val="000000"/>
                </a:solidFill>
                <a:latin typeface="Courier New"/>
                <a:ea typeface="MS Mincho"/>
                <a:cs typeface="Times New Roman"/>
              </a:rPr>
              <a:t>sqrt</a:t>
            </a:r>
            <a:r>
              <a:rPr lang="en-US" sz="1200" dirty="0">
                <a:solidFill>
                  <a:srgbClr val="000000"/>
                </a:solidFill>
                <a:latin typeface="Courier New"/>
                <a:ea typeface="MS Mincho"/>
                <a:cs typeface="Times New Roman"/>
              </a:rPr>
              <a:t>(s2) .* </a:t>
            </a:r>
            <a:r>
              <a:rPr lang="en-US" sz="1200" dirty="0" err="1">
                <a:solidFill>
                  <a:srgbClr val="000000"/>
                </a:solidFill>
                <a:latin typeface="Courier New"/>
                <a:ea typeface="MS Mincho"/>
                <a:cs typeface="Times New Roman"/>
              </a:rPr>
              <a:t>Sr</a:t>
            </a:r>
            <a:r>
              <a:rPr lang="en-US" sz="1200" dirty="0">
                <a:solidFill>
                  <a:srgbClr val="000000"/>
                </a:solidFill>
                <a:latin typeface="Courier New"/>
                <a:ea typeface="MS Mincho"/>
                <a:cs typeface="Times New Roman"/>
              </a:rPr>
              <a:t>;</a:t>
            </a:r>
            <a:r>
              <a:rPr lang="en-US" sz="1200" dirty="0">
                <a:solidFill>
                  <a:srgbClr val="228B22"/>
                </a:solidFill>
                <a:latin typeface="Courier New"/>
                <a:ea typeface="MS Mincho"/>
                <a:cs typeface="Times New Roman"/>
              </a:rPr>
              <a:t>                             </a:t>
            </a:r>
            <a:endParaRPr lang="en-US" sz="1600" dirty="0">
              <a:ea typeface="MS Mincho"/>
              <a:cs typeface="Times New Roman"/>
            </a:endParaRPr>
          </a:p>
          <a:p>
            <a:pPr marL="0" marR="0" indent="0">
              <a:spcBef>
                <a:spcPts val="0"/>
              </a:spcBef>
              <a:spcAft>
                <a:spcPts val="0"/>
              </a:spcAft>
              <a:buNone/>
            </a:pPr>
            <a:r>
              <a:rPr lang="en-US" sz="1200" dirty="0" err="1">
                <a:solidFill>
                  <a:srgbClr val="000000"/>
                </a:solidFill>
                <a:latin typeface="Courier New"/>
                <a:ea typeface="MS Mincho"/>
                <a:cs typeface="Times New Roman"/>
              </a:rPr>
              <a:t>Str</a:t>
            </a:r>
            <a:r>
              <a:rPr lang="en-US" sz="1200" dirty="0">
                <a:solidFill>
                  <a:srgbClr val="000000"/>
                </a:solidFill>
                <a:latin typeface="Courier New"/>
                <a:ea typeface="MS Mincho"/>
                <a:cs typeface="Times New Roman"/>
              </a:rPr>
              <a:t> = resample(St(1:2000),</a:t>
            </a:r>
            <a:r>
              <a:rPr lang="en-US" sz="1200" dirty="0" err="1">
                <a:solidFill>
                  <a:srgbClr val="000000"/>
                </a:solidFill>
                <a:latin typeface="Courier New"/>
                <a:ea typeface="MS Mincho"/>
                <a:cs typeface="Times New Roman"/>
              </a:rPr>
              <a:t>BWsamp</a:t>
            </a:r>
            <a:r>
              <a:rPr lang="en-US" sz="1200" dirty="0">
                <a:solidFill>
                  <a:srgbClr val="000000"/>
                </a:solidFill>
                <a:latin typeface="Courier New"/>
                <a:ea typeface="MS Mincho"/>
                <a:cs typeface="Times New Roman"/>
              </a:rPr>
              <a:t>/1,(2*</a:t>
            </a:r>
            <a:r>
              <a:rPr lang="en-US" sz="1200" dirty="0" err="1">
                <a:solidFill>
                  <a:srgbClr val="000000"/>
                </a:solidFill>
                <a:latin typeface="Courier New"/>
                <a:ea typeface="MS Mincho"/>
                <a:cs typeface="Times New Roman"/>
              </a:rPr>
              <a:t>fdmax</a:t>
            </a:r>
            <a:r>
              <a:rPr lang="en-US" sz="1200" dirty="0">
                <a:solidFill>
                  <a:srgbClr val="000000"/>
                </a:solidFill>
                <a:latin typeface="Courier New"/>
                <a:ea typeface="MS Mincho"/>
                <a:cs typeface="Times New Roman"/>
              </a:rPr>
              <a:t>)); </a:t>
            </a:r>
            <a:r>
              <a:rPr lang="en-US" sz="1200" dirty="0">
                <a:solidFill>
                  <a:srgbClr val="228B22"/>
                </a:solidFill>
                <a:latin typeface="Courier New"/>
                <a:ea typeface="MS Mincho"/>
                <a:cs typeface="Times New Roman"/>
              </a:rPr>
              <a:t>% Matching to Channel Sampling Rate </a:t>
            </a:r>
            <a:endParaRPr lang="en-US" sz="1600" dirty="0">
              <a:ea typeface="MS Mincho"/>
              <a:cs typeface="Times New Roman"/>
            </a:endParaRPr>
          </a:p>
          <a:p>
            <a:pPr marL="0" marR="0" indent="0">
              <a:spcBef>
                <a:spcPts val="0"/>
              </a:spcBef>
              <a:spcAft>
                <a:spcPts val="0"/>
              </a:spcAft>
              <a:buNone/>
            </a:pPr>
            <a:r>
              <a:rPr lang="en-US" sz="1200" dirty="0">
                <a:solidFill>
                  <a:srgbClr val="228B22"/>
                </a:solidFill>
                <a:latin typeface="Courier New"/>
                <a:ea typeface="MS Mincho"/>
                <a:cs typeface="Times New Roman"/>
              </a:rPr>
              <a:t>                                               % 10 seconds simulation at 1MHz sampling   </a:t>
            </a:r>
            <a:endParaRPr lang="en-US" sz="1600" dirty="0">
              <a:ea typeface="MS Mincho"/>
              <a:cs typeface="Times New Roman"/>
            </a:endParaRPr>
          </a:p>
          <a:p>
            <a:pPr marL="0" marR="0" indent="0">
              <a:spcBef>
                <a:spcPts val="0"/>
              </a:spcBef>
              <a:spcAft>
                <a:spcPts val="0"/>
              </a:spcAft>
              <a:buNone/>
            </a:pPr>
            <a:r>
              <a:rPr lang="en-US" sz="1200" dirty="0">
                <a:solidFill>
                  <a:srgbClr val="0000FF"/>
                </a:solidFill>
                <a:latin typeface="Courier New"/>
                <a:ea typeface="MS Mincho"/>
                <a:cs typeface="Times New Roman"/>
              </a:rPr>
              <a:t>end</a:t>
            </a:r>
            <a:endParaRPr lang="en-US" sz="1600" dirty="0">
              <a:ea typeface="MS Mincho"/>
              <a:cs typeface="Times New Roman"/>
            </a:endParaRPr>
          </a:p>
          <a:p>
            <a:pPr marL="0" indent="0">
              <a:buNone/>
            </a:pPr>
            <a:endParaRPr lang="en-US" sz="1200" dirty="0"/>
          </a:p>
        </p:txBody>
      </p:sp>
      <p:sp>
        <p:nvSpPr>
          <p:cNvPr id="19" name="Date Placeholder 5"/>
          <p:cNvSpPr>
            <a:spLocks noGrp="1"/>
          </p:cNvSpPr>
          <p:nvPr>
            <p:ph type="dt" sz="half" idx="10"/>
          </p:nvPr>
        </p:nvSpPr>
        <p:spPr>
          <a:xfrm>
            <a:off x="685800" y="377825"/>
            <a:ext cx="1600200" cy="215900"/>
          </a:xfrm>
        </p:spPr>
        <p:txBody>
          <a:bodyPr/>
          <a:lstStyle/>
          <a:p>
            <a:r>
              <a:rPr lang="en-US" altLang="zh-CN" dirty="0" smtClean="0"/>
              <a:t>January 2014</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7620000" cy="1143000"/>
          </a:xfrm>
        </p:spPr>
        <p:txBody>
          <a:bodyPr/>
          <a:lstStyle/>
          <a:p>
            <a:r>
              <a:rPr lang="en-US" dirty="0" smtClean="0"/>
              <a:t>References</a:t>
            </a:r>
            <a:endParaRPr lang="en-US" dirty="0"/>
          </a:p>
        </p:txBody>
      </p:sp>
      <p:sp>
        <p:nvSpPr>
          <p:cNvPr id="3" name="Content Placeholder 2"/>
          <p:cNvSpPr>
            <a:spLocks noGrp="1"/>
          </p:cNvSpPr>
          <p:nvPr>
            <p:ph idx="1"/>
          </p:nvPr>
        </p:nvSpPr>
        <p:spPr>
          <a:xfrm>
            <a:off x="609600" y="1600200"/>
            <a:ext cx="7772400" cy="4114800"/>
          </a:xfrm>
        </p:spPr>
        <p:txBody>
          <a:bodyPr>
            <a:normAutofit/>
          </a:bodyPr>
          <a:lstStyle/>
          <a:p>
            <a:pPr>
              <a:buNone/>
            </a:pPr>
            <a:r>
              <a:rPr lang="en-US" sz="1600" dirty="0" smtClean="0">
                <a:latin typeface="+mj-lt"/>
              </a:rPr>
              <a:t>1.    Marco Hernandez et al, “</a:t>
            </a:r>
            <a:r>
              <a:rPr lang="fr-FR" sz="1600" dirty="0" smtClean="0">
                <a:latin typeface="+mj-lt"/>
              </a:rPr>
              <a:t>Channel </a:t>
            </a:r>
            <a:r>
              <a:rPr lang="en-US" sz="1600" dirty="0" smtClean="0">
                <a:latin typeface="+mj-lt"/>
              </a:rPr>
              <a:t>models</a:t>
            </a:r>
            <a:r>
              <a:rPr lang="fr-FR" sz="1600" dirty="0" smtClean="0">
                <a:latin typeface="+mj-lt"/>
              </a:rPr>
              <a:t> for TG8</a:t>
            </a:r>
            <a:r>
              <a:rPr lang="en-US" sz="1600" dirty="0" smtClean="0">
                <a:latin typeface="+mj-lt"/>
              </a:rPr>
              <a:t>” IEEE P802.15 Working Group for Wireless Personal Area Networks (WPANs), Sept 2012</a:t>
            </a:r>
          </a:p>
          <a:p>
            <a:pPr>
              <a:buAutoNum type="arabicPeriod" startAt="2"/>
            </a:pPr>
            <a:r>
              <a:rPr lang="en-US" sz="1600" dirty="0" smtClean="0">
                <a:latin typeface="+mj-lt"/>
              </a:rPr>
              <a:t>Jinesh </a:t>
            </a:r>
            <a:r>
              <a:rPr lang="en-US" sz="1600" dirty="0">
                <a:latin typeface="+mj-lt"/>
              </a:rPr>
              <a:t>Nair, Kiran Bynam and Youngsoo Kim, “Channel Models for IEEE 802.15.4q” IEEE P802.15 Working Group for Wireless Personal Area Networks (WPANs), DCN: 15-12-0329-00, May. </a:t>
            </a:r>
            <a:r>
              <a:rPr lang="en-US" sz="1600" dirty="0" smtClean="0">
                <a:latin typeface="+mj-lt"/>
              </a:rPr>
              <a:t>2013</a:t>
            </a:r>
          </a:p>
          <a:p>
            <a:pPr>
              <a:buAutoNum type="arabicPeriod" startAt="2"/>
            </a:pPr>
            <a:r>
              <a:rPr lang="en-US" sz="1600" dirty="0" smtClean="0">
                <a:latin typeface="+mj-lt"/>
              </a:rPr>
              <a:t>T. Rappaport, “Wireless Communications” Pearson Education, 2</a:t>
            </a:r>
            <a:r>
              <a:rPr lang="en-US" sz="1600" baseline="30000" dirty="0" smtClean="0">
                <a:latin typeface="+mj-lt"/>
              </a:rPr>
              <a:t>nd</a:t>
            </a:r>
            <a:r>
              <a:rPr lang="en-US" sz="1600" dirty="0" smtClean="0">
                <a:latin typeface="+mj-lt"/>
              </a:rPr>
              <a:t> Edition, 2002.</a:t>
            </a:r>
          </a:p>
          <a:p>
            <a:pPr>
              <a:buAutoNum type="arabicPeriod" startAt="2"/>
            </a:pPr>
            <a:endParaRPr lang="en-US" sz="1600" dirty="0" smtClean="0">
              <a:latin typeface="+mj-lt"/>
            </a:endParaRPr>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12</a:t>
            </a:fld>
            <a:endParaRPr lang="en-US"/>
          </a:p>
        </p:txBody>
      </p:sp>
      <p:sp>
        <p:nvSpPr>
          <p:cNvPr id="6" name="Date Placeholder 5"/>
          <p:cNvSpPr>
            <a:spLocks noGrp="1"/>
          </p:cNvSpPr>
          <p:nvPr>
            <p:ph type="dt" sz="half" idx="10"/>
          </p:nvPr>
        </p:nvSpPr>
        <p:spPr>
          <a:xfrm>
            <a:off x="685800" y="377825"/>
            <a:ext cx="1600200" cy="215900"/>
          </a:xfrm>
        </p:spPr>
        <p:txBody>
          <a:bodyPr/>
          <a:lstStyle/>
          <a:p>
            <a:r>
              <a:rPr lang="en-US" altLang="zh-CN" dirty="0" smtClean="0"/>
              <a:t>January 2014</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437FD4E9-F2DD-4ECA-A3B9-29AD70F5D8FD}" type="slidenum">
              <a:rPr lang="en-US" smtClean="0"/>
              <a:pPr/>
              <a:t>2</a:t>
            </a:fld>
            <a:endParaRPr lang="en-US"/>
          </a:p>
        </p:txBody>
      </p:sp>
      <p:sp>
        <p:nvSpPr>
          <p:cNvPr id="4" name="Title 1"/>
          <p:cNvSpPr txBox="1">
            <a:spLocks/>
          </p:cNvSpPr>
          <p:nvPr/>
        </p:nvSpPr>
        <p:spPr>
          <a:xfrm>
            <a:off x="228600" y="685800"/>
            <a:ext cx="7620000" cy="11430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smtClean="0"/>
              <a:t>Objective</a:t>
            </a:r>
            <a:endParaRPr lang="en-US" kern="0" dirty="0"/>
          </a:p>
        </p:txBody>
      </p:sp>
      <p:sp>
        <p:nvSpPr>
          <p:cNvPr id="5" name="Content Placeholder 2"/>
          <p:cNvSpPr txBox="1">
            <a:spLocks/>
          </p:cNvSpPr>
          <p:nvPr/>
        </p:nvSpPr>
        <p:spPr>
          <a:xfrm>
            <a:off x="685800" y="1828800"/>
            <a:ext cx="7772400" cy="4419600"/>
          </a:xfrm>
          <a:prstGeom prst="rect">
            <a:avLst/>
          </a:prstGeom>
        </p:spPr>
        <p:txBody>
          <a:bodyPr>
            <a:norm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r>
              <a:rPr lang="en-US" kern="0" dirty="0" smtClean="0">
                <a:latin typeface="+mj-lt"/>
              </a:rPr>
              <a:t>Simulation of a flat Ricean </a:t>
            </a:r>
            <a:r>
              <a:rPr lang="en-US" kern="0" dirty="0">
                <a:latin typeface="+mj-lt"/>
              </a:rPr>
              <a:t>f</a:t>
            </a:r>
            <a:r>
              <a:rPr lang="en-US" kern="0" dirty="0" smtClean="0">
                <a:latin typeface="+mj-lt"/>
              </a:rPr>
              <a:t>ading </a:t>
            </a:r>
            <a:r>
              <a:rPr lang="en-US" kern="0" dirty="0">
                <a:latin typeface="+mj-lt"/>
              </a:rPr>
              <a:t>c</a:t>
            </a:r>
            <a:r>
              <a:rPr lang="en-US" kern="0" dirty="0" smtClean="0">
                <a:latin typeface="+mj-lt"/>
              </a:rPr>
              <a:t>hannel</a:t>
            </a:r>
          </a:p>
          <a:p>
            <a:pPr lvl="1"/>
            <a:r>
              <a:rPr lang="en-US" kern="0" dirty="0" smtClean="0">
                <a:latin typeface="+mj-lt"/>
              </a:rPr>
              <a:t>LOS component : K = 0 dB</a:t>
            </a:r>
          </a:p>
          <a:p>
            <a:pPr lvl="2"/>
            <a:r>
              <a:rPr lang="en-US" kern="0" dirty="0">
                <a:latin typeface="+mj-lt"/>
              </a:rPr>
              <a:t>E</a:t>
            </a:r>
            <a:r>
              <a:rPr lang="en-US" kern="0" dirty="0" smtClean="0">
                <a:latin typeface="+mj-lt"/>
              </a:rPr>
              <a:t>qual distribution of power among LOS and NLOS components</a:t>
            </a:r>
          </a:p>
          <a:p>
            <a:pPr lvl="1"/>
            <a:r>
              <a:rPr lang="en-US" kern="0" dirty="0" smtClean="0">
                <a:latin typeface="+mj-lt"/>
              </a:rPr>
              <a:t>Mobility : 2 miles/</a:t>
            </a:r>
            <a:r>
              <a:rPr lang="en-US" kern="0" dirty="0" err="1" smtClean="0">
                <a:latin typeface="+mj-lt"/>
              </a:rPr>
              <a:t>hr</a:t>
            </a:r>
            <a:endParaRPr lang="en-US" kern="0" dirty="0" smtClean="0">
              <a:latin typeface="+mj-lt"/>
            </a:endParaRPr>
          </a:p>
          <a:p>
            <a:r>
              <a:rPr lang="en-US" kern="0" dirty="0" smtClean="0">
                <a:latin typeface="+mj-lt"/>
              </a:rPr>
              <a:t> Reference channel model for a fair evaluation of proposals</a:t>
            </a:r>
          </a:p>
          <a:p>
            <a:pPr>
              <a:buFontTx/>
              <a:buNone/>
            </a:pPr>
            <a:endParaRPr lang="en-US" kern="0" dirty="0">
              <a:latin typeface="+mj-lt"/>
            </a:endParaRPr>
          </a:p>
        </p:txBody>
      </p:sp>
      <p:sp>
        <p:nvSpPr>
          <p:cNvPr id="6" name="Date Placeholder 5"/>
          <p:cNvSpPr>
            <a:spLocks noGrp="1"/>
          </p:cNvSpPr>
          <p:nvPr>
            <p:ph type="dt" sz="half" idx="10"/>
          </p:nvPr>
        </p:nvSpPr>
        <p:spPr>
          <a:xfrm>
            <a:off x="685800" y="377825"/>
            <a:ext cx="1600200" cy="215900"/>
          </a:xfrm>
        </p:spPr>
        <p:txBody>
          <a:bodyPr/>
          <a:lstStyle/>
          <a:p>
            <a:r>
              <a:rPr lang="en-US" altLang="zh-CN" dirty="0" smtClean="0"/>
              <a:t>January 2014</a:t>
            </a:r>
            <a:endParaRPr lang="en-US" dirty="0"/>
          </a:p>
        </p:txBody>
      </p:sp>
    </p:spTree>
    <p:extLst>
      <p:ext uri="{BB962C8B-B14F-4D97-AF65-F5344CB8AC3E}">
        <p14:creationId xmlns:p14="http://schemas.microsoft.com/office/powerpoint/2010/main" val="3677609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Description of Parameters</a:t>
            </a:r>
            <a:endParaRPr lang="en-US" dirty="0"/>
          </a:p>
        </p:txBody>
      </p:sp>
      <p:sp>
        <p:nvSpPr>
          <p:cNvPr id="3" name="Content Placeholder 2"/>
          <p:cNvSpPr>
            <a:spLocks noGrp="1"/>
          </p:cNvSpPr>
          <p:nvPr>
            <p:ph idx="1"/>
          </p:nvPr>
        </p:nvSpPr>
        <p:spPr>
          <a:xfrm>
            <a:off x="685800" y="1752600"/>
            <a:ext cx="7772400" cy="4419600"/>
          </a:xfrm>
        </p:spPr>
        <p:txBody>
          <a:bodyPr>
            <a:normAutofit/>
          </a:bodyPr>
          <a:lstStyle/>
          <a:p>
            <a:r>
              <a:rPr lang="en-US" dirty="0" smtClean="0">
                <a:latin typeface="+mj-lt"/>
              </a:rPr>
              <a:t>Input</a:t>
            </a:r>
          </a:p>
          <a:p>
            <a:pPr lvl="1"/>
            <a:r>
              <a:rPr lang="en-US" dirty="0" smtClean="0">
                <a:latin typeface="+mj-lt"/>
              </a:rPr>
              <a:t>Ricean K factor</a:t>
            </a:r>
          </a:p>
          <a:p>
            <a:pPr lvl="1"/>
            <a:r>
              <a:rPr lang="en-US" dirty="0" smtClean="0">
                <a:latin typeface="+mj-lt"/>
              </a:rPr>
              <a:t>Mobility</a:t>
            </a:r>
          </a:p>
          <a:p>
            <a:pPr lvl="1"/>
            <a:r>
              <a:rPr lang="en-US" dirty="0" smtClean="0">
                <a:latin typeface="+mj-lt"/>
              </a:rPr>
              <a:t>Center frequency of operation</a:t>
            </a:r>
          </a:p>
          <a:p>
            <a:pPr lvl="1"/>
            <a:r>
              <a:rPr lang="en-US" dirty="0">
                <a:latin typeface="+mj-lt"/>
              </a:rPr>
              <a:t> </a:t>
            </a:r>
            <a:r>
              <a:rPr lang="en-US" dirty="0" smtClean="0">
                <a:latin typeface="+mj-lt"/>
              </a:rPr>
              <a:t>Channel </a:t>
            </a:r>
            <a:r>
              <a:rPr lang="en-US" dirty="0">
                <a:latin typeface="+mj-lt"/>
              </a:rPr>
              <a:t>s</a:t>
            </a:r>
            <a:r>
              <a:rPr lang="en-US" dirty="0" smtClean="0">
                <a:latin typeface="+mj-lt"/>
              </a:rPr>
              <a:t>ampling rate</a:t>
            </a:r>
          </a:p>
          <a:p>
            <a:r>
              <a:rPr lang="en-US" dirty="0" smtClean="0">
                <a:latin typeface="+mj-lt"/>
              </a:rPr>
              <a:t>Output</a:t>
            </a:r>
          </a:p>
          <a:p>
            <a:pPr lvl="1"/>
            <a:r>
              <a:rPr lang="en-US" dirty="0" smtClean="0">
                <a:latin typeface="+mj-lt"/>
              </a:rPr>
              <a:t>Flat fading channel co-</a:t>
            </a:r>
            <a:r>
              <a:rPr lang="en-US" dirty="0" err="1" smtClean="0">
                <a:latin typeface="+mj-lt"/>
              </a:rPr>
              <a:t>efficients</a:t>
            </a:r>
            <a:r>
              <a:rPr lang="en-US" dirty="0" smtClean="0">
                <a:latin typeface="+mj-lt"/>
              </a:rPr>
              <a:t> as a function of time sampled at the channel sampling rate</a:t>
            </a:r>
          </a:p>
          <a:p>
            <a:pPr lvl="1"/>
            <a:endParaRPr lang="en-US" dirty="0" smtClean="0">
              <a:latin typeface="+mj-lt"/>
            </a:endParaRPr>
          </a:p>
          <a:p>
            <a:pPr>
              <a:buNone/>
            </a:pPr>
            <a:endParaRPr lang="en-US" dirty="0">
              <a:latin typeface="+mj-lt"/>
            </a:endParaRPr>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3</a:t>
            </a:fld>
            <a:endParaRPr lang="en-US"/>
          </a:p>
        </p:txBody>
      </p:sp>
      <p:sp>
        <p:nvSpPr>
          <p:cNvPr id="6" name="Date Placeholder 5"/>
          <p:cNvSpPr>
            <a:spLocks noGrp="1"/>
          </p:cNvSpPr>
          <p:nvPr>
            <p:ph type="dt" sz="half" idx="10"/>
          </p:nvPr>
        </p:nvSpPr>
        <p:spPr>
          <a:xfrm>
            <a:off x="685800" y="377825"/>
            <a:ext cx="1600200" cy="215900"/>
          </a:xfrm>
        </p:spPr>
        <p:txBody>
          <a:bodyPr/>
          <a:lstStyle/>
          <a:p>
            <a:r>
              <a:rPr lang="en-US" altLang="zh-CN" dirty="0" smtClean="0"/>
              <a:t>January 2014</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7620000" cy="1143000"/>
          </a:xfrm>
        </p:spPr>
        <p:txBody>
          <a:bodyPr/>
          <a:lstStyle/>
          <a:p>
            <a:r>
              <a:rPr lang="en-US" dirty="0"/>
              <a:t>Ricean K factor</a:t>
            </a:r>
          </a:p>
        </p:txBody>
      </p:sp>
      <p:sp>
        <p:nvSpPr>
          <p:cNvPr id="3" name="Content Placeholder 2"/>
          <p:cNvSpPr>
            <a:spLocks noGrp="1"/>
          </p:cNvSpPr>
          <p:nvPr>
            <p:ph idx="1"/>
          </p:nvPr>
        </p:nvSpPr>
        <p:spPr>
          <a:xfrm>
            <a:off x="304800" y="1676400"/>
            <a:ext cx="8458200" cy="4495800"/>
          </a:xfrm>
        </p:spPr>
        <p:txBody>
          <a:bodyPr/>
          <a:lstStyle/>
          <a:p>
            <a:r>
              <a:rPr lang="en-US" dirty="0" smtClean="0">
                <a:latin typeface="+mj-lt"/>
              </a:rPr>
              <a:t>Ricean Distribution Generation</a:t>
            </a:r>
          </a:p>
          <a:p>
            <a:pPr lvl="1"/>
            <a:r>
              <a:rPr lang="en-US" dirty="0" smtClean="0">
                <a:latin typeface="+mj-lt"/>
              </a:rPr>
              <a:t>Set </a:t>
            </a:r>
            <a:r>
              <a:rPr lang="en-US" dirty="0">
                <a:latin typeface="+mj-lt"/>
              </a:rPr>
              <a:t>of complex zero-mean Gaussian distributed numbers is generated </a:t>
            </a:r>
            <a:endParaRPr lang="en-US" dirty="0" smtClean="0">
              <a:latin typeface="+mj-lt"/>
            </a:endParaRPr>
          </a:p>
          <a:p>
            <a:pPr lvl="2"/>
            <a:r>
              <a:rPr lang="en-US" dirty="0">
                <a:latin typeface="+mj-lt"/>
              </a:rPr>
              <a:t>Total average power of this distribution is 1</a:t>
            </a:r>
          </a:p>
          <a:p>
            <a:pPr lvl="1"/>
            <a:r>
              <a:rPr lang="en-US" dirty="0" smtClean="0">
                <a:latin typeface="+mj-lt"/>
              </a:rPr>
              <a:t> For a </a:t>
            </a:r>
            <a:r>
              <a:rPr lang="en-US" dirty="0">
                <a:latin typeface="+mj-lt"/>
              </a:rPr>
              <a:t>Ricean distribution (K&gt;0 implied) </a:t>
            </a:r>
            <a:endParaRPr lang="en-US" dirty="0" smtClean="0">
              <a:latin typeface="+mj-lt"/>
            </a:endParaRPr>
          </a:p>
          <a:p>
            <a:pPr lvl="2"/>
            <a:r>
              <a:rPr lang="en-US" dirty="0">
                <a:latin typeface="+mj-lt"/>
              </a:rPr>
              <a:t>C</a:t>
            </a:r>
            <a:r>
              <a:rPr lang="en-US" dirty="0" smtClean="0">
                <a:latin typeface="+mj-lt"/>
              </a:rPr>
              <a:t>onstant </a:t>
            </a:r>
            <a:r>
              <a:rPr lang="en-US" dirty="0">
                <a:latin typeface="+mj-lt"/>
              </a:rPr>
              <a:t>path component </a:t>
            </a:r>
            <a:r>
              <a:rPr lang="en-US" dirty="0" smtClean="0">
                <a:latin typeface="+mj-lt"/>
              </a:rPr>
              <a:t>‘m’ </a:t>
            </a:r>
            <a:r>
              <a:rPr lang="en-US" dirty="0">
                <a:latin typeface="+mj-lt"/>
              </a:rPr>
              <a:t>has to be added to the Rayleigh set of coefficients. </a:t>
            </a:r>
            <a:r>
              <a:rPr lang="en-US" dirty="0" smtClean="0">
                <a:latin typeface="+mj-lt"/>
              </a:rPr>
              <a:t> </a:t>
            </a:r>
          </a:p>
          <a:p>
            <a:pPr lvl="2"/>
            <a:r>
              <a:rPr lang="en-US" dirty="0" smtClean="0">
                <a:latin typeface="+mj-lt"/>
              </a:rPr>
              <a:t>Ratio </a:t>
            </a:r>
            <a:r>
              <a:rPr lang="en-US" dirty="0">
                <a:latin typeface="+mj-lt"/>
              </a:rPr>
              <a:t>of powers between this constant part and the Rayleigh (variable) part is specified by the K-factor</a:t>
            </a:r>
            <a:r>
              <a:rPr lang="en-US" dirty="0" smtClean="0">
                <a:latin typeface="+mj-lt"/>
              </a:rPr>
              <a:t>.</a:t>
            </a:r>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4</a:t>
            </a:fld>
            <a:endParaRPr lang="en-US"/>
          </a:p>
        </p:txBody>
      </p:sp>
      <p:sp>
        <p:nvSpPr>
          <p:cNvPr id="6" name="Date Placeholder 5"/>
          <p:cNvSpPr>
            <a:spLocks noGrp="1"/>
          </p:cNvSpPr>
          <p:nvPr>
            <p:ph type="dt" sz="half" idx="10"/>
          </p:nvPr>
        </p:nvSpPr>
        <p:spPr>
          <a:xfrm>
            <a:off x="685800" y="377825"/>
            <a:ext cx="1600200" cy="215900"/>
          </a:xfrm>
        </p:spPr>
        <p:txBody>
          <a:bodyPr/>
          <a:lstStyle/>
          <a:p>
            <a:r>
              <a:rPr lang="en-US" altLang="zh-CN" dirty="0" smtClean="0"/>
              <a:t>January 2014</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Ricean K factor</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85800" y="1600200"/>
                <a:ext cx="7772400" cy="4800600"/>
              </a:xfrm>
            </p:spPr>
            <p:txBody>
              <a:bodyPr/>
              <a:lstStyle/>
              <a:p>
                <a:r>
                  <a:rPr lang="en-US" dirty="0" smtClean="0">
                    <a:latin typeface="+mj-lt"/>
                  </a:rPr>
                  <a:t>Distribution of power for the general case</a:t>
                </a:r>
              </a:p>
              <a:p>
                <a:pPr lvl="1"/>
                <a:r>
                  <a:rPr lang="en-US" dirty="0">
                    <a:latin typeface="+mj-lt"/>
                  </a:rPr>
                  <a:t>T</a:t>
                </a:r>
                <a:r>
                  <a:rPr lang="en-US" dirty="0" smtClean="0">
                    <a:latin typeface="+mj-lt"/>
                  </a:rPr>
                  <a:t>otal </a:t>
                </a:r>
                <a:r>
                  <a:rPr lang="en-US" dirty="0">
                    <a:latin typeface="+mj-lt"/>
                  </a:rPr>
                  <a:t>power is </a:t>
                </a:r>
                <a:r>
                  <a:rPr lang="en-US" dirty="0" smtClean="0">
                    <a:latin typeface="+mj-lt"/>
                  </a:rPr>
                  <a:t>normalized </a:t>
                </a:r>
                <a:r>
                  <a:rPr lang="en-US" dirty="0">
                    <a:latin typeface="+mj-lt"/>
                  </a:rPr>
                  <a:t>to </a:t>
                </a:r>
                <a:r>
                  <a:rPr lang="en-US" dirty="0" smtClean="0">
                    <a:latin typeface="+mj-lt"/>
                  </a:rPr>
                  <a:t>1</a:t>
                </a:r>
              </a:p>
              <a:p>
                <a:pPr lvl="2"/>
                <a14:m>
                  <m:oMath xmlns:m="http://schemas.openxmlformats.org/officeDocument/2006/math">
                    <m:r>
                      <a:rPr lang="en-US" i="1">
                        <a:latin typeface="Cambria Math"/>
                      </a:rPr>
                      <m:t>1= </m:t>
                    </m:r>
                    <m:sSup>
                      <m:sSupPr>
                        <m:ctrlPr>
                          <a:rPr lang="en-US" i="1">
                            <a:latin typeface="Cambria Math"/>
                          </a:rPr>
                        </m:ctrlPr>
                      </m:sSupPr>
                      <m:e>
                        <m:d>
                          <m:dPr>
                            <m:begChr m:val="|"/>
                            <m:endChr m:val="|"/>
                            <m:ctrlPr>
                              <a:rPr lang="en-US" i="1">
                                <a:latin typeface="Cambria Math"/>
                              </a:rPr>
                            </m:ctrlPr>
                          </m:dPr>
                          <m:e>
                            <m:r>
                              <a:rPr lang="en-US" i="1">
                                <a:latin typeface="Cambria Math"/>
                              </a:rPr>
                              <m:t>𝑚</m:t>
                            </m:r>
                          </m:e>
                        </m:d>
                      </m:e>
                      <m:sup>
                        <m:r>
                          <a:rPr lang="en-US" i="1">
                            <a:latin typeface="Cambria Math"/>
                          </a:rPr>
                          <m:t>2</m:t>
                        </m:r>
                      </m:sup>
                    </m:sSup>
                    <m:r>
                      <a:rPr lang="en-US" i="1">
                        <a:latin typeface="Cambria Math"/>
                      </a:rPr>
                      <m:t>+</m:t>
                    </m:r>
                    <m:sSup>
                      <m:sSupPr>
                        <m:ctrlPr>
                          <a:rPr lang="en-US" i="1">
                            <a:latin typeface="Cambria Math"/>
                          </a:rPr>
                        </m:ctrlPr>
                      </m:sSupPr>
                      <m:e>
                        <m:r>
                          <a:rPr lang="en-US" i="1">
                            <a:latin typeface="Cambria Math"/>
                          </a:rPr>
                          <m:t>𝜎</m:t>
                        </m:r>
                      </m:e>
                      <m:sup>
                        <m:r>
                          <a:rPr lang="en-US" i="1">
                            <a:latin typeface="Cambria Math"/>
                          </a:rPr>
                          <m:t>2</m:t>
                        </m:r>
                      </m:sup>
                    </m:sSup>
                    <m:r>
                      <a:rPr lang="en-US" b="0" i="1" smtClean="0">
                        <a:latin typeface="Cambria Math"/>
                      </a:rPr>
                      <m:t>, </m:t>
                    </m:r>
                    <m:sSup>
                      <m:sSupPr>
                        <m:ctrlPr>
                          <a:rPr lang="en-US" i="1">
                            <a:latin typeface="Cambria Math"/>
                          </a:rPr>
                        </m:ctrlPr>
                      </m:sSupPr>
                      <m:e>
                        <m:r>
                          <a:rPr lang="en-US" i="1">
                            <a:latin typeface="Cambria Math"/>
                          </a:rPr>
                          <m:t>𝜎</m:t>
                        </m:r>
                      </m:e>
                      <m:sup>
                        <m:r>
                          <a:rPr lang="en-US" i="1">
                            <a:latin typeface="Cambria Math"/>
                          </a:rPr>
                          <m:t>2</m:t>
                        </m:r>
                      </m:sup>
                    </m:sSup>
                  </m:oMath>
                </a14:m>
                <a:r>
                  <a:rPr lang="en-US" dirty="0">
                    <a:latin typeface="+mj-lt"/>
                  </a:rPr>
                  <a:t>  the variance of the complex Gaussian </a:t>
                </a:r>
                <a:r>
                  <a:rPr lang="en-US" dirty="0" smtClean="0">
                    <a:latin typeface="+mj-lt"/>
                  </a:rPr>
                  <a:t>set</a:t>
                </a:r>
              </a:p>
              <a:p>
                <a:pPr lvl="1"/>
                <a:r>
                  <a:rPr lang="en-US" dirty="0">
                    <a:latin typeface="+mj-lt"/>
                  </a:rPr>
                  <a:t>The ratio of powers is</a:t>
                </a:r>
              </a:p>
              <a:p>
                <a:pPr lvl="2"/>
                <a14:m>
                  <m:oMath xmlns:m="http://schemas.openxmlformats.org/officeDocument/2006/math">
                    <m:r>
                      <a:rPr lang="en-US" i="1">
                        <a:latin typeface="Cambria Math"/>
                      </a:rPr>
                      <m:t>𝐾</m:t>
                    </m:r>
                    <m:r>
                      <a:rPr lang="en-US" i="1">
                        <a:latin typeface="Cambria Math"/>
                      </a:rPr>
                      <m:t>= </m:t>
                    </m:r>
                    <m:f>
                      <m:fPr>
                        <m:ctrlPr>
                          <a:rPr lang="en-US" i="1">
                            <a:latin typeface="Cambria Math"/>
                          </a:rPr>
                        </m:ctrlPr>
                      </m:fPr>
                      <m:num>
                        <m:sSup>
                          <m:sSupPr>
                            <m:ctrlPr>
                              <a:rPr lang="en-US" i="1">
                                <a:latin typeface="Cambria Math"/>
                              </a:rPr>
                            </m:ctrlPr>
                          </m:sSupPr>
                          <m:e>
                            <m:d>
                              <m:dPr>
                                <m:begChr m:val="|"/>
                                <m:endChr m:val="|"/>
                                <m:ctrlPr>
                                  <a:rPr lang="en-US" i="1">
                                    <a:latin typeface="Cambria Math"/>
                                  </a:rPr>
                                </m:ctrlPr>
                              </m:dPr>
                              <m:e>
                                <m:r>
                                  <a:rPr lang="en-US" i="1">
                                    <a:latin typeface="Cambria Math"/>
                                  </a:rPr>
                                  <m:t>𝑚</m:t>
                                </m:r>
                              </m:e>
                            </m:d>
                          </m:e>
                          <m:sup>
                            <m:r>
                              <a:rPr lang="en-US" i="1">
                                <a:latin typeface="Cambria Math"/>
                              </a:rPr>
                              <m:t>2</m:t>
                            </m:r>
                          </m:sup>
                        </m:sSup>
                      </m:num>
                      <m:den>
                        <m:sSup>
                          <m:sSupPr>
                            <m:ctrlPr>
                              <a:rPr lang="en-US" i="1">
                                <a:latin typeface="Cambria Math"/>
                              </a:rPr>
                            </m:ctrlPr>
                          </m:sSupPr>
                          <m:e>
                            <m:r>
                              <a:rPr lang="en-US" i="1">
                                <a:latin typeface="Cambria Math"/>
                              </a:rPr>
                              <m:t>𝜎</m:t>
                            </m:r>
                          </m:e>
                          <m:sup>
                            <m:r>
                              <a:rPr lang="en-US" i="1">
                                <a:latin typeface="Cambria Math"/>
                              </a:rPr>
                              <m:t>2</m:t>
                            </m:r>
                          </m:sup>
                        </m:sSup>
                      </m:den>
                    </m:f>
                    <m:r>
                      <a:rPr lang="en-US" i="1">
                        <a:latin typeface="Cambria Math"/>
                      </a:rPr>
                      <m:t> </m:t>
                    </m:r>
                  </m:oMath>
                </a14:m>
                <a:endParaRPr lang="en-US" dirty="0" smtClean="0">
                  <a:latin typeface="+mj-lt"/>
                </a:endParaRPr>
              </a:p>
              <a:p>
                <a:pPr lvl="1"/>
                <a:r>
                  <a:rPr lang="en-US" dirty="0">
                    <a:latin typeface="+mj-lt"/>
                  </a:rPr>
                  <a:t> </a:t>
                </a:r>
                <a:r>
                  <a:rPr lang="en-US" dirty="0" smtClean="0">
                    <a:latin typeface="+mj-lt"/>
                  </a:rPr>
                  <a:t>Power </a:t>
                </a:r>
                <a:r>
                  <a:rPr lang="en-US" dirty="0">
                    <a:latin typeface="+mj-lt"/>
                  </a:rPr>
                  <a:t>of the complex Gaussian and the power of the constant </a:t>
                </a:r>
                <a:r>
                  <a:rPr lang="en-US" dirty="0" smtClean="0">
                    <a:latin typeface="+mj-lt"/>
                  </a:rPr>
                  <a:t>part</a:t>
                </a:r>
              </a:p>
              <a:p>
                <a:pPr lvl="2"/>
                <a14:m>
                  <m:oMath xmlns:m="http://schemas.openxmlformats.org/officeDocument/2006/math">
                    <m:sSup>
                      <m:sSupPr>
                        <m:ctrlPr>
                          <a:rPr lang="en-US" i="1">
                            <a:latin typeface="Cambria Math"/>
                          </a:rPr>
                        </m:ctrlPr>
                      </m:sSupPr>
                      <m:e>
                        <m:d>
                          <m:dPr>
                            <m:begChr m:val="|"/>
                            <m:endChr m:val="|"/>
                            <m:ctrlPr>
                              <a:rPr lang="en-US" i="1">
                                <a:latin typeface="Cambria Math"/>
                              </a:rPr>
                            </m:ctrlPr>
                          </m:dPr>
                          <m:e>
                            <m:r>
                              <a:rPr lang="en-US" i="1">
                                <a:latin typeface="Cambria Math"/>
                              </a:rPr>
                              <m:t>𝑚</m:t>
                            </m:r>
                          </m:e>
                        </m:d>
                      </m:e>
                      <m:sup>
                        <m:r>
                          <a:rPr lang="en-US" i="1">
                            <a:latin typeface="Cambria Math"/>
                          </a:rPr>
                          <m:t>2</m:t>
                        </m:r>
                      </m:sup>
                    </m:sSup>
                    <m:r>
                      <a:rPr lang="en-US" i="1">
                        <a:latin typeface="Cambria Math"/>
                      </a:rPr>
                      <m:t>=</m:t>
                    </m:r>
                    <m:f>
                      <m:fPr>
                        <m:ctrlPr>
                          <a:rPr lang="en-US" i="1">
                            <a:latin typeface="Cambria Math"/>
                          </a:rPr>
                        </m:ctrlPr>
                      </m:fPr>
                      <m:num>
                        <m:r>
                          <a:rPr lang="en-US" i="1">
                            <a:latin typeface="Cambria Math"/>
                          </a:rPr>
                          <m:t>𝐾</m:t>
                        </m:r>
                      </m:num>
                      <m:den>
                        <m:r>
                          <a:rPr lang="en-US" i="1">
                            <a:latin typeface="Cambria Math"/>
                          </a:rPr>
                          <m:t>𝐾</m:t>
                        </m:r>
                        <m:r>
                          <a:rPr lang="en-US" i="1">
                            <a:latin typeface="Cambria Math"/>
                          </a:rPr>
                          <m:t>+1</m:t>
                        </m:r>
                      </m:den>
                    </m:f>
                    <m:r>
                      <a:rPr lang="en-US" i="1">
                        <a:latin typeface="Cambria Math"/>
                      </a:rPr>
                      <m:t>, </m:t>
                    </m:r>
                    <m:sSup>
                      <m:sSupPr>
                        <m:ctrlPr>
                          <a:rPr lang="en-US" i="1">
                            <a:latin typeface="Cambria Math"/>
                          </a:rPr>
                        </m:ctrlPr>
                      </m:sSupPr>
                      <m:e>
                        <m:r>
                          <a:rPr lang="en-US" i="1">
                            <a:latin typeface="Cambria Math"/>
                          </a:rPr>
                          <m:t>𝜎</m:t>
                        </m:r>
                      </m:e>
                      <m:sup>
                        <m:r>
                          <a:rPr lang="en-US" i="1">
                            <a:latin typeface="Cambria Math"/>
                          </a:rPr>
                          <m:t>2</m:t>
                        </m:r>
                      </m:sup>
                    </m:sSup>
                    <m:r>
                      <a:rPr lang="en-US" i="1">
                        <a:latin typeface="Cambria Math"/>
                      </a:rPr>
                      <m:t>=</m:t>
                    </m:r>
                    <m:f>
                      <m:fPr>
                        <m:ctrlPr>
                          <a:rPr lang="en-US" i="1">
                            <a:latin typeface="Cambria Math"/>
                          </a:rPr>
                        </m:ctrlPr>
                      </m:fPr>
                      <m:num>
                        <m:r>
                          <a:rPr lang="en-US" i="1">
                            <a:latin typeface="Cambria Math"/>
                          </a:rPr>
                          <m:t>1</m:t>
                        </m:r>
                      </m:num>
                      <m:den>
                        <m:r>
                          <a:rPr lang="en-US" i="1">
                            <a:latin typeface="Cambria Math"/>
                          </a:rPr>
                          <m:t>𝐾</m:t>
                        </m:r>
                        <m:r>
                          <a:rPr lang="en-US" i="1">
                            <a:latin typeface="Cambria Math"/>
                          </a:rPr>
                          <m:t>+1</m:t>
                        </m:r>
                      </m:den>
                    </m:f>
                    <m:r>
                      <a:rPr lang="en-US" i="1">
                        <a:latin typeface="Cambria Math"/>
                      </a:rPr>
                      <m:t> </m:t>
                    </m:r>
                  </m:oMath>
                </a14:m>
                <a:endParaRPr lang="en-US" dirty="0">
                  <a:latin typeface="+mj-lt"/>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85800" y="1600200"/>
                <a:ext cx="7772400" cy="4800600"/>
              </a:xfrm>
              <a:blipFill rotWithShape="1">
                <a:blip r:embed="rId2"/>
                <a:stretch>
                  <a:fillRect l="-1804" t="-1779" r="-941"/>
                </a:stretch>
              </a:blipFill>
            </p:spPr>
            <p:txBody>
              <a:bodyPr/>
              <a:lstStyle/>
              <a:p>
                <a:r>
                  <a:rPr lang="en-US">
                    <a:noFill/>
                  </a:rPr>
                  <a:t> </a:t>
                </a:r>
              </a:p>
            </p:txBody>
          </p:sp>
        </mc:Fallback>
      </mc:AlternateContent>
      <p:sp>
        <p:nvSpPr>
          <p:cNvPr id="4" name="Date Placeholder 3"/>
          <p:cNvSpPr>
            <a:spLocks noGrp="1"/>
          </p:cNvSpPr>
          <p:nvPr>
            <p:ph type="dt" sz="half" idx="10"/>
          </p:nvPr>
        </p:nvSpPr>
        <p:spPr/>
        <p:txBody>
          <a:bodyPr/>
          <a:lstStyle/>
          <a:p>
            <a:r>
              <a:rPr lang="en-US" altLang="zh-CN" dirty="0" smtClean="0"/>
              <a:t>January  2014</a:t>
            </a:r>
            <a:endParaRPr lang="en-US" dirty="0"/>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5</a:t>
            </a:fld>
            <a:endParaRPr lang="en-US"/>
          </a:p>
        </p:txBody>
      </p:sp>
    </p:spTree>
    <p:extLst>
      <p:ext uri="{BB962C8B-B14F-4D97-AF65-F5344CB8AC3E}">
        <p14:creationId xmlns:p14="http://schemas.microsoft.com/office/powerpoint/2010/main" val="7140116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1143000"/>
          </a:xfrm>
        </p:spPr>
        <p:txBody>
          <a:bodyPr>
            <a:normAutofit/>
          </a:bodyPr>
          <a:lstStyle/>
          <a:p>
            <a:r>
              <a:rPr lang="en-US" dirty="0" smtClean="0"/>
              <a:t>Mobility</a:t>
            </a:r>
            <a:endParaRPr lang="en-US" dirty="0"/>
          </a:p>
        </p:txBody>
      </p:sp>
      <p:sp>
        <p:nvSpPr>
          <p:cNvPr id="6" name="Slide Number Placeholder 5"/>
          <p:cNvSpPr>
            <a:spLocks noGrp="1"/>
          </p:cNvSpPr>
          <p:nvPr>
            <p:ph type="sldNum" sz="quarter" idx="12"/>
          </p:nvPr>
        </p:nvSpPr>
        <p:spPr/>
        <p:txBody>
          <a:bodyPr/>
          <a:lstStyle/>
          <a:p>
            <a:r>
              <a:rPr lang="en-US" smtClean="0"/>
              <a:t>Slide </a:t>
            </a:r>
            <a:fld id="{3D7B28C0-BB67-4036-BA37-A1CE406089FA}" type="slidenum">
              <a:rPr lang="en-US" smtClean="0"/>
              <a:pPr/>
              <a:t>6</a:t>
            </a:fld>
            <a:endParaRPr lang="en-US"/>
          </a:p>
        </p:txBody>
      </p:sp>
      <p:pic>
        <p:nvPicPr>
          <p:cNvPr id="7" name="Picture 6"/>
          <p:cNvPicPr/>
          <p:nvPr/>
        </p:nvPicPr>
        <p:blipFill rotWithShape="1">
          <a:blip r:embed="rId2"/>
          <a:srcRect r="5853"/>
          <a:stretch/>
        </p:blipFill>
        <p:spPr>
          <a:xfrm>
            <a:off x="1414670" y="3429000"/>
            <a:ext cx="5595730" cy="2907665"/>
          </a:xfrm>
          <a:prstGeom prst="rect">
            <a:avLst/>
          </a:prstGeom>
        </p:spPr>
      </p:pic>
      <p:sp>
        <p:nvSpPr>
          <p:cNvPr id="9" name="Date Placeholder 5"/>
          <p:cNvSpPr>
            <a:spLocks noGrp="1"/>
          </p:cNvSpPr>
          <p:nvPr>
            <p:ph type="dt" sz="half" idx="10"/>
          </p:nvPr>
        </p:nvSpPr>
        <p:spPr>
          <a:xfrm>
            <a:off x="685800" y="377825"/>
            <a:ext cx="1600200" cy="215900"/>
          </a:xfrm>
        </p:spPr>
        <p:txBody>
          <a:bodyPr/>
          <a:lstStyle/>
          <a:p>
            <a:r>
              <a:rPr lang="en-US" altLang="zh-CN" dirty="0" smtClean="0"/>
              <a:t>January 2014</a:t>
            </a:r>
            <a:endParaRPr lang="en-US" dirty="0"/>
          </a:p>
        </p:txBody>
      </p:sp>
      <mc:AlternateContent xmlns:mc="http://schemas.openxmlformats.org/markup-compatibility/2006" xmlns:a14="http://schemas.microsoft.com/office/drawing/2010/main">
        <mc:Choice Requires="a14">
          <p:sp>
            <p:nvSpPr>
              <p:cNvPr id="4" name="Rectangle 3"/>
              <p:cNvSpPr/>
              <p:nvPr/>
            </p:nvSpPr>
            <p:spPr>
              <a:xfrm>
                <a:off x="609600" y="1408093"/>
                <a:ext cx="7543800" cy="2251322"/>
              </a:xfrm>
              <a:prstGeom prst="rect">
                <a:avLst/>
              </a:prstGeom>
            </p:spPr>
            <p:txBody>
              <a:bodyPr wrap="square">
                <a:spAutoFit/>
              </a:bodyPr>
              <a:lstStyle/>
              <a:p>
                <a:pPr marL="457200" indent="-457200">
                  <a:buFont typeface="Arial" panose="020B0604020202020204" pitchFamily="34" charset="0"/>
                  <a:buChar char="•"/>
                </a:pPr>
                <a:r>
                  <a:rPr lang="en-US" sz="2800" dirty="0" smtClean="0"/>
                  <a:t>Complex </a:t>
                </a:r>
                <a:r>
                  <a:rPr lang="en-US" sz="2800" dirty="0"/>
                  <a:t>Gaussian distributed numbers are filtered using Doppler </a:t>
                </a:r>
                <a:r>
                  <a:rPr lang="en-US" sz="2800" dirty="0" smtClean="0"/>
                  <a:t>filters</a:t>
                </a:r>
              </a:p>
              <a:p>
                <a:pPr marL="914400" lvl="1" indent="-457200">
                  <a:buFont typeface="Arial" panose="020B0604020202020204" pitchFamily="34" charset="0"/>
                  <a:buChar char="•"/>
                </a:pPr>
                <a14:m>
                  <m:oMath xmlns:m="http://schemas.openxmlformats.org/officeDocument/2006/math">
                    <m:r>
                      <a:rPr lang="en-US" sz="2800" i="1">
                        <a:latin typeface="Cambria Math"/>
                      </a:rPr>
                      <m:t>𝑆</m:t>
                    </m:r>
                    <m:r>
                      <m:rPr>
                        <m:lit/>
                      </m:rPr>
                      <a:rPr lang="en-US" sz="2800" i="1">
                        <a:latin typeface="Cambria Math"/>
                      </a:rPr>
                      <m:t>(</m:t>
                    </m:r>
                    <m:r>
                      <a:rPr lang="en-US" sz="2800" i="1">
                        <a:latin typeface="Cambria Math"/>
                      </a:rPr>
                      <m:t>𝑓</m:t>
                    </m:r>
                    <m:r>
                      <m:rPr>
                        <m:lit/>
                      </m:rPr>
                      <a:rPr lang="en-US" sz="2800" i="1">
                        <a:latin typeface="Cambria Math"/>
                      </a:rPr>
                      <m:t>)</m:t>
                    </m:r>
                    <m:r>
                      <a:rPr lang="en-US" sz="2800" i="1">
                        <a:latin typeface="Cambria Math"/>
                      </a:rPr>
                      <m:t>=</m:t>
                    </m:r>
                    <m:f>
                      <m:fPr>
                        <m:ctrlPr>
                          <a:rPr lang="en-US" sz="2800" i="1">
                            <a:latin typeface="Cambria Math"/>
                          </a:rPr>
                        </m:ctrlPr>
                      </m:fPr>
                      <m:num>
                        <m:r>
                          <a:rPr lang="en-US" sz="2800" i="1">
                            <a:latin typeface="Cambria Math"/>
                          </a:rPr>
                          <m:t>1</m:t>
                        </m:r>
                      </m:num>
                      <m:den>
                        <m:r>
                          <a:rPr lang="en-US" sz="2800" i="1">
                            <a:latin typeface="Cambria Math"/>
                          </a:rPr>
                          <m:t>𝜋</m:t>
                        </m:r>
                        <m:sSub>
                          <m:sSubPr>
                            <m:ctrlPr>
                              <a:rPr lang="en-US" sz="2800" i="1">
                                <a:latin typeface="Cambria Math"/>
                              </a:rPr>
                            </m:ctrlPr>
                          </m:sSubPr>
                          <m:e>
                            <m:r>
                              <a:rPr lang="en-US" sz="2800" i="1">
                                <a:latin typeface="Cambria Math"/>
                              </a:rPr>
                              <m:t>𝑓</m:t>
                            </m:r>
                          </m:e>
                          <m:sub>
                            <m:r>
                              <a:rPr lang="en-US" sz="2800" i="1">
                                <a:latin typeface="Cambria Math"/>
                              </a:rPr>
                              <m:t>𝑑</m:t>
                            </m:r>
                          </m:sub>
                        </m:sSub>
                        <m:rad>
                          <m:radPr>
                            <m:degHide m:val="on"/>
                            <m:ctrlPr>
                              <a:rPr lang="en-US" sz="2800" i="1">
                                <a:latin typeface="Cambria Math"/>
                              </a:rPr>
                            </m:ctrlPr>
                          </m:radPr>
                          <m:deg/>
                          <m:e>
                            <m:r>
                              <a:rPr lang="en-US" sz="2800" i="1">
                                <a:latin typeface="Cambria Math"/>
                              </a:rPr>
                              <m:t>1−</m:t>
                            </m:r>
                            <m:sSup>
                              <m:sSupPr>
                                <m:ctrlPr>
                                  <a:rPr lang="en-US" sz="2800" i="1">
                                    <a:latin typeface="Cambria Math"/>
                                  </a:rPr>
                                </m:ctrlPr>
                              </m:sSupPr>
                              <m:e>
                                <m:d>
                                  <m:dPr>
                                    <m:ctrlPr>
                                      <a:rPr lang="en-US" sz="2800" i="1">
                                        <a:latin typeface="Cambria Math"/>
                                      </a:rPr>
                                    </m:ctrlPr>
                                  </m:dPr>
                                  <m:e>
                                    <m:f>
                                      <m:fPr>
                                        <m:ctrlPr>
                                          <a:rPr lang="en-US" sz="2800" i="1">
                                            <a:latin typeface="Cambria Math"/>
                                          </a:rPr>
                                        </m:ctrlPr>
                                      </m:fPr>
                                      <m:num>
                                        <m:r>
                                          <a:rPr lang="en-US" sz="2800" i="1">
                                            <a:latin typeface="Cambria Math"/>
                                          </a:rPr>
                                          <m:t>𝑓</m:t>
                                        </m:r>
                                      </m:num>
                                      <m:den>
                                        <m:sSub>
                                          <m:sSubPr>
                                            <m:ctrlPr>
                                              <a:rPr lang="en-US" sz="2800" i="1">
                                                <a:latin typeface="Cambria Math"/>
                                              </a:rPr>
                                            </m:ctrlPr>
                                          </m:sSubPr>
                                          <m:e>
                                            <m:r>
                                              <a:rPr lang="en-US" sz="2800" i="1">
                                                <a:latin typeface="Cambria Math"/>
                                              </a:rPr>
                                              <m:t>𝑓</m:t>
                                            </m:r>
                                          </m:e>
                                          <m:sub>
                                            <m:r>
                                              <a:rPr lang="en-US" sz="2800" i="1">
                                                <a:latin typeface="Cambria Math"/>
                                              </a:rPr>
                                              <m:t>𝑑</m:t>
                                            </m:r>
                                          </m:sub>
                                        </m:sSub>
                                      </m:den>
                                    </m:f>
                                  </m:e>
                                </m:d>
                              </m:e>
                              <m:sup>
                                <m:r>
                                  <a:rPr lang="en-US" sz="2800" i="1">
                                    <a:latin typeface="Cambria Math"/>
                                  </a:rPr>
                                  <m:t>2</m:t>
                                </m:r>
                              </m:sup>
                            </m:sSup>
                          </m:e>
                        </m:rad>
                      </m:den>
                    </m:f>
                    <m:r>
                      <a:rPr lang="en-US" sz="2800" i="1">
                        <a:latin typeface="Cambria Math"/>
                      </a:rPr>
                      <m:t>,  </m:t>
                    </m:r>
                    <m:d>
                      <m:dPr>
                        <m:begChr m:val="|"/>
                        <m:endChr m:val="|"/>
                        <m:ctrlPr>
                          <a:rPr lang="en-US" sz="2800" i="1">
                            <a:latin typeface="Cambria Math"/>
                          </a:rPr>
                        </m:ctrlPr>
                      </m:dPr>
                      <m:e>
                        <m:r>
                          <a:rPr lang="en-US" sz="2800" i="1">
                            <a:latin typeface="Cambria Math"/>
                          </a:rPr>
                          <m:t>𝑓</m:t>
                        </m:r>
                      </m:e>
                    </m:d>
                    <m:r>
                      <a:rPr lang="en-US" sz="2800" i="1">
                        <a:latin typeface="Cambria Math"/>
                      </a:rPr>
                      <m:t>&lt;</m:t>
                    </m:r>
                    <m:sSub>
                      <m:sSubPr>
                        <m:ctrlPr>
                          <a:rPr lang="en-US" sz="2800" i="1">
                            <a:latin typeface="Cambria Math"/>
                          </a:rPr>
                        </m:ctrlPr>
                      </m:sSubPr>
                      <m:e>
                        <m:r>
                          <a:rPr lang="en-US" sz="2800" i="1">
                            <a:latin typeface="Cambria Math"/>
                          </a:rPr>
                          <m:t>𝑓</m:t>
                        </m:r>
                      </m:e>
                      <m:sub>
                        <m:r>
                          <a:rPr lang="en-US" sz="2800" i="1">
                            <a:latin typeface="Cambria Math"/>
                          </a:rPr>
                          <m:t>𝑑</m:t>
                        </m:r>
                      </m:sub>
                    </m:sSub>
                    <m:r>
                      <a:rPr lang="en-US" sz="2800" i="1">
                        <a:latin typeface="Cambria Math"/>
                      </a:rPr>
                      <m:t>, </m:t>
                    </m:r>
                    <m:sSub>
                      <m:sSubPr>
                        <m:ctrlPr>
                          <a:rPr lang="en-US" sz="2800" i="1">
                            <a:latin typeface="Cambria Math"/>
                          </a:rPr>
                        </m:ctrlPr>
                      </m:sSubPr>
                      <m:e>
                        <m:r>
                          <a:rPr lang="en-US" sz="2800" i="1">
                            <a:latin typeface="Cambria Math"/>
                          </a:rPr>
                          <m:t>𝑓</m:t>
                        </m:r>
                      </m:e>
                      <m:sub>
                        <m:r>
                          <a:rPr lang="en-US" sz="2800" i="1">
                            <a:latin typeface="Cambria Math"/>
                          </a:rPr>
                          <m:t>𝑑</m:t>
                        </m:r>
                      </m:sub>
                    </m:sSub>
                    <m:r>
                      <a:rPr lang="en-US" sz="2800" i="1">
                        <a:latin typeface="Cambria Math"/>
                      </a:rPr>
                      <m:t>=</m:t>
                    </m:r>
                    <m:f>
                      <m:fPr>
                        <m:ctrlPr>
                          <a:rPr lang="en-US" sz="2800" i="1">
                            <a:latin typeface="Cambria Math"/>
                          </a:rPr>
                        </m:ctrlPr>
                      </m:fPr>
                      <m:num>
                        <m:r>
                          <a:rPr lang="en-US" sz="2800" i="1">
                            <a:latin typeface="Cambria Math"/>
                          </a:rPr>
                          <m:t>𝑣</m:t>
                        </m:r>
                        <m:sSub>
                          <m:sSubPr>
                            <m:ctrlPr>
                              <a:rPr lang="en-US" sz="2800" i="1">
                                <a:latin typeface="Cambria Math"/>
                              </a:rPr>
                            </m:ctrlPr>
                          </m:sSubPr>
                          <m:e>
                            <m:r>
                              <a:rPr lang="en-US" sz="2800" i="1">
                                <a:latin typeface="Cambria Math"/>
                              </a:rPr>
                              <m:t>𝑓</m:t>
                            </m:r>
                          </m:e>
                          <m:sub>
                            <m:r>
                              <a:rPr lang="en-US" sz="2800" i="1">
                                <a:latin typeface="Cambria Math"/>
                              </a:rPr>
                              <m:t>𝑐</m:t>
                            </m:r>
                          </m:sub>
                        </m:sSub>
                      </m:num>
                      <m:den>
                        <m:r>
                          <a:rPr lang="en-US" sz="2800" i="1">
                            <a:latin typeface="Cambria Math"/>
                          </a:rPr>
                          <m:t>𝑐</m:t>
                        </m:r>
                      </m:den>
                    </m:f>
                    <m:r>
                      <a:rPr lang="en-US" sz="2800" i="1">
                        <a:latin typeface="Cambria Math"/>
                      </a:rPr>
                      <m:t> </m:t>
                    </m:r>
                  </m:oMath>
                </a14:m>
                <a:endParaRPr lang="en-US" sz="2800" dirty="0"/>
              </a:p>
            </p:txBody>
          </p:sp>
        </mc:Choice>
        <mc:Fallback xmlns="">
          <p:sp>
            <p:nvSpPr>
              <p:cNvPr id="4" name="Rectangle 3"/>
              <p:cNvSpPr>
                <a:spLocks noRot="1" noChangeAspect="1" noMove="1" noResize="1" noEditPoints="1" noAdjustHandles="1" noChangeArrowheads="1" noChangeShapeType="1" noTextEdit="1"/>
              </p:cNvSpPr>
              <p:nvPr/>
            </p:nvSpPr>
            <p:spPr>
              <a:xfrm>
                <a:off x="609600" y="1408093"/>
                <a:ext cx="7543800" cy="2251322"/>
              </a:xfrm>
              <a:prstGeom prst="rect">
                <a:avLst/>
              </a:prstGeom>
              <a:blipFill rotWithShape="1">
                <a:blip r:embed="rId3"/>
                <a:stretch>
                  <a:fillRect l="-1373" t="-2710"/>
                </a:stretch>
              </a:blipFill>
            </p:spPr>
            <p:txBody>
              <a:bodyPr/>
              <a:lstStyle/>
              <a:p>
                <a:r>
                  <a:rPr lang="en-US">
                    <a:noFill/>
                  </a:rPr>
                  <a:t> </a:t>
                </a:r>
              </a:p>
            </p:txBody>
          </p:sp>
        </mc:Fallback>
      </mc:AlternateContent>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7620000" cy="1143000"/>
          </a:xfrm>
        </p:spPr>
        <p:txBody>
          <a:bodyPr/>
          <a:lstStyle/>
          <a:p>
            <a:r>
              <a:rPr lang="en-US" dirty="0" smtClean="0"/>
              <a:t>Observations</a:t>
            </a:r>
            <a:endParaRPr lang="en-US" dirty="0"/>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7</a:t>
            </a:fld>
            <a:endParaRPr lang="en-US"/>
          </a:p>
        </p:txBody>
      </p:sp>
      <p:pic>
        <p:nvPicPr>
          <p:cNvPr id="7" name="Picture 6"/>
          <p:cNvPicPr/>
          <p:nvPr/>
        </p:nvPicPr>
        <p:blipFill rotWithShape="1">
          <a:blip r:embed="rId2"/>
          <a:srcRect l="6522" r="5407"/>
          <a:stretch/>
        </p:blipFill>
        <p:spPr>
          <a:xfrm>
            <a:off x="1911626" y="2667000"/>
            <a:ext cx="5174974" cy="3200400"/>
          </a:xfrm>
          <a:prstGeom prst="rect">
            <a:avLst/>
          </a:prstGeom>
        </p:spPr>
      </p:pic>
      <p:sp>
        <p:nvSpPr>
          <p:cNvPr id="8" name="Date Placeholder 5"/>
          <p:cNvSpPr>
            <a:spLocks noGrp="1"/>
          </p:cNvSpPr>
          <p:nvPr>
            <p:ph type="dt" sz="half" idx="10"/>
          </p:nvPr>
        </p:nvSpPr>
        <p:spPr>
          <a:xfrm>
            <a:off x="685800" y="377825"/>
            <a:ext cx="1600200" cy="215900"/>
          </a:xfrm>
        </p:spPr>
        <p:txBody>
          <a:bodyPr/>
          <a:lstStyle/>
          <a:p>
            <a:r>
              <a:rPr lang="en-US" altLang="zh-CN" dirty="0" smtClean="0"/>
              <a:t>January 2014</a:t>
            </a:r>
            <a:endParaRPr lang="en-US" dirty="0"/>
          </a:p>
        </p:txBody>
      </p:sp>
      <p:sp>
        <p:nvSpPr>
          <p:cNvPr id="3" name="Rectangle 2"/>
          <p:cNvSpPr/>
          <p:nvPr/>
        </p:nvSpPr>
        <p:spPr>
          <a:xfrm>
            <a:off x="609600" y="1882914"/>
            <a:ext cx="8305800" cy="707886"/>
          </a:xfrm>
          <a:prstGeom prst="rect">
            <a:avLst/>
          </a:prstGeom>
        </p:spPr>
        <p:txBody>
          <a:bodyPr wrap="square">
            <a:spAutoFit/>
          </a:bodyPr>
          <a:lstStyle/>
          <a:p>
            <a:pPr marL="457200" indent="-457200">
              <a:buFont typeface="Arial" panose="020B0604020202020204" pitchFamily="34" charset="0"/>
              <a:buChar char="•"/>
            </a:pPr>
            <a:r>
              <a:rPr lang="en-US" sz="2800" dirty="0" smtClean="0"/>
              <a:t>Exemplary channel realizations as a function of time</a:t>
            </a:r>
            <a:endParaRPr lang="en-US" sz="2800" dirty="0"/>
          </a:p>
          <a:p>
            <a:pPr marL="914400" lvl="1" indent="-457200">
              <a:buFont typeface="Arial" panose="020B0604020202020204" pitchFamily="34" charset="0"/>
              <a:buChar char="•"/>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 Code</a:t>
            </a:r>
            <a:endParaRPr lang="en-US" dirty="0"/>
          </a:p>
        </p:txBody>
      </p:sp>
      <p:sp>
        <p:nvSpPr>
          <p:cNvPr id="3" name="Content Placeholder 2"/>
          <p:cNvSpPr>
            <a:spLocks noGrp="1"/>
          </p:cNvSpPr>
          <p:nvPr>
            <p:ph idx="1"/>
          </p:nvPr>
        </p:nvSpPr>
        <p:spPr>
          <a:xfrm>
            <a:off x="228600" y="1981200"/>
            <a:ext cx="8686800" cy="4114800"/>
          </a:xfrm>
        </p:spPr>
        <p:txBody>
          <a:bodyPr>
            <a:normAutofit fontScale="47500" lnSpcReduction="20000"/>
          </a:bodyPr>
          <a:lstStyle/>
          <a:p>
            <a:pPr marL="0" marR="0" indent="0">
              <a:spcBef>
                <a:spcPts val="0"/>
              </a:spcBef>
              <a:spcAft>
                <a:spcPts val="0"/>
              </a:spcAft>
              <a:buNone/>
            </a:pPr>
            <a:r>
              <a:rPr lang="en-US" dirty="0">
                <a:solidFill>
                  <a:srgbClr val="0000FF"/>
                </a:solidFill>
                <a:latin typeface="Courier New"/>
                <a:ea typeface="MS Mincho"/>
                <a:cs typeface="Times New Roman"/>
              </a:rPr>
              <a:t>function</a:t>
            </a:r>
            <a:r>
              <a:rPr lang="en-US" dirty="0">
                <a:solidFill>
                  <a:srgbClr val="000000"/>
                </a:solidFill>
                <a:latin typeface="Courier New"/>
                <a:ea typeface="MS Mincho"/>
                <a:cs typeface="Times New Roman"/>
              </a:rPr>
              <a:t> f = ChannSim4q() </a:t>
            </a:r>
            <a:endParaRPr lang="en-US" sz="4000" dirty="0">
              <a:ea typeface="MS Mincho"/>
              <a:cs typeface="Times New Roman"/>
            </a:endParaRPr>
          </a:p>
          <a:p>
            <a:pPr marL="0" marR="0" indent="0">
              <a:spcBef>
                <a:spcPts val="0"/>
              </a:spcBef>
              <a:spcAft>
                <a:spcPts val="0"/>
              </a:spcAft>
              <a:buNone/>
            </a:pPr>
            <a:r>
              <a:rPr lang="en-US" dirty="0">
                <a:solidFill>
                  <a:srgbClr val="000000"/>
                </a:solidFill>
                <a:latin typeface="Courier New"/>
                <a:ea typeface="MS Mincho"/>
                <a:cs typeface="Times New Roman"/>
              </a:rPr>
              <a:t> </a:t>
            </a:r>
            <a:endParaRPr lang="en-US" sz="4000" dirty="0">
              <a:ea typeface="MS Mincho"/>
              <a:cs typeface="Times New Roman"/>
            </a:endParaRPr>
          </a:p>
          <a:p>
            <a:pPr marL="0" marR="0" indent="0">
              <a:spcBef>
                <a:spcPts val="0"/>
              </a:spcBef>
              <a:spcAft>
                <a:spcPts val="0"/>
              </a:spcAft>
              <a:buNone/>
            </a:pPr>
            <a:r>
              <a:rPr lang="en-US" dirty="0" err="1">
                <a:solidFill>
                  <a:srgbClr val="000000"/>
                </a:solidFill>
                <a:latin typeface="Courier New"/>
                <a:ea typeface="MS Mincho"/>
                <a:cs typeface="Times New Roman"/>
              </a:rPr>
              <a:t>clc;close</a:t>
            </a:r>
            <a:r>
              <a:rPr lang="en-US" dirty="0">
                <a:solidFill>
                  <a:srgbClr val="000000"/>
                </a:solidFill>
                <a:latin typeface="Courier New"/>
                <a:ea typeface="MS Mincho"/>
                <a:cs typeface="Times New Roman"/>
              </a:rPr>
              <a:t> </a:t>
            </a:r>
            <a:r>
              <a:rPr lang="en-US" dirty="0" err="1">
                <a:solidFill>
                  <a:srgbClr val="A020F0"/>
                </a:solidFill>
                <a:latin typeface="Courier New"/>
                <a:ea typeface="MS Mincho"/>
                <a:cs typeface="Times New Roman"/>
              </a:rPr>
              <a:t>all</a:t>
            </a:r>
            <a:r>
              <a:rPr lang="en-US" dirty="0" err="1">
                <a:solidFill>
                  <a:srgbClr val="000000"/>
                </a:solidFill>
                <a:latin typeface="Courier New"/>
                <a:ea typeface="MS Mincho"/>
                <a:cs typeface="Times New Roman"/>
              </a:rPr>
              <a:t>;clear</a:t>
            </a:r>
            <a:r>
              <a:rPr lang="en-US" dirty="0">
                <a:solidFill>
                  <a:srgbClr val="000000"/>
                </a:solidFill>
                <a:latin typeface="Courier New"/>
                <a:ea typeface="MS Mincho"/>
                <a:cs typeface="Times New Roman"/>
              </a:rPr>
              <a:t> </a:t>
            </a:r>
            <a:r>
              <a:rPr lang="en-US" dirty="0">
                <a:solidFill>
                  <a:srgbClr val="A020F0"/>
                </a:solidFill>
                <a:latin typeface="Courier New"/>
                <a:ea typeface="MS Mincho"/>
                <a:cs typeface="Times New Roman"/>
              </a:rPr>
              <a:t>all</a:t>
            </a:r>
            <a:r>
              <a:rPr lang="en-US" dirty="0">
                <a:solidFill>
                  <a:srgbClr val="000000"/>
                </a:solidFill>
                <a:latin typeface="Courier New"/>
                <a:ea typeface="MS Mincho"/>
                <a:cs typeface="Times New Roman"/>
              </a:rPr>
              <a:t>; </a:t>
            </a:r>
            <a:endParaRPr lang="en-US" sz="4000" dirty="0">
              <a:ea typeface="MS Mincho"/>
              <a:cs typeface="Times New Roman"/>
            </a:endParaRPr>
          </a:p>
          <a:p>
            <a:pPr marL="0" marR="0" indent="0">
              <a:spcBef>
                <a:spcPts val="0"/>
              </a:spcBef>
              <a:spcAft>
                <a:spcPts val="0"/>
              </a:spcAft>
              <a:buNone/>
            </a:pPr>
            <a:r>
              <a:rPr lang="en-US" dirty="0">
                <a:solidFill>
                  <a:srgbClr val="000000"/>
                </a:solidFill>
                <a:latin typeface="Courier New"/>
                <a:ea typeface="MS Mincho"/>
                <a:cs typeface="Times New Roman"/>
              </a:rPr>
              <a:t> </a:t>
            </a:r>
            <a:endParaRPr lang="en-US" sz="4000" dirty="0">
              <a:ea typeface="MS Mincho"/>
              <a:cs typeface="Times New Roman"/>
            </a:endParaRPr>
          </a:p>
          <a:p>
            <a:pPr marL="0" marR="0" indent="0">
              <a:spcBef>
                <a:spcPts val="0"/>
              </a:spcBef>
              <a:spcAft>
                <a:spcPts val="0"/>
              </a:spcAft>
              <a:buNone/>
            </a:pPr>
            <a:r>
              <a:rPr lang="en-US" dirty="0">
                <a:solidFill>
                  <a:srgbClr val="000000"/>
                </a:solidFill>
                <a:latin typeface="Courier New"/>
                <a:ea typeface="MS Mincho"/>
                <a:cs typeface="Times New Roman"/>
              </a:rPr>
              <a:t>v = 3.6;      </a:t>
            </a:r>
            <a:r>
              <a:rPr lang="en-US" dirty="0">
                <a:solidFill>
                  <a:srgbClr val="228B22"/>
                </a:solidFill>
                <a:latin typeface="Courier New"/>
                <a:ea typeface="MS Mincho"/>
                <a:cs typeface="Times New Roman"/>
              </a:rPr>
              <a:t>% Km/</a:t>
            </a:r>
            <a:r>
              <a:rPr lang="en-US" dirty="0" err="1">
                <a:solidFill>
                  <a:srgbClr val="228B22"/>
                </a:solidFill>
                <a:latin typeface="Courier New"/>
                <a:ea typeface="MS Mincho"/>
                <a:cs typeface="Times New Roman"/>
              </a:rPr>
              <a:t>hr</a:t>
            </a:r>
            <a:r>
              <a:rPr lang="en-US" dirty="0">
                <a:solidFill>
                  <a:srgbClr val="228B22"/>
                </a:solidFill>
                <a:latin typeface="Courier New"/>
                <a:ea typeface="MS Mincho"/>
                <a:cs typeface="Times New Roman"/>
              </a:rPr>
              <a:t> equivalent to 2.23miles/</a:t>
            </a:r>
            <a:r>
              <a:rPr lang="en-US" dirty="0" err="1">
                <a:solidFill>
                  <a:srgbClr val="228B22"/>
                </a:solidFill>
                <a:latin typeface="Courier New"/>
                <a:ea typeface="MS Mincho"/>
                <a:cs typeface="Times New Roman"/>
              </a:rPr>
              <a:t>hr</a:t>
            </a:r>
            <a:r>
              <a:rPr lang="en-US" dirty="0">
                <a:solidFill>
                  <a:srgbClr val="228B22"/>
                </a:solidFill>
                <a:latin typeface="Courier New"/>
                <a:ea typeface="MS Mincho"/>
                <a:cs typeface="Times New Roman"/>
              </a:rPr>
              <a:t>;</a:t>
            </a:r>
            <a:endParaRPr lang="en-US" sz="4000" dirty="0">
              <a:ea typeface="MS Mincho"/>
              <a:cs typeface="Times New Roman"/>
            </a:endParaRPr>
          </a:p>
          <a:p>
            <a:pPr marL="0" marR="0" indent="0">
              <a:spcBef>
                <a:spcPts val="0"/>
              </a:spcBef>
              <a:spcAft>
                <a:spcPts val="0"/>
              </a:spcAft>
              <a:buNone/>
            </a:pPr>
            <a:r>
              <a:rPr lang="en-US" dirty="0">
                <a:solidFill>
                  <a:srgbClr val="000000"/>
                </a:solidFill>
                <a:latin typeface="Courier New"/>
                <a:ea typeface="MS Mincho"/>
                <a:cs typeface="Times New Roman"/>
              </a:rPr>
              <a:t>fc = 2.4e9;   </a:t>
            </a:r>
            <a:r>
              <a:rPr lang="en-US" dirty="0">
                <a:solidFill>
                  <a:srgbClr val="228B22"/>
                </a:solidFill>
                <a:latin typeface="Courier New"/>
                <a:ea typeface="MS Mincho"/>
                <a:cs typeface="Times New Roman"/>
              </a:rPr>
              <a:t>% Center Frequency Hz</a:t>
            </a:r>
            <a:endParaRPr lang="en-US" sz="4000" dirty="0">
              <a:ea typeface="MS Mincho"/>
              <a:cs typeface="Times New Roman"/>
            </a:endParaRPr>
          </a:p>
          <a:p>
            <a:pPr marL="0" marR="0" indent="0">
              <a:spcBef>
                <a:spcPts val="0"/>
              </a:spcBef>
              <a:spcAft>
                <a:spcPts val="0"/>
              </a:spcAft>
              <a:buNone/>
            </a:pPr>
            <a:r>
              <a:rPr lang="en-US" dirty="0" err="1">
                <a:solidFill>
                  <a:srgbClr val="000000"/>
                </a:solidFill>
                <a:latin typeface="Courier New"/>
                <a:ea typeface="MS Mincho"/>
                <a:cs typeface="Times New Roman"/>
              </a:rPr>
              <a:t>Kf</a:t>
            </a:r>
            <a:r>
              <a:rPr lang="en-US" dirty="0">
                <a:solidFill>
                  <a:srgbClr val="000000"/>
                </a:solidFill>
                <a:latin typeface="Courier New"/>
                <a:ea typeface="MS Mincho"/>
                <a:cs typeface="Times New Roman"/>
              </a:rPr>
              <a:t> = 0;       </a:t>
            </a:r>
            <a:r>
              <a:rPr lang="en-US" dirty="0">
                <a:solidFill>
                  <a:srgbClr val="228B22"/>
                </a:solidFill>
                <a:latin typeface="Courier New"/>
                <a:ea typeface="MS Mincho"/>
                <a:cs typeface="Times New Roman"/>
              </a:rPr>
              <a:t>% Ricean K factor in dB</a:t>
            </a:r>
            <a:endParaRPr lang="en-US" sz="4000" dirty="0">
              <a:ea typeface="MS Mincho"/>
              <a:cs typeface="Times New Roman"/>
            </a:endParaRPr>
          </a:p>
          <a:p>
            <a:pPr marL="0" marR="0" indent="0">
              <a:spcBef>
                <a:spcPts val="0"/>
              </a:spcBef>
              <a:spcAft>
                <a:spcPts val="0"/>
              </a:spcAft>
              <a:buNone/>
            </a:pPr>
            <a:r>
              <a:rPr lang="en-US" dirty="0" err="1">
                <a:solidFill>
                  <a:srgbClr val="000000"/>
                </a:solidFill>
                <a:latin typeface="Courier New"/>
                <a:ea typeface="MS Mincho"/>
                <a:cs typeface="Times New Roman"/>
              </a:rPr>
              <a:t>fs</a:t>
            </a:r>
            <a:r>
              <a:rPr lang="en-US" dirty="0">
                <a:solidFill>
                  <a:srgbClr val="000000"/>
                </a:solidFill>
                <a:latin typeface="Courier New"/>
                <a:ea typeface="MS Mincho"/>
                <a:cs typeface="Times New Roman"/>
              </a:rPr>
              <a:t> = 1e6;     </a:t>
            </a:r>
            <a:r>
              <a:rPr lang="en-US" dirty="0">
                <a:solidFill>
                  <a:srgbClr val="228B22"/>
                </a:solidFill>
                <a:latin typeface="Courier New"/>
                <a:ea typeface="MS Mincho"/>
                <a:cs typeface="Times New Roman"/>
              </a:rPr>
              <a:t>% Channel Sampling Rate in Hz</a:t>
            </a:r>
            <a:endParaRPr lang="en-US" sz="4000" dirty="0">
              <a:ea typeface="MS Mincho"/>
              <a:cs typeface="Times New Roman"/>
            </a:endParaRPr>
          </a:p>
          <a:p>
            <a:pPr marL="0" marR="0" indent="0">
              <a:spcBef>
                <a:spcPts val="0"/>
              </a:spcBef>
              <a:spcAft>
                <a:spcPts val="0"/>
              </a:spcAft>
              <a:buNone/>
            </a:pPr>
            <a:r>
              <a:rPr lang="en-US" dirty="0">
                <a:solidFill>
                  <a:srgbClr val="228B22"/>
                </a:solidFill>
                <a:latin typeface="Courier New"/>
                <a:ea typeface="MS Mincho"/>
                <a:cs typeface="Times New Roman"/>
              </a:rPr>
              <a:t> </a:t>
            </a:r>
            <a:endParaRPr lang="en-US" sz="4000" dirty="0">
              <a:ea typeface="MS Mincho"/>
              <a:cs typeface="Times New Roman"/>
            </a:endParaRPr>
          </a:p>
          <a:p>
            <a:pPr marL="0" marR="0" indent="0">
              <a:spcBef>
                <a:spcPts val="0"/>
              </a:spcBef>
              <a:spcAft>
                <a:spcPts val="0"/>
              </a:spcAft>
              <a:buNone/>
            </a:pPr>
            <a:r>
              <a:rPr lang="en-US" dirty="0">
                <a:solidFill>
                  <a:srgbClr val="000000"/>
                </a:solidFill>
                <a:latin typeface="Courier New"/>
                <a:ea typeface="MS Mincho"/>
                <a:cs typeface="Times New Roman"/>
              </a:rPr>
              <a:t>h = FlatFad2(</a:t>
            </a:r>
            <a:r>
              <a:rPr lang="en-US" dirty="0" err="1">
                <a:solidFill>
                  <a:srgbClr val="000000"/>
                </a:solidFill>
                <a:latin typeface="Courier New"/>
                <a:ea typeface="MS Mincho"/>
                <a:cs typeface="Times New Roman"/>
              </a:rPr>
              <a:t>Kf</a:t>
            </a:r>
            <a:r>
              <a:rPr lang="en-US" dirty="0">
                <a:solidFill>
                  <a:srgbClr val="000000"/>
                </a:solidFill>
                <a:latin typeface="Courier New"/>
                <a:ea typeface="MS Mincho"/>
                <a:cs typeface="Times New Roman"/>
              </a:rPr>
              <a:t>, v, fc, </a:t>
            </a:r>
            <a:r>
              <a:rPr lang="en-US" dirty="0" err="1">
                <a:solidFill>
                  <a:srgbClr val="000000"/>
                </a:solidFill>
                <a:latin typeface="Courier New"/>
                <a:ea typeface="MS Mincho"/>
                <a:cs typeface="Times New Roman"/>
              </a:rPr>
              <a:t>fs</a:t>
            </a:r>
            <a:r>
              <a:rPr lang="en-US" dirty="0">
                <a:solidFill>
                  <a:srgbClr val="000000"/>
                </a:solidFill>
                <a:latin typeface="Courier New"/>
                <a:ea typeface="MS Mincho"/>
                <a:cs typeface="Times New Roman"/>
              </a:rPr>
              <a:t>);</a:t>
            </a:r>
            <a:endParaRPr lang="en-US" sz="4000" dirty="0">
              <a:ea typeface="MS Mincho"/>
              <a:cs typeface="Times New Roman"/>
            </a:endParaRPr>
          </a:p>
          <a:p>
            <a:pPr marL="0" marR="0" indent="0">
              <a:spcBef>
                <a:spcPts val="0"/>
              </a:spcBef>
              <a:spcAft>
                <a:spcPts val="0"/>
              </a:spcAft>
              <a:buNone/>
            </a:pPr>
            <a:r>
              <a:rPr lang="en-US" dirty="0">
                <a:solidFill>
                  <a:srgbClr val="000000"/>
                </a:solidFill>
                <a:latin typeface="Courier New"/>
                <a:ea typeface="MS Mincho"/>
                <a:cs typeface="Times New Roman"/>
              </a:rPr>
              <a:t> </a:t>
            </a:r>
            <a:endParaRPr lang="en-US" sz="4000" dirty="0">
              <a:ea typeface="MS Mincho"/>
              <a:cs typeface="Times New Roman"/>
            </a:endParaRPr>
          </a:p>
          <a:p>
            <a:pPr marL="0" marR="0" indent="0">
              <a:spcBef>
                <a:spcPts val="0"/>
              </a:spcBef>
              <a:spcAft>
                <a:spcPts val="0"/>
              </a:spcAft>
              <a:buNone/>
            </a:pPr>
            <a:r>
              <a:rPr lang="en-US" dirty="0">
                <a:solidFill>
                  <a:srgbClr val="000000"/>
                </a:solidFill>
                <a:latin typeface="Courier New"/>
                <a:ea typeface="MS Mincho"/>
                <a:cs typeface="Times New Roman"/>
              </a:rPr>
              <a:t>figure;</a:t>
            </a:r>
            <a:endParaRPr lang="en-US" sz="4000" dirty="0">
              <a:ea typeface="MS Mincho"/>
              <a:cs typeface="Times New Roman"/>
            </a:endParaRPr>
          </a:p>
          <a:p>
            <a:pPr marL="0" marR="0" indent="0">
              <a:spcBef>
                <a:spcPts val="0"/>
              </a:spcBef>
              <a:spcAft>
                <a:spcPts val="0"/>
              </a:spcAft>
              <a:buNone/>
            </a:pPr>
            <a:r>
              <a:rPr lang="en-US" dirty="0" err="1">
                <a:solidFill>
                  <a:srgbClr val="000000"/>
                </a:solidFill>
                <a:latin typeface="Courier New"/>
                <a:ea typeface="MS Mincho"/>
                <a:cs typeface="Times New Roman"/>
              </a:rPr>
              <a:t>semilogy</a:t>
            </a:r>
            <a:r>
              <a:rPr lang="en-US" dirty="0">
                <a:solidFill>
                  <a:srgbClr val="000000"/>
                </a:solidFill>
                <a:latin typeface="Courier New"/>
                <a:ea typeface="MS Mincho"/>
                <a:cs typeface="Times New Roman"/>
              </a:rPr>
              <a:t>([0:floor(length(h)/10</a:t>
            </a:r>
            <a:r>
              <a:rPr lang="en-US" dirty="0" smtClean="0">
                <a:solidFill>
                  <a:srgbClr val="000000"/>
                </a:solidFill>
                <a:latin typeface="Courier New"/>
                <a:ea typeface="MS Mincho"/>
                <a:cs typeface="Times New Roman"/>
              </a:rPr>
              <a:t>)-1].*</a:t>
            </a:r>
            <a:r>
              <a:rPr lang="en-US" dirty="0">
                <a:solidFill>
                  <a:srgbClr val="000000"/>
                </a:solidFill>
                <a:latin typeface="Courier New"/>
                <a:ea typeface="MS Mincho"/>
                <a:cs typeface="Times New Roman"/>
              </a:rPr>
              <a:t>1./</a:t>
            </a:r>
            <a:r>
              <a:rPr lang="en-US" dirty="0" err="1">
                <a:solidFill>
                  <a:srgbClr val="000000"/>
                </a:solidFill>
                <a:latin typeface="Courier New"/>
                <a:ea typeface="MS Mincho"/>
                <a:cs typeface="Times New Roman"/>
              </a:rPr>
              <a:t>fs,abs</a:t>
            </a:r>
            <a:r>
              <a:rPr lang="en-US" dirty="0">
                <a:solidFill>
                  <a:srgbClr val="000000"/>
                </a:solidFill>
                <a:latin typeface="Courier New"/>
                <a:ea typeface="MS Mincho"/>
                <a:cs typeface="Times New Roman"/>
              </a:rPr>
              <a:t>(h(1:floor(length(h)/10))));</a:t>
            </a:r>
            <a:endParaRPr lang="en-US" sz="4000" dirty="0">
              <a:ea typeface="MS Mincho"/>
              <a:cs typeface="Times New Roman"/>
            </a:endParaRPr>
          </a:p>
          <a:p>
            <a:pPr marL="0" marR="0" indent="0">
              <a:spcBef>
                <a:spcPts val="0"/>
              </a:spcBef>
              <a:spcAft>
                <a:spcPts val="0"/>
              </a:spcAft>
              <a:buNone/>
            </a:pPr>
            <a:r>
              <a:rPr lang="en-US" dirty="0" err="1">
                <a:solidFill>
                  <a:srgbClr val="000000"/>
                </a:solidFill>
                <a:latin typeface="Courier New"/>
                <a:ea typeface="MS Mincho"/>
                <a:cs typeface="Times New Roman"/>
              </a:rPr>
              <a:t>xlabel</a:t>
            </a:r>
            <a:r>
              <a:rPr lang="en-US" dirty="0">
                <a:solidFill>
                  <a:srgbClr val="000000"/>
                </a:solidFill>
                <a:latin typeface="Courier New"/>
                <a:ea typeface="MS Mincho"/>
                <a:cs typeface="Times New Roman"/>
              </a:rPr>
              <a:t>(</a:t>
            </a:r>
            <a:r>
              <a:rPr lang="en-US" dirty="0">
                <a:solidFill>
                  <a:srgbClr val="A020F0"/>
                </a:solidFill>
                <a:latin typeface="Courier New"/>
                <a:ea typeface="MS Mincho"/>
                <a:cs typeface="Times New Roman"/>
              </a:rPr>
              <a:t>'Time (seconds)'</a:t>
            </a:r>
            <a:r>
              <a:rPr lang="en-US" dirty="0">
                <a:solidFill>
                  <a:srgbClr val="000000"/>
                </a:solidFill>
                <a:latin typeface="Courier New"/>
                <a:ea typeface="MS Mincho"/>
                <a:cs typeface="Times New Roman"/>
              </a:rPr>
              <a:t>);</a:t>
            </a:r>
            <a:endParaRPr lang="en-US" sz="4000" dirty="0">
              <a:ea typeface="MS Mincho"/>
              <a:cs typeface="Times New Roman"/>
            </a:endParaRPr>
          </a:p>
          <a:p>
            <a:pPr marL="0" marR="0" indent="0">
              <a:spcBef>
                <a:spcPts val="0"/>
              </a:spcBef>
              <a:spcAft>
                <a:spcPts val="0"/>
              </a:spcAft>
              <a:buNone/>
            </a:pPr>
            <a:r>
              <a:rPr lang="en-US" dirty="0" err="1">
                <a:solidFill>
                  <a:srgbClr val="000000"/>
                </a:solidFill>
                <a:latin typeface="Courier New"/>
                <a:ea typeface="MS Mincho"/>
                <a:cs typeface="Times New Roman"/>
              </a:rPr>
              <a:t>ylabel</a:t>
            </a:r>
            <a:r>
              <a:rPr lang="en-US" dirty="0">
                <a:solidFill>
                  <a:srgbClr val="000000"/>
                </a:solidFill>
                <a:latin typeface="Courier New"/>
                <a:ea typeface="MS Mincho"/>
                <a:cs typeface="Times New Roman"/>
              </a:rPr>
              <a:t>(</a:t>
            </a:r>
            <a:r>
              <a:rPr lang="en-US" dirty="0">
                <a:solidFill>
                  <a:srgbClr val="A020F0"/>
                </a:solidFill>
                <a:latin typeface="Courier New"/>
                <a:ea typeface="MS Mincho"/>
                <a:cs typeface="Times New Roman"/>
              </a:rPr>
              <a:t>'Amplitude'</a:t>
            </a:r>
            <a:r>
              <a:rPr lang="en-US" dirty="0">
                <a:solidFill>
                  <a:srgbClr val="000000"/>
                </a:solidFill>
                <a:latin typeface="Courier New"/>
                <a:ea typeface="MS Mincho"/>
                <a:cs typeface="Times New Roman"/>
              </a:rPr>
              <a:t>);</a:t>
            </a:r>
            <a:endParaRPr lang="en-US" sz="4000" dirty="0">
              <a:ea typeface="MS Mincho"/>
              <a:cs typeface="Times New Roman"/>
            </a:endParaRPr>
          </a:p>
          <a:p>
            <a:pPr marL="0" marR="0" indent="0">
              <a:spcBef>
                <a:spcPts val="0"/>
              </a:spcBef>
              <a:spcAft>
                <a:spcPts val="0"/>
              </a:spcAft>
              <a:buNone/>
            </a:pPr>
            <a:r>
              <a:rPr lang="en-US" dirty="0">
                <a:solidFill>
                  <a:srgbClr val="000000"/>
                </a:solidFill>
                <a:latin typeface="Courier New"/>
                <a:ea typeface="MS Mincho"/>
                <a:cs typeface="Times New Roman"/>
              </a:rPr>
              <a:t>title(</a:t>
            </a:r>
            <a:r>
              <a:rPr lang="en-US" dirty="0">
                <a:solidFill>
                  <a:srgbClr val="A020F0"/>
                </a:solidFill>
                <a:latin typeface="Courier New"/>
                <a:ea typeface="MS Mincho"/>
                <a:cs typeface="Times New Roman"/>
              </a:rPr>
              <a:t>'Ricean Flat Fading Channel'</a:t>
            </a:r>
            <a:r>
              <a:rPr lang="en-US" dirty="0">
                <a:solidFill>
                  <a:srgbClr val="000000"/>
                </a:solidFill>
                <a:latin typeface="Courier New"/>
                <a:ea typeface="MS Mincho"/>
                <a:cs typeface="Times New Roman"/>
              </a:rPr>
              <a:t>)</a:t>
            </a:r>
            <a:endParaRPr lang="en-US" sz="4000" dirty="0">
              <a:ea typeface="MS Mincho"/>
              <a:cs typeface="Times New Roman"/>
            </a:endParaRPr>
          </a:p>
          <a:p>
            <a:pPr marL="0" marR="0" indent="0">
              <a:spcBef>
                <a:spcPts val="0"/>
              </a:spcBef>
              <a:spcAft>
                <a:spcPts val="0"/>
              </a:spcAft>
              <a:buNone/>
            </a:pPr>
            <a:r>
              <a:rPr lang="en-US" dirty="0">
                <a:solidFill>
                  <a:srgbClr val="000000"/>
                </a:solidFill>
                <a:latin typeface="Courier New"/>
                <a:ea typeface="MS Mincho"/>
                <a:cs typeface="Times New Roman"/>
              </a:rPr>
              <a:t> </a:t>
            </a:r>
            <a:endParaRPr lang="en-US" sz="4000" dirty="0">
              <a:ea typeface="MS Mincho"/>
              <a:cs typeface="Times New Roman"/>
            </a:endParaRPr>
          </a:p>
          <a:p>
            <a:pPr marL="0" marR="0" indent="0">
              <a:spcBef>
                <a:spcPts val="0"/>
              </a:spcBef>
              <a:spcAft>
                <a:spcPts val="0"/>
              </a:spcAft>
              <a:buNone/>
            </a:pPr>
            <a:r>
              <a:rPr lang="en-US" dirty="0">
                <a:solidFill>
                  <a:srgbClr val="0000FF"/>
                </a:solidFill>
                <a:latin typeface="Courier New"/>
                <a:ea typeface="MS Mincho"/>
                <a:cs typeface="Times New Roman"/>
              </a:rPr>
              <a:t>end</a:t>
            </a:r>
            <a:endParaRPr lang="en-US" sz="4000" dirty="0">
              <a:ea typeface="MS Mincho"/>
              <a:cs typeface="Times New Roman"/>
            </a:endParaRPr>
          </a:p>
          <a:p>
            <a:pPr marL="457200" lvl="1" indent="0">
              <a:buNone/>
            </a:pPr>
            <a:endParaRPr lang="en-US" dirty="0">
              <a:latin typeface="+mj-lt"/>
            </a:endParaRPr>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8</a:t>
            </a:fld>
            <a:endParaRPr lang="en-US"/>
          </a:p>
        </p:txBody>
      </p:sp>
      <p:sp>
        <p:nvSpPr>
          <p:cNvPr id="6" name="Date Placeholder 5"/>
          <p:cNvSpPr>
            <a:spLocks noGrp="1"/>
          </p:cNvSpPr>
          <p:nvPr>
            <p:ph type="dt" sz="half" idx="10"/>
          </p:nvPr>
        </p:nvSpPr>
        <p:spPr>
          <a:xfrm>
            <a:off x="685800" y="377825"/>
            <a:ext cx="1600200" cy="215900"/>
          </a:xfrm>
        </p:spPr>
        <p:txBody>
          <a:bodyPr/>
          <a:lstStyle/>
          <a:p>
            <a:r>
              <a:rPr lang="en-US" altLang="zh-CN" dirty="0" smtClean="0"/>
              <a:t>January 2014</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7620000" cy="1143000"/>
          </a:xfrm>
        </p:spPr>
        <p:txBody>
          <a:bodyPr/>
          <a:lstStyle/>
          <a:p>
            <a:r>
              <a:rPr lang="en-US" dirty="0" smtClean="0"/>
              <a:t>Simulation Code</a:t>
            </a:r>
            <a:endParaRPr lang="en-US" dirty="0"/>
          </a:p>
        </p:txBody>
      </p:sp>
      <p:sp>
        <p:nvSpPr>
          <p:cNvPr id="3" name="Content Placeholder 2"/>
          <p:cNvSpPr>
            <a:spLocks noGrp="1"/>
          </p:cNvSpPr>
          <p:nvPr>
            <p:ph idx="1"/>
          </p:nvPr>
        </p:nvSpPr>
        <p:spPr>
          <a:xfrm>
            <a:off x="304800" y="1524000"/>
            <a:ext cx="8534400" cy="2819400"/>
          </a:xfrm>
        </p:spPr>
        <p:txBody>
          <a:bodyPr/>
          <a:lstStyle/>
          <a:p>
            <a:pPr marL="0" marR="0" indent="0">
              <a:spcBef>
                <a:spcPts val="0"/>
              </a:spcBef>
              <a:spcAft>
                <a:spcPts val="0"/>
              </a:spcAft>
              <a:buNone/>
            </a:pPr>
            <a:r>
              <a:rPr lang="en-US" sz="1200" dirty="0">
                <a:solidFill>
                  <a:srgbClr val="0000FF"/>
                </a:solidFill>
                <a:latin typeface="Courier New"/>
                <a:ea typeface="MS Mincho"/>
                <a:cs typeface="Times New Roman"/>
              </a:rPr>
              <a:t>function</a:t>
            </a:r>
            <a:r>
              <a:rPr lang="en-US" sz="1200" dirty="0">
                <a:solidFill>
                  <a:srgbClr val="000000"/>
                </a:solidFill>
                <a:latin typeface="Courier New"/>
                <a:ea typeface="MS Mincho"/>
                <a:cs typeface="Times New Roman"/>
              </a:rPr>
              <a:t> </a:t>
            </a:r>
            <a:r>
              <a:rPr lang="en-US" sz="1200" dirty="0" err="1">
                <a:solidFill>
                  <a:srgbClr val="000000"/>
                </a:solidFill>
                <a:latin typeface="Courier New"/>
                <a:ea typeface="MS Mincho"/>
                <a:cs typeface="Times New Roman"/>
              </a:rPr>
              <a:t>Str</a:t>
            </a:r>
            <a:r>
              <a:rPr lang="en-US" sz="1200" dirty="0">
                <a:solidFill>
                  <a:srgbClr val="000000"/>
                </a:solidFill>
                <a:latin typeface="Courier New"/>
                <a:ea typeface="MS Mincho"/>
                <a:cs typeface="Times New Roman"/>
              </a:rPr>
              <a:t> = FlatFad2(</a:t>
            </a:r>
            <a:r>
              <a:rPr lang="en-US" sz="1200" dirty="0" err="1">
                <a:solidFill>
                  <a:srgbClr val="000000"/>
                </a:solidFill>
                <a:latin typeface="Courier New"/>
                <a:ea typeface="MS Mincho"/>
                <a:cs typeface="Times New Roman"/>
              </a:rPr>
              <a:t>Kf</a:t>
            </a:r>
            <a:r>
              <a:rPr lang="en-US" sz="1200" dirty="0">
                <a:solidFill>
                  <a:srgbClr val="000000"/>
                </a:solidFill>
                <a:latin typeface="Courier New"/>
                <a:ea typeface="MS Mincho"/>
                <a:cs typeface="Times New Roman"/>
              </a:rPr>
              <a:t>, m, fc, </a:t>
            </a:r>
            <a:r>
              <a:rPr lang="en-US" sz="1200" dirty="0" err="1">
                <a:solidFill>
                  <a:srgbClr val="000000"/>
                </a:solidFill>
                <a:latin typeface="Courier New"/>
                <a:ea typeface="MS Mincho"/>
                <a:cs typeface="Times New Roman"/>
              </a:rPr>
              <a:t>BWsamp</a:t>
            </a:r>
            <a:r>
              <a:rPr lang="en-US" sz="1200" dirty="0">
                <a:solidFill>
                  <a:srgbClr val="000000"/>
                </a:solidFill>
                <a:latin typeface="Courier New"/>
                <a:ea typeface="MS Mincho"/>
                <a:cs typeface="Times New Roman"/>
              </a:rPr>
              <a:t>)</a:t>
            </a:r>
            <a:endParaRPr lang="en-US" sz="1200" dirty="0">
              <a:ea typeface="MS Mincho"/>
              <a:cs typeface="Times New Roman"/>
            </a:endParaRPr>
          </a:p>
          <a:p>
            <a:pPr marL="0" marR="0" indent="0">
              <a:spcBef>
                <a:spcPts val="0"/>
              </a:spcBef>
              <a:spcAft>
                <a:spcPts val="0"/>
              </a:spcAft>
              <a:buNone/>
            </a:pPr>
            <a:r>
              <a:rPr lang="en-US" sz="1200" dirty="0">
                <a:solidFill>
                  <a:srgbClr val="000000"/>
                </a:solidFill>
                <a:latin typeface="Courier New"/>
                <a:ea typeface="MS Mincho"/>
                <a:cs typeface="Times New Roman"/>
              </a:rPr>
              <a:t> </a:t>
            </a:r>
            <a:endParaRPr lang="en-US" sz="1200" dirty="0">
              <a:ea typeface="MS Mincho"/>
              <a:cs typeface="Times New Roman"/>
            </a:endParaRPr>
          </a:p>
          <a:p>
            <a:pPr marL="0" marR="0" indent="0">
              <a:spcBef>
                <a:spcPts val="0"/>
              </a:spcBef>
              <a:spcAft>
                <a:spcPts val="0"/>
              </a:spcAft>
              <a:buNone/>
            </a:pPr>
            <a:r>
              <a:rPr lang="en-US" sz="1200" dirty="0">
                <a:solidFill>
                  <a:srgbClr val="228B22"/>
                </a:solidFill>
                <a:latin typeface="Courier New"/>
                <a:ea typeface="MS Mincho"/>
                <a:cs typeface="Times New Roman"/>
              </a:rPr>
              <a:t>%--------------------Derived Parameters -----------------------------------</a:t>
            </a:r>
            <a:endParaRPr lang="en-US" sz="1200" dirty="0">
              <a:ea typeface="MS Mincho"/>
              <a:cs typeface="Times New Roman"/>
            </a:endParaRPr>
          </a:p>
          <a:p>
            <a:pPr marL="0" marR="0" indent="0">
              <a:spcBef>
                <a:spcPts val="0"/>
              </a:spcBef>
              <a:spcAft>
                <a:spcPts val="0"/>
              </a:spcAft>
              <a:buNone/>
            </a:pPr>
            <a:r>
              <a:rPr lang="en-US" sz="1200" dirty="0">
                <a:solidFill>
                  <a:srgbClr val="000000"/>
                </a:solidFill>
                <a:latin typeface="Courier New"/>
                <a:ea typeface="MS Mincho"/>
                <a:cs typeface="Times New Roman"/>
              </a:rPr>
              <a:t>v = m*1e3/(3600);   </a:t>
            </a:r>
            <a:r>
              <a:rPr lang="en-US" sz="1200" dirty="0" smtClean="0">
                <a:solidFill>
                  <a:srgbClr val="228B22"/>
                </a:solidFill>
                <a:latin typeface="Courier New"/>
                <a:ea typeface="MS Mincho"/>
                <a:cs typeface="Times New Roman"/>
              </a:rPr>
              <a:t>% </a:t>
            </a:r>
            <a:r>
              <a:rPr lang="en-US" sz="1200" dirty="0">
                <a:solidFill>
                  <a:srgbClr val="228B22"/>
                </a:solidFill>
                <a:latin typeface="Courier New"/>
                <a:ea typeface="MS Mincho"/>
                <a:cs typeface="Times New Roman"/>
              </a:rPr>
              <a:t>Velocity in m/s </a:t>
            </a:r>
            <a:endParaRPr lang="en-US" sz="1200" dirty="0">
              <a:ea typeface="MS Mincho"/>
              <a:cs typeface="Times New Roman"/>
            </a:endParaRPr>
          </a:p>
          <a:p>
            <a:pPr marL="0" marR="0" indent="0">
              <a:spcBef>
                <a:spcPts val="0"/>
              </a:spcBef>
              <a:spcAft>
                <a:spcPts val="0"/>
              </a:spcAft>
              <a:buNone/>
            </a:pPr>
            <a:r>
              <a:rPr lang="en-US" sz="1200" dirty="0">
                <a:solidFill>
                  <a:srgbClr val="000000"/>
                </a:solidFill>
                <a:latin typeface="Courier New"/>
                <a:ea typeface="MS Mincho"/>
                <a:cs typeface="Times New Roman"/>
              </a:rPr>
              <a:t>c = 3e8;            </a:t>
            </a:r>
            <a:r>
              <a:rPr lang="en-US" sz="1200" dirty="0" smtClean="0">
                <a:solidFill>
                  <a:srgbClr val="228B22"/>
                </a:solidFill>
                <a:latin typeface="Courier New"/>
                <a:ea typeface="MS Mincho"/>
                <a:cs typeface="Times New Roman"/>
              </a:rPr>
              <a:t>% </a:t>
            </a:r>
            <a:r>
              <a:rPr lang="en-US" sz="1200" dirty="0">
                <a:solidFill>
                  <a:srgbClr val="228B22"/>
                </a:solidFill>
                <a:latin typeface="Courier New"/>
                <a:ea typeface="MS Mincho"/>
                <a:cs typeface="Times New Roman"/>
              </a:rPr>
              <a:t>Velocity of light in m/s</a:t>
            </a:r>
            <a:endParaRPr lang="en-US" sz="1200" dirty="0">
              <a:ea typeface="MS Mincho"/>
              <a:cs typeface="Times New Roman"/>
            </a:endParaRPr>
          </a:p>
          <a:p>
            <a:pPr marL="0" marR="0" indent="0">
              <a:spcBef>
                <a:spcPts val="0"/>
              </a:spcBef>
              <a:spcAft>
                <a:spcPts val="0"/>
              </a:spcAft>
              <a:buNone/>
            </a:pPr>
            <a:r>
              <a:rPr lang="en-US" sz="1200" dirty="0" err="1">
                <a:solidFill>
                  <a:srgbClr val="000000"/>
                </a:solidFill>
                <a:latin typeface="Courier New"/>
                <a:ea typeface="MS Mincho"/>
                <a:cs typeface="Times New Roman"/>
              </a:rPr>
              <a:t>fd</a:t>
            </a:r>
            <a:r>
              <a:rPr lang="en-US" sz="1200" dirty="0">
                <a:solidFill>
                  <a:srgbClr val="000000"/>
                </a:solidFill>
                <a:latin typeface="Courier New"/>
                <a:ea typeface="MS Mincho"/>
                <a:cs typeface="Times New Roman"/>
              </a:rPr>
              <a:t> = floor(v*fc/c); </a:t>
            </a:r>
            <a:r>
              <a:rPr lang="en-US" sz="1200" dirty="0" smtClean="0">
                <a:solidFill>
                  <a:srgbClr val="228B22"/>
                </a:solidFill>
                <a:latin typeface="Courier New"/>
                <a:ea typeface="MS Mincho"/>
                <a:cs typeface="Times New Roman"/>
              </a:rPr>
              <a:t>% </a:t>
            </a:r>
            <a:r>
              <a:rPr lang="en-US" sz="1200" dirty="0">
                <a:solidFill>
                  <a:srgbClr val="228B22"/>
                </a:solidFill>
                <a:latin typeface="Courier New"/>
                <a:ea typeface="MS Mincho"/>
                <a:cs typeface="Times New Roman"/>
              </a:rPr>
              <a:t>Maximum Doppler Frequency in Hz</a:t>
            </a:r>
            <a:endParaRPr lang="en-US" sz="1200" dirty="0">
              <a:ea typeface="MS Mincho"/>
              <a:cs typeface="Times New Roman"/>
            </a:endParaRPr>
          </a:p>
          <a:p>
            <a:pPr marL="0" marR="0" indent="0">
              <a:spcBef>
                <a:spcPts val="0"/>
              </a:spcBef>
              <a:spcAft>
                <a:spcPts val="0"/>
              </a:spcAft>
              <a:buNone/>
            </a:pPr>
            <a:r>
              <a:rPr lang="en-US" sz="1200" dirty="0" err="1">
                <a:solidFill>
                  <a:srgbClr val="000000"/>
                </a:solidFill>
                <a:latin typeface="Courier New"/>
                <a:ea typeface="MS Mincho"/>
                <a:cs typeface="Times New Roman"/>
              </a:rPr>
              <a:t>fsamp</a:t>
            </a:r>
            <a:r>
              <a:rPr lang="en-US" sz="1200" dirty="0">
                <a:solidFill>
                  <a:srgbClr val="000000"/>
                </a:solidFill>
                <a:latin typeface="Courier New"/>
                <a:ea typeface="MS Mincho"/>
                <a:cs typeface="Times New Roman"/>
              </a:rPr>
              <a:t> = 256;        </a:t>
            </a:r>
            <a:r>
              <a:rPr lang="en-US" sz="1200" dirty="0" smtClean="0">
                <a:solidFill>
                  <a:srgbClr val="228B22"/>
                </a:solidFill>
                <a:latin typeface="Courier New"/>
                <a:ea typeface="MS Mincho"/>
                <a:cs typeface="Times New Roman"/>
              </a:rPr>
              <a:t>% </a:t>
            </a:r>
            <a:r>
              <a:rPr lang="en-US" sz="1200" dirty="0">
                <a:solidFill>
                  <a:srgbClr val="228B22"/>
                </a:solidFill>
                <a:latin typeface="Courier New"/>
                <a:ea typeface="MS Mincho"/>
                <a:cs typeface="Times New Roman"/>
              </a:rPr>
              <a:t>Number of frequency </a:t>
            </a:r>
            <a:r>
              <a:rPr lang="en-US" sz="1200" dirty="0" err="1">
                <a:solidFill>
                  <a:srgbClr val="228B22"/>
                </a:solidFill>
                <a:latin typeface="Courier New"/>
                <a:ea typeface="MS Mincho"/>
                <a:cs typeface="Times New Roman"/>
              </a:rPr>
              <a:t>smaples</a:t>
            </a:r>
            <a:r>
              <a:rPr lang="en-US" sz="1200" dirty="0">
                <a:solidFill>
                  <a:srgbClr val="228B22"/>
                </a:solidFill>
                <a:latin typeface="Courier New"/>
                <a:ea typeface="MS Mincho"/>
                <a:cs typeface="Times New Roman"/>
              </a:rPr>
              <a:t> within Doppler Bandwidth</a:t>
            </a:r>
            <a:endParaRPr lang="en-US" sz="1200" dirty="0">
              <a:ea typeface="MS Mincho"/>
              <a:cs typeface="Times New Roman"/>
            </a:endParaRPr>
          </a:p>
          <a:p>
            <a:pPr marL="0" marR="0" indent="0">
              <a:spcBef>
                <a:spcPts val="0"/>
              </a:spcBef>
              <a:spcAft>
                <a:spcPts val="0"/>
              </a:spcAft>
              <a:buNone/>
            </a:pPr>
            <a:r>
              <a:rPr lang="en-US" sz="1200" dirty="0" err="1">
                <a:solidFill>
                  <a:srgbClr val="000000"/>
                </a:solidFill>
                <a:latin typeface="Courier New"/>
                <a:ea typeface="MS Mincho"/>
                <a:cs typeface="Times New Roman"/>
              </a:rPr>
              <a:t>fdmax</a:t>
            </a:r>
            <a:r>
              <a:rPr lang="en-US" sz="1200" dirty="0">
                <a:solidFill>
                  <a:srgbClr val="000000"/>
                </a:solidFill>
                <a:latin typeface="Courier New"/>
                <a:ea typeface="MS Mincho"/>
                <a:cs typeface="Times New Roman"/>
              </a:rPr>
              <a:t> = 100;        </a:t>
            </a:r>
            <a:r>
              <a:rPr lang="en-US" sz="1200" dirty="0">
                <a:solidFill>
                  <a:srgbClr val="228B22"/>
                </a:solidFill>
                <a:latin typeface="Courier New"/>
                <a:ea typeface="MS Mincho"/>
                <a:cs typeface="Times New Roman"/>
              </a:rPr>
              <a:t>% Hz (BW = 2*</a:t>
            </a:r>
            <a:r>
              <a:rPr lang="en-US" sz="1200" dirty="0" err="1">
                <a:solidFill>
                  <a:srgbClr val="228B22"/>
                </a:solidFill>
                <a:latin typeface="Courier New"/>
                <a:ea typeface="MS Mincho"/>
                <a:cs typeface="Times New Roman"/>
              </a:rPr>
              <a:t>fdmax</a:t>
            </a:r>
            <a:r>
              <a:rPr lang="en-US" sz="1200" dirty="0">
                <a:solidFill>
                  <a:srgbClr val="228B22"/>
                </a:solidFill>
                <a:latin typeface="Courier New"/>
                <a:ea typeface="MS Mincho"/>
                <a:cs typeface="Times New Roman"/>
              </a:rPr>
              <a:t>)</a:t>
            </a:r>
            <a:endParaRPr lang="en-US" sz="1200" dirty="0">
              <a:ea typeface="MS Mincho"/>
              <a:cs typeface="Times New Roman"/>
            </a:endParaRPr>
          </a:p>
          <a:p>
            <a:pPr marL="0" marR="0" indent="0">
              <a:spcBef>
                <a:spcPts val="0"/>
              </a:spcBef>
              <a:spcAft>
                <a:spcPts val="0"/>
              </a:spcAft>
              <a:buNone/>
            </a:pPr>
            <a:r>
              <a:rPr lang="en-US" sz="1200" dirty="0">
                <a:solidFill>
                  <a:srgbClr val="000000"/>
                </a:solidFill>
                <a:latin typeface="Courier New"/>
                <a:ea typeface="MS Mincho"/>
                <a:cs typeface="Times New Roman"/>
              </a:rPr>
              <a:t>K = 10^(0.1*</a:t>
            </a:r>
            <a:r>
              <a:rPr lang="en-US" sz="1200" dirty="0" err="1">
                <a:solidFill>
                  <a:srgbClr val="000000"/>
                </a:solidFill>
                <a:latin typeface="Courier New"/>
                <a:ea typeface="MS Mincho"/>
                <a:cs typeface="Times New Roman"/>
              </a:rPr>
              <a:t>Kf</a:t>
            </a:r>
            <a:r>
              <a:rPr lang="en-US" sz="1200" dirty="0">
                <a:solidFill>
                  <a:srgbClr val="000000"/>
                </a:solidFill>
                <a:latin typeface="Courier New"/>
                <a:ea typeface="MS Mincho"/>
                <a:cs typeface="Times New Roman"/>
              </a:rPr>
              <a:t>);    </a:t>
            </a:r>
            <a:r>
              <a:rPr lang="en-US" sz="1200" dirty="0">
                <a:solidFill>
                  <a:srgbClr val="228B22"/>
                </a:solidFill>
                <a:latin typeface="Courier New"/>
                <a:ea typeface="MS Mincho"/>
                <a:cs typeface="Times New Roman"/>
              </a:rPr>
              <a:t>% dB to linear scale conversion</a:t>
            </a:r>
            <a:endParaRPr lang="en-US" sz="1200" dirty="0">
              <a:ea typeface="MS Mincho"/>
              <a:cs typeface="Times New Roman"/>
            </a:endParaRPr>
          </a:p>
          <a:p>
            <a:pPr marL="0" marR="0" indent="0">
              <a:spcBef>
                <a:spcPts val="0"/>
              </a:spcBef>
              <a:spcAft>
                <a:spcPts val="0"/>
              </a:spcAft>
              <a:buNone/>
            </a:pPr>
            <a:r>
              <a:rPr lang="en-US" sz="1200" dirty="0">
                <a:solidFill>
                  <a:srgbClr val="000000"/>
                </a:solidFill>
                <a:latin typeface="Courier New"/>
                <a:ea typeface="MS Mincho"/>
                <a:cs typeface="Times New Roman"/>
              </a:rPr>
              <a:t>s2 = 1./(K+1);      </a:t>
            </a:r>
            <a:r>
              <a:rPr lang="en-US" sz="1200" dirty="0">
                <a:solidFill>
                  <a:srgbClr val="228B22"/>
                </a:solidFill>
                <a:latin typeface="Courier New"/>
                <a:ea typeface="MS Mincho"/>
                <a:cs typeface="Times New Roman"/>
              </a:rPr>
              <a:t>% Calculate variance scaling for complex Gaussian process</a:t>
            </a:r>
            <a:endParaRPr lang="en-US" sz="1200" dirty="0">
              <a:ea typeface="MS Mincho"/>
              <a:cs typeface="Times New Roman"/>
            </a:endParaRPr>
          </a:p>
          <a:p>
            <a:pPr marL="0" marR="0" indent="0">
              <a:spcBef>
                <a:spcPts val="0"/>
              </a:spcBef>
              <a:spcAft>
                <a:spcPts val="0"/>
              </a:spcAft>
              <a:buNone/>
            </a:pPr>
            <a:r>
              <a:rPr lang="en-US" sz="1200" dirty="0">
                <a:solidFill>
                  <a:srgbClr val="000000"/>
                </a:solidFill>
                <a:latin typeface="Courier New"/>
                <a:ea typeface="MS Mincho"/>
                <a:cs typeface="Times New Roman"/>
              </a:rPr>
              <a:t>m2 = K./(K+1);      </a:t>
            </a:r>
            <a:r>
              <a:rPr lang="en-US" sz="1200" dirty="0">
                <a:solidFill>
                  <a:srgbClr val="228B22"/>
                </a:solidFill>
                <a:latin typeface="Courier New"/>
                <a:ea typeface="MS Mincho"/>
                <a:cs typeface="Times New Roman"/>
              </a:rPr>
              <a:t>% Calculate constant power  for specular component</a:t>
            </a:r>
            <a:endParaRPr lang="en-US" sz="1200" dirty="0">
              <a:ea typeface="MS Mincho"/>
              <a:cs typeface="Times New Roman"/>
            </a:endParaRPr>
          </a:p>
          <a:p>
            <a:pPr marL="0" marR="0" indent="0">
              <a:spcBef>
                <a:spcPts val="0"/>
              </a:spcBef>
              <a:spcAft>
                <a:spcPts val="0"/>
              </a:spcAft>
              <a:buNone/>
            </a:pPr>
            <a:r>
              <a:rPr lang="en-US" sz="1200" dirty="0" err="1">
                <a:solidFill>
                  <a:srgbClr val="000000"/>
                </a:solidFill>
                <a:latin typeface="Courier New"/>
                <a:ea typeface="MS Mincho"/>
                <a:cs typeface="Times New Roman"/>
              </a:rPr>
              <a:t>randPhase</a:t>
            </a:r>
            <a:r>
              <a:rPr lang="en-US" sz="1200" dirty="0">
                <a:solidFill>
                  <a:srgbClr val="000000"/>
                </a:solidFill>
                <a:latin typeface="Courier New"/>
                <a:ea typeface="MS Mincho"/>
                <a:cs typeface="Times New Roman"/>
              </a:rPr>
              <a:t> = rand(1)*2*pi; </a:t>
            </a:r>
            <a:r>
              <a:rPr lang="en-US" sz="1200" dirty="0">
                <a:solidFill>
                  <a:srgbClr val="228B22"/>
                </a:solidFill>
                <a:latin typeface="Courier New"/>
                <a:ea typeface="MS Mincho"/>
                <a:cs typeface="Times New Roman"/>
              </a:rPr>
              <a:t>% Random initial phase in the LOS component </a:t>
            </a:r>
            <a:endParaRPr lang="en-US" sz="1200" dirty="0">
              <a:ea typeface="MS Mincho"/>
              <a:cs typeface="Times New Roman"/>
            </a:endParaRPr>
          </a:p>
          <a:p>
            <a:pPr marL="0" marR="0" indent="0">
              <a:spcBef>
                <a:spcPts val="0"/>
              </a:spcBef>
              <a:spcAft>
                <a:spcPts val="0"/>
              </a:spcAft>
              <a:buNone/>
            </a:pPr>
            <a:r>
              <a:rPr lang="en-US" sz="1200" dirty="0" err="1">
                <a:solidFill>
                  <a:srgbClr val="000000"/>
                </a:solidFill>
                <a:latin typeface="Courier New"/>
                <a:ea typeface="MS Mincho"/>
                <a:cs typeface="Times New Roman"/>
              </a:rPr>
              <a:t>freqOffset</a:t>
            </a:r>
            <a:r>
              <a:rPr lang="en-US" sz="1200" dirty="0">
                <a:solidFill>
                  <a:srgbClr val="000000"/>
                </a:solidFill>
                <a:latin typeface="Courier New"/>
                <a:ea typeface="MS Mincho"/>
                <a:cs typeface="Times New Roman"/>
              </a:rPr>
              <a:t> = 2*pi*</a:t>
            </a:r>
            <a:r>
              <a:rPr lang="en-US" sz="1200" dirty="0" err="1">
                <a:solidFill>
                  <a:srgbClr val="000000"/>
                </a:solidFill>
                <a:latin typeface="Courier New"/>
                <a:ea typeface="MS Mincho"/>
                <a:cs typeface="Times New Roman"/>
              </a:rPr>
              <a:t>randi</a:t>
            </a:r>
            <a:r>
              <a:rPr lang="en-US" sz="1200" dirty="0">
                <a:solidFill>
                  <a:srgbClr val="000000"/>
                </a:solidFill>
                <a:latin typeface="Courier New"/>
                <a:ea typeface="MS Mincho"/>
                <a:cs typeface="Times New Roman"/>
              </a:rPr>
              <a:t>(fd,1,1)/</a:t>
            </a:r>
            <a:r>
              <a:rPr lang="en-US" sz="1200" dirty="0" err="1">
                <a:solidFill>
                  <a:srgbClr val="000000"/>
                </a:solidFill>
                <a:latin typeface="Courier New"/>
                <a:ea typeface="MS Mincho"/>
                <a:cs typeface="Times New Roman"/>
              </a:rPr>
              <a:t>fdmax</a:t>
            </a:r>
            <a:r>
              <a:rPr lang="en-US" sz="1200" dirty="0">
                <a:solidFill>
                  <a:srgbClr val="000000"/>
                </a:solidFill>
                <a:latin typeface="Courier New"/>
                <a:ea typeface="MS Mincho"/>
                <a:cs typeface="Times New Roman"/>
              </a:rPr>
              <a:t>; </a:t>
            </a:r>
            <a:r>
              <a:rPr lang="en-US" sz="1200" dirty="0">
                <a:solidFill>
                  <a:srgbClr val="228B22"/>
                </a:solidFill>
                <a:latin typeface="Courier New"/>
                <a:ea typeface="MS Mincho"/>
                <a:cs typeface="Times New Roman"/>
              </a:rPr>
              <a:t>% Frequency Offset limited by the maximum Doppler </a:t>
            </a:r>
            <a:endParaRPr lang="en-US" sz="1200" dirty="0">
              <a:ea typeface="MS Mincho"/>
              <a:cs typeface="Times New Roman"/>
            </a:endParaRPr>
          </a:p>
          <a:p>
            <a:pPr marL="0" indent="0">
              <a:buNone/>
            </a:pPr>
            <a:endParaRPr lang="en-US" sz="1200" dirty="0">
              <a:latin typeface="+mj-lt"/>
            </a:endParaRPr>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9</a:t>
            </a:fld>
            <a:endParaRPr lang="en-US"/>
          </a:p>
        </p:txBody>
      </p:sp>
      <p:sp>
        <p:nvSpPr>
          <p:cNvPr id="6" name="Date Placeholder 5"/>
          <p:cNvSpPr>
            <a:spLocks noGrp="1"/>
          </p:cNvSpPr>
          <p:nvPr>
            <p:ph type="dt" sz="half" idx="10"/>
          </p:nvPr>
        </p:nvSpPr>
        <p:spPr>
          <a:xfrm>
            <a:off x="685800" y="377825"/>
            <a:ext cx="1600200" cy="215900"/>
          </a:xfrm>
        </p:spPr>
        <p:txBody>
          <a:bodyPr/>
          <a:lstStyle/>
          <a:p>
            <a:r>
              <a:rPr lang="en-US" altLang="zh-CN" dirty="0" smtClean="0"/>
              <a:t>January 2014</a:t>
            </a:r>
            <a:endParaRPr lang="en-US" dirty="0"/>
          </a:p>
        </p:txBody>
      </p:sp>
    </p:spTree>
    <p:extLst>
      <p:ext uri="{BB962C8B-B14F-4D97-AF65-F5344CB8AC3E}">
        <p14:creationId xmlns:p14="http://schemas.microsoft.com/office/powerpoint/2010/main" val="15675890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14036</TotalTime>
  <Words>944</Words>
  <Application>Microsoft Office PowerPoint</Application>
  <PresentationFormat>On-screen Show (4:3)</PresentationFormat>
  <Paragraphs>150</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Description of Parameters</vt:lpstr>
      <vt:lpstr>Ricean K factor</vt:lpstr>
      <vt:lpstr>Ricean K factor</vt:lpstr>
      <vt:lpstr>Mobility</vt:lpstr>
      <vt:lpstr>Observations</vt:lpstr>
      <vt:lpstr>Simulation Code</vt:lpstr>
      <vt:lpstr>Simulation Code</vt:lpstr>
      <vt:lpstr>Simulation Code</vt:lpstr>
      <vt:lpstr>Simulation Code</vt:lpstr>
      <vt:lpstr>References</vt:lpstr>
    </vt:vector>
  </TitlesOfParts>
  <Company>BUPT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Channel Models for IEEE 802.15.4q</dc:title>
  <dc:subject>Channel Models</dc:subject>
  <dc:creator>Jinesh P Nair</dc:creator>
  <cp:keywords>IEEE 802.15.4q</cp:keywords>
  <dc:description>Channel Models for IEEE 802.15.4q</dc:description>
  <cp:lastModifiedBy>Nair Jinesh P. (09506956)</cp:lastModifiedBy>
  <cp:revision>417</cp:revision>
  <cp:lastPrinted>1998-02-10T13:28:06Z</cp:lastPrinted>
  <dcterms:created xsi:type="dcterms:W3CDTF">1999-11-08T18:59:45Z</dcterms:created>
  <dcterms:modified xsi:type="dcterms:W3CDTF">2014-01-21T06:45:03Z</dcterms:modified>
  <cp:contentStatus>Draft</cp:contentStatus>
</cp:coreProperties>
</file>