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378" r:id="rId2"/>
    <p:sldId id="459" r:id="rId3"/>
    <p:sldId id="472" r:id="rId4"/>
    <p:sldId id="477" r:id="rId5"/>
    <p:sldId id="476" r:id="rId6"/>
    <p:sldId id="473" r:id="rId7"/>
    <p:sldId id="462" r:id="rId8"/>
    <p:sldId id="463" r:id="rId9"/>
    <p:sldId id="464" r:id="rId10"/>
    <p:sldId id="465" r:id="rId11"/>
    <p:sldId id="466" r:id="rId12"/>
    <p:sldId id="474" r:id="rId13"/>
    <p:sldId id="467" r:id="rId14"/>
    <p:sldId id="468" r:id="rId15"/>
    <p:sldId id="469" r:id="rId16"/>
    <p:sldId id="470" r:id="rId17"/>
    <p:sldId id="479" r:id="rId1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charset="-122"/>
        <a:cs typeface="+mn-cs"/>
      </a:defRPr>
    </a:lvl5pPr>
    <a:lvl6pPr marL="2286000" algn="l" defTabSz="914400" rtl="0" eaLnBrk="1" latinLnBrk="0" hangingPunct="1">
      <a:defRPr sz="1200" kern="1200">
        <a:solidFill>
          <a:schemeClr val="tx1"/>
        </a:solidFill>
        <a:latin typeface="Times New Roman" pitchFamily="18" charset="0"/>
        <a:ea typeface="宋体" charset="-122"/>
        <a:cs typeface="+mn-cs"/>
      </a:defRPr>
    </a:lvl6pPr>
    <a:lvl7pPr marL="2743200" algn="l" defTabSz="914400" rtl="0" eaLnBrk="1" latinLnBrk="0" hangingPunct="1">
      <a:defRPr sz="1200" kern="1200">
        <a:solidFill>
          <a:schemeClr val="tx1"/>
        </a:solidFill>
        <a:latin typeface="Times New Roman" pitchFamily="18" charset="0"/>
        <a:ea typeface="宋体" charset="-122"/>
        <a:cs typeface="+mn-cs"/>
      </a:defRPr>
    </a:lvl7pPr>
    <a:lvl8pPr marL="3200400" algn="l" defTabSz="914400" rtl="0" eaLnBrk="1" latinLnBrk="0" hangingPunct="1">
      <a:defRPr sz="1200" kern="1200">
        <a:solidFill>
          <a:schemeClr val="tx1"/>
        </a:solidFill>
        <a:latin typeface="Times New Roman" pitchFamily="18" charset="0"/>
        <a:ea typeface="宋体" charset="-122"/>
        <a:cs typeface="+mn-cs"/>
      </a:defRPr>
    </a:lvl8pPr>
    <a:lvl9pPr marL="3657600" algn="l" defTabSz="914400" rtl="0" eaLnBrk="1" latinLnBrk="0" hangingPunct="1">
      <a:defRPr sz="1200" kern="1200">
        <a:solidFill>
          <a:schemeClr val="tx1"/>
        </a:solidFill>
        <a:latin typeface="Times New Roman" pitchFamily="18"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12" autoAdjust="0"/>
    <p:restoredTop sz="95852" autoAdjust="0"/>
  </p:normalViewPr>
  <p:slideViewPr>
    <p:cSldViewPr>
      <p:cViewPr>
        <p:scale>
          <a:sx n="75" d="100"/>
          <a:sy n="75" d="100"/>
        </p:scale>
        <p:origin x="-1182" y="-72"/>
      </p:cViewPr>
      <p:guideLst>
        <p:guide orient="horz" pos="2160"/>
        <p:guide pos="2880"/>
      </p:guideLst>
    </p:cSldViewPr>
  </p:slideViewPr>
  <p:outlineViewPr>
    <p:cViewPr>
      <p:scale>
        <a:sx n="33" d="100"/>
        <a:sy n="33" d="100"/>
      </p:scale>
      <p:origin x="0" y="594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86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smtClean="0"/>
              <a:t>doc.: IEEE 802.15-14-0051-00-004q</a:t>
            </a:r>
            <a:endParaRPr lang="en-US"/>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ea typeface="+mn-ea"/>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vl1pPr>
          </a:lstStyle>
          <a:p>
            <a:r>
              <a:rPr lang="en-US"/>
              <a:t>Page </a:t>
            </a:r>
            <a:fld id="{EFAE0237-7FB2-4B6B-B43D-7F5D801EDAB4}" type="slidenum">
              <a:rPr lang="en-US"/>
              <a:pPr/>
              <a:t>‹#›</a:t>
            </a:fld>
            <a:endParaRPr lang="en-US"/>
          </a:p>
        </p:txBody>
      </p:sp>
      <p:sp>
        <p:nvSpPr>
          <p:cNvPr id="4813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48135"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eaLnBrk="0" hangingPunct="0">
              <a:defRPr/>
            </a:pPr>
            <a:r>
              <a:rPr lang="en-US" altLang="zh-CN">
                <a:ea typeface="宋体" pitchFamily="2" charset="-122"/>
              </a:rPr>
              <a:t>Submission</a:t>
            </a:r>
          </a:p>
        </p:txBody>
      </p:sp>
      <p:sp>
        <p:nvSpPr>
          <p:cNvPr id="4813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extLst>
      <p:ext uri="{BB962C8B-B14F-4D97-AF65-F5344CB8AC3E}">
        <p14:creationId xmlns:p14="http://schemas.microsoft.com/office/powerpoint/2010/main" val="8122972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smtClean="0"/>
              <a:t>doc.: IEEE 802.15-14-0051-00-004q</a:t>
            </a: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18436" name="Rectangle 4"/>
          <p:cNvSpPr>
            <a:spLocks noGrp="1" noRot="1" noChangeAspect="1" noChangeArrowheads="1" noTextEdit="1"/>
          </p:cNvSpPr>
          <p:nvPr>
            <p:ph type="sldImg" idx="2"/>
          </p:nvPr>
        </p:nvSpPr>
        <p:spPr bwMode="auto">
          <a:xfrm>
            <a:off x="7200900" y="220663"/>
            <a:ext cx="4629150" cy="34686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ea typeface="+mn-ea"/>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vl1pPr>
          </a:lstStyle>
          <a:p>
            <a:r>
              <a:rPr lang="en-US"/>
              <a:t>Page </a:t>
            </a:r>
            <a:fld id="{74F801F5-A82D-402B-9E99-F10C03DFC974}" type="slidenum">
              <a:rPr lang="en-US"/>
              <a:pPr/>
              <a:t>‹#›</a:t>
            </a:fld>
            <a:endParaRPr lang="en-US"/>
          </a:p>
        </p:txBody>
      </p:sp>
      <p:sp>
        <p:nvSpPr>
          <p:cNvPr id="30728"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307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307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extLst>
      <p:ext uri="{BB962C8B-B14F-4D97-AF65-F5344CB8AC3E}">
        <p14:creationId xmlns:p14="http://schemas.microsoft.com/office/powerpoint/2010/main" val="285023875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202488" y="220663"/>
            <a:ext cx="4625975" cy="3468687"/>
          </a:xfrm>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pPr>
              <a:defRPr/>
            </a:pPr>
            <a:r>
              <a:rPr lang="en-US" dirty="0" smtClean="0"/>
              <a:t>&lt;month year&gt;</a:t>
            </a:r>
            <a:endParaRPr lang="en-US" dirty="0"/>
          </a:p>
        </p:txBody>
      </p:sp>
      <p:sp>
        <p:nvSpPr>
          <p:cNvPr id="5" name="Footer Placeholder 4"/>
          <p:cNvSpPr>
            <a:spLocks noGrp="1"/>
          </p:cNvSpPr>
          <p:nvPr>
            <p:ph type="ftr" sz="quarter" idx="11"/>
          </p:nvPr>
        </p:nvSpPr>
        <p:spPr/>
        <p:txBody>
          <a:bodyPr/>
          <a:lstStyle/>
          <a:p>
            <a:pPr lvl="4">
              <a:defRPr/>
            </a:pPr>
            <a:r>
              <a:rPr lang="en-US" dirty="0" smtClean="0"/>
              <a:t>&lt;author&gt;, &lt;company&gt;</a:t>
            </a:r>
            <a:endParaRPr lang="en-US" dirty="0"/>
          </a:p>
        </p:txBody>
      </p:sp>
      <p:sp>
        <p:nvSpPr>
          <p:cNvPr id="6" name="Slide Number Placeholder 5"/>
          <p:cNvSpPr>
            <a:spLocks noGrp="1"/>
          </p:cNvSpPr>
          <p:nvPr>
            <p:ph type="sldNum" sz="quarter" idx="12"/>
          </p:nvPr>
        </p:nvSpPr>
        <p:spPr/>
        <p:txBody>
          <a:bodyPr/>
          <a:lstStyle/>
          <a:p>
            <a:r>
              <a:rPr lang="en-US" dirty="0" smtClean="0"/>
              <a:t>Page </a:t>
            </a:r>
            <a:fld id="{74F801F5-A82D-402B-9E99-F10C03DFC974}" type="slidenum">
              <a:rPr lang="en-US" smtClean="0"/>
              <a:pPr/>
              <a:t>1</a:t>
            </a:fld>
            <a:endParaRPr lang="en-US" dirty="0"/>
          </a:p>
        </p:txBody>
      </p:sp>
      <p:sp>
        <p:nvSpPr>
          <p:cNvPr id="7" name="Header Placeholder 6"/>
          <p:cNvSpPr>
            <a:spLocks noGrp="1"/>
          </p:cNvSpPr>
          <p:nvPr>
            <p:ph type="hdr" sz="quarter" idx="13"/>
          </p:nvPr>
        </p:nvSpPr>
        <p:spPr/>
        <p:txBody>
          <a:bodyPr/>
          <a:lstStyle/>
          <a:p>
            <a:pPr>
              <a:defRPr/>
            </a:pPr>
            <a:r>
              <a:rPr lang="en-US" smtClean="0"/>
              <a:t>doc.: IEEE 802.15-14-0051-00-004q</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0A8F1ED5-25F2-458B-9908-AE412DA4872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77825"/>
            <a:ext cx="1600200" cy="215900"/>
          </a:xfrm>
          <a:prstGeom prst="rect">
            <a:avLst/>
          </a:prstGeom>
          <a:ln/>
        </p:spPr>
        <p:txBody>
          <a:bodyPr/>
          <a:lstStyle>
            <a:lvl1pPr>
              <a:defRPr/>
            </a:lvl1pPr>
          </a:lstStyle>
          <a:p>
            <a:r>
              <a:rPr lang="en-US" smtClean="0"/>
              <a:t>Nov 2013</a:t>
            </a:r>
            <a:endParaRPr lang="en-US" dirty="0"/>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1CF66674-9D96-4619-B5A1-D7CA8272FE1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77825"/>
            <a:ext cx="1600200" cy="215900"/>
          </a:xfrm>
          <a:prstGeom prst="rect">
            <a:avLst/>
          </a:prstGeom>
          <a:ln/>
        </p:spPr>
        <p:txBody>
          <a:bodyPr/>
          <a:lstStyle>
            <a:lvl1pPr>
              <a:defRPr/>
            </a:lvl1pPr>
          </a:lstStyle>
          <a:p>
            <a:r>
              <a:rPr lang="en-US" smtClean="0"/>
              <a:t>Nov 2013</a:t>
            </a:r>
            <a:endParaRPr lang="en-US" dirty="0"/>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9693CDF3-27FE-4ECF-B1E4-4B9654B663A4}"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ea typeface="+mn-ea"/>
              </a:defRPr>
            </a:lvl1pPr>
          </a:lstStyle>
          <a:p>
            <a:pPr>
              <a:defRPr/>
            </a:pPr>
            <a:r>
              <a:rPr lang="en-US" smtClean="0"/>
              <a:t>Nov 2013</a:t>
            </a:r>
            <a:endParaRPr lang="en-US" altLang="zh-CN" dirty="0"/>
          </a:p>
        </p:txBody>
      </p:sp>
      <p:sp>
        <p:nvSpPr>
          <p:cNvPr id="6" name="Footer Placeholder 5"/>
          <p:cNvSpPr>
            <a:spLocks noGrp="1"/>
          </p:cNvSpPr>
          <p:nvPr>
            <p:ph type="ftr" sz="quarter" idx="11"/>
          </p:nvPr>
        </p:nvSpPr>
        <p:spPr>
          <a:xfrm>
            <a:off x="5486400" y="6475413"/>
            <a:ext cx="3067050" cy="184666"/>
          </a:xfrm>
          <a:prstGeom prst="rect">
            <a:avLst/>
          </a:prstGeom>
        </p:spPr>
        <p:txBody>
          <a:bodyPr/>
          <a:lstStyle>
            <a:lvl1pPr>
              <a:defRPr/>
            </a:lvl1pPr>
          </a:lstStyle>
          <a:p>
            <a:pPr>
              <a:defRPr/>
            </a:pPr>
            <a:endParaRPr lang="en-US" altLang="zh-CN" dirty="0"/>
          </a:p>
        </p:txBody>
      </p:sp>
      <p:sp>
        <p:nvSpPr>
          <p:cNvPr id="7" name="Slide Number Placeholder 6"/>
          <p:cNvSpPr>
            <a:spLocks noGrp="1"/>
          </p:cNvSpPr>
          <p:nvPr>
            <p:ph type="sldNum" sz="quarter" idx="12"/>
          </p:nvPr>
        </p:nvSpPr>
        <p:spPr/>
        <p:txBody>
          <a:bodyPr/>
          <a:lstStyle>
            <a:lvl1pPr>
              <a:defRPr/>
            </a:lvl1pPr>
          </a:lstStyle>
          <a:p>
            <a:r>
              <a:rPr lang="en-US" altLang="zh-CN"/>
              <a:t>Slide </a:t>
            </a:r>
            <a:fld id="{08CC115A-BB95-4961-8189-074566017B33}" type="slidenum">
              <a:rPr lang="en-US" altLang="zh-CN"/>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7620000" cy="1143000"/>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t>Slide </a:t>
            </a:r>
            <a:fld id="{3D7B28C0-BB67-4036-BA37-A1CE406089FA}"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85800" y="377825"/>
            <a:ext cx="1600200" cy="215900"/>
          </a:xfrm>
          <a:prstGeom prst="rect">
            <a:avLst/>
          </a:prstGeom>
          <a:ln/>
        </p:spPr>
        <p:txBody>
          <a:bodyPr/>
          <a:lstStyle>
            <a:lvl1pPr>
              <a:defRPr/>
            </a:lvl1pPr>
          </a:lstStyle>
          <a:p>
            <a:r>
              <a:rPr lang="en-US" smtClean="0"/>
              <a:t>Nov 2013</a:t>
            </a:r>
            <a:endParaRPr lang="en-US" dirty="0"/>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3C6AE035-72F6-4D72-9266-F7AEE524976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noChangeArrowheads="1"/>
          </p:cNvSpPr>
          <p:nvPr>
            <p:ph type="dt" sz="half" idx="10"/>
          </p:nvPr>
        </p:nvSpPr>
        <p:spPr>
          <a:xfrm>
            <a:off x="685800" y="377825"/>
            <a:ext cx="1600200" cy="215900"/>
          </a:xfrm>
          <a:prstGeom prst="rect">
            <a:avLst/>
          </a:prstGeom>
          <a:ln/>
        </p:spPr>
        <p:txBody>
          <a:bodyPr/>
          <a:lstStyle>
            <a:lvl1pPr>
              <a:defRPr/>
            </a:lvl1pPr>
          </a:lstStyle>
          <a:p>
            <a:r>
              <a:rPr lang="en-US" smtClean="0"/>
              <a:t>Nov 2013</a:t>
            </a:r>
            <a:endParaRPr lang="en-US" dirty="0"/>
          </a:p>
        </p:txBody>
      </p:sp>
      <p:sp>
        <p:nvSpPr>
          <p:cNvPr id="6" name="Footer Placeholder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t>Slide </a:t>
            </a:r>
            <a:fld id="{2D4674A9-EEF3-4363-A19D-B0F833FB6C6F}"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85800" y="377825"/>
            <a:ext cx="1600200" cy="215900"/>
          </a:xfrm>
          <a:prstGeom prst="rect">
            <a:avLst/>
          </a:prstGeom>
          <a:ln/>
        </p:spPr>
        <p:txBody>
          <a:bodyPr/>
          <a:lstStyle>
            <a:lvl1pPr>
              <a:defRPr/>
            </a:lvl1pPr>
          </a:lstStyle>
          <a:p>
            <a:r>
              <a:rPr lang="en-US" smtClean="0"/>
              <a:t>Nov 2013</a:t>
            </a:r>
            <a:endParaRPr lang="en-US" dirty="0"/>
          </a:p>
        </p:txBody>
      </p:sp>
      <p:sp>
        <p:nvSpPr>
          <p:cNvPr id="8"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t>Slide </a:t>
            </a:r>
            <a:fld id="{6590184A-F7FC-4E20-9600-04DF9954231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85800" y="377825"/>
            <a:ext cx="1600200" cy="215900"/>
          </a:xfrm>
          <a:prstGeom prst="rect">
            <a:avLst/>
          </a:prstGeom>
          <a:ln/>
        </p:spPr>
        <p:txBody>
          <a:bodyPr/>
          <a:lstStyle>
            <a:lvl1pPr>
              <a:defRPr/>
            </a:lvl1pPr>
          </a:lstStyle>
          <a:p>
            <a:r>
              <a:rPr lang="en-US" smtClean="0"/>
              <a:t>Nov 2013</a:t>
            </a:r>
            <a:endParaRPr lang="en-US" dirty="0"/>
          </a:p>
        </p:txBody>
      </p:sp>
      <p:sp>
        <p:nvSpPr>
          <p:cNvPr id="4"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t>Slide </a:t>
            </a:r>
            <a:fld id="{1C071315-537A-42B2-A340-6921EB7B77F1}"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7825"/>
            <a:ext cx="1600200" cy="215900"/>
          </a:xfrm>
          <a:prstGeom prst="rect">
            <a:avLst/>
          </a:prstGeom>
          <a:ln/>
        </p:spPr>
        <p:txBody>
          <a:bodyPr/>
          <a:lstStyle>
            <a:lvl1pPr>
              <a:defRPr/>
            </a:lvl1pPr>
          </a:lstStyle>
          <a:p>
            <a:r>
              <a:rPr lang="en-US" dirty="0" smtClean="0"/>
              <a:t>Nov 2013</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t>Slide </a:t>
            </a:r>
            <a:fld id="{437FD4E9-F2DD-4ECA-A3B9-29AD70F5D8F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05200" y="91440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noChangeArrowheads="1"/>
          </p:cNvSpPr>
          <p:nvPr>
            <p:ph type="dt" sz="half" idx="10"/>
          </p:nvPr>
        </p:nvSpPr>
        <p:spPr>
          <a:xfrm>
            <a:off x="685800" y="377825"/>
            <a:ext cx="1600200" cy="215900"/>
          </a:xfrm>
          <a:prstGeom prst="rect">
            <a:avLst/>
          </a:prstGeom>
          <a:ln/>
        </p:spPr>
        <p:txBody>
          <a:bodyPr/>
          <a:lstStyle>
            <a:lvl1pPr>
              <a:defRPr/>
            </a:lvl1pPr>
          </a:lstStyle>
          <a:p>
            <a:r>
              <a:rPr lang="en-US" smtClean="0"/>
              <a:t>Nov 2013</a:t>
            </a:r>
            <a:endParaRPr lang="en-US" dirty="0"/>
          </a:p>
        </p:txBody>
      </p:sp>
      <p:sp>
        <p:nvSpPr>
          <p:cNvPr id="6" name="Footer Placeholder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t>Slide </a:t>
            </a:r>
            <a:fld id="{AD550240-AE96-413A-9AC3-2D41864E5AC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noChangeArrowheads="1"/>
          </p:cNvSpPr>
          <p:nvPr>
            <p:ph type="dt" sz="half" idx="10"/>
          </p:nvPr>
        </p:nvSpPr>
        <p:spPr>
          <a:xfrm>
            <a:off x="685800" y="377825"/>
            <a:ext cx="1600200" cy="215900"/>
          </a:xfrm>
          <a:prstGeom prst="rect">
            <a:avLst/>
          </a:prstGeom>
          <a:ln/>
        </p:spPr>
        <p:txBody>
          <a:bodyPr/>
          <a:lstStyle>
            <a:lvl1pPr>
              <a:defRPr/>
            </a:lvl1pPr>
          </a:lstStyle>
          <a:p>
            <a:r>
              <a:rPr lang="en-US" smtClean="0"/>
              <a:t>Nov 2013</a:t>
            </a:r>
            <a:endParaRPr lang="en-US" dirty="0"/>
          </a:p>
        </p:txBody>
      </p:sp>
      <p:sp>
        <p:nvSpPr>
          <p:cNvPr id="6" name="Footer Placeholder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t>Slide </a:t>
            </a:r>
            <a:fld id="{59C3DB02-7CAC-4C19-9B08-B82D9BB5284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t>Slide </a:t>
            </a:r>
            <a:fld id="{9C39BDA9-6374-43D0-AECF-48C59A5E1E77}" type="slidenum">
              <a:rPr lang="en-US"/>
              <a:pPr/>
              <a:t>‹#›</a:t>
            </a:fld>
            <a:endParaRPr lang="en-US"/>
          </a:p>
        </p:txBody>
      </p:sp>
      <p:sp>
        <p:nvSpPr>
          <p:cNvPr id="1031" name="Rectangle 7"/>
          <p:cNvSpPr>
            <a:spLocks noChangeArrowheads="1"/>
          </p:cNvSpPr>
          <p:nvPr/>
        </p:nvSpPr>
        <p:spPr bwMode="auto">
          <a:xfrm>
            <a:off x="3581400" y="393700"/>
            <a:ext cx="4876800" cy="215900"/>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a:ea typeface="宋体" pitchFamily="2" charset="-122"/>
              </a:rPr>
              <a:t>IEEE </a:t>
            </a:r>
            <a:r>
              <a:rPr lang="en-US" altLang="zh-CN" sz="1400" b="1" dirty="0" smtClean="0">
                <a:ea typeface="宋体" pitchFamily="2" charset="-122"/>
              </a:rPr>
              <a:t>802.</a:t>
            </a:r>
            <a:r>
              <a:rPr lang="en-US" sz="1400" b="1" dirty="0" smtClean="0">
                <a:effectLst/>
              </a:rPr>
              <a:t> 15-14-0051-00-004q</a:t>
            </a:r>
            <a:endParaRPr lang="en-US" altLang="zh-CN" sz="1400" b="1" dirty="0">
              <a:ea typeface="宋体"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2" name="TextBox 1"/>
          <p:cNvSpPr txBox="1"/>
          <p:nvPr userDrawn="1"/>
        </p:nvSpPr>
        <p:spPr>
          <a:xfrm>
            <a:off x="685800" y="378023"/>
            <a:ext cx="990600" cy="307777"/>
          </a:xfrm>
          <a:prstGeom prst="rect">
            <a:avLst/>
          </a:prstGeom>
          <a:noFill/>
        </p:spPr>
        <p:txBody>
          <a:bodyPr wrap="square" rtlCol="0">
            <a:spAutoFit/>
          </a:bodyPr>
          <a:lstStyle/>
          <a:p>
            <a:r>
              <a:rPr lang="en-US" sz="1400" b="1" dirty="0" smtClean="0">
                <a:latin typeface="+mj-lt"/>
              </a:rPr>
              <a:t>Jan 2014</a:t>
            </a:r>
            <a:endParaRPr lang="en-US" sz="1400" b="1" dirty="0">
              <a:latin typeface="+mj-lt"/>
            </a:endParaRPr>
          </a:p>
        </p:txBody>
      </p:sp>
      <p:sp>
        <p:nvSpPr>
          <p:cNvPr id="3" name="TextBox 2"/>
          <p:cNvSpPr txBox="1"/>
          <p:nvPr userDrawn="1"/>
        </p:nvSpPr>
        <p:spPr>
          <a:xfrm>
            <a:off x="5943600" y="6428601"/>
            <a:ext cx="3048000" cy="276999"/>
          </a:xfrm>
          <a:prstGeom prst="rect">
            <a:avLst/>
          </a:prstGeom>
          <a:noFill/>
        </p:spPr>
        <p:txBody>
          <a:bodyPr wrap="square" rtlCol="0">
            <a:spAutoFit/>
          </a:bodyPr>
          <a:lstStyle/>
          <a:p>
            <a:r>
              <a:rPr lang="en-US" sz="1200" dirty="0" smtClean="0"/>
              <a:t>P S C Thejaswi &amp; Jinesh P Nair, Samsung</a:t>
            </a:r>
            <a:endParaRPr lang="en-US" sz="1200" dirty="0"/>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hf hdr="0" ft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5.png"/><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14.png"/><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3"/>
          <p:cNvSpPr>
            <a:spLocks noGrp="1"/>
          </p:cNvSpPr>
          <p:nvPr>
            <p:ph type="sldNum" sz="quarter" idx="4294967295"/>
          </p:nvPr>
        </p:nvSpPr>
        <p:spPr>
          <a:xfrm>
            <a:off x="4191000" y="6475413"/>
            <a:ext cx="684213" cy="153987"/>
          </a:xfrm>
          <a:prstGeom prst="rect">
            <a:avLst/>
          </a:prstGeom>
          <a:noFill/>
        </p:spPr>
        <p:txBody>
          <a:bodyPr/>
          <a:lstStyle/>
          <a:p>
            <a:r>
              <a:rPr lang="en-US" altLang="zh-CN" dirty="0" smtClean="0"/>
              <a:t>Slide </a:t>
            </a:r>
            <a:fld id="{23FF1C1B-DC22-4BC4-850F-478FCC36F426}" type="slidenum">
              <a:rPr lang="en-US" altLang="zh-CN"/>
              <a:pPr/>
              <a:t>1</a:t>
            </a:fld>
            <a:endParaRPr lang="en-US" altLang="zh-CN" dirty="0"/>
          </a:p>
        </p:txBody>
      </p:sp>
      <p:sp>
        <p:nvSpPr>
          <p:cNvPr id="27651" name="Rectangle 3"/>
          <p:cNvSpPr>
            <a:spLocks noChangeArrowheads="1"/>
          </p:cNvSpPr>
          <p:nvPr/>
        </p:nvSpPr>
        <p:spPr bwMode="auto">
          <a:xfrm>
            <a:off x="152400" y="609600"/>
            <a:ext cx="8991600" cy="5016758"/>
          </a:xfrm>
          <a:prstGeom prst="rect">
            <a:avLst/>
          </a:prstGeom>
          <a:noFill/>
          <a:ln w="12700">
            <a:noFill/>
            <a:miter lim="800000"/>
            <a:headEnd type="none" w="sm" len="sm"/>
            <a:tailEnd type="none" w="sm" len="sm"/>
          </a:ln>
          <a:effectLst/>
        </p:spPr>
        <p:txBody>
          <a:bodyPr>
            <a:spAutoFit/>
          </a:bodyPr>
          <a:lstStyle/>
          <a:p>
            <a:pPr algn="ctr" eaLnBrk="0" hangingPunct="0"/>
            <a:r>
              <a:rPr lang="en-US" altLang="zh-CN"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zh-CN" sz="1800" b="1" dirty="0">
              <a:solidFill>
                <a:schemeClr val="tx2"/>
              </a:solidFill>
            </a:endParaRPr>
          </a:p>
          <a:p>
            <a:pPr eaLnBrk="0" hangingPunct="0"/>
            <a:endParaRPr lang="en-US" altLang="zh-CN" sz="1800" dirty="0">
              <a:solidFill>
                <a:schemeClr val="tx2"/>
              </a:solidFill>
            </a:endParaRPr>
          </a:p>
          <a:p>
            <a:pPr eaLnBrk="0" hangingPunct="0"/>
            <a:r>
              <a:rPr lang="en-US" altLang="zh-CN" sz="1800" b="1" dirty="0">
                <a:solidFill>
                  <a:schemeClr val="tx2"/>
                </a:solidFill>
              </a:rPr>
              <a:t>Submission Title:</a:t>
            </a:r>
            <a:r>
              <a:rPr lang="en-US" altLang="zh-CN" sz="1800" dirty="0">
                <a:solidFill>
                  <a:schemeClr val="tx2"/>
                </a:solidFill>
              </a:rPr>
              <a:t>	</a:t>
            </a:r>
            <a:r>
              <a:rPr lang="en-US" altLang="zh-CN" sz="1800" dirty="0" smtClean="0">
                <a:solidFill>
                  <a:schemeClr val="tx2"/>
                </a:solidFill>
              </a:rPr>
              <a:t>Additional Results for Samsung’s Physical Layer Proposal</a:t>
            </a:r>
            <a:endParaRPr lang="en-US" altLang="zh-CN" sz="1800" dirty="0">
              <a:solidFill>
                <a:schemeClr val="tx2"/>
              </a:solidFill>
            </a:endParaRPr>
          </a:p>
          <a:p>
            <a:pPr eaLnBrk="0" hangingPunct="0"/>
            <a:r>
              <a:rPr lang="en-US" altLang="zh-CN" sz="1800" b="1" dirty="0">
                <a:solidFill>
                  <a:schemeClr val="accent1">
                    <a:lumMod val="75000"/>
                  </a:schemeClr>
                </a:solidFill>
              </a:rPr>
              <a:t>Date Submitted:	</a:t>
            </a:r>
            <a:r>
              <a:rPr lang="en-US" altLang="zh-CN" sz="1800" dirty="0" smtClean="0">
                <a:solidFill>
                  <a:schemeClr val="accent1">
                    <a:lumMod val="75000"/>
                  </a:schemeClr>
                </a:solidFill>
              </a:rPr>
              <a:t>21</a:t>
            </a:r>
            <a:r>
              <a:rPr lang="en-US" altLang="zh-CN" sz="1800" b="1" dirty="0" smtClean="0">
                <a:solidFill>
                  <a:schemeClr val="accent1">
                    <a:lumMod val="75000"/>
                  </a:schemeClr>
                </a:solidFill>
              </a:rPr>
              <a:t> </a:t>
            </a:r>
            <a:r>
              <a:rPr lang="en-US" altLang="zh-CN" sz="1800" dirty="0" smtClean="0">
                <a:solidFill>
                  <a:schemeClr val="accent1">
                    <a:lumMod val="75000"/>
                  </a:schemeClr>
                </a:solidFill>
              </a:rPr>
              <a:t>January, 2014</a:t>
            </a:r>
            <a:endParaRPr lang="en-US" altLang="zh-CN" sz="1800" dirty="0">
              <a:solidFill>
                <a:schemeClr val="accent1">
                  <a:lumMod val="75000"/>
                </a:schemeClr>
              </a:solidFill>
            </a:endParaRPr>
          </a:p>
          <a:p>
            <a:pPr eaLnBrk="0" hangingPunct="0"/>
            <a:r>
              <a:rPr lang="en-US" altLang="zh-CN" sz="1800" b="1" dirty="0">
                <a:solidFill>
                  <a:schemeClr val="accent1">
                    <a:lumMod val="75000"/>
                  </a:schemeClr>
                </a:solidFill>
              </a:rPr>
              <a:t>Source</a:t>
            </a:r>
            <a:r>
              <a:rPr lang="en-US" altLang="zh-CN" sz="1800" b="1" dirty="0" smtClean="0">
                <a:solidFill>
                  <a:schemeClr val="accent1">
                    <a:lumMod val="75000"/>
                  </a:schemeClr>
                </a:solidFill>
              </a:rPr>
              <a:t>:</a:t>
            </a:r>
            <a:r>
              <a:rPr lang="en-US" altLang="zh-CN" sz="1800" dirty="0">
                <a:solidFill>
                  <a:schemeClr val="accent1">
                    <a:lumMod val="75000"/>
                  </a:schemeClr>
                </a:solidFill>
              </a:rPr>
              <a:t>  Chandrashekhar Thejaswi PS</a:t>
            </a:r>
            <a:r>
              <a:rPr lang="en-US" altLang="zh-CN" sz="1800" dirty="0" smtClean="0">
                <a:solidFill>
                  <a:schemeClr val="accent1">
                    <a:lumMod val="75000"/>
                  </a:schemeClr>
                </a:solidFill>
              </a:rPr>
              <a:t>, Jinesh </a:t>
            </a:r>
            <a:r>
              <a:rPr lang="en-US" altLang="zh-CN" sz="1800" dirty="0">
                <a:solidFill>
                  <a:schemeClr val="accent1">
                    <a:lumMod val="75000"/>
                  </a:schemeClr>
                </a:solidFill>
              </a:rPr>
              <a:t>Nair</a:t>
            </a:r>
            <a:r>
              <a:rPr lang="en-US" altLang="zh-CN" sz="1800" dirty="0" smtClean="0">
                <a:solidFill>
                  <a:schemeClr val="accent1">
                    <a:lumMod val="75000"/>
                  </a:schemeClr>
                </a:solidFill>
              </a:rPr>
              <a:t>, </a:t>
            </a:r>
            <a:r>
              <a:rPr lang="en-US" altLang="zh-CN" sz="1800" dirty="0">
                <a:solidFill>
                  <a:schemeClr val="accent1">
                    <a:lumMod val="75000"/>
                  </a:schemeClr>
                </a:solidFill>
              </a:rPr>
              <a:t>Young-Jun Hong, </a:t>
            </a:r>
            <a:r>
              <a:rPr lang="en-US" altLang="zh-CN" sz="1800" dirty="0" err="1" smtClean="0">
                <a:solidFill>
                  <a:schemeClr val="accent1">
                    <a:lumMod val="75000"/>
                  </a:schemeClr>
                </a:solidFill>
              </a:rPr>
              <a:t>Youngsoo</a:t>
            </a:r>
            <a:r>
              <a:rPr lang="en-US" altLang="zh-CN" sz="1800" dirty="0" smtClean="0">
                <a:solidFill>
                  <a:schemeClr val="accent1">
                    <a:lumMod val="75000"/>
                  </a:schemeClr>
                </a:solidFill>
              </a:rPr>
              <a:t> Kim</a:t>
            </a:r>
            <a:r>
              <a:rPr lang="en-US" altLang="zh-CN" sz="1800" dirty="0">
                <a:solidFill>
                  <a:schemeClr val="accent1">
                    <a:lumMod val="75000"/>
                  </a:schemeClr>
                </a:solidFill>
              </a:rPr>
              <a:t>.</a:t>
            </a:r>
          </a:p>
          <a:p>
            <a:pPr eaLnBrk="0" hangingPunct="0"/>
            <a:r>
              <a:rPr lang="en-US" altLang="zh-CN" sz="1800" dirty="0">
                <a:solidFill>
                  <a:schemeClr val="accent1">
                    <a:lumMod val="75000"/>
                  </a:schemeClr>
                </a:solidFill>
              </a:rPr>
              <a:t>	E-Mail: 	</a:t>
            </a:r>
            <a:r>
              <a:rPr lang="en-US" altLang="zh-CN" sz="1800" dirty="0" smtClean="0">
                <a:solidFill>
                  <a:schemeClr val="accent1">
                    <a:lumMod val="75000"/>
                  </a:schemeClr>
                </a:solidFill>
              </a:rPr>
              <a:t>c.thejaswi@samsung.com</a:t>
            </a:r>
            <a:endParaRPr lang="en-US" altLang="zh-CN" sz="1800" dirty="0">
              <a:solidFill>
                <a:schemeClr val="accent1">
                  <a:lumMod val="75000"/>
                </a:schemeClr>
              </a:solidFill>
            </a:endParaRPr>
          </a:p>
          <a:p>
            <a:pPr eaLnBrk="0" hangingPunct="0"/>
            <a:r>
              <a:rPr lang="en-US" altLang="zh-CN" sz="1800" b="1" dirty="0" smtClean="0">
                <a:solidFill>
                  <a:schemeClr val="accent1">
                    <a:lumMod val="75000"/>
                  </a:schemeClr>
                </a:solidFill>
              </a:rPr>
              <a:t>Abstract: </a:t>
            </a:r>
            <a:r>
              <a:rPr lang="en-US" altLang="zh-CN" sz="1800" dirty="0" smtClean="0">
                <a:solidFill>
                  <a:schemeClr val="accent1">
                    <a:lumMod val="75000"/>
                  </a:schemeClr>
                </a:solidFill>
              </a:rPr>
              <a:t>Samsung’s PHY proposal as response to IEEE 802.15.4q CFP</a:t>
            </a:r>
            <a:endParaRPr lang="en-US" altLang="zh-CN" sz="1800" dirty="0">
              <a:solidFill>
                <a:schemeClr val="accent1">
                  <a:lumMod val="75000"/>
                </a:schemeClr>
              </a:solidFill>
            </a:endParaRPr>
          </a:p>
          <a:p>
            <a:pPr eaLnBrk="0" hangingPunct="0">
              <a:spcBef>
                <a:spcPts val="600"/>
              </a:spcBef>
              <a:spcAft>
                <a:spcPts val="600"/>
              </a:spcAft>
            </a:pPr>
            <a:r>
              <a:rPr lang="en-US" altLang="zh-CN" sz="1800" b="1" dirty="0">
                <a:solidFill>
                  <a:schemeClr val="accent1">
                    <a:lumMod val="75000"/>
                  </a:schemeClr>
                </a:solidFill>
              </a:rPr>
              <a:t>Purpose:</a:t>
            </a:r>
            <a:r>
              <a:rPr lang="en-US" altLang="zh-CN" sz="1800" dirty="0">
                <a:solidFill>
                  <a:schemeClr val="accent1">
                    <a:lumMod val="75000"/>
                  </a:schemeClr>
                </a:solidFill>
              </a:rPr>
              <a:t>	</a:t>
            </a:r>
            <a:r>
              <a:rPr lang="en-US" altLang="zh-CN" sz="1800" dirty="0" smtClean="0">
                <a:solidFill>
                  <a:schemeClr val="accent1">
                    <a:lumMod val="75000"/>
                  </a:schemeClr>
                </a:solidFill>
              </a:rPr>
              <a:t> Response to Call for Proposals</a:t>
            </a:r>
            <a:endParaRPr lang="en-US" altLang="zh-CN" sz="1800" dirty="0">
              <a:solidFill>
                <a:schemeClr val="accent1">
                  <a:lumMod val="75000"/>
                </a:schemeClr>
              </a:solidFill>
            </a:endParaRPr>
          </a:p>
          <a:p>
            <a:pPr eaLnBrk="0" hangingPunct="0"/>
            <a:endParaRPr lang="en-US" altLang="zh-CN" sz="1800" b="1" dirty="0" smtClean="0">
              <a:solidFill>
                <a:schemeClr val="tx2"/>
              </a:solidFill>
            </a:endParaRPr>
          </a:p>
          <a:p>
            <a:pPr eaLnBrk="0" hangingPunct="0"/>
            <a:r>
              <a:rPr lang="en-US" altLang="zh-CN" sz="1800" b="1" dirty="0" smtClean="0">
                <a:solidFill>
                  <a:schemeClr val="tx2"/>
                </a:solidFill>
              </a:rPr>
              <a:t>Notice</a:t>
            </a:r>
            <a:r>
              <a:rPr lang="en-US" altLang="zh-CN" sz="1800" b="1" dirty="0">
                <a:solidFill>
                  <a:schemeClr val="tx2"/>
                </a:solidFill>
              </a:rPr>
              <a:t>:</a:t>
            </a:r>
            <a:r>
              <a:rPr lang="en-US" altLang="zh-CN" sz="18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endParaRPr lang="en-US" altLang="zh-CN" sz="1800" b="1" dirty="0" smtClean="0">
              <a:solidFill>
                <a:schemeClr val="tx2"/>
              </a:solidFill>
            </a:endParaRPr>
          </a:p>
          <a:p>
            <a:pPr eaLnBrk="0" hangingPunct="0"/>
            <a:r>
              <a:rPr lang="en-US" altLang="zh-CN" sz="1800" b="1" dirty="0" smtClean="0">
                <a:solidFill>
                  <a:schemeClr val="tx2"/>
                </a:solidFill>
              </a:rPr>
              <a:t>Release</a:t>
            </a:r>
            <a:r>
              <a:rPr lang="en-US" altLang="zh-CN" sz="1800" b="1" dirty="0">
                <a:solidFill>
                  <a:schemeClr val="tx2"/>
                </a:solidFill>
              </a:rPr>
              <a:t>:</a:t>
            </a:r>
            <a:r>
              <a:rPr lang="en-US" altLang="zh-CN" sz="18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495300"/>
            <a:ext cx="6324600" cy="718456"/>
          </a:xfrm>
        </p:spPr>
        <p:txBody>
          <a:bodyPr/>
          <a:lstStyle/>
          <a:p>
            <a:r>
              <a:rPr lang="en-US" sz="2800" dirty="0" smtClean="0"/>
              <a:t>Packet error </a:t>
            </a:r>
            <a:r>
              <a:rPr lang="en-US" sz="2800" dirty="0"/>
              <a:t>r</a:t>
            </a:r>
            <a:r>
              <a:rPr lang="en-US" sz="2800" dirty="0" smtClean="0"/>
              <a:t>ate in AWGN: with FEC</a:t>
            </a:r>
            <a:endParaRPr lang="en-US" sz="2800" dirty="0"/>
          </a:p>
        </p:txBody>
      </p:sp>
      <mc:AlternateContent xmlns:mc="http://schemas.openxmlformats.org/markup-compatibility/2006" xmlns:a14="http://schemas.microsoft.com/office/drawing/2010/main">
        <mc:Choice Requires="a14">
          <p:sp>
            <p:nvSpPr>
              <p:cNvPr id="5" name="Rectangle 4"/>
              <p:cNvSpPr/>
              <p:nvPr/>
            </p:nvSpPr>
            <p:spPr>
              <a:xfrm>
                <a:off x="0" y="6019857"/>
                <a:ext cx="8986081" cy="523220"/>
              </a:xfrm>
              <a:prstGeom prst="rect">
                <a:avLst/>
              </a:prstGeom>
            </p:spPr>
            <p:txBody>
              <a:bodyPr wrap="square">
                <a:spAutoFit/>
              </a:bodyPr>
              <a:lstStyle/>
              <a:p>
                <a:pPr algn="ctr"/>
                <a:r>
                  <a:rPr lang="en-US" sz="1400" b="1" dirty="0" smtClean="0">
                    <a:latin typeface="Times New Roman" panose="02020603050405020304" pitchFamily="18" charset="0"/>
                    <a:cs typeface="Times New Roman" panose="02020603050405020304" pitchFamily="18" charset="0"/>
                  </a:rPr>
                  <a:t>Fig. 6.  Performance </a:t>
                </a:r>
                <a:r>
                  <a:rPr lang="en-US" sz="1400" b="1" dirty="0">
                    <a:latin typeface="Times New Roman" panose="02020603050405020304" pitchFamily="18" charset="0"/>
                    <a:cs typeface="Times New Roman" panose="02020603050405020304" pitchFamily="18" charset="0"/>
                  </a:rPr>
                  <a:t>of Non-coherent receiver </a:t>
                </a:r>
                <a:r>
                  <a:rPr lang="en-US" sz="1400" b="1" dirty="0" smtClean="0">
                    <a:latin typeface="Times New Roman" panose="02020603050405020304" pitchFamily="18" charset="0"/>
                    <a:cs typeface="Times New Roman" panose="02020603050405020304" pitchFamily="18" charset="0"/>
                  </a:rPr>
                  <a:t>in </a:t>
                </a:r>
                <a:r>
                  <a:rPr lang="en-US" sz="1400" b="1" dirty="0">
                    <a:latin typeface="Times New Roman" panose="02020603050405020304" pitchFamily="18" charset="0"/>
                    <a:cs typeface="Times New Roman" panose="02020603050405020304" pitchFamily="18" charset="0"/>
                  </a:rPr>
                  <a:t>AWGN </a:t>
                </a:r>
                <a:r>
                  <a:rPr lang="en-US" sz="1400" b="1" dirty="0" smtClean="0">
                    <a:latin typeface="Times New Roman" panose="02020603050405020304" pitchFamily="18" charset="0"/>
                    <a:cs typeface="Times New Roman" panose="02020603050405020304" pitchFamily="18" charset="0"/>
                  </a:rPr>
                  <a:t>channel,  with BCH</a:t>
                </a:r>
                <a14:m>
                  <m:oMath xmlns:m="http://schemas.openxmlformats.org/officeDocument/2006/math">
                    <m:r>
                      <m:rPr>
                        <m:nor/>
                      </m:rPr>
                      <a:rPr lang="en-US" sz="1400" b="1" dirty="0">
                        <a:latin typeface="Times New Roman" panose="02020603050405020304" pitchFamily="18" charset="0"/>
                        <a:cs typeface="Times New Roman" panose="02020603050405020304" pitchFamily="18" charset="0"/>
                      </a:rPr>
                      <m:t>(63−</m:t>
                    </m:r>
                    <m:r>
                      <a:rPr lang="en-US" sz="1400" b="1" i="1" dirty="0" smtClean="0">
                        <a:latin typeface="Cambria Math"/>
                        <a:cs typeface="Times New Roman" panose="02020603050405020304" pitchFamily="18" charset="0"/>
                      </a:rPr>
                      <m:t>ℓ, </m:t>
                    </m:r>
                    <m:r>
                      <a:rPr lang="en-US" sz="1400" b="1" i="1" dirty="0" smtClean="0">
                        <a:latin typeface="Cambria Math"/>
                        <a:cs typeface="Times New Roman" panose="02020603050405020304" pitchFamily="18" charset="0"/>
                      </a:rPr>
                      <m:t>𝟓𝟏</m:t>
                    </m:r>
                    <m:r>
                      <a:rPr lang="en-US" sz="1400" b="1" i="1" dirty="0" smtClean="0">
                        <a:latin typeface="Cambria Math"/>
                        <a:cs typeface="Times New Roman" panose="02020603050405020304" pitchFamily="18" charset="0"/>
                      </a:rPr>
                      <m:t>−ℓ)</m:t>
                    </m:r>
                  </m:oMath>
                </a14:m>
                <a:r>
                  <a:rPr lang="en-US" sz="1400" b="1" dirty="0" smtClean="0">
                    <a:latin typeface="Times New Roman" panose="02020603050405020304" pitchFamily="18" charset="0"/>
                    <a:cs typeface="Times New Roman" panose="02020603050405020304" pitchFamily="18" charset="0"/>
                  </a:rPr>
                  <a:t>.</a:t>
                </a:r>
                <a:endParaRPr lang="en-US" sz="1400" b="1" dirty="0">
                  <a:latin typeface="Times New Roman" panose="02020603050405020304" pitchFamily="18" charset="0"/>
                  <a:cs typeface="Times New Roman" panose="02020603050405020304" pitchFamily="18" charset="0"/>
                </a:endParaRPr>
              </a:p>
              <a:p>
                <a:pPr algn="ctr"/>
                <a:endParaRPr lang="en-US" sz="1400" b="1" dirty="0">
                  <a:latin typeface="Times New Roman" panose="02020603050405020304" pitchFamily="18" charset="0"/>
                  <a:cs typeface="Times New Roman" panose="02020603050405020304" pitchFamily="18" charset="0"/>
                </a:endParaRPr>
              </a:p>
            </p:txBody>
          </p:sp>
        </mc:Choice>
        <mc:Fallback xmlns="">
          <p:sp>
            <p:nvSpPr>
              <p:cNvPr id="5" name="Rectangle 4"/>
              <p:cNvSpPr>
                <a:spLocks noRot="1" noChangeAspect="1" noMove="1" noResize="1" noEditPoints="1" noAdjustHandles="1" noChangeArrowheads="1" noChangeShapeType="1" noTextEdit="1"/>
              </p:cNvSpPr>
              <p:nvPr/>
            </p:nvSpPr>
            <p:spPr>
              <a:xfrm>
                <a:off x="0" y="6019857"/>
                <a:ext cx="8986081" cy="523220"/>
              </a:xfrm>
              <a:prstGeom prst="rect">
                <a:avLst/>
              </a:prstGeom>
              <a:blipFill rotWithShape="1">
                <a:blip r:embed="rId2"/>
                <a:stretch>
                  <a:fillRect t="-1176"/>
                </a:stretch>
              </a:blipFill>
            </p:spPr>
            <p:txBody>
              <a:bodyPr/>
              <a:lstStyle/>
              <a:p>
                <a:r>
                  <a:rPr lang="en-US">
                    <a:noFill/>
                  </a:rPr>
                  <a:t> </a:t>
                </a:r>
              </a:p>
            </p:txBody>
          </p:sp>
        </mc:Fallback>
      </mc:AlternateContent>
      <p:sp>
        <p:nvSpPr>
          <p:cNvPr id="9" name="TextBox 8"/>
          <p:cNvSpPr txBox="1"/>
          <p:nvPr/>
        </p:nvSpPr>
        <p:spPr>
          <a:xfrm>
            <a:off x="655141" y="1066800"/>
            <a:ext cx="2961067" cy="707886"/>
          </a:xfrm>
          <a:prstGeom prst="rect">
            <a:avLst/>
          </a:prstGeom>
          <a:noFill/>
        </p:spPr>
        <p:txBody>
          <a:bodyPr wrap="none" rtlCol="0">
            <a:spAutoFit/>
          </a:bodyPr>
          <a:lstStyle/>
          <a:p>
            <a:pPr marL="285750" indent="-28575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Gaussian pulse shaping</a:t>
            </a:r>
          </a:p>
          <a:p>
            <a:pPr marL="285750" indent="-28575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Perfect synchronization</a:t>
            </a:r>
            <a:endParaRPr lang="en-US" sz="2000" dirty="0">
              <a:latin typeface="Times New Roman" panose="02020603050405020304" pitchFamily="18" charset="0"/>
              <a:cs typeface="Times New Roman" panose="02020603050405020304" pitchFamily="18"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1774686"/>
            <a:ext cx="5334000" cy="3943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10</a:t>
            </a:fld>
            <a:endParaRPr lang="en-US"/>
          </a:p>
        </p:txBody>
      </p:sp>
    </p:spTree>
    <p:extLst>
      <p:ext uri="{BB962C8B-B14F-4D97-AF65-F5344CB8AC3E}">
        <p14:creationId xmlns:p14="http://schemas.microsoft.com/office/powerpoint/2010/main" val="17453745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84138" y="719421"/>
            <a:ext cx="9059862" cy="571500"/>
          </a:xfrm>
        </p:spPr>
        <p:txBody>
          <a:bodyPr/>
          <a:lstStyle/>
          <a:p>
            <a:pPr algn="ctr"/>
            <a:r>
              <a:rPr lang="en-US" sz="2800" dirty="0" smtClean="0"/>
              <a:t>Synchronization Performance</a:t>
            </a:r>
            <a:endParaRPr lang="en-US" sz="2800" dirty="0"/>
          </a:p>
        </p:txBody>
      </p:sp>
      <p:sp>
        <p:nvSpPr>
          <p:cNvPr id="3" name="TextBox 2"/>
          <p:cNvSpPr txBox="1"/>
          <p:nvPr/>
        </p:nvSpPr>
        <p:spPr>
          <a:xfrm>
            <a:off x="737320" y="5486400"/>
            <a:ext cx="6120680" cy="584775"/>
          </a:xfrm>
          <a:prstGeom prst="rect">
            <a:avLst/>
          </a:prstGeom>
          <a:noFill/>
        </p:spPr>
        <p:txBody>
          <a:bodyPr wrap="square" rtlCol="0">
            <a:spAutoFit/>
          </a:bodyPr>
          <a:lstStyle/>
          <a:p>
            <a:pPr marL="285750" indent="-285750">
              <a:buFont typeface="Arial" panose="020B0604020202020204" pitchFamily="34" charset="0"/>
              <a:buChar char="•"/>
            </a:pPr>
            <a:r>
              <a:rPr lang="en-US" sz="1600" dirty="0">
                <a:latin typeface="Times New Roman" panose="02020603050405020304" pitchFamily="18" charset="0"/>
                <a:cs typeface="Times New Roman" pitchFamily="18" charset="0"/>
              </a:rPr>
              <a:t>P4 yields about </a:t>
            </a:r>
            <a:r>
              <a:rPr lang="en-US" sz="1600" dirty="0" smtClean="0">
                <a:latin typeface="Times New Roman" panose="02020603050405020304" pitchFamily="18" charset="0"/>
                <a:cs typeface="Times New Roman" pitchFamily="18" charset="0"/>
              </a:rPr>
              <a:t>1dB </a:t>
            </a:r>
            <a:r>
              <a:rPr lang="en-US" sz="1600" dirty="0">
                <a:latin typeface="Times New Roman" panose="02020603050405020304" pitchFamily="18" charset="0"/>
                <a:cs typeface="Times New Roman" pitchFamily="18" charset="0"/>
              </a:rPr>
              <a:t>gain over P2.</a:t>
            </a:r>
          </a:p>
          <a:p>
            <a:pPr marL="285750" indent="-285750">
              <a:buFont typeface="Arial" panose="020B0604020202020204" pitchFamily="34" charset="0"/>
              <a:buChar char="•"/>
            </a:pPr>
            <a:r>
              <a:rPr lang="en-US" sz="1600" dirty="0" smtClean="0">
                <a:latin typeface="Times New Roman" panose="02020603050405020304" pitchFamily="18" charset="0"/>
                <a:cs typeface="Times New Roman" panose="02020603050405020304" pitchFamily="18" charset="0"/>
              </a:rPr>
              <a:t>For moderate SNRs, P3 and P4  converge in the performance.</a:t>
            </a:r>
            <a:endParaRPr lang="en-US" sz="1600" dirty="0">
              <a:latin typeface="Times New Roman" panose="02020603050405020304" pitchFamily="18" charset="0"/>
              <a:cs typeface="Times New Roman" panose="02020603050405020304" pitchFamily="18" charset="0"/>
            </a:endParaRPr>
          </a:p>
        </p:txBody>
      </p:sp>
      <p:pic>
        <p:nvPicPr>
          <p:cNvPr id="10242" name="Picture 2" descr="\\107.108.53.136\Jinesh\ULPIdealNoncoherent Rx Coded2.1\Sync1.bmp"/>
          <p:cNvPicPr>
            <a:picLocks noChangeAspect="1" noChangeArrowheads="1"/>
          </p:cNvPicPr>
          <p:nvPr/>
        </p:nvPicPr>
        <p:blipFill rotWithShape="1">
          <a:blip r:embed="rId2">
            <a:extLst>
              <a:ext uri="{28A0092B-C50C-407E-A947-70E740481C1C}">
                <a14:useLocalDpi xmlns:a14="http://schemas.microsoft.com/office/drawing/2010/main" val="0"/>
              </a:ext>
            </a:extLst>
          </a:blip>
          <a:srcRect t="2418" r="4310"/>
          <a:stretch/>
        </p:blipFill>
        <p:spPr bwMode="auto">
          <a:xfrm>
            <a:off x="4800600" y="1459068"/>
            <a:ext cx="4255587" cy="3341532"/>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724620" y="4818252"/>
            <a:ext cx="3961982" cy="276999"/>
          </a:xfrm>
          <a:prstGeom prst="rect">
            <a:avLst/>
          </a:prstGeom>
          <a:noFill/>
        </p:spPr>
        <p:txBody>
          <a:bodyPr wrap="none" rtlCol="0">
            <a:spAutoFit/>
          </a:bodyPr>
          <a:lstStyle/>
          <a:p>
            <a:r>
              <a:rPr lang="en-US" b="1" dirty="0" smtClean="0"/>
              <a:t>Fig. 7. Synchronization error plots for various preambles.</a:t>
            </a:r>
            <a:endParaRPr lang="en-US" b="1" dirty="0"/>
          </a:p>
        </p:txBody>
      </p:sp>
      <p:sp>
        <p:nvSpPr>
          <p:cNvPr id="8" name="TextBox 7"/>
          <p:cNvSpPr txBox="1"/>
          <p:nvPr/>
        </p:nvSpPr>
        <p:spPr>
          <a:xfrm>
            <a:off x="5029200" y="4800600"/>
            <a:ext cx="4025654" cy="276999"/>
          </a:xfrm>
          <a:prstGeom prst="rect">
            <a:avLst/>
          </a:prstGeom>
          <a:noFill/>
        </p:spPr>
        <p:txBody>
          <a:bodyPr wrap="none" rtlCol="0">
            <a:spAutoFit/>
          </a:bodyPr>
          <a:lstStyle/>
          <a:p>
            <a:r>
              <a:rPr lang="en-US" b="1" dirty="0" smtClean="0"/>
              <a:t>Fig. 8. PER results with the proposed preamble structures.</a:t>
            </a:r>
            <a:endParaRPr lang="en-US" b="1" dirty="0"/>
          </a:p>
        </p:txBody>
      </p:sp>
      <p:pic>
        <p:nvPicPr>
          <p:cNvPr id="10243" name="Picture 3" descr="C:\Users\c.thejaswi\Desktop\WORK\SRR\Internal documents\standardization\noncoherent\plots\syncplots_1.bmp"/>
          <p:cNvPicPr>
            <a:picLocks noChangeAspect="1" noChangeArrowheads="1"/>
          </p:cNvPicPr>
          <p:nvPr/>
        </p:nvPicPr>
        <p:blipFill rotWithShape="1">
          <a:blip r:embed="rId3">
            <a:extLst>
              <a:ext uri="{28A0092B-C50C-407E-A947-70E740481C1C}">
                <a14:useLocalDpi xmlns:a14="http://schemas.microsoft.com/office/drawing/2010/main" val="0"/>
              </a:ext>
            </a:extLst>
          </a:blip>
          <a:srcRect t="2913" r="5247"/>
          <a:stretch/>
        </p:blipFill>
        <p:spPr bwMode="auto">
          <a:xfrm>
            <a:off x="438916" y="1447801"/>
            <a:ext cx="4449497" cy="3370452"/>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r>
              <a:rPr lang="en-US" smtClean="0"/>
              <a:t>Slide </a:t>
            </a:r>
            <a:fld id="{3D7B28C0-BB67-4036-BA37-A1CE406089FA}" type="slidenum">
              <a:rPr lang="en-US" smtClean="0"/>
              <a:pPr/>
              <a:t>11</a:t>
            </a:fld>
            <a:endParaRPr lang="en-US"/>
          </a:p>
        </p:txBody>
      </p:sp>
    </p:spTree>
    <p:extLst>
      <p:ext uri="{BB962C8B-B14F-4D97-AF65-F5344CB8AC3E}">
        <p14:creationId xmlns:p14="http://schemas.microsoft.com/office/powerpoint/2010/main" val="22503286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84138" y="719421"/>
            <a:ext cx="9059862" cy="571500"/>
          </a:xfrm>
        </p:spPr>
        <p:txBody>
          <a:bodyPr/>
          <a:lstStyle/>
          <a:p>
            <a:pPr algn="ctr"/>
            <a:r>
              <a:rPr lang="en-US" sz="2800" dirty="0" smtClean="0"/>
              <a:t>PER results for synchronization</a:t>
            </a:r>
            <a:endParaRPr lang="en-US" sz="2800" dirty="0"/>
          </a:p>
        </p:txBody>
      </p:sp>
      <p:sp>
        <p:nvSpPr>
          <p:cNvPr id="3" name="TextBox 2"/>
          <p:cNvSpPr txBox="1"/>
          <p:nvPr/>
        </p:nvSpPr>
        <p:spPr>
          <a:xfrm>
            <a:off x="737320" y="5486400"/>
            <a:ext cx="8310348" cy="830997"/>
          </a:xfrm>
          <a:prstGeom prst="rect">
            <a:avLst/>
          </a:prstGeom>
          <a:noFill/>
        </p:spPr>
        <p:txBody>
          <a:bodyPr wrap="square" rtlCol="0">
            <a:spAutoFit/>
          </a:bodyPr>
          <a:lstStyle/>
          <a:p>
            <a:pPr marL="285750" indent="-285750">
              <a:buFont typeface="Arial" panose="020B0604020202020204" pitchFamily="34" charset="0"/>
              <a:buChar char="•"/>
            </a:pPr>
            <a:r>
              <a:rPr lang="en-US" sz="1600" dirty="0" smtClean="0">
                <a:latin typeface="Times New Roman" panose="02020603050405020304" pitchFamily="18" charset="0"/>
                <a:cs typeface="Times New Roman" pitchFamily="18" charset="0"/>
              </a:rPr>
              <a:t>The performance loss incurred by the synchronization algorithm for </a:t>
            </a:r>
            <a:r>
              <a:rPr lang="en-US" sz="1600" dirty="0" smtClean="0">
                <a:cs typeface="Times New Roman" pitchFamily="18" charset="0"/>
              </a:rPr>
              <a:t>various modulation formats </a:t>
            </a:r>
            <a:r>
              <a:rPr lang="en-US" sz="1600" dirty="0" smtClean="0">
                <a:latin typeface="Times New Roman" panose="02020603050405020304" pitchFamily="18" charset="0"/>
                <a:cs typeface="Times New Roman" pitchFamily="18" charset="0"/>
              </a:rPr>
              <a:t>is negligible. </a:t>
            </a:r>
            <a:endParaRPr lang="en-US" sz="1600" dirty="0">
              <a:latin typeface="Times New Roman" panose="02020603050405020304" pitchFamily="18" charset="0"/>
              <a:cs typeface="Times New Roman" pitchFamily="18" charset="0"/>
            </a:endParaRPr>
          </a:p>
          <a:p>
            <a:pPr marL="285750" indent="-285750">
              <a:buFont typeface="Arial" panose="020B0604020202020204" pitchFamily="34" charset="0"/>
              <a:buChar char="•"/>
            </a:pPr>
            <a:r>
              <a:rPr lang="en-US" sz="1600" dirty="0" smtClean="0">
                <a:latin typeface="Times New Roman" panose="02020603050405020304" pitchFamily="18" charset="0"/>
                <a:cs typeface="Times New Roman" panose="02020603050405020304" pitchFamily="18" charset="0"/>
              </a:rPr>
              <a:t>Preamble proposed ensures good synchronization performance.</a:t>
            </a:r>
            <a:endParaRPr lang="en-US" sz="1600" dirty="0">
              <a:latin typeface="Times New Roman" panose="02020603050405020304" pitchFamily="18" charset="0"/>
              <a:cs typeface="Times New Roman" panose="02020603050405020304" pitchFamily="18" charset="0"/>
            </a:endParaRPr>
          </a:p>
        </p:txBody>
      </p:sp>
      <p:pic>
        <p:nvPicPr>
          <p:cNvPr id="10242" name="Picture 2" descr="\\107.108.53.136\Jinesh\ULPIdealNoncoherent Rx Coded2.1\Sync1.bmp"/>
          <p:cNvPicPr>
            <a:picLocks noChangeAspect="1" noChangeArrowheads="1"/>
          </p:cNvPicPr>
          <p:nvPr/>
        </p:nvPicPr>
        <p:blipFill rotWithShape="1">
          <a:blip r:embed="rId2">
            <a:extLst>
              <a:ext uri="{28A0092B-C50C-407E-A947-70E740481C1C}">
                <a14:useLocalDpi xmlns:a14="http://schemas.microsoft.com/office/drawing/2010/main" val="0"/>
              </a:ext>
            </a:extLst>
          </a:blip>
          <a:srcRect r="4010"/>
          <a:stretch/>
        </p:blipFill>
        <p:spPr bwMode="auto">
          <a:xfrm>
            <a:off x="4724400" y="1219200"/>
            <a:ext cx="4203700" cy="3276600"/>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737320" y="4572000"/>
            <a:ext cx="3220049" cy="276999"/>
          </a:xfrm>
          <a:prstGeom prst="rect">
            <a:avLst/>
          </a:prstGeom>
          <a:noFill/>
        </p:spPr>
        <p:txBody>
          <a:bodyPr wrap="none" rtlCol="0">
            <a:spAutoFit/>
          </a:bodyPr>
          <a:lstStyle/>
          <a:p>
            <a:r>
              <a:rPr lang="en-US" b="1" dirty="0" smtClean="0"/>
              <a:t>Fig.9.  PER results with ideal synchronization.</a:t>
            </a:r>
            <a:endParaRPr lang="en-US" b="1" dirty="0"/>
          </a:p>
        </p:txBody>
      </p:sp>
      <p:sp>
        <p:nvSpPr>
          <p:cNvPr id="9" name="TextBox 8"/>
          <p:cNvSpPr txBox="1"/>
          <p:nvPr/>
        </p:nvSpPr>
        <p:spPr>
          <a:xfrm>
            <a:off x="5201302" y="4495800"/>
            <a:ext cx="3456139" cy="461665"/>
          </a:xfrm>
          <a:prstGeom prst="rect">
            <a:avLst/>
          </a:prstGeom>
          <a:noFill/>
        </p:spPr>
        <p:txBody>
          <a:bodyPr wrap="none" rtlCol="0">
            <a:spAutoFit/>
          </a:bodyPr>
          <a:lstStyle/>
          <a:p>
            <a:r>
              <a:rPr lang="en-US" b="1" dirty="0" smtClean="0"/>
              <a:t>Fig.10.  PER results with  synchronization for the </a:t>
            </a:r>
          </a:p>
          <a:p>
            <a:r>
              <a:rPr lang="en-US" b="1" dirty="0"/>
              <a:t> </a:t>
            </a:r>
            <a:r>
              <a:rPr lang="en-US" b="1" dirty="0" smtClean="0"/>
              <a:t>             proposed preamble structures.</a:t>
            </a:r>
            <a:endParaRPr lang="en-US" b="1"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3079" y="1162050"/>
            <a:ext cx="4509421" cy="3333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p:txBody>
          <a:bodyPr/>
          <a:lstStyle/>
          <a:p>
            <a:r>
              <a:rPr lang="en-US" smtClean="0"/>
              <a:t>Slide </a:t>
            </a:r>
            <a:fld id="{3D7B28C0-BB67-4036-BA37-A1CE406089FA}" type="slidenum">
              <a:rPr lang="en-US" smtClean="0"/>
              <a:pPr/>
              <a:t>12</a:t>
            </a:fld>
            <a:endParaRPr lang="en-US"/>
          </a:p>
        </p:txBody>
      </p:sp>
    </p:spTree>
    <p:extLst>
      <p:ext uri="{BB962C8B-B14F-4D97-AF65-F5344CB8AC3E}">
        <p14:creationId xmlns:p14="http://schemas.microsoft.com/office/powerpoint/2010/main" val="35606379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7848599" cy="609600"/>
          </a:xfrm>
        </p:spPr>
        <p:txBody>
          <a:bodyPr/>
          <a:lstStyle/>
          <a:p>
            <a:r>
              <a:rPr lang="en-US" dirty="0" smtClean="0"/>
              <a:t>Comparison with SRR results</a:t>
            </a:r>
            <a:endParaRPr lang="en-US" dirty="0"/>
          </a:p>
        </p:txBody>
      </p:sp>
      <p:sp>
        <p:nvSpPr>
          <p:cNvPr id="4" name="TextBox 3"/>
          <p:cNvSpPr txBox="1"/>
          <p:nvPr/>
        </p:nvSpPr>
        <p:spPr>
          <a:xfrm>
            <a:off x="1" y="5257800"/>
            <a:ext cx="9143999" cy="1200329"/>
          </a:xfrm>
          <a:prstGeom prst="rect">
            <a:avLst/>
          </a:prstGeom>
          <a:noFill/>
        </p:spPr>
        <p:txBody>
          <a:bodyPr wrap="square" rtlCol="0">
            <a:spAutoFit/>
          </a:bodyPr>
          <a:lstStyle/>
          <a:p>
            <a:pPr marL="285750" indent="-285750">
              <a:buFont typeface="Arial" panose="020B0604020202020204" pitchFamily="34" charset="0"/>
              <a:buChar char="•"/>
            </a:pPr>
            <a:r>
              <a:rPr lang="en-US" sz="1800" dirty="0" smtClean="0">
                <a:latin typeface="Times New Roman" panose="02020603050405020304" pitchFamily="18" charset="0"/>
                <a:cs typeface="Times New Roman" panose="02020603050405020304" pitchFamily="18" charset="0"/>
              </a:rPr>
              <a:t>1-OOK suffers performance loss owing to the increased detection errors  due to thresholding.</a:t>
            </a:r>
          </a:p>
          <a:p>
            <a:pPr marL="285750" indent="-285750">
              <a:buFont typeface="Arial" panose="020B0604020202020204" pitchFamily="34" charset="0"/>
              <a:buChar char="•"/>
            </a:pPr>
            <a:r>
              <a:rPr lang="en-US" sz="1800" dirty="0" smtClean="0">
                <a:latin typeface="Times New Roman" panose="02020603050405020304" pitchFamily="18" charset="0"/>
                <a:cs typeface="Times New Roman" panose="02020603050405020304" pitchFamily="18" charset="0"/>
              </a:rPr>
              <a:t>Gain due to FEC is more in the case of  1/N-OOK</a:t>
            </a:r>
            <a:r>
              <a:rPr lang="en-US" sz="1800" i="1" dirty="0" smtClean="0">
                <a:latin typeface="Times New Roman" panose="02020603050405020304" pitchFamily="18" charset="0"/>
                <a:cs typeface="Times New Roman" panose="02020603050405020304" pitchFamily="18" charset="0"/>
              </a:rPr>
              <a:t> </a:t>
            </a:r>
            <a:r>
              <a:rPr lang="en-US" sz="1800" dirty="0" smtClean="0">
                <a:latin typeface="Times New Roman" panose="02020603050405020304" pitchFamily="18" charset="0"/>
                <a:cs typeface="Times New Roman" panose="02020603050405020304" pitchFamily="18" charset="0"/>
              </a:rPr>
              <a:t>when compared to k/N-OOK schemes.</a:t>
            </a:r>
          </a:p>
          <a:p>
            <a:pPr marL="285750" indent="-285750">
              <a:buFont typeface="Arial" panose="020B0604020202020204" pitchFamily="34" charset="0"/>
              <a:buChar char="•"/>
            </a:pPr>
            <a:r>
              <a:rPr lang="en-US" sz="1800" dirty="0" smtClean="0">
                <a:latin typeface="Times New Roman" panose="02020603050405020304" pitchFamily="18" charset="0"/>
                <a:cs typeface="Times New Roman" panose="02020603050405020304" pitchFamily="18" charset="0"/>
              </a:rPr>
              <a:t>Depending on the modulation schemes, the ideal non-coherent receiver is better</a:t>
            </a:r>
          </a:p>
          <a:p>
            <a:r>
              <a:rPr lang="en-US" sz="1800" dirty="0">
                <a:latin typeface="Times New Roman" panose="02020603050405020304" pitchFamily="18" charset="0"/>
                <a:cs typeface="Times New Roman" panose="02020603050405020304" pitchFamily="18" charset="0"/>
              </a:rPr>
              <a:t> </a:t>
            </a:r>
            <a:r>
              <a:rPr lang="en-US" sz="1800" dirty="0" smtClean="0">
                <a:latin typeface="Times New Roman" panose="02020603050405020304" pitchFamily="18" charset="0"/>
                <a:cs typeface="Times New Roman" panose="02020603050405020304" pitchFamily="18" charset="0"/>
              </a:rPr>
              <a:t>    than SRR by   4-6 dB. </a:t>
            </a:r>
            <a:endParaRPr lang="en-US" sz="1800" dirty="0">
              <a:latin typeface="Times New Roman" panose="02020603050405020304" pitchFamily="18" charset="0"/>
              <a:cs typeface="Times New Roman" panose="02020603050405020304" pitchFamily="18" charset="0"/>
            </a:endParaRPr>
          </a:p>
        </p:txBody>
      </p:sp>
      <p:sp>
        <p:nvSpPr>
          <p:cNvPr id="8" name="TextBox 7"/>
          <p:cNvSpPr txBox="1"/>
          <p:nvPr/>
        </p:nvSpPr>
        <p:spPr>
          <a:xfrm>
            <a:off x="609600" y="4645865"/>
            <a:ext cx="3810000" cy="276999"/>
          </a:xfrm>
          <a:prstGeom prst="rect">
            <a:avLst/>
          </a:prstGeom>
          <a:noFill/>
        </p:spPr>
        <p:txBody>
          <a:bodyPr wrap="square" rtlCol="0">
            <a:spAutoFit/>
          </a:bodyPr>
          <a:lstStyle/>
          <a:p>
            <a:pPr algn="ctr"/>
            <a:r>
              <a:rPr lang="en-US" b="1" dirty="0" smtClean="0"/>
              <a:t>Fig.11.  PER results for SRR over AWGN with FEC</a:t>
            </a:r>
            <a:endParaRPr lang="en-US" b="1" dirty="0"/>
          </a:p>
        </p:txBody>
      </p:sp>
      <p:sp>
        <p:nvSpPr>
          <p:cNvPr id="12" name="TextBox 11"/>
          <p:cNvSpPr txBox="1"/>
          <p:nvPr/>
        </p:nvSpPr>
        <p:spPr>
          <a:xfrm>
            <a:off x="5029200" y="4648200"/>
            <a:ext cx="3957174" cy="461665"/>
          </a:xfrm>
          <a:prstGeom prst="rect">
            <a:avLst/>
          </a:prstGeom>
          <a:noFill/>
        </p:spPr>
        <p:txBody>
          <a:bodyPr wrap="none" rtlCol="0">
            <a:spAutoFit/>
          </a:bodyPr>
          <a:lstStyle/>
          <a:p>
            <a:pPr algn="ctr"/>
            <a:r>
              <a:rPr lang="en-US" b="1" dirty="0" smtClean="0"/>
              <a:t>Fig.12.  PER results for ideal non-coherent  receiver  over</a:t>
            </a:r>
          </a:p>
          <a:p>
            <a:pPr algn="ctr"/>
            <a:r>
              <a:rPr lang="en-US" b="1" dirty="0"/>
              <a:t> </a:t>
            </a:r>
            <a:r>
              <a:rPr lang="en-US" b="1" dirty="0" smtClean="0"/>
              <a:t>          AWGN with FEC</a:t>
            </a:r>
            <a:endParaRPr lang="en-US" b="1" dirty="0"/>
          </a:p>
        </p:txBody>
      </p:sp>
      <p:pic>
        <p:nvPicPr>
          <p:cNvPr id="9220" name="Picture 4" descr="C:\Users\c.thejaswi\Desktop\WORK\SRR\Internal documents\standardization\noncoherent\plots\PER_AWGN_SRR.bmp"/>
          <p:cNvPicPr>
            <a:picLocks noChangeAspect="1" noChangeArrowheads="1"/>
          </p:cNvPicPr>
          <p:nvPr/>
        </p:nvPicPr>
        <p:blipFill rotWithShape="1">
          <a:blip r:embed="rId2">
            <a:extLst>
              <a:ext uri="{28A0092B-C50C-407E-A947-70E740481C1C}">
                <a14:useLocalDpi xmlns:a14="http://schemas.microsoft.com/office/drawing/2010/main" val="0"/>
              </a:ext>
            </a:extLst>
          </a:blip>
          <a:srcRect l="2945" t="3380" r="3538"/>
          <a:stretch/>
        </p:blipFill>
        <p:spPr bwMode="auto">
          <a:xfrm>
            <a:off x="159874" y="1295400"/>
            <a:ext cx="4564526" cy="3350465"/>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3310" t="2273" r="4954"/>
          <a:stretch/>
        </p:blipFill>
        <p:spPr bwMode="auto">
          <a:xfrm>
            <a:off x="4571998" y="1258121"/>
            <a:ext cx="4401257" cy="3466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13</a:t>
            </a:fld>
            <a:endParaRPr lang="en-US"/>
          </a:p>
        </p:txBody>
      </p:sp>
    </p:spTree>
    <p:extLst>
      <p:ext uri="{BB962C8B-B14F-4D97-AF65-F5344CB8AC3E}">
        <p14:creationId xmlns:p14="http://schemas.microsoft.com/office/powerpoint/2010/main" val="33629892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7391400" cy="533400"/>
          </a:xfrm>
        </p:spPr>
        <p:txBody>
          <a:bodyPr/>
          <a:lstStyle/>
          <a:p>
            <a:r>
              <a:rPr lang="en-US" sz="2400" dirty="0" smtClean="0"/>
              <a:t>Link Budget Calculations for AWGN with FEC</a:t>
            </a:r>
            <a:endParaRPr lang="en-US" sz="2400" dirty="0"/>
          </a:p>
        </p:txBody>
      </p:sp>
      <p:graphicFrame>
        <p:nvGraphicFramePr>
          <p:cNvPr id="3" name="Table 2"/>
          <p:cNvGraphicFramePr>
            <a:graphicFrameLocks noGrp="1"/>
          </p:cNvGraphicFramePr>
          <p:nvPr>
            <p:extLst>
              <p:ext uri="{D42A27DB-BD31-4B8C-83A1-F6EECF244321}">
                <p14:modId xmlns:p14="http://schemas.microsoft.com/office/powerpoint/2010/main" val="3894847963"/>
              </p:ext>
            </p:extLst>
          </p:nvPr>
        </p:nvGraphicFramePr>
        <p:xfrm>
          <a:off x="914396" y="1143006"/>
          <a:ext cx="7391406" cy="5105393"/>
        </p:xfrm>
        <a:graphic>
          <a:graphicData uri="http://schemas.openxmlformats.org/drawingml/2006/table">
            <a:tbl>
              <a:tblPr/>
              <a:tblGrid>
                <a:gridCol w="2369929"/>
                <a:gridCol w="866779"/>
                <a:gridCol w="822894"/>
                <a:gridCol w="822894"/>
                <a:gridCol w="822894"/>
                <a:gridCol w="822894"/>
                <a:gridCol w="863122"/>
              </a:tblGrid>
              <a:tr h="486609">
                <a:tc>
                  <a:txBody>
                    <a:bodyPr/>
                    <a:lstStyle/>
                    <a:p>
                      <a:pPr algn="ctr" fontAlgn="b"/>
                      <a:r>
                        <a:rPr lang="en-US" sz="1200" b="1" i="0" u="none" strike="noStrike" dirty="0">
                          <a:solidFill>
                            <a:srgbClr val="000000"/>
                          </a:solidFill>
                          <a:effectLst/>
                          <a:latin typeface="Calibri"/>
                        </a:rPr>
                        <a:t>Parameter</a:t>
                      </a:r>
                    </a:p>
                  </a:txBody>
                  <a:tcPr marL="9124" marR="9124" marT="912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a:rPr>
                        <a:t>D7             </a:t>
                      </a:r>
                      <a:r>
                        <a:rPr lang="en-US" sz="1000" b="1" i="0" u="none" strike="noStrike" dirty="0" smtClean="0">
                          <a:solidFill>
                            <a:srgbClr val="000000"/>
                          </a:solidFill>
                          <a:effectLst/>
                          <a:latin typeface="Calibri"/>
                        </a:rPr>
                        <a:t>       </a:t>
                      </a:r>
                      <a:r>
                        <a:rPr lang="en-US" sz="1000" b="1" i="0" u="none" strike="noStrike" dirty="0">
                          <a:solidFill>
                            <a:srgbClr val="000000"/>
                          </a:solidFill>
                          <a:effectLst/>
                          <a:latin typeface="Calibri"/>
                        </a:rPr>
                        <a:t>(1/8- T OOK)</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a:rPr>
                        <a:t>D6                 (5/32-TOOK )</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a:rPr>
                        <a:t>D5                 (4/16-TOOK )</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a:rPr>
                        <a:t>D4                 </a:t>
                      </a:r>
                      <a:r>
                        <a:rPr lang="en-US" sz="1000" b="1" i="0" u="none" strike="noStrike" dirty="0" smtClean="0">
                          <a:solidFill>
                            <a:srgbClr val="000000"/>
                          </a:solidFill>
                          <a:effectLst/>
                          <a:latin typeface="Calibri"/>
                        </a:rPr>
                        <a:t>  (</a:t>
                      </a:r>
                      <a:r>
                        <a:rPr lang="en-US" sz="1000" b="1" i="0" u="none" strike="noStrike" dirty="0">
                          <a:solidFill>
                            <a:srgbClr val="000000"/>
                          </a:solidFill>
                          <a:effectLst/>
                          <a:latin typeface="Calibri"/>
                        </a:rPr>
                        <a:t>1/4-TOOK )</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a:rPr>
                        <a:t>D3               </a:t>
                      </a:r>
                      <a:r>
                        <a:rPr lang="en-US" sz="1000" b="1" i="0" u="none" strike="noStrike" dirty="0" smtClean="0">
                          <a:solidFill>
                            <a:srgbClr val="000000"/>
                          </a:solidFill>
                          <a:effectLst/>
                          <a:latin typeface="Calibri"/>
                        </a:rPr>
                        <a:t>    </a:t>
                      </a:r>
                      <a:r>
                        <a:rPr lang="en-US" sz="1000" b="1" i="0" u="none" strike="noStrike" dirty="0">
                          <a:solidFill>
                            <a:srgbClr val="000000"/>
                          </a:solidFill>
                          <a:effectLst/>
                          <a:latin typeface="Calibri"/>
                        </a:rPr>
                        <a:t>(3/8-TOOK )</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a:rPr>
                        <a:t> D1                    (</a:t>
                      </a:r>
                      <a:r>
                        <a:rPr lang="en-US" sz="1000" b="1" i="0" u="none" strike="noStrike" dirty="0" smtClean="0">
                          <a:solidFill>
                            <a:srgbClr val="000000"/>
                          </a:solidFill>
                          <a:effectLst/>
                          <a:latin typeface="Calibri"/>
                        </a:rPr>
                        <a:t>1-TOOK</a:t>
                      </a:r>
                      <a:r>
                        <a:rPr lang="en-US" sz="1000" b="1" i="0" u="none" strike="noStrike" dirty="0">
                          <a:solidFill>
                            <a:srgbClr val="000000"/>
                          </a:solidFill>
                          <a:effectLst/>
                          <a:latin typeface="Calibri"/>
                        </a:rPr>
                        <a:t>)</a:t>
                      </a:r>
                    </a:p>
                  </a:txBody>
                  <a:tcPr marL="9124" marR="9124" marT="912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9237">
                <a:tc gridSpan="7">
                  <a:txBody>
                    <a:bodyPr/>
                    <a:lstStyle/>
                    <a:p>
                      <a:pPr algn="ctr" fontAlgn="b"/>
                      <a:r>
                        <a:rPr lang="en-US" sz="1200" b="1" i="0" u="none" strike="noStrike">
                          <a:solidFill>
                            <a:srgbClr val="000000"/>
                          </a:solidFill>
                          <a:effectLst/>
                          <a:latin typeface="Calibri"/>
                        </a:rPr>
                        <a:t>Transmitter Budget</a:t>
                      </a:r>
                    </a:p>
                  </a:txBody>
                  <a:tcPr marL="9124" marR="9124" marT="912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84842">
                <a:tc>
                  <a:txBody>
                    <a:bodyPr/>
                    <a:lstStyle/>
                    <a:p>
                      <a:pPr algn="ctr" fontAlgn="b"/>
                      <a:r>
                        <a:rPr lang="en-US" sz="1200" b="0" i="0" u="none" strike="noStrike">
                          <a:solidFill>
                            <a:srgbClr val="000000"/>
                          </a:solidFill>
                          <a:effectLst/>
                          <a:latin typeface="Calibri"/>
                        </a:rPr>
                        <a:t>Payload Data Rate (R</a:t>
                      </a:r>
                      <a:r>
                        <a:rPr lang="en-US" sz="1200" b="0" i="0" u="none" strike="noStrike" baseline="-25000">
                          <a:solidFill>
                            <a:srgbClr val="000000"/>
                          </a:solidFill>
                          <a:effectLst/>
                          <a:latin typeface="Calibri"/>
                        </a:rPr>
                        <a:t>b</a:t>
                      </a:r>
                      <a:r>
                        <a:rPr lang="en-US" sz="1200" b="0" i="0" u="none" strike="noStrike">
                          <a:solidFill>
                            <a:srgbClr val="000000"/>
                          </a:solidFill>
                          <a:effectLst/>
                          <a:latin typeface="Calibri"/>
                        </a:rPr>
                        <a:t>) in kbps</a:t>
                      </a:r>
                    </a:p>
                  </a:txBody>
                  <a:tcPr marL="9124" marR="9124" marT="912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101.20</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126.48</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202.40</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202.40</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303.56</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809.50</a:t>
                      </a:r>
                    </a:p>
                  </a:txBody>
                  <a:tcPr marL="9124" marR="9124" marT="912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7367">
                <a:tc>
                  <a:txBody>
                    <a:bodyPr/>
                    <a:lstStyle/>
                    <a:p>
                      <a:pPr algn="ctr" fontAlgn="b"/>
                      <a:r>
                        <a:rPr lang="en-US" sz="1200" b="0" i="0" u="none" strike="noStrike">
                          <a:solidFill>
                            <a:srgbClr val="000000"/>
                          </a:solidFill>
                          <a:effectLst/>
                          <a:latin typeface="Calibri"/>
                        </a:rPr>
                        <a:t>distance (d) in m</a:t>
                      </a:r>
                    </a:p>
                  </a:txBody>
                  <a:tcPr marL="9124" marR="9124" marT="912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30.00</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30.00</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30.00</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30.00</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30.00</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30.00</a:t>
                      </a:r>
                    </a:p>
                  </a:txBody>
                  <a:tcPr marL="9124" marR="9124" marT="912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7367">
                <a:tc>
                  <a:txBody>
                    <a:bodyPr/>
                    <a:lstStyle/>
                    <a:p>
                      <a:pPr algn="ctr" fontAlgn="b"/>
                      <a:r>
                        <a:rPr lang="en-US" sz="1200" b="0" i="0" u="none" strike="noStrike">
                          <a:solidFill>
                            <a:srgbClr val="000000"/>
                          </a:solidFill>
                          <a:effectLst/>
                          <a:latin typeface="Calibri"/>
                        </a:rPr>
                        <a:t>Bandwidth (B) in MHz</a:t>
                      </a:r>
                    </a:p>
                  </a:txBody>
                  <a:tcPr marL="9124" marR="9124" marT="912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1.00</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1.00</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1.00</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1.00</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1.00</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1.00</a:t>
                      </a:r>
                    </a:p>
                  </a:txBody>
                  <a:tcPr marL="9124" marR="9124" marT="912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4842">
                <a:tc>
                  <a:txBody>
                    <a:bodyPr/>
                    <a:lstStyle/>
                    <a:p>
                      <a:pPr algn="ctr" fontAlgn="b"/>
                      <a:r>
                        <a:rPr lang="en-US" sz="1200" b="0" i="0" u="none" strike="noStrike">
                          <a:solidFill>
                            <a:srgbClr val="000000"/>
                          </a:solidFill>
                          <a:effectLst/>
                          <a:latin typeface="Calibri"/>
                        </a:rPr>
                        <a:t>Tx Antenna Gain (G</a:t>
                      </a:r>
                      <a:r>
                        <a:rPr lang="en-US" sz="1200" b="0" i="0" u="none" strike="noStrike" baseline="-25000">
                          <a:solidFill>
                            <a:srgbClr val="000000"/>
                          </a:solidFill>
                          <a:effectLst/>
                          <a:latin typeface="Calibri"/>
                        </a:rPr>
                        <a:t>T</a:t>
                      </a:r>
                      <a:r>
                        <a:rPr lang="en-US" sz="1200" b="0" i="0" u="none" strike="noStrike">
                          <a:solidFill>
                            <a:srgbClr val="000000"/>
                          </a:solidFill>
                          <a:effectLst/>
                          <a:latin typeface="Calibri"/>
                        </a:rPr>
                        <a:t>) in dB</a:t>
                      </a:r>
                    </a:p>
                  </a:txBody>
                  <a:tcPr marL="9124" marR="9124" marT="912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0.00</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0.00</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0.00</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0.00</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0.00</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0.00</a:t>
                      </a:r>
                    </a:p>
                  </a:txBody>
                  <a:tcPr marL="9124" marR="9124" marT="912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4842">
                <a:tc>
                  <a:txBody>
                    <a:bodyPr/>
                    <a:lstStyle/>
                    <a:p>
                      <a:pPr algn="ctr" fontAlgn="b"/>
                      <a:r>
                        <a:rPr lang="en-US" sz="1200" b="0" i="0" u="none" strike="noStrike">
                          <a:solidFill>
                            <a:srgbClr val="000000"/>
                          </a:solidFill>
                          <a:effectLst/>
                          <a:latin typeface="Calibri"/>
                        </a:rPr>
                        <a:t>Center Frequency (F</a:t>
                      </a:r>
                      <a:r>
                        <a:rPr lang="en-US" sz="1200" b="0" i="0" u="none" strike="noStrike" baseline="-25000">
                          <a:solidFill>
                            <a:srgbClr val="000000"/>
                          </a:solidFill>
                          <a:effectLst/>
                          <a:latin typeface="Calibri"/>
                        </a:rPr>
                        <a:t>C </a:t>
                      </a:r>
                      <a:r>
                        <a:rPr lang="en-US" sz="1200" b="0" i="0" u="none" strike="noStrike">
                          <a:solidFill>
                            <a:srgbClr val="000000"/>
                          </a:solidFill>
                          <a:effectLst/>
                          <a:latin typeface="Calibri"/>
                        </a:rPr>
                        <a:t>) in MHz</a:t>
                      </a:r>
                    </a:p>
                  </a:txBody>
                  <a:tcPr marL="9124" marR="9124" marT="912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2450.00</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2450.00</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2450.00</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2450.00</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2450.00</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2450.00</a:t>
                      </a:r>
                    </a:p>
                  </a:txBody>
                  <a:tcPr marL="9124" marR="9124" marT="912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6820">
                <a:tc>
                  <a:txBody>
                    <a:bodyPr/>
                    <a:lstStyle/>
                    <a:p>
                      <a:pPr algn="ctr" fontAlgn="b"/>
                      <a:r>
                        <a:rPr lang="en-US" sz="1200" b="0" i="0" u="none" strike="noStrike">
                          <a:solidFill>
                            <a:srgbClr val="000000"/>
                          </a:solidFill>
                          <a:effectLst/>
                          <a:latin typeface="Calibri"/>
                        </a:rPr>
                        <a:t>Average Transmit Power (P</a:t>
                      </a:r>
                      <a:r>
                        <a:rPr lang="en-US" sz="1200" b="0" i="0" u="none" strike="noStrike" baseline="-25000">
                          <a:solidFill>
                            <a:srgbClr val="000000"/>
                          </a:solidFill>
                          <a:effectLst/>
                          <a:latin typeface="Calibri"/>
                        </a:rPr>
                        <a:t>t</a:t>
                      </a:r>
                      <a:r>
                        <a:rPr lang="en-US" sz="1200" b="0" i="0" u="none" strike="noStrike">
                          <a:solidFill>
                            <a:srgbClr val="000000"/>
                          </a:solidFill>
                          <a:effectLst/>
                          <a:latin typeface="Calibri"/>
                        </a:rPr>
                        <a:t>) in dBm</a:t>
                      </a:r>
                    </a:p>
                  </a:txBody>
                  <a:tcPr marL="9124" marR="9124" marT="912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-5.00</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-5.00</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-5.00</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-5.00</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-5.00</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-5.00</a:t>
                      </a:r>
                    </a:p>
                  </a:txBody>
                  <a:tcPr marL="9124" marR="9124" marT="912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9237">
                <a:tc gridSpan="7">
                  <a:txBody>
                    <a:bodyPr/>
                    <a:lstStyle/>
                    <a:p>
                      <a:pPr algn="ctr" fontAlgn="b"/>
                      <a:r>
                        <a:rPr lang="en-US" sz="1200" b="1" i="0" u="none" strike="noStrike">
                          <a:solidFill>
                            <a:srgbClr val="000000"/>
                          </a:solidFill>
                          <a:effectLst/>
                          <a:latin typeface="Calibri"/>
                        </a:rPr>
                        <a:t>Receiver Budget</a:t>
                      </a:r>
                    </a:p>
                  </a:txBody>
                  <a:tcPr marL="9124" marR="9124" marT="912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37367">
                <a:tc>
                  <a:txBody>
                    <a:bodyPr/>
                    <a:lstStyle/>
                    <a:p>
                      <a:pPr algn="ctr" fontAlgn="b"/>
                      <a:r>
                        <a:rPr lang="en-US" sz="1200" b="0" i="0" u="none" strike="noStrike">
                          <a:solidFill>
                            <a:srgbClr val="000000"/>
                          </a:solidFill>
                          <a:effectLst/>
                          <a:latin typeface="Calibri"/>
                        </a:rPr>
                        <a:t>Path Loss at distance d m</a:t>
                      </a:r>
                    </a:p>
                  </a:txBody>
                  <a:tcPr marL="9124" marR="9124" marT="912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69.77</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69.77</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69.77</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69.77</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69.77</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69.77</a:t>
                      </a:r>
                    </a:p>
                  </a:txBody>
                  <a:tcPr marL="9124" marR="9124" marT="912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4842">
                <a:tc>
                  <a:txBody>
                    <a:bodyPr/>
                    <a:lstStyle/>
                    <a:p>
                      <a:pPr algn="ctr" fontAlgn="b"/>
                      <a:r>
                        <a:rPr lang="en-US" sz="1200" b="0" i="0" u="none" strike="noStrike">
                          <a:solidFill>
                            <a:srgbClr val="000000"/>
                          </a:solidFill>
                          <a:effectLst/>
                          <a:latin typeface="Calibri"/>
                        </a:rPr>
                        <a:t>Rx Antenna Gain (G</a:t>
                      </a:r>
                      <a:r>
                        <a:rPr lang="en-US" sz="1200" b="0" i="0" u="none" strike="noStrike" baseline="-25000">
                          <a:solidFill>
                            <a:srgbClr val="000000"/>
                          </a:solidFill>
                          <a:effectLst/>
                          <a:latin typeface="Calibri"/>
                        </a:rPr>
                        <a:t>R</a:t>
                      </a:r>
                      <a:r>
                        <a:rPr lang="en-US" sz="1200" b="0" i="0" u="none" strike="noStrike">
                          <a:solidFill>
                            <a:srgbClr val="000000"/>
                          </a:solidFill>
                          <a:effectLst/>
                          <a:latin typeface="Calibri"/>
                        </a:rPr>
                        <a:t>) in dB</a:t>
                      </a:r>
                    </a:p>
                  </a:txBody>
                  <a:tcPr marL="9124" marR="9124" marT="912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0.00</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0.00</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0.00</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0.00</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0.00</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0.00</a:t>
                      </a:r>
                    </a:p>
                  </a:txBody>
                  <a:tcPr marL="9124" marR="9124" marT="912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4842">
                <a:tc>
                  <a:txBody>
                    <a:bodyPr/>
                    <a:lstStyle/>
                    <a:p>
                      <a:pPr algn="ctr" fontAlgn="b"/>
                      <a:r>
                        <a:rPr lang="en-US" sz="1200" b="0" i="0" u="none" strike="noStrike">
                          <a:solidFill>
                            <a:srgbClr val="000000"/>
                          </a:solidFill>
                          <a:effectLst/>
                          <a:latin typeface="Calibri"/>
                        </a:rPr>
                        <a:t>Received Power (P</a:t>
                      </a:r>
                      <a:r>
                        <a:rPr lang="en-US" sz="1200" b="0" i="0" u="none" strike="noStrike" baseline="-25000">
                          <a:solidFill>
                            <a:srgbClr val="000000"/>
                          </a:solidFill>
                          <a:effectLst/>
                          <a:latin typeface="Calibri"/>
                        </a:rPr>
                        <a:t>rx</a:t>
                      </a:r>
                      <a:r>
                        <a:rPr lang="en-US" sz="1200" b="0" i="0" u="none" strike="noStrike">
                          <a:solidFill>
                            <a:srgbClr val="000000"/>
                          </a:solidFill>
                          <a:effectLst/>
                          <a:latin typeface="Calibri"/>
                        </a:rPr>
                        <a:t>) in dBm</a:t>
                      </a:r>
                    </a:p>
                  </a:txBody>
                  <a:tcPr marL="9124" marR="9124" marT="912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-74.77</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-74.77</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-74.77</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-74.77</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-74.77</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-74.77</a:t>
                      </a:r>
                    </a:p>
                  </a:txBody>
                  <a:tcPr marL="9124" marR="9124" marT="912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7367">
                <a:tc>
                  <a:txBody>
                    <a:bodyPr/>
                    <a:lstStyle/>
                    <a:p>
                      <a:pPr algn="ctr" fontAlgn="b"/>
                      <a:r>
                        <a:rPr lang="en-US" sz="1200" b="0" i="0" u="none" strike="noStrike">
                          <a:solidFill>
                            <a:srgbClr val="000000"/>
                          </a:solidFill>
                          <a:effectLst/>
                          <a:latin typeface="Calibri"/>
                        </a:rPr>
                        <a:t>Average Noise Per bit (N) in dBm</a:t>
                      </a:r>
                    </a:p>
                  </a:txBody>
                  <a:tcPr marL="9124" marR="9124" marT="912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-123.95</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-122.98</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-120.94</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-120.94</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-119.18</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-114.92</a:t>
                      </a:r>
                    </a:p>
                  </a:txBody>
                  <a:tcPr marL="9124" marR="9124" marT="912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7367">
                <a:tc>
                  <a:txBody>
                    <a:bodyPr/>
                    <a:lstStyle/>
                    <a:p>
                      <a:pPr algn="ctr" fontAlgn="b"/>
                      <a:r>
                        <a:rPr lang="en-US" sz="1200" b="0" i="0" u="none" strike="noStrike">
                          <a:solidFill>
                            <a:srgbClr val="000000"/>
                          </a:solidFill>
                          <a:effectLst/>
                          <a:latin typeface="Calibri"/>
                        </a:rPr>
                        <a:t>System Noise Figure (NF) in dB</a:t>
                      </a:r>
                    </a:p>
                  </a:txBody>
                  <a:tcPr marL="9124" marR="9124" marT="912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10.00</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10.00</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10.00</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10.00</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10.00</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10.00</a:t>
                      </a:r>
                    </a:p>
                  </a:txBody>
                  <a:tcPr marL="9124" marR="9124" marT="912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7367">
                <a:tc>
                  <a:txBody>
                    <a:bodyPr/>
                    <a:lstStyle/>
                    <a:p>
                      <a:pPr algn="ctr" fontAlgn="b"/>
                      <a:r>
                        <a:rPr lang="en-US" sz="1200" b="0" i="0" u="none" strike="noStrike">
                          <a:solidFill>
                            <a:srgbClr val="000000"/>
                          </a:solidFill>
                          <a:effectLst/>
                          <a:latin typeface="Calibri"/>
                        </a:rPr>
                        <a:t>Minimum EbNo Required in dB</a:t>
                      </a:r>
                    </a:p>
                  </a:txBody>
                  <a:tcPr marL="9124" marR="9124" marT="912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a:rPr>
                        <a:t>11.78</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9.56</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8.77</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10.77</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10.79</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12.50</a:t>
                      </a:r>
                    </a:p>
                  </a:txBody>
                  <a:tcPr marL="9124" marR="9124" marT="912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9237">
                <a:tc>
                  <a:txBody>
                    <a:bodyPr/>
                    <a:lstStyle/>
                    <a:p>
                      <a:pPr algn="ctr" fontAlgn="b"/>
                      <a:r>
                        <a:rPr lang="en-US" sz="1200" b="0" i="0" u="none" strike="noStrike">
                          <a:solidFill>
                            <a:srgbClr val="000000"/>
                          </a:solidFill>
                          <a:effectLst/>
                          <a:latin typeface="Calibri"/>
                        </a:rPr>
                        <a:t>Imple mentation Loss (I) in dB</a:t>
                      </a:r>
                    </a:p>
                  </a:txBody>
                  <a:tcPr marL="9124" marR="9124" marT="912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a:rPr>
                        <a:t>3.00</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3.00</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3.00</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3.00</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3.00</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3.00</a:t>
                      </a:r>
                    </a:p>
                  </a:txBody>
                  <a:tcPr marL="9124" marR="9124" marT="912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9237">
                <a:tc gridSpan="7">
                  <a:txBody>
                    <a:bodyPr/>
                    <a:lstStyle/>
                    <a:p>
                      <a:pPr algn="ctr" fontAlgn="b"/>
                      <a:r>
                        <a:rPr lang="en-US" sz="1200" b="1" i="0" u="none" strike="noStrike" dirty="0">
                          <a:solidFill>
                            <a:srgbClr val="000000"/>
                          </a:solidFill>
                          <a:effectLst/>
                          <a:latin typeface="Calibri"/>
                        </a:rPr>
                        <a:t>System Performance</a:t>
                      </a:r>
                    </a:p>
                  </a:txBody>
                  <a:tcPr marL="9124" marR="9124" marT="912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37367">
                <a:tc>
                  <a:txBody>
                    <a:bodyPr/>
                    <a:lstStyle/>
                    <a:p>
                      <a:pPr algn="ctr" fontAlgn="b"/>
                      <a:r>
                        <a:rPr lang="it-IT" sz="1200" b="1" i="0" u="none" strike="noStrike">
                          <a:solidFill>
                            <a:srgbClr val="002060"/>
                          </a:solidFill>
                          <a:effectLst/>
                          <a:latin typeface="Calibri"/>
                        </a:rPr>
                        <a:t>Link Margin (LI) in dB</a:t>
                      </a:r>
                    </a:p>
                  </a:txBody>
                  <a:tcPr marL="9124" marR="9124" marT="912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2060"/>
                          </a:solidFill>
                          <a:effectLst/>
                          <a:latin typeface="Calibri"/>
                        </a:rPr>
                        <a:t>24.40</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2060"/>
                          </a:solidFill>
                          <a:effectLst/>
                          <a:latin typeface="Calibri"/>
                        </a:rPr>
                        <a:t>25.65</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2060"/>
                          </a:solidFill>
                          <a:effectLst/>
                          <a:latin typeface="Calibri"/>
                        </a:rPr>
                        <a:t>24.40</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2060"/>
                          </a:solidFill>
                          <a:effectLst/>
                          <a:latin typeface="Calibri"/>
                        </a:rPr>
                        <a:t>22.40</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2060"/>
                          </a:solidFill>
                          <a:effectLst/>
                          <a:latin typeface="Calibri"/>
                        </a:rPr>
                        <a:t>20.62</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002060"/>
                          </a:solidFill>
                          <a:effectLst/>
                          <a:latin typeface="Calibri"/>
                        </a:rPr>
                        <a:t>14.65</a:t>
                      </a:r>
                    </a:p>
                  </a:txBody>
                  <a:tcPr marL="9124" marR="9124" marT="912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9237">
                <a:tc>
                  <a:txBody>
                    <a:bodyPr/>
                    <a:lstStyle/>
                    <a:p>
                      <a:pPr algn="ctr" fontAlgn="b"/>
                      <a:r>
                        <a:rPr lang="en-US" sz="1200" b="1" i="0" u="none" strike="noStrike">
                          <a:solidFill>
                            <a:schemeClr val="accent6">
                              <a:lumMod val="50000"/>
                            </a:schemeClr>
                          </a:solidFill>
                          <a:effectLst/>
                          <a:latin typeface="Calibri"/>
                        </a:rPr>
                        <a:t>Receiver Sensitivity (S) in dBm</a:t>
                      </a:r>
                    </a:p>
                  </a:txBody>
                  <a:tcPr marL="9124" marR="9124" marT="912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solidFill>
                            <a:schemeClr val="accent6">
                              <a:lumMod val="50000"/>
                            </a:schemeClr>
                          </a:solidFill>
                          <a:effectLst/>
                          <a:latin typeface="Calibri"/>
                        </a:rPr>
                        <a:t>-99.17</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chemeClr val="accent6">
                              <a:lumMod val="50000"/>
                            </a:schemeClr>
                          </a:solidFill>
                          <a:effectLst/>
                          <a:latin typeface="Calibri"/>
                        </a:rPr>
                        <a:t>-100.42</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chemeClr val="accent6">
                              <a:lumMod val="50000"/>
                            </a:schemeClr>
                          </a:solidFill>
                          <a:effectLst/>
                          <a:latin typeface="Calibri"/>
                        </a:rPr>
                        <a:t>-99.17</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chemeClr val="accent6">
                              <a:lumMod val="50000"/>
                            </a:schemeClr>
                          </a:solidFill>
                          <a:effectLst/>
                          <a:latin typeface="Calibri"/>
                        </a:rPr>
                        <a:t>-97.17</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chemeClr val="accent6">
                              <a:lumMod val="50000"/>
                            </a:schemeClr>
                          </a:solidFill>
                          <a:effectLst/>
                          <a:latin typeface="Calibri"/>
                        </a:rPr>
                        <a:t>-95.39</a:t>
                      </a:r>
                    </a:p>
                  </a:txBody>
                  <a:tcPr marL="9124" marR="9124" marT="91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solidFill>
                            <a:schemeClr val="accent6">
                              <a:lumMod val="50000"/>
                            </a:schemeClr>
                          </a:solidFill>
                          <a:effectLst/>
                          <a:latin typeface="Calibri"/>
                        </a:rPr>
                        <a:t>-89.42</a:t>
                      </a:r>
                    </a:p>
                  </a:txBody>
                  <a:tcPr marL="9124" marR="9124" marT="912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Slide Number Placeholder 3"/>
          <p:cNvSpPr>
            <a:spLocks noGrp="1"/>
          </p:cNvSpPr>
          <p:nvPr>
            <p:ph type="sldNum" sz="quarter" idx="12"/>
          </p:nvPr>
        </p:nvSpPr>
        <p:spPr/>
        <p:txBody>
          <a:bodyPr/>
          <a:lstStyle/>
          <a:p>
            <a:r>
              <a:rPr lang="en-US" smtClean="0"/>
              <a:t>Slide </a:t>
            </a:r>
            <a:fld id="{3D7B28C0-BB67-4036-BA37-A1CE406089FA}" type="slidenum">
              <a:rPr lang="en-US" smtClean="0"/>
              <a:pPr/>
              <a:t>14</a:t>
            </a:fld>
            <a:endParaRPr lang="en-US"/>
          </a:p>
        </p:txBody>
      </p:sp>
    </p:spTree>
    <p:extLst>
      <p:ext uri="{BB962C8B-B14F-4D97-AF65-F5344CB8AC3E}">
        <p14:creationId xmlns:p14="http://schemas.microsoft.com/office/powerpoint/2010/main" val="3375113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838200" y="590490"/>
            <a:ext cx="7620000" cy="609600"/>
          </a:xfrm>
        </p:spPr>
        <p:txBody>
          <a:bodyPr/>
          <a:lstStyle/>
          <a:p>
            <a:r>
              <a:rPr lang="en-US" sz="2800" dirty="0" smtClean="0"/>
              <a:t>PER plots for Ricean Fading channel: with FEC</a:t>
            </a:r>
            <a:endParaRPr lang="en-US" sz="2800" dirty="0"/>
          </a:p>
        </p:txBody>
      </p:sp>
      <p:sp>
        <p:nvSpPr>
          <p:cNvPr id="4" name="TextBox 3"/>
          <p:cNvSpPr txBox="1"/>
          <p:nvPr/>
        </p:nvSpPr>
        <p:spPr>
          <a:xfrm>
            <a:off x="596900" y="1200090"/>
            <a:ext cx="7620000" cy="400110"/>
          </a:xfrm>
          <a:prstGeom prst="rect">
            <a:avLst/>
          </a:prstGeom>
          <a:noFill/>
        </p:spPr>
        <p:txBody>
          <a:bodyPr wrap="square" rtlCol="0">
            <a:spAutoFit/>
          </a:bodyPr>
          <a:lstStyle/>
          <a:p>
            <a:pPr marL="342900" indent="-34290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Ricean  flat fading channel  with K = 0 dB.    Velocity, v=3.6 km/h.</a:t>
            </a:r>
            <a:endParaRPr lang="en-US" sz="2000" dirty="0">
              <a:latin typeface="Times New Roman" panose="02020603050405020304" pitchFamily="18" charset="0"/>
              <a:cs typeface="Times New Roman" panose="02020603050405020304" pitchFamily="18" charset="0"/>
            </a:endParaRPr>
          </a:p>
        </p:txBody>
      </p:sp>
      <p:sp>
        <p:nvSpPr>
          <p:cNvPr id="2" name="TextBox 1"/>
          <p:cNvSpPr txBox="1"/>
          <p:nvPr/>
        </p:nvSpPr>
        <p:spPr>
          <a:xfrm>
            <a:off x="304800" y="6096000"/>
            <a:ext cx="8964488" cy="400110"/>
          </a:xfrm>
          <a:prstGeom prst="rect">
            <a:avLst/>
          </a:prstGeom>
          <a:noFill/>
        </p:spPr>
        <p:txBody>
          <a:bodyPr wrap="square" rtlCol="0">
            <a:spAutoFit/>
          </a:bodyPr>
          <a:lstStyle/>
          <a:p>
            <a:r>
              <a:rPr lang="en-US" sz="2000" dirty="0" smtClean="0">
                <a:solidFill>
                  <a:schemeClr val="accent2">
                    <a:lumMod val="50000"/>
                  </a:schemeClr>
                </a:solidFill>
                <a:latin typeface="Times New Roman" panose="02020603050405020304" pitchFamily="18" charset="0"/>
                <a:cs typeface="Times New Roman" panose="02020603050405020304" pitchFamily="18" charset="0"/>
              </a:rPr>
              <a:t>      Ex: for 5/32-TOOK,    Rx sensitivity = -80dBm.</a:t>
            </a:r>
            <a:endParaRPr lang="en-US" sz="2000" dirty="0">
              <a:solidFill>
                <a:schemeClr val="accent2">
                  <a:lumMod val="50000"/>
                </a:schemeClr>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1981200" y="5638800"/>
            <a:ext cx="4876800" cy="461665"/>
          </a:xfrm>
          <a:prstGeom prst="rect">
            <a:avLst/>
          </a:prstGeom>
          <a:noFill/>
        </p:spPr>
        <p:txBody>
          <a:bodyPr wrap="square" rtlCol="0">
            <a:spAutoFit/>
          </a:bodyPr>
          <a:lstStyle/>
          <a:p>
            <a:pPr algn="ctr"/>
            <a:r>
              <a:rPr lang="en-US" b="1" dirty="0" smtClean="0"/>
              <a:t>Fig.13. PER plots for modulation schemes with FEC in a Ricean fading </a:t>
            </a:r>
          </a:p>
          <a:p>
            <a:pPr algn="ctr"/>
            <a:r>
              <a:rPr lang="en-US" b="1" dirty="0" smtClean="0"/>
              <a:t>channel with K = 0 dB.</a:t>
            </a:r>
            <a:endParaRPr lang="en-US" b="1"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612900"/>
            <a:ext cx="5524500" cy="3952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15</a:t>
            </a:fld>
            <a:endParaRPr lang="en-US"/>
          </a:p>
        </p:txBody>
      </p:sp>
    </p:spTree>
    <p:extLst>
      <p:ext uri="{BB962C8B-B14F-4D97-AF65-F5344CB8AC3E}">
        <p14:creationId xmlns:p14="http://schemas.microsoft.com/office/powerpoint/2010/main" val="10820033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1143000" y="1757363"/>
            <a:ext cx="6858000" cy="3343275"/>
          </a:xfrm>
          <a:prstGeom prst="rect">
            <a:avLst/>
          </a:prstGeom>
          <a:noFill/>
          <a:ln w="9525">
            <a:noFill/>
            <a:miter lim="800000"/>
            <a:headEnd/>
            <a:tailEnd/>
          </a:ln>
          <a:effectLst/>
        </p:spPr>
      </p:pic>
      <p:sp>
        <p:nvSpPr>
          <p:cNvPr id="4" name="Title 5"/>
          <p:cNvSpPr txBox="1">
            <a:spLocks/>
          </p:cNvSpPr>
          <p:nvPr/>
        </p:nvSpPr>
        <p:spPr>
          <a:xfrm>
            <a:off x="0" y="611188"/>
            <a:ext cx="9059862" cy="571500"/>
          </a:xfrm>
          <a:prstGeom prst="rect">
            <a:avLst/>
          </a:prstGeom>
        </p:spPr>
        <p:txBody>
          <a:bodyPr vert="horz" lIns="91440" tIns="45720" rIns="91440" bIns="45720" rtlCol="0" anchor="ctr">
            <a:noAutofit/>
          </a:bodyPr>
          <a:lstStyle>
            <a:lvl1pPr algn="l" defTabSz="955675" rtl="0" eaLnBrk="0" fontAlgn="base" latinLnBrk="1" hangingPunct="0">
              <a:spcBef>
                <a:spcPct val="0"/>
              </a:spcBef>
              <a:spcAft>
                <a:spcPct val="0"/>
              </a:spcAft>
              <a:defRPr kumimoji="1" sz="3200" b="1">
                <a:solidFill>
                  <a:schemeClr val="bg1"/>
                </a:solidFill>
                <a:effectLst>
                  <a:outerShdw blurRad="38100" dist="38100" dir="2700000" algn="tl">
                    <a:srgbClr val="000000">
                      <a:alpha val="43137"/>
                    </a:srgbClr>
                  </a:outerShdw>
                </a:effectLst>
                <a:latin typeface="맑은 고딕" pitchFamily="50" charset="-127"/>
                <a:ea typeface="맑은 고딕" pitchFamily="50" charset="-127"/>
                <a:cs typeface="+mj-cs"/>
              </a:defRPr>
            </a:lvl1pPr>
            <a:lvl2pPr algn="l" defTabSz="955675" rtl="0" eaLnBrk="0" fontAlgn="base" latinLnBrk="1" hangingPunct="0">
              <a:spcBef>
                <a:spcPct val="0"/>
              </a:spcBef>
              <a:spcAft>
                <a:spcPct val="0"/>
              </a:spcAft>
              <a:defRPr kumimoji="1" sz="3200" b="1">
                <a:solidFill>
                  <a:schemeClr val="bg1"/>
                </a:solidFill>
                <a:latin typeface="맑은 고딕" pitchFamily="50" charset="-127"/>
                <a:ea typeface="맑은 고딕" pitchFamily="50" charset="-127"/>
              </a:defRPr>
            </a:lvl2pPr>
            <a:lvl3pPr algn="l" defTabSz="955675" rtl="0" eaLnBrk="0" fontAlgn="base" latinLnBrk="1" hangingPunct="0">
              <a:spcBef>
                <a:spcPct val="0"/>
              </a:spcBef>
              <a:spcAft>
                <a:spcPct val="0"/>
              </a:spcAft>
              <a:defRPr kumimoji="1" sz="3200" b="1">
                <a:solidFill>
                  <a:schemeClr val="bg1"/>
                </a:solidFill>
                <a:latin typeface="맑은 고딕" pitchFamily="50" charset="-127"/>
                <a:ea typeface="맑은 고딕" pitchFamily="50" charset="-127"/>
              </a:defRPr>
            </a:lvl3pPr>
            <a:lvl4pPr algn="l" defTabSz="955675" rtl="0" eaLnBrk="0" fontAlgn="base" latinLnBrk="1" hangingPunct="0">
              <a:spcBef>
                <a:spcPct val="0"/>
              </a:spcBef>
              <a:spcAft>
                <a:spcPct val="0"/>
              </a:spcAft>
              <a:defRPr kumimoji="1" sz="3200" b="1">
                <a:solidFill>
                  <a:schemeClr val="bg1"/>
                </a:solidFill>
                <a:latin typeface="맑은 고딕" pitchFamily="50" charset="-127"/>
                <a:ea typeface="맑은 고딕" pitchFamily="50" charset="-127"/>
              </a:defRPr>
            </a:lvl4pPr>
            <a:lvl5pPr algn="l" defTabSz="955675" rtl="0" eaLnBrk="0" fontAlgn="base" latinLnBrk="1" hangingPunct="0">
              <a:spcBef>
                <a:spcPct val="0"/>
              </a:spcBef>
              <a:spcAft>
                <a:spcPct val="0"/>
              </a:spcAft>
              <a:defRPr kumimoji="1" sz="3200" b="1">
                <a:solidFill>
                  <a:schemeClr val="bg1"/>
                </a:solidFill>
                <a:latin typeface="맑은 고딕" pitchFamily="50" charset="-127"/>
                <a:ea typeface="맑은 고딕" pitchFamily="50" charset="-127"/>
              </a:defRPr>
            </a:lvl5pPr>
            <a:lvl6pPr marL="457200" algn="ctr" defTabSz="955675" rtl="0" fontAlgn="base" latinLnBrk="1">
              <a:spcBef>
                <a:spcPct val="0"/>
              </a:spcBef>
              <a:spcAft>
                <a:spcPct val="0"/>
              </a:spcAft>
              <a:defRPr kumimoji="1" sz="4600">
                <a:solidFill>
                  <a:schemeClr val="tx1"/>
                </a:solidFill>
                <a:latin typeface="굴림" pitchFamily="50" charset="-127"/>
                <a:ea typeface="굴림" pitchFamily="50" charset="-127"/>
              </a:defRPr>
            </a:lvl6pPr>
            <a:lvl7pPr marL="914400" algn="ctr" defTabSz="955675" rtl="0" fontAlgn="base" latinLnBrk="1">
              <a:spcBef>
                <a:spcPct val="0"/>
              </a:spcBef>
              <a:spcAft>
                <a:spcPct val="0"/>
              </a:spcAft>
              <a:defRPr kumimoji="1" sz="4600">
                <a:solidFill>
                  <a:schemeClr val="tx1"/>
                </a:solidFill>
                <a:latin typeface="굴림" pitchFamily="50" charset="-127"/>
                <a:ea typeface="굴림" pitchFamily="50" charset="-127"/>
              </a:defRPr>
            </a:lvl7pPr>
            <a:lvl8pPr marL="1371600" algn="ctr" defTabSz="955675" rtl="0" fontAlgn="base" latinLnBrk="1">
              <a:spcBef>
                <a:spcPct val="0"/>
              </a:spcBef>
              <a:spcAft>
                <a:spcPct val="0"/>
              </a:spcAft>
              <a:defRPr kumimoji="1" sz="4600">
                <a:solidFill>
                  <a:schemeClr val="tx1"/>
                </a:solidFill>
                <a:latin typeface="굴림" pitchFamily="50" charset="-127"/>
                <a:ea typeface="굴림" pitchFamily="50" charset="-127"/>
              </a:defRPr>
            </a:lvl8pPr>
            <a:lvl9pPr marL="1828800" algn="ctr" defTabSz="955675" rtl="0" fontAlgn="base" latinLnBrk="1">
              <a:spcBef>
                <a:spcPct val="0"/>
              </a:spcBef>
              <a:spcAft>
                <a:spcPct val="0"/>
              </a:spcAft>
              <a:defRPr kumimoji="1" sz="4600">
                <a:solidFill>
                  <a:schemeClr val="tx1"/>
                </a:solidFill>
                <a:latin typeface="굴림" pitchFamily="50" charset="-127"/>
                <a:ea typeface="굴림" pitchFamily="50" charset="-127"/>
              </a:defRPr>
            </a:lvl9pPr>
          </a:lstStyle>
          <a:p>
            <a:pPr algn="ctr"/>
            <a:r>
              <a:rPr lang="en-US" sz="2800" b="0" kern="0" dirty="0" smtClean="0">
                <a:solidFill>
                  <a:srgbClr val="0070C0"/>
                </a:solidFill>
                <a:effectLst/>
                <a:latin typeface="+mj-lt"/>
              </a:rPr>
              <a:t>Spectrum of 4/16-TOOK with all zeros transmitted</a:t>
            </a:r>
            <a:endParaRPr lang="en-US" sz="2800" b="0" kern="0" dirty="0">
              <a:solidFill>
                <a:srgbClr val="0070C0"/>
              </a:solidFill>
              <a:effectLst/>
              <a:latin typeface="+mj-lt"/>
            </a:endParaRPr>
          </a:p>
        </p:txBody>
      </p:sp>
      <p:sp>
        <p:nvSpPr>
          <p:cNvPr id="7" name="TextBox 6"/>
          <p:cNvSpPr txBox="1"/>
          <p:nvPr/>
        </p:nvSpPr>
        <p:spPr>
          <a:xfrm>
            <a:off x="1828800" y="5257800"/>
            <a:ext cx="5757602" cy="276999"/>
          </a:xfrm>
          <a:prstGeom prst="rect">
            <a:avLst/>
          </a:prstGeom>
          <a:noFill/>
        </p:spPr>
        <p:txBody>
          <a:bodyPr wrap="none" rtlCol="0">
            <a:spAutoFit/>
          </a:bodyPr>
          <a:lstStyle/>
          <a:p>
            <a:r>
              <a:rPr lang="en-US" b="1" dirty="0" smtClean="0"/>
              <a:t>Fig.14. PSD of 4/16-TOOK with  6 DAC bits and transmission of an all zero sequence</a:t>
            </a:r>
            <a:endParaRPr lang="en-US" b="1" dirty="0"/>
          </a:p>
        </p:txBody>
      </p:sp>
      <p:sp>
        <p:nvSpPr>
          <p:cNvPr id="2" name="TextBox 1"/>
          <p:cNvSpPr txBox="1"/>
          <p:nvPr/>
        </p:nvSpPr>
        <p:spPr>
          <a:xfrm rot="16200000">
            <a:off x="1364854" y="2012561"/>
            <a:ext cx="522900" cy="307777"/>
          </a:xfrm>
          <a:prstGeom prst="rect">
            <a:avLst/>
          </a:prstGeom>
          <a:noFill/>
        </p:spPr>
        <p:txBody>
          <a:bodyPr wrap="none" rtlCol="0">
            <a:spAutoFit/>
          </a:bodyPr>
          <a:lstStyle/>
          <a:p>
            <a:r>
              <a:rPr lang="en-US" sz="1400" b="1" dirty="0" smtClean="0"/>
              <a:t>(dB)</a:t>
            </a:r>
            <a:endParaRPr lang="en-US" sz="1400" b="1" dirty="0"/>
          </a:p>
        </p:txBody>
      </p:sp>
      <p:sp>
        <p:nvSpPr>
          <p:cNvPr id="3" name="Slide Number Placeholder 2"/>
          <p:cNvSpPr>
            <a:spLocks noGrp="1"/>
          </p:cNvSpPr>
          <p:nvPr>
            <p:ph type="sldNum" sz="quarter" idx="12"/>
          </p:nvPr>
        </p:nvSpPr>
        <p:spPr/>
        <p:txBody>
          <a:bodyPr/>
          <a:lstStyle/>
          <a:p>
            <a:r>
              <a:rPr lang="en-US" smtClean="0"/>
              <a:t>Slide </a:t>
            </a:r>
            <a:fld id="{0A8F1ED5-25F2-458B-9908-AE412DA48727}" type="slidenum">
              <a:rPr lang="en-US" smtClean="0"/>
              <a:pPr/>
              <a:t>16</a:t>
            </a:fld>
            <a:endParaRPr lang="en-US"/>
          </a:p>
        </p:txBody>
      </p:sp>
    </p:spTree>
    <p:extLst>
      <p:ext uri="{BB962C8B-B14F-4D97-AF65-F5344CB8AC3E}">
        <p14:creationId xmlns:p14="http://schemas.microsoft.com/office/powerpoint/2010/main" val="39153823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7391400" cy="685800"/>
          </a:xfrm>
        </p:spPr>
        <p:txBody>
          <a:bodyPr/>
          <a:lstStyle/>
          <a:p>
            <a:r>
              <a:rPr lang="en-US" dirty="0" smtClean="0"/>
              <a:t>Summary</a:t>
            </a:r>
            <a:endParaRPr lang="en-US" dirty="0"/>
          </a:p>
        </p:txBody>
      </p:sp>
      <p:sp>
        <p:nvSpPr>
          <p:cNvPr id="3" name="Content Placeholder 2"/>
          <p:cNvSpPr>
            <a:spLocks noGrp="1"/>
          </p:cNvSpPr>
          <p:nvPr>
            <p:ph idx="1"/>
          </p:nvPr>
        </p:nvSpPr>
        <p:spPr>
          <a:xfrm>
            <a:off x="457200" y="1371600"/>
            <a:ext cx="8153400" cy="4953000"/>
          </a:xfrm>
        </p:spPr>
        <p:txBody>
          <a:bodyPr/>
          <a:lstStyle/>
          <a:p>
            <a:pPr>
              <a:buFont typeface="Wingdings" pitchFamily="2" charset="2"/>
              <a:buChar char="q"/>
            </a:pPr>
            <a:r>
              <a:rPr lang="en-US" sz="2400" dirty="0" smtClean="0"/>
              <a:t>Proposal for air interface for Low range applications requiring ultra low power consumption</a:t>
            </a:r>
          </a:p>
          <a:p>
            <a:pPr>
              <a:buFont typeface="Wingdings" pitchFamily="2" charset="2"/>
              <a:buChar char="q"/>
            </a:pPr>
            <a:r>
              <a:rPr lang="en-US" sz="2400" dirty="0" smtClean="0"/>
              <a:t>Performance of ideal non-coherent receiver architecture is addressed</a:t>
            </a:r>
          </a:p>
          <a:p>
            <a:pPr>
              <a:buFont typeface="Wingdings" pitchFamily="2" charset="2"/>
              <a:buChar char="q"/>
            </a:pPr>
            <a:r>
              <a:rPr lang="en-US" sz="2400" dirty="0" smtClean="0"/>
              <a:t>Performance analysis is obtained for all the proposed data rates.</a:t>
            </a:r>
          </a:p>
          <a:p>
            <a:pPr>
              <a:buFont typeface="Wingdings" pitchFamily="2" charset="2"/>
              <a:buChar char="q"/>
            </a:pPr>
            <a:r>
              <a:rPr lang="en-US" sz="2400" dirty="0" smtClean="0"/>
              <a:t>Results are obtained for the system under Ricean fading channels</a:t>
            </a:r>
          </a:p>
          <a:p>
            <a:pPr>
              <a:buFont typeface="Wingdings" pitchFamily="2" charset="2"/>
              <a:buChar char="q"/>
            </a:pPr>
            <a:r>
              <a:rPr lang="en-US" sz="2400" dirty="0" smtClean="0"/>
              <a:t>Link budget analysis is performed and is demonstrated that all proposed modulation schemes allow positive link margin.</a:t>
            </a:r>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17</a:t>
            </a:fld>
            <a:endParaRPr lang="en-US"/>
          </a:p>
        </p:txBody>
      </p:sp>
    </p:spTree>
    <p:extLst>
      <p:ext uri="{BB962C8B-B14F-4D97-AF65-F5344CB8AC3E}">
        <p14:creationId xmlns:p14="http://schemas.microsoft.com/office/powerpoint/2010/main" val="24037135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620000" cy="609600"/>
          </a:xfrm>
        </p:spPr>
        <p:txBody>
          <a:bodyPr/>
          <a:lstStyle/>
          <a:p>
            <a:r>
              <a:rPr lang="en-US" dirty="0" smtClean="0"/>
              <a:t>Background and Objective</a:t>
            </a:r>
            <a:endParaRPr lang="en-US" dirty="0"/>
          </a:p>
        </p:txBody>
      </p:sp>
      <p:sp>
        <p:nvSpPr>
          <p:cNvPr id="4" name="TextBox 3"/>
          <p:cNvSpPr txBox="1"/>
          <p:nvPr/>
        </p:nvSpPr>
        <p:spPr>
          <a:xfrm>
            <a:off x="673947" y="1518821"/>
            <a:ext cx="8317653" cy="4154984"/>
          </a:xfrm>
          <a:prstGeom prst="rect">
            <a:avLst/>
          </a:prstGeom>
          <a:noFill/>
        </p:spPr>
        <p:txBody>
          <a:bodyPr wrap="square" rtlCol="0">
            <a:spAutoFit/>
          </a:bodyPr>
          <a:lstStyle/>
          <a:p>
            <a:pPr marL="285750" indent="-285750">
              <a:buFont typeface="Arial" panose="020B0604020202020204" pitchFamily="34" charset="0"/>
              <a:buChar char="•"/>
            </a:pPr>
            <a:r>
              <a:rPr lang="en-US" sz="2400" b="1" dirty="0" smtClean="0">
                <a:latin typeface="Times New Roman" panose="02020603050405020304" pitchFamily="18" charset="0"/>
                <a:cs typeface="Times New Roman" panose="02020603050405020304" pitchFamily="18" charset="0"/>
              </a:rPr>
              <a:t>Based on the previous proposal</a:t>
            </a:r>
          </a:p>
          <a:p>
            <a:r>
              <a:rPr lang="en-US" sz="2400" b="1" dirty="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     ref. document: </a:t>
            </a:r>
            <a:r>
              <a:rPr lang="en-US" sz="2400" dirty="0" smtClean="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IEEE 802. 5-13-0705-00-004q </a:t>
            </a:r>
            <a:endParaRPr lang="en-US" sz="2400" b="1" dirty="0" smtClean="0">
              <a:solidFill>
                <a:srgbClr val="FF000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400" b="1" dirty="0" smtClean="0">
                <a:latin typeface="Times New Roman" panose="02020603050405020304" pitchFamily="18" charset="0"/>
                <a:cs typeface="Times New Roman" panose="02020603050405020304" pitchFamily="18" charset="0"/>
              </a:rPr>
              <a:t>Performance results of ULP with ideal non-coherent receiver.</a:t>
            </a:r>
          </a:p>
          <a:p>
            <a:pPr marL="742950" lvl="1" indent="-285750">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Comparison of modulation schemes with FEC and without FEC.</a:t>
            </a:r>
          </a:p>
          <a:p>
            <a:pPr marL="742950" lvl="1" indent="-285750">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Performance of modulation schemes with FEC in Ricean fading channel.</a:t>
            </a:r>
          </a:p>
          <a:p>
            <a:pPr marL="742950" lvl="1" indent="-285750">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Evaluation of synchronization algorithm</a:t>
            </a:r>
          </a:p>
          <a:p>
            <a:pPr marL="742950" lvl="1" indent="-285750">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 Link budget analysis.</a:t>
            </a:r>
          </a:p>
          <a:p>
            <a:pPr marL="285750" indent="-285750">
              <a:buFont typeface="Arial" panose="020B0604020202020204" pitchFamily="34" charset="0"/>
              <a:buChar char="•"/>
            </a:pPr>
            <a:r>
              <a:rPr lang="en-US" sz="2400" b="1" dirty="0" smtClean="0">
                <a:latin typeface="Times New Roman" panose="02020603050405020304" pitchFamily="18" charset="0"/>
                <a:cs typeface="Times New Roman" panose="02020603050405020304" pitchFamily="18" charset="0"/>
              </a:rPr>
              <a:t>Power spectral density plots of the transmitted signal.</a:t>
            </a:r>
            <a:r>
              <a:rPr lang="en-US" sz="2400" dirty="0" smtClean="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2</a:t>
            </a:fld>
            <a:endParaRPr lang="en-US"/>
          </a:p>
        </p:txBody>
      </p:sp>
    </p:spTree>
    <p:extLst>
      <p:ext uri="{BB962C8B-B14F-4D97-AF65-F5344CB8AC3E}">
        <p14:creationId xmlns:p14="http://schemas.microsoft.com/office/powerpoint/2010/main" val="33998378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7620000" cy="609600"/>
          </a:xfrm>
        </p:spPr>
        <p:txBody>
          <a:bodyPr/>
          <a:lstStyle/>
          <a:p>
            <a:r>
              <a:rPr lang="en-US" dirty="0" smtClean="0"/>
              <a:t>Transmitter Block Diagram</a:t>
            </a:r>
            <a:endParaRPr lang="en-US" dirty="0"/>
          </a:p>
        </p:txBody>
      </p:sp>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3</a:t>
            </a:fld>
            <a:endParaRPr lang="en-US"/>
          </a:p>
        </p:txBody>
      </p:sp>
      <p:grpSp>
        <p:nvGrpSpPr>
          <p:cNvPr id="26" name="Group 25"/>
          <p:cNvGrpSpPr/>
          <p:nvPr/>
        </p:nvGrpSpPr>
        <p:grpSpPr>
          <a:xfrm>
            <a:off x="1371600" y="1872299"/>
            <a:ext cx="6250941" cy="3690301"/>
            <a:chOff x="0" y="0"/>
            <a:chExt cx="5796475" cy="3113698"/>
          </a:xfrm>
        </p:grpSpPr>
        <p:sp>
          <p:nvSpPr>
            <p:cNvPr id="27" name="TextBox 112"/>
            <p:cNvSpPr txBox="1"/>
            <p:nvPr/>
          </p:nvSpPr>
          <p:spPr>
            <a:xfrm>
              <a:off x="2365130" y="2716823"/>
              <a:ext cx="1221740" cy="396875"/>
            </a:xfrm>
            <a:prstGeom prst="rect">
              <a:avLst/>
            </a:prstGeom>
            <a:noFill/>
          </p:spPr>
          <p:txBody>
            <a:bodyPr wrap="square" rtlCol="0">
              <a:noAutofit/>
            </a:bodyPr>
            <a:lstStyle/>
            <a:p>
              <a:pPr marL="0" marR="0" algn="ctr" fontAlgn="base">
                <a:spcBef>
                  <a:spcPts val="0"/>
                </a:spcBef>
                <a:spcAft>
                  <a:spcPts val="0"/>
                </a:spcAft>
              </a:pPr>
              <a:r>
                <a:rPr lang="en-US" sz="1000" b="1" kern="1200">
                  <a:solidFill>
                    <a:srgbClr val="000000"/>
                  </a:solidFill>
                  <a:effectLst/>
                  <a:latin typeface="Times New Roman"/>
                  <a:ea typeface="SimSun"/>
                  <a:cs typeface="Mangal"/>
                </a:rPr>
                <a:t>Preamble + SFD sequence</a:t>
              </a:r>
              <a:endParaRPr lang="en-US" sz="1200">
                <a:effectLst/>
                <a:latin typeface="Times New Roman"/>
                <a:ea typeface="Times New Roman"/>
              </a:endParaRPr>
            </a:p>
          </p:txBody>
        </p:sp>
        <p:grpSp>
          <p:nvGrpSpPr>
            <p:cNvPr id="28" name="Group 27"/>
            <p:cNvGrpSpPr/>
            <p:nvPr/>
          </p:nvGrpSpPr>
          <p:grpSpPr>
            <a:xfrm>
              <a:off x="0" y="0"/>
              <a:ext cx="5796475" cy="2893132"/>
              <a:chOff x="0" y="0"/>
              <a:chExt cx="5796475" cy="2893132"/>
            </a:xfrm>
          </p:grpSpPr>
          <p:sp>
            <p:nvSpPr>
              <p:cNvPr id="29" name="Rectangle 28"/>
              <p:cNvSpPr/>
              <p:nvPr/>
            </p:nvSpPr>
            <p:spPr>
              <a:xfrm>
                <a:off x="2329961" y="175846"/>
                <a:ext cx="1125122" cy="629920"/>
              </a:xfrm>
              <a:prstGeom prst="rect">
                <a:avLst/>
              </a:prstGeom>
              <a:solidFill>
                <a:schemeClr val="accent1">
                  <a:lumMod val="20000"/>
                  <a:lumOff val="80000"/>
                </a:schemeClr>
              </a:solidFill>
              <a:ln>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p>
                <a:pPr marL="0" marR="0" algn="ctr" fontAlgn="base">
                  <a:spcBef>
                    <a:spcPts val="0"/>
                  </a:spcBef>
                  <a:spcAft>
                    <a:spcPts val="0"/>
                  </a:spcAft>
                </a:pPr>
                <a:r>
                  <a:rPr lang="en-US" sz="1000" b="1" kern="1200">
                    <a:solidFill>
                      <a:srgbClr val="000000"/>
                    </a:solidFill>
                    <a:effectLst/>
                    <a:ea typeface="Times New Roman"/>
                    <a:cs typeface="Mangal"/>
                  </a:rPr>
                  <a:t>Bit </a:t>
                </a:r>
                <a:endParaRPr lang="en-US" sz="1200">
                  <a:effectLst/>
                  <a:latin typeface="Times New Roman"/>
                  <a:ea typeface="Times New Roman"/>
                </a:endParaRPr>
              </a:p>
              <a:p>
                <a:pPr marL="0" marR="0" algn="ctr" fontAlgn="base">
                  <a:spcBef>
                    <a:spcPts val="0"/>
                  </a:spcBef>
                  <a:spcAft>
                    <a:spcPts val="0"/>
                  </a:spcAft>
                </a:pPr>
                <a:r>
                  <a:rPr lang="en-US" sz="1000" b="1" kern="1200">
                    <a:solidFill>
                      <a:srgbClr val="000000"/>
                    </a:solidFill>
                    <a:effectLst/>
                    <a:ea typeface="Times New Roman"/>
                    <a:cs typeface="Mangal"/>
                  </a:rPr>
                  <a:t>interleaver</a:t>
                </a:r>
                <a:endParaRPr lang="en-US" sz="1200">
                  <a:effectLst/>
                  <a:latin typeface="Times New Roman"/>
                  <a:ea typeface="Times New Roman"/>
                </a:endParaRPr>
              </a:p>
            </p:txBody>
          </p:sp>
          <p:cxnSp>
            <p:nvCxnSpPr>
              <p:cNvPr id="31" name="Straight Arrow Connector 30"/>
              <p:cNvCxnSpPr/>
              <p:nvPr/>
            </p:nvCxnSpPr>
            <p:spPr>
              <a:xfrm>
                <a:off x="1978269" y="492369"/>
                <a:ext cx="351155" cy="1"/>
              </a:xfrm>
              <a:prstGeom prst="straightConnector1">
                <a:avLst/>
              </a:prstGeom>
              <a:solidFill>
                <a:schemeClr val="accent1">
                  <a:lumMod val="20000"/>
                  <a:lumOff val="80000"/>
                </a:schemeClr>
              </a:solidFill>
              <a:ln w="158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3868615" y="167054"/>
                <a:ext cx="1143000" cy="645160"/>
              </a:xfrm>
              <a:prstGeom prst="rect">
                <a:avLst/>
              </a:prstGeom>
              <a:solidFill>
                <a:schemeClr val="accent1">
                  <a:lumMod val="20000"/>
                  <a:lumOff val="80000"/>
                </a:schemeClr>
              </a:solidFill>
              <a:ln>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p>
                <a:pPr marL="0" marR="0" algn="ctr" fontAlgn="base">
                  <a:spcBef>
                    <a:spcPts val="0"/>
                  </a:spcBef>
                  <a:spcAft>
                    <a:spcPts val="0"/>
                  </a:spcAft>
                </a:pPr>
                <a:r>
                  <a:rPr lang="en-US" sz="1000" b="1" kern="1200">
                    <a:solidFill>
                      <a:srgbClr val="000000"/>
                    </a:solidFill>
                    <a:effectLst/>
                    <a:ea typeface="Times New Roman"/>
                    <a:cs typeface="Mangal"/>
                  </a:rPr>
                  <a:t>Bits-to-symbol</a:t>
                </a:r>
                <a:endParaRPr lang="en-US" sz="1200">
                  <a:effectLst/>
                  <a:latin typeface="Times New Roman"/>
                  <a:ea typeface="Times New Roman"/>
                </a:endParaRPr>
              </a:p>
              <a:p>
                <a:pPr marL="0" marR="0" algn="ctr" fontAlgn="base">
                  <a:spcBef>
                    <a:spcPts val="0"/>
                  </a:spcBef>
                  <a:spcAft>
                    <a:spcPts val="0"/>
                  </a:spcAft>
                </a:pPr>
                <a:r>
                  <a:rPr lang="en-US" sz="1000" b="1" kern="1200">
                    <a:solidFill>
                      <a:srgbClr val="000000"/>
                    </a:solidFill>
                    <a:effectLst/>
                    <a:ea typeface="Times New Roman"/>
                    <a:cs typeface="Mangal"/>
                  </a:rPr>
                  <a:t>conversion</a:t>
                </a:r>
                <a:endParaRPr lang="en-US" sz="1200">
                  <a:effectLst/>
                  <a:latin typeface="Times New Roman"/>
                  <a:ea typeface="Times New Roman"/>
                </a:endParaRPr>
              </a:p>
              <a:p>
                <a:pPr marL="0" marR="0" fontAlgn="base">
                  <a:spcBef>
                    <a:spcPts val="0"/>
                  </a:spcBef>
                  <a:spcAft>
                    <a:spcPts val="0"/>
                  </a:spcAft>
                </a:pPr>
                <a:r>
                  <a:rPr lang="en-US" sz="1000" b="1" kern="1200">
                    <a:solidFill>
                      <a:srgbClr val="000000"/>
                    </a:solidFill>
                    <a:effectLst/>
                    <a:ea typeface="Times New Roman"/>
                    <a:cs typeface="Mangal"/>
                  </a:rPr>
                  <a:t>(M bits/symbol)</a:t>
                </a:r>
                <a:endParaRPr lang="en-US" sz="1200">
                  <a:effectLst/>
                  <a:latin typeface="Times New Roman"/>
                  <a:ea typeface="Times New Roman"/>
                </a:endParaRPr>
              </a:p>
            </p:txBody>
          </p:sp>
          <p:sp>
            <p:nvSpPr>
              <p:cNvPr id="34" name="Rectangle 33"/>
              <p:cNvSpPr/>
              <p:nvPr/>
            </p:nvSpPr>
            <p:spPr>
              <a:xfrm>
                <a:off x="1485900" y="1529861"/>
                <a:ext cx="1134110" cy="631190"/>
              </a:xfrm>
              <a:prstGeom prst="rect">
                <a:avLst/>
              </a:prstGeom>
              <a:solidFill>
                <a:schemeClr val="accent1">
                  <a:lumMod val="20000"/>
                  <a:lumOff val="80000"/>
                </a:schemeClr>
              </a:solidFill>
              <a:ln>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p>
                <a:pPr marL="0" marR="0" algn="ctr" fontAlgn="base">
                  <a:spcBef>
                    <a:spcPts val="0"/>
                  </a:spcBef>
                  <a:spcAft>
                    <a:spcPts val="0"/>
                  </a:spcAft>
                </a:pPr>
                <a:r>
                  <a:rPr lang="en-US" sz="1000" b="1" kern="1200">
                    <a:solidFill>
                      <a:srgbClr val="000000"/>
                    </a:solidFill>
                    <a:effectLst/>
                    <a:ea typeface="Times New Roman"/>
                    <a:cs typeface="Mangal"/>
                  </a:rPr>
                  <a:t>Symbol-to- chip mapper </a:t>
                </a:r>
                <a:endParaRPr lang="en-US" sz="1200">
                  <a:effectLst/>
                  <a:latin typeface="Times New Roman"/>
                  <a:ea typeface="Times New Roman"/>
                </a:endParaRPr>
              </a:p>
              <a:p>
                <a:pPr marL="0" marR="0" algn="ctr" fontAlgn="base">
                  <a:spcBef>
                    <a:spcPts val="0"/>
                  </a:spcBef>
                  <a:spcAft>
                    <a:spcPts val="0"/>
                  </a:spcAft>
                </a:pPr>
                <a:r>
                  <a:rPr lang="en-US" sz="1000" b="1" kern="1200">
                    <a:solidFill>
                      <a:srgbClr val="000000"/>
                    </a:solidFill>
                    <a:effectLst/>
                    <a:ea typeface="Times New Roman"/>
                    <a:cs typeface="Mangal"/>
                  </a:rPr>
                  <a:t>(SF = L/M)</a:t>
                </a:r>
                <a:endParaRPr lang="en-US" sz="1200">
                  <a:effectLst/>
                  <a:latin typeface="Times New Roman"/>
                  <a:ea typeface="Times New Roman"/>
                </a:endParaRPr>
              </a:p>
            </p:txBody>
          </p:sp>
          <p:cxnSp>
            <p:nvCxnSpPr>
              <p:cNvPr id="35" name="Straight Arrow Connector 34"/>
              <p:cNvCxnSpPr/>
              <p:nvPr/>
            </p:nvCxnSpPr>
            <p:spPr>
              <a:xfrm>
                <a:off x="5583115" y="1872761"/>
                <a:ext cx="213360" cy="0"/>
              </a:xfrm>
              <a:prstGeom prst="straightConnector1">
                <a:avLst/>
              </a:prstGeom>
              <a:solidFill>
                <a:schemeClr val="accent1">
                  <a:lumMod val="20000"/>
                  <a:lumOff val="80000"/>
                </a:schemeClr>
              </a:solidFill>
              <a:ln w="158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6" name="Rectangle 35"/>
              <p:cNvSpPr/>
              <p:nvPr/>
            </p:nvSpPr>
            <p:spPr>
              <a:xfrm>
                <a:off x="4580792" y="1529861"/>
                <a:ext cx="1002323" cy="631190"/>
              </a:xfrm>
              <a:prstGeom prst="rect">
                <a:avLst/>
              </a:prstGeom>
              <a:solidFill>
                <a:schemeClr val="accent1">
                  <a:lumMod val="20000"/>
                  <a:lumOff val="80000"/>
                </a:schemeClr>
              </a:solidFill>
              <a:ln>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p>
                <a:pPr marL="0" marR="0" algn="ctr" fontAlgn="base">
                  <a:spcBef>
                    <a:spcPts val="0"/>
                  </a:spcBef>
                  <a:spcAft>
                    <a:spcPts val="0"/>
                  </a:spcAft>
                </a:pPr>
                <a:r>
                  <a:rPr lang="en-US" sz="1000" b="1" kern="1200">
                    <a:solidFill>
                      <a:srgbClr val="000000"/>
                    </a:solidFill>
                    <a:effectLst/>
                    <a:ea typeface="Times New Roman"/>
                    <a:cs typeface="Mangal"/>
                  </a:rPr>
                  <a:t>Pulse shaping</a:t>
                </a:r>
                <a:endParaRPr lang="en-US" sz="1200">
                  <a:effectLst/>
                  <a:latin typeface="Times New Roman"/>
                  <a:ea typeface="Times New Roman"/>
                </a:endParaRPr>
              </a:p>
            </p:txBody>
          </p:sp>
          <p:cxnSp>
            <p:nvCxnSpPr>
              <p:cNvPr id="38" name="Straight Arrow Connector 37"/>
              <p:cNvCxnSpPr/>
              <p:nvPr/>
            </p:nvCxnSpPr>
            <p:spPr>
              <a:xfrm flipH="1">
                <a:off x="1055076" y="1081454"/>
                <a:ext cx="4360985" cy="0"/>
              </a:xfrm>
              <a:prstGeom prst="straightConnector1">
                <a:avLst/>
              </a:prstGeom>
              <a:solidFill>
                <a:schemeClr val="accent1">
                  <a:lumMod val="20000"/>
                  <a:lumOff val="80000"/>
                </a:schemeClr>
              </a:solidFill>
              <a:ln w="158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a:off x="835269" y="167054"/>
                <a:ext cx="1125220" cy="631190"/>
              </a:xfrm>
              <a:prstGeom prst="rect">
                <a:avLst/>
              </a:prstGeom>
              <a:solidFill>
                <a:schemeClr val="accent1">
                  <a:lumMod val="20000"/>
                  <a:lumOff val="80000"/>
                </a:schemeClr>
              </a:solidFill>
              <a:ln>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algn="ctr" fontAlgn="base">
                  <a:spcBef>
                    <a:spcPts val="0"/>
                  </a:spcBef>
                  <a:spcAft>
                    <a:spcPts val="0"/>
                  </a:spcAft>
                </a:pPr>
                <a:r>
                  <a:rPr lang="en-US" sz="1000" b="1" kern="1200">
                    <a:solidFill>
                      <a:srgbClr val="000000"/>
                    </a:solidFill>
                    <a:effectLst/>
                    <a:ea typeface="Times New Roman"/>
                    <a:cs typeface="Mangal"/>
                  </a:rPr>
                  <a:t>Shortened</a:t>
                </a:r>
                <a:endParaRPr lang="en-US" sz="1200">
                  <a:effectLst/>
                  <a:latin typeface="Times New Roman"/>
                  <a:ea typeface="Times New Roman"/>
                </a:endParaRPr>
              </a:p>
              <a:p>
                <a:pPr marL="0" marR="0" algn="ctr" fontAlgn="base">
                  <a:spcBef>
                    <a:spcPts val="0"/>
                  </a:spcBef>
                  <a:spcAft>
                    <a:spcPts val="0"/>
                  </a:spcAft>
                </a:pPr>
                <a:r>
                  <a:rPr lang="en-US" sz="1000" b="1" kern="1200">
                    <a:solidFill>
                      <a:srgbClr val="000000"/>
                    </a:solidFill>
                    <a:effectLst/>
                    <a:ea typeface="Times New Roman"/>
                    <a:cs typeface="Mangal"/>
                  </a:rPr>
                  <a:t> BCH </a:t>
                </a:r>
                <a:endParaRPr lang="en-US" sz="1200">
                  <a:effectLst/>
                  <a:latin typeface="Times New Roman"/>
                  <a:ea typeface="Times New Roman"/>
                </a:endParaRPr>
              </a:p>
              <a:p>
                <a:pPr marL="0" marR="0" algn="ctr" fontAlgn="base">
                  <a:spcBef>
                    <a:spcPts val="0"/>
                  </a:spcBef>
                  <a:spcAft>
                    <a:spcPts val="0"/>
                  </a:spcAft>
                </a:pPr>
                <a:r>
                  <a:rPr lang="en-US" sz="1000" b="1" kern="1200">
                    <a:solidFill>
                      <a:srgbClr val="000000"/>
                    </a:solidFill>
                    <a:effectLst/>
                    <a:ea typeface="Times New Roman"/>
                    <a:cs typeface="Mangal"/>
                  </a:rPr>
                  <a:t>codes</a:t>
                </a:r>
                <a:endParaRPr lang="en-US" sz="1200">
                  <a:effectLst/>
                  <a:latin typeface="Times New Roman"/>
                  <a:ea typeface="Times New Roman"/>
                </a:endParaRPr>
              </a:p>
            </p:txBody>
          </p:sp>
          <p:cxnSp>
            <p:nvCxnSpPr>
              <p:cNvPr id="40" name="Straight Arrow Connector 39"/>
              <p:cNvCxnSpPr/>
              <p:nvPr/>
            </p:nvCxnSpPr>
            <p:spPr>
              <a:xfrm>
                <a:off x="3464169" y="492369"/>
                <a:ext cx="404446" cy="0"/>
              </a:xfrm>
              <a:prstGeom prst="straightConnector1">
                <a:avLst/>
              </a:prstGeom>
              <a:solidFill>
                <a:schemeClr val="accent1">
                  <a:lumMod val="20000"/>
                  <a:lumOff val="80000"/>
                </a:schemeClr>
              </a:solidFill>
              <a:ln w="158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1072661" y="1090246"/>
                <a:ext cx="0" cy="756138"/>
              </a:xfrm>
              <a:prstGeom prst="straightConnector1">
                <a:avLst/>
              </a:prstGeom>
              <a:solidFill>
                <a:schemeClr val="accent1">
                  <a:lumMod val="20000"/>
                  <a:lumOff val="80000"/>
                </a:schemeClr>
              </a:solidFill>
              <a:ln w="158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2" name="TextBox 113"/>
              <p:cNvSpPr txBox="1"/>
              <p:nvPr/>
            </p:nvSpPr>
            <p:spPr>
              <a:xfrm>
                <a:off x="0" y="0"/>
                <a:ext cx="744806" cy="494696"/>
              </a:xfrm>
              <a:prstGeom prst="rect">
                <a:avLst/>
              </a:prstGeom>
              <a:noFill/>
            </p:spPr>
            <p:txBody>
              <a:bodyPr wrap="square" rtlCol="0">
                <a:noAutofit/>
              </a:bodyPr>
              <a:lstStyle/>
              <a:p>
                <a:pPr marL="0" marR="0" algn="ctr" fontAlgn="base">
                  <a:spcBef>
                    <a:spcPts val="0"/>
                  </a:spcBef>
                  <a:spcAft>
                    <a:spcPts val="0"/>
                  </a:spcAft>
                </a:pPr>
                <a:r>
                  <a:rPr lang="en-US" sz="1000" b="1" kern="1200">
                    <a:solidFill>
                      <a:srgbClr val="000000"/>
                    </a:solidFill>
                    <a:effectLst/>
                    <a:latin typeface="Times New Roman"/>
                    <a:ea typeface="SimSun"/>
                    <a:cs typeface="Mangal"/>
                  </a:rPr>
                  <a:t>Uncoded </a:t>
                </a:r>
                <a:endParaRPr lang="en-US" sz="1200">
                  <a:effectLst/>
                  <a:latin typeface="Times New Roman"/>
                  <a:ea typeface="Times New Roman"/>
                </a:endParaRPr>
              </a:p>
              <a:p>
                <a:pPr marL="0" marR="0" algn="ctr" fontAlgn="base">
                  <a:spcBef>
                    <a:spcPts val="0"/>
                  </a:spcBef>
                  <a:spcAft>
                    <a:spcPts val="0"/>
                  </a:spcAft>
                </a:pPr>
                <a:r>
                  <a:rPr lang="en-US" sz="1000" b="1" kern="1200">
                    <a:solidFill>
                      <a:srgbClr val="000000"/>
                    </a:solidFill>
                    <a:effectLst/>
                    <a:latin typeface="Times New Roman"/>
                    <a:ea typeface="SimSun"/>
                    <a:cs typeface="Mangal"/>
                  </a:rPr>
                  <a:t>Data </a:t>
                </a:r>
                <a:endParaRPr lang="en-US" sz="1200">
                  <a:effectLst/>
                  <a:latin typeface="Times New Roman"/>
                  <a:ea typeface="Times New Roman"/>
                </a:endParaRPr>
              </a:p>
              <a:p>
                <a:pPr marL="0" marR="0" algn="ctr" fontAlgn="base">
                  <a:spcBef>
                    <a:spcPts val="0"/>
                  </a:spcBef>
                  <a:spcAft>
                    <a:spcPts val="0"/>
                  </a:spcAft>
                </a:pPr>
                <a:r>
                  <a:rPr lang="en-US" sz="1000" b="1" kern="1200">
                    <a:solidFill>
                      <a:srgbClr val="000000"/>
                    </a:solidFill>
                    <a:effectLst/>
                    <a:latin typeface="Times New Roman"/>
                    <a:ea typeface="SimSun"/>
                    <a:cs typeface="Mangal"/>
                  </a:rPr>
                  <a:t>Stream</a:t>
                </a:r>
                <a:endParaRPr lang="en-US" sz="1200">
                  <a:effectLst/>
                  <a:latin typeface="Times New Roman"/>
                  <a:ea typeface="Times New Roman"/>
                </a:endParaRPr>
              </a:p>
            </p:txBody>
          </p:sp>
          <p:cxnSp>
            <p:nvCxnSpPr>
              <p:cNvPr id="45" name="Straight Arrow Connector 44"/>
              <p:cNvCxnSpPr/>
              <p:nvPr/>
            </p:nvCxnSpPr>
            <p:spPr>
              <a:xfrm>
                <a:off x="641838" y="492369"/>
                <a:ext cx="194956" cy="0"/>
              </a:xfrm>
              <a:prstGeom prst="straightConnector1">
                <a:avLst/>
              </a:prstGeom>
              <a:solidFill>
                <a:schemeClr val="accent1">
                  <a:lumMod val="20000"/>
                  <a:lumOff val="80000"/>
                </a:schemeClr>
              </a:solidFill>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6" name="Rectangle 45"/>
              <p:cNvSpPr/>
              <p:nvPr/>
            </p:nvSpPr>
            <p:spPr>
              <a:xfrm>
                <a:off x="3042138" y="1529861"/>
                <a:ext cx="1125415" cy="631190"/>
              </a:xfrm>
              <a:prstGeom prst="rect">
                <a:avLst/>
              </a:prstGeom>
              <a:solidFill>
                <a:schemeClr val="accent1">
                  <a:lumMod val="20000"/>
                  <a:lumOff val="80000"/>
                </a:schemeClr>
              </a:solidFill>
              <a:ln>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p>
                <a:pPr marL="0" marR="0" algn="ctr" fontAlgn="base">
                  <a:spcBef>
                    <a:spcPts val="0"/>
                  </a:spcBef>
                  <a:spcAft>
                    <a:spcPts val="0"/>
                  </a:spcAft>
                </a:pPr>
                <a:r>
                  <a:rPr lang="en-US" sz="1000" b="1" kern="1200" dirty="0">
                    <a:solidFill>
                      <a:srgbClr val="000000"/>
                    </a:solidFill>
                    <a:effectLst/>
                    <a:ea typeface="Times New Roman"/>
                    <a:cs typeface="Mangal"/>
                  </a:rPr>
                  <a:t>Random sequence </a:t>
                </a:r>
                <a:r>
                  <a:rPr lang="en-US" sz="1000" b="1" kern="1200" dirty="0" smtClean="0">
                    <a:solidFill>
                      <a:srgbClr val="000000"/>
                    </a:solidFill>
                    <a:effectLst/>
                    <a:ea typeface="Times New Roman"/>
                    <a:cs typeface="Mangal"/>
                  </a:rPr>
                  <a:t>inversion</a:t>
                </a:r>
                <a:endParaRPr lang="en-US" sz="1200" dirty="0">
                  <a:effectLst/>
                  <a:latin typeface="Times New Roman"/>
                  <a:ea typeface="Times New Roman"/>
                </a:endParaRPr>
              </a:p>
            </p:txBody>
          </p:sp>
          <p:cxnSp>
            <p:nvCxnSpPr>
              <p:cNvPr id="47" name="Elbow Connector 46"/>
              <p:cNvCxnSpPr/>
              <p:nvPr/>
            </p:nvCxnSpPr>
            <p:spPr>
              <a:xfrm rot="5400000" flipH="1" flipV="1">
                <a:off x="3538904" y="2079380"/>
                <a:ext cx="1025525" cy="601980"/>
              </a:xfrm>
              <a:prstGeom prst="bentConnector3">
                <a:avLst>
                  <a:gd name="adj1" fmla="val 176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a:off x="2628900" y="1863969"/>
                <a:ext cx="403860" cy="0"/>
              </a:xfrm>
              <a:prstGeom prst="straightConnector1">
                <a:avLst/>
              </a:prstGeom>
              <a:solidFill>
                <a:schemeClr val="accent1">
                  <a:lumMod val="20000"/>
                  <a:lumOff val="80000"/>
                </a:schemeClr>
              </a:solidFill>
              <a:ln w="158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a:off x="4176346" y="1863969"/>
                <a:ext cx="403860" cy="0"/>
              </a:xfrm>
              <a:prstGeom prst="straightConnector1">
                <a:avLst/>
              </a:prstGeom>
              <a:solidFill>
                <a:schemeClr val="accent1">
                  <a:lumMod val="20000"/>
                  <a:lumOff val="80000"/>
                </a:schemeClr>
              </a:solidFill>
              <a:ln w="158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a:off x="5029200" y="501161"/>
                <a:ext cx="403860" cy="0"/>
              </a:xfrm>
              <a:prstGeom prst="straightConnector1">
                <a:avLst/>
              </a:prstGeom>
              <a:solidFill>
                <a:schemeClr val="accent1">
                  <a:lumMod val="20000"/>
                  <a:lumOff val="80000"/>
                </a:schemeClr>
              </a:solidFill>
              <a:ln w="158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5416061" y="509954"/>
                <a:ext cx="0" cy="571500"/>
              </a:xfrm>
              <a:prstGeom prst="straightConnector1">
                <a:avLst/>
              </a:prstGeom>
              <a:solidFill>
                <a:schemeClr val="accent1">
                  <a:lumMod val="20000"/>
                  <a:lumOff val="80000"/>
                </a:schemeClr>
              </a:solidFill>
              <a:ln w="158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1081453" y="1846384"/>
                <a:ext cx="403860" cy="0"/>
              </a:xfrm>
              <a:prstGeom prst="straightConnector1">
                <a:avLst/>
              </a:prstGeom>
              <a:solidFill>
                <a:schemeClr val="accent1">
                  <a:lumMod val="20000"/>
                  <a:lumOff val="80000"/>
                </a:schemeClr>
              </a:solidFill>
              <a:ln w="158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sp>
        <p:nvSpPr>
          <p:cNvPr id="4" name="TextBox 3"/>
          <p:cNvSpPr txBox="1"/>
          <p:nvPr/>
        </p:nvSpPr>
        <p:spPr>
          <a:xfrm>
            <a:off x="2537843" y="5867400"/>
            <a:ext cx="3204595" cy="276999"/>
          </a:xfrm>
          <a:prstGeom prst="rect">
            <a:avLst/>
          </a:prstGeom>
          <a:noFill/>
        </p:spPr>
        <p:txBody>
          <a:bodyPr wrap="none" rtlCol="0">
            <a:spAutoFit/>
          </a:bodyPr>
          <a:lstStyle/>
          <a:p>
            <a:pPr algn="ctr"/>
            <a:r>
              <a:rPr lang="en-US" b="1" dirty="0" smtClean="0"/>
              <a:t>Fig. 1.  Block diagram of the ULP transmitter.</a:t>
            </a:r>
            <a:endParaRPr lang="en-US" b="1" dirty="0"/>
          </a:p>
        </p:txBody>
      </p:sp>
    </p:spTree>
    <p:extLst>
      <p:ext uri="{BB962C8B-B14F-4D97-AF65-F5344CB8AC3E}">
        <p14:creationId xmlns:p14="http://schemas.microsoft.com/office/powerpoint/2010/main" val="11715836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7620000" cy="609600"/>
          </a:xfrm>
        </p:spPr>
        <p:txBody>
          <a:bodyPr/>
          <a:lstStyle/>
          <a:p>
            <a:r>
              <a:rPr lang="en-US" dirty="0" smtClean="0"/>
              <a:t>Modulation</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1295401"/>
                <a:ext cx="8229600" cy="1066800"/>
              </a:xfrm>
            </p:spPr>
            <p:txBody>
              <a:bodyPr>
                <a:normAutofit fontScale="55000" lnSpcReduction="20000"/>
              </a:bodyPr>
              <a:lstStyle/>
              <a:p>
                <a:r>
                  <a:rPr lang="en-US" dirty="0" smtClean="0"/>
                  <a:t>Variable Spreading factor </a:t>
                </a:r>
                <a:r>
                  <a:rPr lang="en-US" b="1" dirty="0" smtClean="0"/>
                  <a:t>Ternary OOK</a:t>
                </a:r>
                <a:r>
                  <a:rPr lang="en-US" dirty="0" smtClean="0"/>
                  <a:t> modulation schemes</a:t>
                </a:r>
              </a:p>
              <a:p>
                <a:r>
                  <a:rPr lang="en-US" dirty="0" smtClean="0"/>
                  <a:t>Two types of spreading codes </a:t>
                </a:r>
              </a:p>
              <a:p>
                <a:pPr lvl="1"/>
                <a:r>
                  <a:rPr lang="en-US" b="1" dirty="0" smtClean="0"/>
                  <a:t>Orthogonal code: </a:t>
                </a:r>
                <a:r>
                  <a:rPr lang="en-US" dirty="0" smtClean="0"/>
                  <a:t>Perfect Orthogonal sequences to map symbols ‘1’ and ‘0’.</a:t>
                </a:r>
              </a:p>
              <a:p>
                <a:pPr lvl="1"/>
                <a:r>
                  <a:rPr lang="en-US" altLang="ko-KR" b="1" dirty="0"/>
                  <a:t>Pseudorandom </a:t>
                </a:r>
                <a:r>
                  <a:rPr lang="en-US" altLang="ko-KR" b="1" dirty="0" smtClean="0"/>
                  <a:t>code</a:t>
                </a:r>
                <a:r>
                  <a:rPr lang="en-US" altLang="ko-KR" b="1" dirty="0"/>
                  <a:t> </a:t>
                </a:r>
                <a:r>
                  <a:rPr lang="en-US" altLang="ko-KR" b="1" dirty="0" smtClean="0"/>
                  <a:t>: </a:t>
                </a:r>
                <a:r>
                  <a:rPr lang="en-US" altLang="ko-KR" dirty="0" smtClean="0"/>
                  <a:t>Set of circularly </a:t>
                </a:r>
                <a:r>
                  <a:rPr lang="en-US" altLang="ko-KR" dirty="0"/>
                  <a:t>shifted </a:t>
                </a:r>
                <a:r>
                  <a:rPr lang="en-US" altLang="ko-KR" dirty="0" smtClean="0"/>
                  <a:t>sequences to </a:t>
                </a:r>
                <a:r>
                  <a:rPr lang="en-US" altLang="ko-KR" dirty="0"/>
                  <a:t>map </a:t>
                </a:r>
                <a14:m>
                  <m:oMath xmlns:m="http://schemas.openxmlformats.org/officeDocument/2006/math">
                    <m:sSup>
                      <m:sSupPr>
                        <m:ctrlPr>
                          <a:rPr lang="en-US" altLang="ko-KR" b="0" i="1" smtClean="0">
                            <a:latin typeface="Cambria Math"/>
                          </a:rPr>
                        </m:ctrlPr>
                      </m:sSupPr>
                      <m:e>
                        <m:r>
                          <a:rPr lang="en-US" altLang="ko-KR" b="0" i="1" smtClean="0">
                            <a:latin typeface="Cambria Math"/>
                          </a:rPr>
                          <m:t>2</m:t>
                        </m:r>
                      </m:e>
                      <m:sup>
                        <m:r>
                          <a:rPr lang="en-US" altLang="ko-KR" b="0" i="1" smtClean="0">
                            <a:latin typeface="Cambria Math"/>
                          </a:rPr>
                          <m:t>𝑀</m:t>
                        </m:r>
                      </m:sup>
                    </m:sSup>
                  </m:oMath>
                </a14:m>
                <a:r>
                  <a:rPr lang="en-US" altLang="ko-KR" dirty="0" smtClean="0"/>
                  <a:t> </a:t>
                </a:r>
                <a:r>
                  <a:rPr lang="en-US" altLang="ko-KR" dirty="0"/>
                  <a:t>symbols</a:t>
                </a:r>
              </a:p>
              <a:p>
                <a:pPr marL="857250" lvl="2" indent="0">
                  <a:buNone/>
                </a:pP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1295401"/>
                <a:ext cx="8229600" cy="1066800"/>
              </a:xfrm>
              <a:blipFill rotWithShape="1">
                <a:blip r:embed="rId2"/>
                <a:stretch>
                  <a:fillRect l="-444" t="-8000" b="-4000"/>
                </a:stretch>
              </a:blipFill>
            </p:spPr>
            <p:txBody>
              <a:bodyPr/>
              <a:lstStyle/>
              <a:p>
                <a:r>
                  <a:rPr lang="en-US">
                    <a:noFill/>
                  </a:rPr>
                  <a:t> </a:t>
                </a:r>
              </a:p>
            </p:txBody>
          </p:sp>
        </mc:Fallback>
      </mc:AlternateContent>
      <p:graphicFrame>
        <p:nvGraphicFramePr>
          <p:cNvPr id="4" name="Table 3"/>
          <p:cNvGraphicFramePr>
            <a:graphicFrameLocks noGrp="1"/>
          </p:cNvGraphicFramePr>
          <p:nvPr>
            <p:extLst>
              <p:ext uri="{D42A27DB-BD31-4B8C-83A1-F6EECF244321}">
                <p14:modId xmlns:p14="http://schemas.microsoft.com/office/powerpoint/2010/main" val="1292626741"/>
              </p:ext>
            </p:extLst>
          </p:nvPr>
        </p:nvGraphicFramePr>
        <p:xfrm>
          <a:off x="457200" y="2438400"/>
          <a:ext cx="8305801" cy="1524000"/>
        </p:xfrm>
        <a:graphic>
          <a:graphicData uri="http://schemas.openxmlformats.org/drawingml/2006/table">
            <a:tbl>
              <a:tblPr firstRow="1" bandRow="1">
                <a:tableStyleId>{BC89EF96-8CEA-46FF-86C4-4CE0E7609802}</a:tableStyleId>
              </a:tblPr>
              <a:tblGrid>
                <a:gridCol w="1027522"/>
                <a:gridCol w="599388"/>
                <a:gridCol w="1626910"/>
                <a:gridCol w="5051981"/>
              </a:tblGrid>
              <a:tr h="285750">
                <a:tc>
                  <a:txBody>
                    <a:bodyPr/>
                    <a:lstStyle/>
                    <a:p>
                      <a:pPr algn="ctr"/>
                      <a:r>
                        <a:rPr lang="en-US" sz="1400" dirty="0" smtClean="0"/>
                        <a:t>M</a:t>
                      </a:r>
                      <a:endParaRPr lang="en-US" sz="1400" dirty="0"/>
                    </a:p>
                  </a:txBody>
                  <a:tcPr/>
                </a:tc>
                <a:tc>
                  <a:txBody>
                    <a:bodyPr/>
                    <a:lstStyle/>
                    <a:p>
                      <a:pPr algn="ctr"/>
                      <a:r>
                        <a:rPr lang="en-US" sz="1400" baseline="0" dirty="0" smtClean="0"/>
                        <a:t>L </a:t>
                      </a:r>
                      <a:endParaRPr lang="en-US" sz="1400" dirty="0"/>
                    </a:p>
                  </a:txBody>
                  <a:tcPr/>
                </a:tc>
                <a:tc>
                  <a:txBody>
                    <a:bodyPr/>
                    <a:lstStyle/>
                    <a:p>
                      <a:pPr algn="ctr"/>
                      <a:r>
                        <a:rPr lang="en-US" sz="1400" dirty="0" smtClean="0"/>
                        <a:t>Nomenclature </a:t>
                      </a:r>
                      <a:endParaRPr lang="en-US" sz="1400" dirty="0"/>
                    </a:p>
                  </a:txBody>
                  <a:tcPr/>
                </a:tc>
                <a:tc>
                  <a:txBody>
                    <a:bodyPr/>
                    <a:lstStyle/>
                    <a:p>
                      <a:pPr algn="ctr"/>
                      <a:r>
                        <a:rPr lang="en-US" sz="1400" dirty="0" smtClean="0"/>
                        <a:t>Orthogonal Sequences (symbols: ‘1’ / </a:t>
                      </a:r>
                      <a:r>
                        <a:rPr lang="en-US" sz="1400" baseline="0" dirty="0" smtClean="0"/>
                        <a:t>‘0</a:t>
                      </a:r>
                      <a:r>
                        <a:rPr lang="en-US" sz="1400" dirty="0" smtClean="0"/>
                        <a:t>’)</a:t>
                      </a:r>
                      <a:endParaRPr lang="en-US" sz="1400" dirty="0"/>
                    </a:p>
                  </a:txBody>
                  <a:tcPr/>
                </a:tc>
              </a:tr>
              <a:tr h="285750">
                <a:tc rowSpan="4">
                  <a:txBody>
                    <a:bodyPr/>
                    <a:lstStyle/>
                    <a:p>
                      <a:pPr algn="ctr"/>
                      <a:r>
                        <a:rPr lang="en-US" sz="1400" dirty="0" smtClean="0"/>
                        <a:t>1</a:t>
                      </a:r>
                      <a:endParaRPr lang="en-US" sz="1400" dirty="0"/>
                    </a:p>
                  </a:txBody>
                  <a:tcPr anchor="ctr"/>
                </a:tc>
                <a:tc>
                  <a:txBody>
                    <a:bodyPr/>
                    <a:lstStyle/>
                    <a:p>
                      <a:pPr algn="ctr"/>
                      <a:r>
                        <a:rPr lang="en-US" sz="1400" dirty="0" smtClean="0"/>
                        <a:t>1</a:t>
                      </a:r>
                      <a:endParaRPr lang="en-US" sz="1400" dirty="0"/>
                    </a:p>
                  </a:txBody>
                  <a:tcPr/>
                </a:tc>
                <a:tc>
                  <a:txBody>
                    <a:bodyPr/>
                    <a:lstStyle/>
                    <a:p>
                      <a:pPr algn="ctr"/>
                      <a:r>
                        <a:rPr lang="en-US" sz="1400" dirty="0" smtClean="0"/>
                        <a:t>1/1-TOOK</a:t>
                      </a:r>
                      <a:endParaRPr lang="en-US" sz="1400" dirty="0"/>
                    </a:p>
                  </a:txBody>
                  <a:tcPr/>
                </a:tc>
                <a:tc>
                  <a:txBody>
                    <a:bodyPr/>
                    <a:lstStyle/>
                    <a:p>
                      <a:pPr algn="ctr"/>
                      <a:r>
                        <a:rPr lang="en-US" sz="1400" dirty="0" smtClean="0"/>
                        <a:t>1/0</a:t>
                      </a:r>
                      <a:endParaRPr lang="en-US" sz="1400" dirty="0"/>
                    </a:p>
                  </a:txBody>
                  <a:tcPr/>
                </a:tc>
              </a:tr>
              <a:tr h="285750">
                <a:tc vMerge="1">
                  <a:txBody>
                    <a:bodyPr/>
                    <a:lstStyle/>
                    <a:p>
                      <a:pPr algn="ctr"/>
                      <a:endParaRPr lang="en-US" sz="1400" dirty="0"/>
                    </a:p>
                  </a:txBody>
                  <a:tcPr/>
                </a:tc>
                <a:tc>
                  <a:txBody>
                    <a:bodyPr/>
                    <a:lstStyle/>
                    <a:p>
                      <a:pPr algn="ctr"/>
                      <a:r>
                        <a:rPr lang="en-US" sz="1400" dirty="0" smtClean="0"/>
                        <a:t>2</a:t>
                      </a:r>
                      <a:endParaRPr lang="en-US" sz="1400" dirty="0"/>
                    </a:p>
                  </a:txBody>
                  <a:tcPr/>
                </a:tc>
                <a:tc>
                  <a:txBody>
                    <a:bodyPr/>
                    <a:lstStyle/>
                    <a:p>
                      <a:pPr algn="ctr"/>
                      <a:r>
                        <a:rPr lang="en-US" sz="1400" dirty="0" smtClean="0"/>
                        <a:t>1/2-TOOK</a:t>
                      </a:r>
                      <a:endParaRPr lang="en-US" sz="1400" dirty="0"/>
                    </a:p>
                  </a:txBody>
                  <a:tcPr/>
                </a:tc>
                <a:tc>
                  <a:txBody>
                    <a:bodyPr/>
                    <a:lstStyle/>
                    <a:p>
                      <a:pPr algn="ctr"/>
                      <a:r>
                        <a:rPr lang="en-US" sz="1400" dirty="0" smtClean="0"/>
                        <a:t>1 0/ 0 -1</a:t>
                      </a:r>
                      <a:endParaRPr lang="en-US" sz="1400" dirty="0"/>
                    </a:p>
                  </a:txBody>
                  <a:tcPr/>
                </a:tc>
              </a:tr>
              <a:tr h="285750">
                <a:tc vMerge="1">
                  <a:txBody>
                    <a:bodyPr/>
                    <a:lstStyle/>
                    <a:p>
                      <a:pPr algn="ctr"/>
                      <a:endParaRPr lang="en-US" sz="1400" dirty="0"/>
                    </a:p>
                  </a:txBody>
                  <a:tcPr/>
                </a:tc>
                <a:tc>
                  <a:txBody>
                    <a:bodyPr/>
                    <a:lstStyle/>
                    <a:p>
                      <a:pPr algn="ctr"/>
                      <a:r>
                        <a:rPr lang="en-US" sz="1400" dirty="0" smtClean="0"/>
                        <a:t>4</a:t>
                      </a:r>
                      <a:endParaRPr lang="en-US" sz="1400" dirty="0"/>
                    </a:p>
                  </a:txBody>
                  <a:tcPr/>
                </a:tc>
                <a:tc>
                  <a:txBody>
                    <a:bodyPr/>
                    <a:lstStyle/>
                    <a:p>
                      <a:pPr algn="ctr"/>
                      <a:r>
                        <a:rPr lang="en-US" sz="1400" dirty="0" smtClean="0"/>
                        <a:t>1/4</a:t>
                      </a:r>
                      <a:r>
                        <a:rPr lang="en-US" sz="1400" baseline="0" dirty="0" smtClean="0"/>
                        <a:t> –TOOK</a:t>
                      </a:r>
                      <a:endParaRPr lang="en-US" sz="1400" dirty="0"/>
                    </a:p>
                  </a:txBody>
                  <a:tcPr/>
                </a:tc>
                <a:tc>
                  <a:txBody>
                    <a:bodyPr/>
                    <a:lstStyle/>
                    <a:p>
                      <a:pPr algn="ctr"/>
                      <a:r>
                        <a:rPr lang="en-US" sz="1400" dirty="0" smtClean="0"/>
                        <a:t>1 0 0 1/0 -1 -1 0</a:t>
                      </a:r>
                      <a:endParaRPr lang="en-US" sz="1400" dirty="0"/>
                    </a:p>
                  </a:txBody>
                  <a:tcPr/>
                </a:tc>
              </a:tr>
              <a:tr h="285750">
                <a:tc vMerge="1">
                  <a:txBody>
                    <a:bodyPr/>
                    <a:lstStyle/>
                    <a:p>
                      <a:pPr algn="ctr"/>
                      <a:endParaRPr lang="en-US" sz="1400" dirty="0"/>
                    </a:p>
                  </a:txBody>
                  <a:tcPr/>
                </a:tc>
                <a:tc>
                  <a:txBody>
                    <a:bodyPr/>
                    <a:lstStyle/>
                    <a:p>
                      <a:pPr algn="ctr"/>
                      <a:r>
                        <a:rPr lang="en-US" sz="1400" dirty="0" smtClean="0"/>
                        <a:t>8</a:t>
                      </a:r>
                      <a:endParaRPr lang="en-US" sz="1400" dirty="0"/>
                    </a:p>
                  </a:txBody>
                  <a:tcPr/>
                </a:tc>
                <a:tc>
                  <a:txBody>
                    <a:bodyPr/>
                    <a:lstStyle/>
                    <a:p>
                      <a:pPr algn="ctr"/>
                      <a:r>
                        <a:rPr lang="en-US" sz="1400" dirty="0" smtClean="0"/>
                        <a:t>1/8 –TOOK</a:t>
                      </a:r>
                      <a:endParaRPr lang="en-US" sz="1400" dirty="0"/>
                    </a:p>
                  </a:txBody>
                  <a:tcPr/>
                </a:tc>
                <a:tc>
                  <a:txBody>
                    <a:bodyPr/>
                    <a:lstStyle/>
                    <a:p>
                      <a:pPr algn="ctr"/>
                      <a:r>
                        <a:rPr lang="en-US" sz="1400" dirty="0" smtClean="0"/>
                        <a:t>1 0 -1 0 0 -1 0 1 / 0 -1 0 1</a:t>
                      </a:r>
                      <a:r>
                        <a:rPr lang="en-US" sz="1400" baseline="0" dirty="0" smtClean="0"/>
                        <a:t> 1 0 -1 0</a:t>
                      </a:r>
                      <a:endParaRPr lang="en-US" sz="1400"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595510843"/>
              </p:ext>
            </p:extLst>
          </p:nvPr>
        </p:nvGraphicFramePr>
        <p:xfrm>
          <a:off x="457200" y="4094480"/>
          <a:ext cx="8305800" cy="2001520"/>
        </p:xfrm>
        <a:graphic>
          <a:graphicData uri="http://schemas.openxmlformats.org/drawingml/2006/table">
            <a:tbl>
              <a:tblPr firstRow="1" bandRow="1">
                <a:tableStyleId>{BC89EF96-8CEA-46FF-86C4-4CE0E7609802}</a:tableStyleId>
              </a:tblPr>
              <a:tblGrid>
                <a:gridCol w="609600"/>
                <a:gridCol w="685800"/>
                <a:gridCol w="1447800"/>
                <a:gridCol w="5562600"/>
              </a:tblGrid>
              <a:tr h="370840">
                <a:tc>
                  <a:txBody>
                    <a:bodyPr/>
                    <a:lstStyle/>
                    <a:p>
                      <a:pPr algn="ctr"/>
                      <a:r>
                        <a:rPr lang="en-US" sz="1400" dirty="0" smtClean="0"/>
                        <a:t>M</a:t>
                      </a:r>
                      <a:endParaRPr lang="en-US" sz="1400" dirty="0"/>
                    </a:p>
                  </a:txBody>
                  <a:tcPr/>
                </a:tc>
                <a:tc>
                  <a:txBody>
                    <a:bodyPr/>
                    <a:lstStyle/>
                    <a:p>
                      <a:pPr algn="ctr"/>
                      <a:r>
                        <a:rPr lang="en-US" sz="1400" dirty="0" smtClean="0"/>
                        <a:t>L</a:t>
                      </a:r>
                      <a:endParaRPr lang="en-US" sz="1400" dirty="0"/>
                    </a:p>
                  </a:txBody>
                  <a:tcPr/>
                </a:tc>
                <a:tc>
                  <a:txBody>
                    <a:bodyPr/>
                    <a:lstStyle/>
                    <a:p>
                      <a:pPr algn="ctr"/>
                      <a:r>
                        <a:rPr lang="en-US" sz="1400" dirty="0" smtClean="0"/>
                        <a:t>Nomenclature </a:t>
                      </a:r>
                      <a:endParaRPr lang="en-US" sz="1400" dirty="0"/>
                    </a:p>
                  </a:txBody>
                  <a:tcPr/>
                </a:tc>
                <a:tc>
                  <a:txBody>
                    <a:bodyPr/>
                    <a:lstStyle/>
                    <a:p>
                      <a:pPr algn="ctr"/>
                      <a:r>
                        <a:rPr lang="en-US" sz="1400" dirty="0" smtClean="0"/>
                        <a:t>Basic Pseudorandom Sequence</a:t>
                      </a:r>
                      <a:endParaRPr lang="en-US" sz="1400" dirty="0"/>
                    </a:p>
                  </a:txBody>
                  <a:tcPr/>
                </a:tc>
              </a:tr>
              <a:tr h="370840">
                <a:tc>
                  <a:txBody>
                    <a:bodyPr/>
                    <a:lstStyle/>
                    <a:p>
                      <a:pPr algn="ctr"/>
                      <a:r>
                        <a:rPr lang="en-US" sz="1400" dirty="0" smtClean="0"/>
                        <a:t>2</a:t>
                      </a:r>
                      <a:endParaRPr lang="en-US" sz="1400" dirty="0"/>
                    </a:p>
                  </a:txBody>
                  <a:tcPr/>
                </a:tc>
                <a:tc>
                  <a:txBody>
                    <a:bodyPr/>
                    <a:lstStyle/>
                    <a:p>
                      <a:pPr algn="ctr"/>
                      <a:r>
                        <a:rPr lang="en-US" sz="1400" dirty="0" smtClean="0"/>
                        <a:t>4</a:t>
                      </a:r>
                      <a:endParaRPr lang="en-US" sz="1400" dirty="0"/>
                    </a:p>
                  </a:txBody>
                  <a:tcPr/>
                </a:tc>
                <a:tc>
                  <a:txBody>
                    <a:bodyPr/>
                    <a:lstStyle/>
                    <a:p>
                      <a:pPr algn="ctr"/>
                      <a:r>
                        <a:rPr lang="en-US" sz="1400" dirty="0" smtClean="0"/>
                        <a:t>2/4-TOOK</a:t>
                      </a:r>
                      <a:endParaRPr lang="en-US" sz="1400" dirty="0"/>
                    </a:p>
                  </a:txBody>
                  <a:tcPr/>
                </a:tc>
                <a:tc>
                  <a:txBody>
                    <a:bodyPr/>
                    <a:lstStyle/>
                    <a:p>
                      <a:pPr algn="ctr"/>
                      <a:r>
                        <a:rPr lang="en-US" sz="1400" dirty="0" smtClean="0"/>
                        <a:t>1     </a:t>
                      </a:r>
                      <a:r>
                        <a:rPr lang="en-US" altLang="ko-KR" sz="1400" kern="1200" dirty="0" smtClean="0">
                          <a:effectLst/>
                        </a:rPr>
                        <a:t>0     0     0</a:t>
                      </a:r>
                      <a:endParaRPr lang="en-US" sz="1400" dirty="0"/>
                    </a:p>
                  </a:txBody>
                  <a:tcPr/>
                </a:tc>
              </a:tr>
              <a:tr h="370840">
                <a:tc>
                  <a:txBody>
                    <a:bodyPr/>
                    <a:lstStyle/>
                    <a:p>
                      <a:pPr algn="ctr"/>
                      <a:r>
                        <a:rPr lang="en-US" sz="1400" dirty="0" smtClean="0"/>
                        <a:t>3</a:t>
                      </a:r>
                      <a:endParaRPr lang="en-US" sz="1400" dirty="0"/>
                    </a:p>
                  </a:txBody>
                  <a:tcPr/>
                </a:tc>
                <a:tc>
                  <a:txBody>
                    <a:bodyPr/>
                    <a:lstStyle/>
                    <a:p>
                      <a:pPr algn="ctr"/>
                      <a:r>
                        <a:rPr lang="en-US" sz="1400" dirty="0" smtClean="0"/>
                        <a:t>8</a:t>
                      </a:r>
                      <a:endParaRPr lang="en-US" sz="1400" dirty="0"/>
                    </a:p>
                  </a:txBody>
                  <a:tcPr/>
                </a:tc>
                <a:tc>
                  <a:txBody>
                    <a:bodyPr/>
                    <a:lstStyle/>
                    <a:p>
                      <a:pPr algn="ctr"/>
                      <a:r>
                        <a:rPr lang="en-US" sz="1400" dirty="0" smtClean="0"/>
                        <a:t>3/8-TOOK</a:t>
                      </a:r>
                      <a:endParaRPr lang="en-US" sz="1400" dirty="0"/>
                    </a:p>
                  </a:txBody>
                  <a:tcPr/>
                </a:tc>
                <a:tc>
                  <a:txBody>
                    <a:bodyPr/>
                    <a:lstStyle/>
                    <a:p>
                      <a:pPr algn="ctr"/>
                      <a:r>
                        <a:rPr lang="en-US" sz="1400" kern="1200" dirty="0" smtClean="0">
                          <a:effectLst/>
                        </a:rPr>
                        <a:t>0     0     0     1    -1     0     1     1</a:t>
                      </a:r>
                      <a:endParaRPr lang="en-US" sz="1400" dirty="0"/>
                    </a:p>
                  </a:txBody>
                  <a:tcPr/>
                </a:tc>
              </a:tr>
              <a:tr h="370840">
                <a:tc>
                  <a:txBody>
                    <a:bodyPr/>
                    <a:lstStyle/>
                    <a:p>
                      <a:pPr algn="ctr"/>
                      <a:r>
                        <a:rPr lang="en-US" sz="1400" dirty="0" smtClean="0"/>
                        <a:t>4</a:t>
                      </a:r>
                      <a:endParaRPr lang="en-US" sz="1400" dirty="0"/>
                    </a:p>
                  </a:txBody>
                  <a:tcPr/>
                </a:tc>
                <a:tc>
                  <a:txBody>
                    <a:bodyPr/>
                    <a:lstStyle/>
                    <a:p>
                      <a:pPr algn="ctr"/>
                      <a:r>
                        <a:rPr lang="en-US" sz="1400" dirty="0" smtClean="0"/>
                        <a:t>16</a:t>
                      </a:r>
                      <a:endParaRPr lang="en-US" sz="1400" dirty="0"/>
                    </a:p>
                  </a:txBody>
                  <a:tcPr/>
                </a:tc>
                <a:tc>
                  <a:txBody>
                    <a:bodyPr/>
                    <a:lstStyle/>
                    <a:p>
                      <a:pPr algn="ctr"/>
                      <a:r>
                        <a:rPr lang="en-US" altLang="ko-KR" sz="1400" dirty="0" smtClean="0"/>
                        <a:t>4/16-TOOK</a:t>
                      </a:r>
                      <a:endParaRPr lang="en-US" sz="1400" dirty="0"/>
                    </a:p>
                  </a:txBody>
                  <a:tcPr/>
                </a:tc>
                <a:tc>
                  <a:txBody>
                    <a:bodyPr/>
                    <a:lstStyle/>
                    <a:p>
                      <a:pPr algn="ctr"/>
                      <a:r>
                        <a:rPr lang="en-US" sz="1400" kern="1200" dirty="0" smtClean="0">
                          <a:effectLst/>
                        </a:rPr>
                        <a:t> 1    -1     0     0     0     0     1     0    -1     0     0     1     1     0     1     1</a:t>
                      </a:r>
                      <a:endParaRPr lang="en-US" sz="1400" dirty="0"/>
                    </a:p>
                  </a:txBody>
                  <a:tcPr/>
                </a:tc>
              </a:tr>
              <a:tr h="370840">
                <a:tc>
                  <a:txBody>
                    <a:bodyPr/>
                    <a:lstStyle/>
                    <a:p>
                      <a:pPr algn="ctr"/>
                      <a:r>
                        <a:rPr lang="en-US" sz="1400" dirty="0" smtClean="0"/>
                        <a:t>5</a:t>
                      </a:r>
                      <a:endParaRPr lang="en-US" sz="1400" dirty="0"/>
                    </a:p>
                  </a:txBody>
                  <a:tcPr/>
                </a:tc>
                <a:tc>
                  <a:txBody>
                    <a:bodyPr/>
                    <a:lstStyle/>
                    <a:p>
                      <a:pPr algn="ctr"/>
                      <a:r>
                        <a:rPr lang="en-US" sz="1400" dirty="0" smtClean="0"/>
                        <a:t>32</a:t>
                      </a:r>
                      <a:endParaRPr lang="en-US" sz="1400" dirty="0"/>
                    </a:p>
                  </a:txBody>
                  <a:tcPr/>
                </a:tc>
                <a:tc>
                  <a:txBody>
                    <a:bodyPr/>
                    <a:lstStyle/>
                    <a:p>
                      <a:pPr algn="ctr"/>
                      <a:r>
                        <a:rPr lang="en-US" altLang="ko-KR" sz="1400" dirty="0" smtClean="0"/>
                        <a:t>5/32-TOOK</a:t>
                      </a:r>
                      <a:endParaRPr lang="en-US" sz="1400" dirty="0"/>
                    </a:p>
                  </a:txBody>
                  <a:tcPr/>
                </a:tc>
                <a:tc>
                  <a:txBody>
                    <a:bodyPr/>
                    <a:lstStyle/>
                    <a:p>
                      <a:pPr algn="ctr"/>
                      <a:r>
                        <a:rPr lang="en-US" sz="1400" kern="1200" dirty="0" smtClean="0">
                          <a:effectLst/>
                        </a:rPr>
                        <a:t>-1     0     0     1     0     1    -1     0    -1    -1     1    -1     0     1     0     1     0     0     0     1     0     0     1     1    -1     0     0     0     0     0     1     1</a:t>
                      </a:r>
                      <a:endParaRPr lang="en-US" sz="1400" dirty="0"/>
                    </a:p>
                  </a:txBody>
                  <a:tcPr/>
                </a:tc>
              </a:tr>
            </a:tbl>
          </a:graphicData>
        </a:graphic>
      </p:graphicFrame>
      <p:sp>
        <p:nvSpPr>
          <p:cNvPr id="6" name="Slide Number Placeholder 5"/>
          <p:cNvSpPr>
            <a:spLocks noGrp="1"/>
          </p:cNvSpPr>
          <p:nvPr>
            <p:ph type="sldNum" sz="quarter" idx="12"/>
          </p:nvPr>
        </p:nvSpPr>
        <p:spPr/>
        <p:txBody>
          <a:bodyPr/>
          <a:lstStyle/>
          <a:p>
            <a:r>
              <a:rPr lang="en-US" smtClean="0"/>
              <a:t>Slide </a:t>
            </a:r>
            <a:fld id="{3D7B28C0-BB67-4036-BA37-A1CE406089FA}" type="slidenum">
              <a:rPr lang="en-US" smtClean="0"/>
              <a:pPr/>
              <a:t>4</a:t>
            </a:fld>
            <a:endParaRPr lang="en-US"/>
          </a:p>
        </p:txBody>
      </p:sp>
    </p:spTree>
    <p:extLst>
      <p:ext uri="{BB962C8B-B14F-4D97-AF65-F5344CB8AC3E}">
        <p14:creationId xmlns:p14="http://schemas.microsoft.com/office/powerpoint/2010/main" val="40139547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7620000" cy="533400"/>
          </a:xfrm>
        </p:spPr>
        <p:txBody>
          <a:bodyPr/>
          <a:lstStyle/>
          <a:p>
            <a:r>
              <a:rPr lang="en-US" dirty="0" smtClean="0"/>
              <a:t>Preamble Structure</a:t>
            </a:r>
            <a:endParaRPr lang="en-US" dirty="0"/>
          </a:p>
        </p:txBody>
      </p:sp>
      <p:grpSp>
        <p:nvGrpSpPr>
          <p:cNvPr id="3" name="Group 2"/>
          <p:cNvGrpSpPr/>
          <p:nvPr/>
        </p:nvGrpSpPr>
        <p:grpSpPr>
          <a:xfrm>
            <a:off x="152400" y="1371600"/>
            <a:ext cx="8686800" cy="962799"/>
            <a:chOff x="228600" y="1371600"/>
            <a:chExt cx="8567056" cy="962799"/>
          </a:xfrm>
        </p:grpSpPr>
        <p:sp>
          <p:nvSpPr>
            <p:cNvPr id="5" name="Rectangle 4"/>
            <p:cNvSpPr/>
            <p:nvPr/>
          </p:nvSpPr>
          <p:spPr>
            <a:xfrm>
              <a:off x="228600" y="1371600"/>
              <a:ext cx="1014202" cy="4572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Base Preamble</a:t>
              </a:r>
              <a:endParaRPr lang="en-US" dirty="0">
                <a:solidFill>
                  <a:schemeClr val="tx1"/>
                </a:solidFill>
              </a:endParaRPr>
            </a:p>
          </p:txBody>
        </p:sp>
        <p:sp>
          <p:nvSpPr>
            <p:cNvPr id="6" name="Rectangle 5"/>
            <p:cNvSpPr/>
            <p:nvPr/>
          </p:nvSpPr>
          <p:spPr>
            <a:xfrm>
              <a:off x="1242802" y="1371600"/>
              <a:ext cx="1014202" cy="4572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Base Preamble</a:t>
              </a:r>
            </a:p>
          </p:txBody>
        </p:sp>
        <p:sp>
          <p:nvSpPr>
            <p:cNvPr id="7" name="Rectangle 6"/>
            <p:cNvSpPr/>
            <p:nvPr/>
          </p:nvSpPr>
          <p:spPr>
            <a:xfrm>
              <a:off x="2257004" y="1371600"/>
              <a:ext cx="1014202" cy="4572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a:p>
              <a:pPr algn="ctr"/>
              <a:r>
                <a:rPr lang="en-US" dirty="0" smtClean="0">
                  <a:solidFill>
                    <a:schemeClr val="tx1"/>
                  </a:solidFill>
                </a:rPr>
                <a:t>Base Preamble</a:t>
              </a:r>
            </a:p>
            <a:p>
              <a:pPr algn="ctr"/>
              <a:endParaRPr lang="en-US" dirty="0">
                <a:solidFill>
                  <a:schemeClr val="tx1"/>
                </a:solidFill>
              </a:endParaRPr>
            </a:p>
          </p:txBody>
        </p:sp>
        <p:sp>
          <p:nvSpPr>
            <p:cNvPr id="8" name="Rectangle 7"/>
            <p:cNvSpPr/>
            <p:nvPr/>
          </p:nvSpPr>
          <p:spPr>
            <a:xfrm>
              <a:off x="4095244" y="1371600"/>
              <a:ext cx="1014202" cy="4572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Base</a:t>
              </a:r>
            </a:p>
            <a:p>
              <a:pPr algn="ctr"/>
              <a:r>
                <a:rPr lang="en-US" dirty="0" smtClean="0">
                  <a:solidFill>
                    <a:schemeClr val="tx1"/>
                  </a:solidFill>
                </a:rPr>
                <a:t>Preamble</a:t>
              </a:r>
              <a:endParaRPr lang="en-US" dirty="0">
                <a:solidFill>
                  <a:schemeClr val="tx1"/>
                </a:solidFill>
              </a:endParaRPr>
            </a:p>
          </p:txBody>
        </p:sp>
        <p:cxnSp>
          <p:nvCxnSpPr>
            <p:cNvPr id="9" name="Straight Connector 8"/>
            <p:cNvCxnSpPr/>
            <p:nvPr/>
          </p:nvCxnSpPr>
          <p:spPr>
            <a:xfrm>
              <a:off x="3397981" y="1600200"/>
              <a:ext cx="633876"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5109446" y="1371600"/>
              <a:ext cx="1267752" cy="457200"/>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Spreaded</a:t>
              </a:r>
            </a:p>
            <a:p>
              <a:pPr algn="ctr"/>
              <a:r>
                <a:rPr lang="en-US" dirty="0" smtClean="0">
                  <a:solidFill>
                    <a:schemeClr val="tx1"/>
                  </a:solidFill>
                </a:rPr>
                <a:t>SFD</a:t>
              </a:r>
              <a:endParaRPr lang="en-US" dirty="0">
                <a:solidFill>
                  <a:schemeClr val="tx1"/>
                </a:solidFill>
              </a:endParaRPr>
            </a:p>
          </p:txBody>
        </p:sp>
        <p:cxnSp>
          <p:nvCxnSpPr>
            <p:cNvPr id="11" name="Straight Arrow Connector 10"/>
            <p:cNvCxnSpPr/>
            <p:nvPr/>
          </p:nvCxnSpPr>
          <p:spPr>
            <a:xfrm>
              <a:off x="228600" y="2057400"/>
              <a:ext cx="4880846"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228600" y="1828800"/>
              <a:ext cx="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109446" y="1828800"/>
              <a:ext cx="0" cy="304800"/>
            </a:xfrm>
            <a:prstGeom prst="line">
              <a:avLst/>
            </a:prstGeom>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940065" y="2057400"/>
              <a:ext cx="1521303" cy="276999"/>
            </a:xfrm>
            <a:prstGeom prst="rect">
              <a:avLst/>
            </a:prstGeom>
            <a:noFill/>
          </p:spPr>
          <p:txBody>
            <a:bodyPr wrap="square" rtlCol="0">
              <a:spAutoFit/>
            </a:bodyPr>
            <a:lstStyle/>
            <a:p>
              <a:r>
                <a:rPr lang="en-US" dirty="0"/>
                <a:t>N</a:t>
              </a:r>
              <a:r>
                <a:rPr lang="en-US" baseline="-25000" dirty="0"/>
                <a:t>rep</a:t>
              </a:r>
              <a:r>
                <a:rPr lang="en-US" dirty="0" smtClean="0"/>
                <a:t> times Repetition</a:t>
              </a:r>
              <a:endParaRPr lang="en-US" dirty="0"/>
            </a:p>
          </p:txBody>
        </p:sp>
        <p:sp>
          <p:nvSpPr>
            <p:cNvPr id="15" name="Rectangle 14"/>
            <p:cNvSpPr/>
            <p:nvPr/>
          </p:nvSpPr>
          <p:spPr>
            <a:xfrm>
              <a:off x="6377197" y="1371600"/>
              <a:ext cx="2418459" cy="457200"/>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Payload</a:t>
              </a:r>
              <a:endParaRPr lang="en-US" dirty="0">
                <a:solidFill>
                  <a:schemeClr val="tx1"/>
                </a:solidFill>
              </a:endParaRPr>
            </a:p>
          </p:txBody>
        </p:sp>
      </p:grpSp>
      <p:grpSp>
        <p:nvGrpSpPr>
          <p:cNvPr id="4" name="Group 15"/>
          <p:cNvGrpSpPr/>
          <p:nvPr/>
        </p:nvGrpSpPr>
        <p:grpSpPr>
          <a:xfrm>
            <a:off x="304800" y="2590800"/>
            <a:ext cx="3962400" cy="761999"/>
            <a:chOff x="1181100" y="3569186"/>
            <a:chExt cx="6267450" cy="1012208"/>
          </a:xfrm>
        </p:grpSpPr>
        <p:grpSp>
          <p:nvGrpSpPr>
            <p:cNvPr id="16" name="Group 16"/>
            <p:cNvGrpSpPr/>
            <p:nvPr/>
          </p:nvGrpSpPr>
          <p:grpSpPr>
            <a:xfrm>
              <a:off x="2419350" y="3569186"/>
              <a:ext cx="5029200" cy="1012208"/>
              <a:chOff x="3124200" y="3786118"/>
              <a:chExt cx="5029200" cy="1012208"/>
            </a:xfrm>
          </p:grpSpPr>
          <p:sp>
            <p:nvSpPr>
              <p:cNvPr id="19" name="Rectangle 18"/>
              <p:cNvSpPr/>
              <p:nvPr/>
            </p:nvSpPr>
            <p:spPr>
              <a:xfrm>
                <a:off x="3962400" y="3786118"/>
                <a:ext cx="1676401" cy="10122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Spreading  Factor </a:t>
                </a:r>
                <a:endParaRPr lang="en-US" dirty="0">
                  <a:solidFill>
                    <a:schemeClr val="tx1"/>
                  </a:solidFill>
                </a:endParaRPr>
              </a:p>
            </p:txBody>
          </p:sp>
          <p:cxnSp>
            <p:nvCxnSpPr>
              <p:cNvPr id="20" name="Straight Arrow Connector 19"/>
              <p:cNvCxnSpPr>
                <a:endCxn id="19" idx="1"/>
              </p:cNvCxnSpPr>
              <p:nvPr/>
            </p:nvCxnSpPr>
            <p:spPr>
              <a:xfrm>
                <a:off x="3124200" y="4292217"/>
                <a:ext cx="838200" cy="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5638801" y="4319517"/>
                <a:ext cx="838200" cy="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6553199" y="4088092"/>
                <a:ext cx="1600201" cy="613258"/>
              </a:xfrm>
              <a:prstGeom prst="rect">
                <a:avLst/>
              </a:prstGeom>
              <a:noFill/>
            </p:spPr>
            <p:txBody>
              <a:bodyPr wrap="square" rtlCol="0">
                <a:spAutoFit/>
              </a:bodyPr>
              <a:lstStyle/>
              <a:p>
                <a:pPr algn="ctr"/>
                <a:r>
                  <a:rPr lang="en-US" dirty="0" smtClean="0"/>
                  <a:t>Spreaded SFD</a:t>
                </a:r>
                <a:endParaRPr lang="en-US" dirty="0"/>
              </a:p>
            </p:txBody>
          </p:sp>
        </p:grpSp>
        <p:sp>
          <p:nvSpPr>
            <p:cNvPr id="18" name="TextBox 17"/>
            <p:cNvSpPr txBox="1"/>
            <p:nvPr/>
          </p:nvSpPr>
          <p:spPr>
            <a:xfrm>
              <a:off x="1181100" y="3771625"/>
              <a:ext cx="1104901" cy="369331"/>
            </a:xfrm>
            <a:prstGeom prst="rect">
              <a:avLst/>
            </a:prstGeom>
            <a:noFill/>
          </p:spPr>
          <p:txBody>
            <a:bodyPr wrap="square" rtlCol="0">
              <a:spAutoFit/>
            </a:bodyPr>
            <a:lstStyle/>
            <a:p>
              <a:r>
                <a:rPr lang="en-US" dirty="0" smtClean="0"/>
                <a:t>8 bit SFD </a:t>
              </a:r>
              <a:endParaRPr lang="en-US" dirty="0"/>
            </a:p>
          </p:txBody>
        </p:sp>
      </p:grpSp>
      <p:graphicFrame>
        <p:nvGraphicFramePr>
          <p:cNvPr id="23" name="Content Placeholder 3"/>
          <p:cNvGraphicFramePr>
            <a:graphicFrameLocks noGrp="1"/>
          </p:cNvGraphicFramePr>
          <p:nvPr>
            <p:ph idx="1"/>
            <p:extLst>
              <p:ext uri="{D42A27DB-BD31-4B8C-83A1-F6EECF244321}">
                <p14:modId xmlns:p14="http://schemas.microsoft.com/office/powerpoint/2010/main" val="2122290097"/>
              </p:ext>
            </p:extLst>
          </p:nvPr>
        </p:nvGraphicFramePr>
        <p:xfrm>
          <a:off x="228600" y="3886200"/>
          <a:ext cx="8610601" cy="2468880"/>
        </p:xfrm>
        <a:graphic>
          <a:graphicData uri="http://schemas.openxmlformats.org/drawingml/2006/table">
            <a:tbl>
              <a:tblPr firstRow="1" bandRow="1">
                <a:tableStyleId>{BC89EF96-8CEA-46FF-86C4-4CE0E7609802}</a:tableStyleId>
              </a:tblPr>
              <a:tblGrid>
                <a:gridCol w="1126002"/>
                <a:gridCol w="1126002"/>
                <a:gridCol w="5033889"/>
                <a:gridCol w="1324708"/>
              </a:tblGrid>
              <a:tr h="563880">
                <a:tc>
                  <a:txBody>
                    <a:bodyPr/>
                    <a:lstStyle/>
                    <a:p>
                      <a:pPr algn="ctr"/>
                      <a:r>
                        <a:rPr lang="en-US" sz="1200" dirty="0" smtClean="0"/>
                        <a:t>Preamble </a:t>
                      </a:r>
                      <a:r>
                        <a:rPr lang="en-US" sz="1200" dirty="0" err="1" smtClean="0"/>
                        <a:t>Def</a:t>
                      </a:r>
                      <a:endParaRPr lang="en-US" sz="1200" dirty="0"/>
                    </a:p>
                  </a:txBody>
                  <a:tcPr anchor="ctr"/>
                </a:tc>
                <a:tc>
                  <a:txBody>
                    <a:bodyPr/>
                    <a:lstStyle/>
                    <a:p>
                      <a:pPr algn="ctr"/>
                      <a:r>
                        <a:rPr lang="en-US" sz="1200" dirty="0" smtClean="0"/>
                        <a:t>Spreading Factor (SF)</a:t>
                      </a:r>
                      <a:endParaRPr lang="en-US" sz="1200" dirty="0"/>
                    </a:p>
                  </a:txBody>
                  <a:tcPr anchor="ctr"/>
                </a:tc>
                <a:tc>
                  <a:txBody>
                    <a:bodyPr/>
                    <a:lstStyle/>
                    <a:p>
                      <a:pPr algn="ctr"/>
                      <a:r>
                        <a:rPr lang="en-US" sz="1200" dirty="0" smtClean="0"/>
                        <a:t>Base Preamble Sequence</a:t>
                      </a:r>
                      <a:endParaRPr lang="en-US" sz="1200" dirty="0"/>
                    </a:p>
                  </a:txBody>
                  <a:tcPr anchor="ctr"/>
                </a:tc>
                <a:tc>
                  <a:txBody>
                    <a:bodyPr/>
                    <a:lstStyle/>
                    <a:p>
                      <a:pPr algn="ctr"/>
                      <a:r>
                        <a:rPr lang="en-US" sz="1200" dirty="0" smtClean="0"/>
                        <a:t>Number of Repetition (N</a:t>
                      </a:r>
                      <a:r>
                        <a:rPr lang="en-US" sz="1200" baseline="-25000" dirty="0" smtClean="0"/>
                        <a:t>rep</a:t>
                      </a:r>
                      <a:r>
                        <a:rPr lang="en-US" sz="1200" baseline="0" dirty="0" smtClean="0"/>
                        <a:t>)</a:t>
                      </a:r>
                      <a:endParaRPr lang="en-US" sz="1200" baseline="-25000" dirty="0"/>
                    </a:p>
                  </a:txBody>
                  <a:tcPr anchor="ctr"/>
                </a:tc>
              </a:tr>
              <a:tr h="370840">
                <a:tc>
                  <a:txBody>
                    <a:bodyPr/>
                    <a:lstStyle/>
                    <a:p>
                      <a:pPr algn="ctr"/>
                      <a:r>
                        <a:rPr lang="en-US" sz="1200" dirty="0" smtClean="0"/>
                        <a:t>P1</a:t>
                      </a:r>
                      <a:endParaRPr lang="en-US" sz="1200" dirty="0"/>
                    </a:p>
                  </a:txBody>
                  <a:tcPr anchor="ctr"/>
                </a:tc>
                <a:tc>
                  <a:txBody>
                    <a:bodyPr/>
                    <a:lstStyle/>
                    <a:p>
                      <a:pPr algn="ctr"/>
                      <a:r>
                        <a:rPr lang="en-US" sz="1200" dirty="0" smtClean="0"/>
                        <a:t>2</a:t>
                      </a:r>
                      <a:endParaRPr lang="en-US" sz="1200" dirty="0"/>
                    </a:p>
                  </a:txBody>
                  <a:tcPr anchor="ctr"/>
                </a:tc>
                <a:tc>
                  <a:txBody>
                    <a:bodyPr/>
                    <a:lstStyle/>
                    <a:p>
                      <a:pPr algn="ctr"/>
                      <a:r>
                        <a:rPr lang="en-US" sz="1200" dirty="0" smtClean="0"/>
                        <a:t>-1     0    -1     0     1     0     1     0    -1     0    -1     0     1     0    -1     0     1     0     1     0     1     0    -1     0    -1     0     1      0    -1     0    -1     0 </a:t>
                      </a:r>
                      <a:endParaRPr lang="en-US" sz="1200" dirty="0">
                        <a:solidFill>
                          <a:srgbClr val="FF0000"/>
                        </a:solidFill>
                      </a:endParaRPr>
                    </a:p>
                  </a:txBody>
                  <a:tcPr anchor="ctr"/>
                </a:tc>
                <a:tc>
                  <a:txBody>
                    <a:bodyPr/>
                    <a:lstStyle/>
                    <a:p>
                      <a:pPr algn="ctr"/>
                      <a:r>
                        <a:rPr lang="en-US" sz="1200" dirty="0" smtClean="0"/>
                        <a:t>2</a:t>
                      </a:r>
                      <a:endParaRPr lang="en-US" sz="1200" dirty="0"/>
                    </a:p>
                  </a:txBody>
                  <a:tcPr anchor="ctr"/>
                </a:tc>
              </a:tr>
              <a:tr h="370840">
                <a:tc>
                  <a:txBody>
                    <a:bodyPr/>
                    <a:lstStyle/>
                    <a:p>
                      <a:pPr algn="ctr"/>
                      <a:r>
                        <a:rPr lang="en-US" sz="1200" dirty="0" smtClean="0"/>
                        <a:t>P2</a:t>
                      </a:r>
                      <a:endParaRPr lang="en-US" sz="1200" dirty="0"/>
                    </a:p>
                  </a:txBody>
                  <a:tcPr anchor="ctr"/>
                </a:tc>
                <a:tc>
                  <a:txBody>
                    <a:bodyPr/>
                    <a:lstStyle/>
                    <a:p>
                      <a:pPr algn="ctr"/>
                      <a:r>
                        <a:rPr lang="en-US" sz="1200" dirty="0" smtClean="0"/>
                        <a:t>4</a:t>
                      </a:r>
                      <a:endParaRPr lang="en-US" sz="1200" dirty="0"/>
                    </a:p>
                  </a:txBody>
                  <a:tcPr anchor="ctr"/>
                </a:tc>
                <a:tc>
                  <a:txBody>
                    <a:bodyPr/>
                    <a:lstStyle/>
                    <a:p>
                      <a:pPr algn="ctr"/>
                      <a:r>
                        <a:rPr lang="en-US" sz="1200" dirty="0" smtClean="0"/>
                        <a:t>1     0     0     1     1     0     0     1     1     0     0     1     1     0     0    -1    -1     0     0     1    -1     0     0     1    -1     0     0      1    -1     0     0    -1 </a:t>
                      </a:r>
                      <a:endParaRPr lang="en-US" sz="1200" dirty="0">
                        <a:solidFill>
                          <a:srgbClr val="FF0000"/>
                        </a:solidFill>
                      </a:endParaRPr>
                    </a:p>
                  </a:txBody>
                  <a:tcPr anchor="ctr"/>
                </a:tc>
                <a:tc>
                  <a:txBody>
                    <a:bodyPr/>
                    <a:lstStyle/>
                    <a:p>
                      <a:pPr algn="ctr"/>
                      <a:r>
                        <a:rPr lang="en-US" sz="1200" dirty="0" smtClean="0"/>
                        <a:t>4</a:t>
                      </a:r>
                      <a:endParaRPr lang="en-US" sz="1200" dirty="0"/>
                    </a:p>
                  </a:txBody>
                  <a:tcPr anchor="ctr"/>
                </a:tc>
              </a:tr>
              <a:tr h="370840">
                <a:tc>
                  <a:txBody>
                    <a:bodyPr/>
                    <a:lstStyle/>
                    <a:p>
                      <a:pPr algn="ctr"/>
                      <a:r>
                        <a:rPr lang="en-US" sz="1200" dirty="0" smtClean="0"/>
                        <a:t>P3</a:t>
                      </a:r>
                      <a:endParaRPr lang="en-US" sz="1200" dirty="0"/>
                    </a:p>
                  </a:txBody>
                  <a:tcPr anchor="ctr"/>
                </a:tc>
                <a:tc>
                  <a:txBody>
                    <a:bodyPr/>
                    <a:lstStyle/>
                    <a:p>
                      <a:pPr algn="ctr"/>
                      <a:r>
                        <a:rPr lang="en-US" sz="1200" dirty="0" smtClean="0"/>
                        <a:t>8</a:t>
                      </a:r>
                      <a:endParaRPr lang="en-US" sz="1200" dirty="0"/>
                    </a:p>
                  </a:txBody>
                  <a:tcPr anchor="ctr"/>
                </a:tc>
                <a:tc>
                  <a:txBody>
                    <a:bodyPr/>
                    <a:lstStyle/>
                    <a:p>
                      <a:pPr algn="ctr"/>
                      <a:r>
                        <a:rPr lang="en-US" sz="1200" dirty="0" smtClean="0"/>
                        <a:t>1     0    -1     0     0    -1     0    -1     1     0     1     0     0    -1     0     1     1     0     1     0     0    -1     0     1    -1     0     1      0     0     1     0     1</a:t>
                      </a:r>
                      <a:endParaRPr lang="en-US" sz="1200" dirty="0">
                        <a:solidFill>
                          <a:srgbClr val="FF0000"/>
                        </a:solidFill>
                      </a:endParaRPr>
                    </a:p>
                  </a:txBody>
                  <a:tcPr anchor="ctr"/>
                </a:tc>
                <a:tc>
                  <a:txBody>
                    <a:bodyPr/>
                    <a:lstStyle/>
                    <a:p>
                      <a:pPr algn="ctr"/>
                      <a:r>
                        <a:rPr lang="en-US" sz="1200" dirty="0" smtClean="0"/>
                        <a:t>8</a:t>
                      </a:r>
                      <a:endParaRPr lang="en-US" sz="1200" dirty="0"/>
                    </a:p>
                  </a:txBody>
                  <a:tcPr anchor="ctr"/>
                </a:tc>
              </a:tr>
              <a:tr h="370840">
                <a:tc>
                  <a:txBody>
                    <a:bodyPr/>
                    <a:lstStyle/>
                    <a:p>
                      <a:pPr algn="ctr"/>
                      <a:r>
                        <a:rPr lang="en-US" sz="1200" dirty="0" smtClean="0"/>
                        <a:t>P4</a:t>
                      </a:r>
                      <a:endParaRPr lang="en-US" sz="1200" dirty="0"/>
                    </a:p>
                  </a:txBody>
                  <a:tcPr anchor="ctr"/>
                </a:tc>
                <a:tc>
                  <a:txBody>
                    <a:bodyPr/>
                    <a:lstStyle/>
                    <a:p>
                      <a:pPr algn="ctr"/>
                      <a:r>
                        <a:rPr lang="en-US" sz="1200" dirty="0" smtClean="0"/>
                        <a:t>16</a:t>
                      </a:r>
                      <a:endParaRPr lang="en-US" sz="1200" dirty="0"/>
                    </a:p>
                  </a:txBody>
                  <a:tcPr anchor="ctr"/>
                </a:tc>
                <a:tc>
                  <a:txBody>
                    <a:bodyPr/>
                    <a:lstStyle/>
                    <a:p>
                      <a:pPr algn="ctr"/>
                      <a:r>
                        <a:rPr lang="en-US" sz="1200" dirty="0" smtClean="0"/>
                        <a:t>-1     0    -1     0    -1     0    -1     0     0    -1     0     1     0     1     0    -1    -1     0     1     0    -1     0     1     0     0     1     0     1     0    -1     0    -1</a:t>
                      </a:r>
                      <a:endParaRPr lang="en-US" sz="1200" dirty="0">
                        <a:solidFill>
                          <a:srgbClr val="FF0000"/>
                        </a:solidFill>
                      </a:endParaRPr>
                    </a:p>
                  </a:txBody>
                  <a:tcPr anchor="ctr"/>
                </a:tc>
                <a:tc>
                  <a:txBody>
                    <a:bodyPr/>
                    <a:lstStyle/>
                    <a:p>
                      <a:pPr algn="ctr"/>
                      <a:r>
                        <a:rPr lang="en-US" sz="1200" dirty="0" smtClean="0"/>
                        <a:t>16</a:t>
                      </a:r>
                      <a:endParaRPr lang="en-US" sz="1200" dirty="0"/>
                    </a:p>
                  </a:txBody>
                  <a:tcPr anchor="ctr"/>
                </a:tc>
              </a:tr>
            </a:tbl>
          </a:graphicData>
        </a:graphic>
      </p:graphicFrame>
      <p:graphicFrame>
        <p:nvGraphicFramePr>
          <p:cNvPr id="25" name="Table 24"/>
          <p:cNvGraphicFramePr>
            <a:graphicFrameLocks noGrp="1"/>
          </p:cNvGraphicFramePr>
          <p:nvPr>
            <p:extLst>
              <p:ext uri="{D42A27DB-BD31-4B8C-83A1-F6EECF244321}">
                <p14:modId xmlns:p14="http://schemas.microsoft.com/office/powerpoint/2010/main" val="1260975959"/>
              </p:ext>
            </p:extLst>
          </p:nvPr>
        </p:nvGraphicFramePr>
        <p:xfrm>
          <a:off x="5270501" y="1981200"/>
          <a:ext cx="3568700" cy="1737360"/>
        </p:xfrm>
        <a:graphic>
          <a:graphicData uri="http://schemas.openxmlformats.org/drawingml/2006/table">
            <a:tbl>
              <a:tblPr firstRow="1" bandRow="1">
                <a:tableStyleId>{616DA210-FB5B-4158-B5E0-FEB733F419BA}</a:tableStyleId>
              </a:tblPr>
              <a:tblGrid>
                <a:gridCol w="1058714"/>
                <a:gridCol w="2509986"/>
              </a:tblGrid>
              <a:tr h="427077">
                <a:tc>
                  <a:txBody>
                    <a:bodyPr/>
                    <a:lstStyle/>
                    <a:p>
                      <a:r>
                        <a:rPr lang="en-US" sz="1200" dirty="0" smtClean="0"/>
                        <a:t>Spreading Factor (SF)</a:t>
                      </a:r>
                      <a:endParaRPr lang="en-US" sz="1200" dirty="0"/>
                    </a:p>
                  </a:txBody>
                  <a:tcPr/>
                </a:tc>
                <a:tc>
                  <a:txBody>
                    <a:bodyPr/>
                    <a:lstStyle/>
                    <a:p>
                      <a:r>
                        <a:rPr lang="en-US" sz="1200" dirty="0" smtClean="0"/>
                        <a:t>Spreading sequence for SFD</a:t>
                      </a:r>
                      <a:endParaRPr lang="en-US" sz="1200" dirty="0"/>
                    </a:p>
                  </a:txBody>
                  <a:tcPr/>
                </a:tc>
              </a:tr>
              <a:tr h="251222">
                <a:tc>
                  <a:txBody>
                    <a:bodyPr/>
                    <a:lstStyle/>
                    <a:p>
                      <a:r>
                        <a:rPr lang="en-US" sz="1200" dirty="0" smtClean="0"/>
                        <a:t>S1 (2)</a:t>
                      </a:r>
                      <a:endParaRPr lang="en-US" sz="1200" dirty="0"/>
                    </a:p>
                  </a:txBody>
                  <a:tcPr/>
                </a:tc>
                <a:tc>
                  <a:txBody>
                    <a:bodyPr/>
                    <a:lstStyle/>
                    <a:p>
                      <a:r>
                        <a:rPr lang="en-US" sz="1200" dirty="0" smtClean="0"/>
                        <a:t> 10/0 -1</a:t>
                      </a:r>
                      <a:endParaRPr lang="en-US" sz="1200" dirty="0"/>
                    </a:p>
                  </a:txBody>
                  <a:tcPr/>
                </a:tc>
              </a:tr>
              <a:tr h="251222">
                <a:tc>
                  <a:txBody>
                    <a:bodyPr/>
                    <a:lstStyle/>
                    <a:p>
                      <a:r>
                        <a:rPr lang="en-US" sz="1200" dirty="0" smtClean="0"/>
                        <a:t>S2 (4)</a:t>
                      </a:r>
                      <a:endParaRPr lang="en-US" sz="1200" dirty="0"/>
                    </a:p>
                  </a:txBody>
                  <a:tcPr/>
                </a:tc>
                <a:tc>
                  <a:txBody>
                    <a:bodyPr/>
                    <a:lstStyle/>
                    <a:p>
                      <a:r>
                        <a:rPr lang="en-US" sz="1200" dirty="0" smtClean="0"/>
                        <a:t>1 0 0 1/ 0 -1 -1 0</a:t>
                      </a:r>
                      <a:endParaRPr lang="en-US" sz="1200" dirty="0"/>
                    </a:p>
                  </a:txBody>
                  <a:tcPr/>
                </a:tc>
              </a:tr>
              <a:tr h="251222">
                <a:tc>
                  <a:txBody>
                    <a:bodyPr/>
                    <a:lstStyle/>
                    <a:p>
                      <a:r>
                        <a:rPr lang="en-US" sz="1200" dirty="0" smtClean="0"/>
                        <a:t>S3 (8)</a:t>
                      </a:r>
                      <a:endParaRPr lang="en-US" sz="1200" dirty="0"/>
                    </a:p>
                  </a:txBody>
                  <a:tcPr/>
                </a:tc>
                <a:tc>
                  <a:txBody>
                    <a:bodyPr/>
                    <a:lstStyle/>
                    <a:p>
                      <a:r>
                        <a:rPr lang="en-US" sz="1200" dirty="0" smtClean="0"/>
                        <a:t>1 0 -1 0 0 -1 0 1/ 0 -1 0 1 1 0 -1 0</a:t>
                      </a:r>
                      <a:endParaRPr lang="en-US" sz="1200" dirty="0"/>
                    </a:p>
                  </a:txBody>
                  <a:tcPr/>
                </a:tc>
              </a:tr>
              <a:tr h="427077">
                <a:tc>
                  <a:txBody>
                    <a:bodyPr/>
                    <a:lstStyle/>
                    <a:p>
                      <a:r>
                        <a:rPr lang="en-US" sz="1200" dirty="0" smtClean="0"/>
                        <a:t>S4 (16)</a:t>
                      </a:r>
                      <a:endParaRPr lang="en-US" sz="1200" dirty="0"/>
                    </a:p>
                  </a:txBody>
                  <a:tcPr/>
                </a:tc>
                <a:tc>
                  <a:txBody>
                    <a:bodyPr/>
                    <a:lstStyle/>
                    <a:p>
                      <a:r>
                        <a:rPr lang="en-US" sz="1200" dirty="0" smtClean="0"/>
                        <a:t>1 0 -1 0 -1 0 1 0 0 1 0 -1 0 -1 0 1/ 0  -1 0 </a:t>
                      </a:r>
                      <a:r>
                        <a:rPr lang="en-US" sz="1200" baseline="0" dirty="0" smtClean="0"/>
                        <a:t> 1 0 1 0 -1 -1 0 1 0 1 0 -1 0</a:t>
                      </a:r>
                      <a:endParaRPr lang="en-US" sz="1200" dirty="0"/>
                    </a:p>
                  </a:txBody>
                  <a:tcPr/>
                </a:tc>
              </a:tr>
            </a:tbl>
          </a:graphicData>
        </a:graphic>
      </p:graphicFrame>
      <p:sp>
        <p:nvSpPr>
          <p:cNvPr id="26" name="Slide Number Placeholder 25"/>
          <p:cNvSpPr>
            <a:spLocks noGrp="1"/>
          </p:cNvSpPr>
          <p:nvPr>
            <p:ph type="sldNum" sz="quarter" idx="12"/>
          </p:nvPr>
        </p:nvSpPr>
        <p:spPr/>
        <p:txBody>
          <a:bodyPr/>
          <a:lstStyle/>
          <a:p>
            <a:r>
              <a:rPr lang="en-US" smtClean="0"/>
              <a:t>Slide </a:t>
            </a:r>
            <a:fld id="{3D7B28C0-BB67-4036-BA37-A1CE406089FA}" type="slidenum">
              <a:rPr lang="en-US" smtClean="0"/>
              <a:pPr/>
              <a:t>5</a:t>
            </a:fld>
            <a:endParaRPr lang="en-US"/>
          </a:p>
        </p:txBody>
      </p:sp>
    </p:spTree>
    <p:extLst>
      <p:ext uri="{BB962C8B-B14F-4D97-AF65-F5344CB8AC3E}">
        <p14:creationId xmlns:p14="http://schemas.microsoft.com/office/powerpoint/2010/main" val="40009706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7620000" cy="685800"/>
          </a:xfrm>
        </p:spPr>
        <p:txBody>
          <a:bodyPr/>
          <a:lstStyle/>
          <a:p>
            <a:r>
              <a:rPr lang="en-US" dirty="0" smtClean="0">
                <a:solidFill>
                  <a:schemeClr val="tx2">
                    <a:lumMod val="75000"/>
                  </a:schemeClr>
                </a:solidFill>
              </a:rPr>
              <a:t>Data Rates-Proposal </a:t>
            </a:r>
            <a:endParaRPr lang="en-US" dirty="0">
              <a:solidFill>
                <a:schemeClr val="tx2">
                  <a:lumMod val="75000"/>
                </a:scheme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16943978"/>
              </p:ext>
            </p:extLst>
          </p:nvPr>
        </p:nvGraphicFramePr>
        <p:xfrm>
          <a:off x="304800" y="1569720"/>
          <a:ext cx="8534400" cy="2926080"/>
        </p:xfrm>
        <a:graphic>
          <a:graphicData uri="http://schemas.openxmlformats.org/drawingml/2006/table">
            <a:tbl>
              <a:tblPr firstRow="1" bandRow="1">
                <a:tableStyleId>{5940675A-B579-460E-94D1-54222C63F5DA}</a:tableStyleId>
              </a:tblPr>
              <a:tblGrid>
                <a:gridCol w="831177"/>
                <a:gridCol w="1009283"/>
                <a:gridCol w="805490"/>
                <a:gridCol w="805778"/>
                <a:gridCol w="932918"/>
                <a:gridCol w="861270"/>
                <a:gridCol w="691062"/>
                <a:gridCol w="816335"/>
                <a:gridCol w="790487"/>
                <a:gridCol w="990600"/>
              </a:tblGrid>
              <a:tr h="914400">
                <a:tc>
                  <a:txBody>
                    <a:bodyPr/>
                    <a:lstStyle/>
                    <a:p>
                      <a:pPr algn="ctr"/>
                      <a:r>
                        <a:rPr lang="en-US" sz="1200" dirty="0" smtClean="0"/>
                        <a:t>Data Rate Number</a:t>
                      </a:r>
                      <a:endParaRPr lang="en-US" sz="1200" dirty="0"/>
                    </a:p>
                  </a:txBody>
                  <a:tcPr anchor="ctr"/>
                </a:tc>
                <a:tc>
                  <a:txBody>
                    <a:bodyPr/>
                    <a:lstStyle/>
                    <a:p>
                      <a:pPr algn="ctr"/>
                      <a:r>
                        <a:rPr lang="en-US" sz="1200" dirty="0" smtClean="0"/>
                        <a:t>Code used</a:t>
                      </a:r>
                      <a:endParaRPr lang="en-US" sz="1200" dirty="0"/>
                    </a:p>
                  </a:txBody>
                  <a:tcPr anchor="ctr"/>
                </a:tc>
                <a:tc>
                  <a:txBody>
                    <a:bodyPr/>
                    <a:lstStyle/>
                    <a:p>
                      <a:pPr algn="ctr"/>
                      <a:r>
                        <a:rPr lang="en-US" sz="1200" dirty="0" smtClean="0"/>
                        <a:t>Modulation Duty Cycle</a:t>
                      </a:r>
                      <a:endParaRPr lang="en-US" sz="1200" dirty="0"/>
                    </a:p>
                  </a:txBody>
                  <a:tcPr anchor="ctr"/>
                </a:tc>
                <a:tc>
                  <a:txBody>
                    <a:bodyPr/>
                    <a:lstStyle/>
                    <a:p>
                      <a:pPr algn="ctr"/>
                      <a:r>
                        <a:rPr lang="en-US" sz="1200" dirty="0" smtClean="0"/>
                        <a:t>Inter-leaver depth</a:t>
                      </a:r>
                    </a:p>
                    <a:p>
                      <a:pPr algn="ctr"/>
                      <a:r>
                        <a:rPr lang="en-US" sz="1200" dirty="0" smtClean="0"/>
                        <a:t>(d)</a:t>
                      </a:r>
                      <a:endParaRPr lang="en-US" sz="12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M</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 (bits per Symbol)</a:t>
                      </a:r>
                    </a:p>
                  </a:txBody>
                  <a:tcPr anchor="ctr"/>
                </a:tc>
                <a:tc>
                  <a:txBody>
                    <a:bodyPr/>
                    <a:lstStyle/>
                    <a:p>
                      <a:pPr algn="ctr"/>
                      <a:r>
                        <a:rPr lang="en-US" sz="1200" dirty="0" smtClean="0"/>
                        <a:t>L (chips Per Symbol)</a:t>
                      </a:r>
                      <a:endParaRPr lang="en-US" sz="1200" dirty="0"/>
                    </a:p>
                  </a:txBody>
                  <a:tcPr anchor="ctr"/>
                </a:tc>
                <a:tc>
                  <a:txBody>
                    <a:bodyPr/>
                    <a:lstStyle/>
                    <a:p>
                      <a:pPr algn="ctr"/>
                      <a:r>
                        <a:rPr lang="en-US" sz="1200" dirty="0" smtClean="0"/>
                        <a:t>Data Rate in 2.4 GHz</a:t>
                      </a:r>
                    </a:p>
                    <a:p>
                      <a:pPr algn="ctr"/>
                      <a:r>
                        <a:rPr lang="en-US" sz="1200" dirty="0" smtClean="0"/>
                        <a:t>(kbps)</a:t>
                      </a:r>
                      <a:endParaRPr lang="en-US" sz="1200" dirty="0"/>
                    </a:p>
                  </a:txBody>
                  <a:tcPr anchor="ctr"/>
                </a:tc>
                <a:tc>
                  <a:txBody>
                    <a:bodyPr/>
                    <a:lstStyle/>
                    <a:p>
                      <a:pPr algn="ctr"/>
                      <a:r>
                        <a:rPr lang="en-US" sz="1200" dirty="0" smtClean="0"/>
                        <a:t>Data Rate in 900</a:t>
                      </a:r>
                      <a:r>
                        <a:rPr lang="en-US" sz="1200" baseline="0" dirty="0" smtClean="0"/>
                        <a:t> MHz</a:t>
                      </a:r>
                      <a:endParaRPr lang="en-US" sz="1200" dirty="0" smtClean="0"/>
                    </a:p>
                    <a:p>
                      <a:pPr algn="ctr"/>
                      <a:r>
                        <a:rPr lang="en-US" sz="1200" dirty="0" smtClean="0"/>
                        <a:t>(kbps)</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200" dirty="0" smtClean="0"/>
                        <a:t>Preamble</a:t>
                      </a:r>
                    </a:p>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200" dirty="0" smtClean="0"/>
                        <a:t>used</a:t>
                      </a:r>
                      <a:endParaRPr lang="ko-KR" altLang="en-US" sz="1200" b="1" dirty="0" smtClean="0"/>
                    </a:p>
                  </a:txBody>
                  <a:tcPr anchor="ctr"/>
                </a:tc>
                <a:tc>
                  <a:txBody>
                    <a:bodyPr/>
                    <a:lstStyle/>
                    <a:p>
                      <a:r>
                        <a:rPr lang="en-US" altLang="ko-KR" sz="1200" dirty="0" smtClean="0"/>
                        <a:t>SFD  Spreading used</a:t>
                      </a:r>
                      <a:endParaRPr lang="ko-KR" altLang="en-US" sz="1200" b="1" dirty="0"/>
                    </a:p>
                  </a:txBody>
                  <a:tcPr anchor="ctr"/>
                </a:tc>
              </a:tr>
              <a:tr h="262562">
                <a:tc>
                  <a:txBody>
                    <a:bodyPr/>
                    <a:lstStyle/>
                    <a:p>
                      <a:pPr algn="ctr"/>
                      <a:r>
                        <a:rPr lang="en-US" sz="1200" dirty="0" smtClean="0"/>
                        <a:t>D1</a:t>
                      </a:r>
                      <a:endParaRPr lang="en-US" sz="1200" dirty="0"/>
                    </a:p>
                  </a:txBody>
                  <a:tcPr anchor="ctr"/>
                </a:tc>
                <a:tc>
                  <a:txBody>
                    <a:bodyPr/>
                    <a:lstStyle/>
                    <a:p>
                      <a:pPr algn="ctr"/>
                      <a:r>
                        <a:rPr lang="en-US" sz="1200" dirty="0" smtClean="0"/>
                        <a:t>1-TOOK</a:t>
                      </a:r>
                      <a:endParaRPr lang="en-US" sz="1200" dirty="0"/>
                    </a:p>
                  </a:txBody>
                  <a:tcPr anchor="ctr"/>
                </a:tc>
                <a:tc>
                  <a:txBody>
                    <a:bodyPr/>
                    <a:lstStyle/>
                    <a:p>
                      <a:pPr algn="ctr"/>
                      <a:r>
                        <a:rPr lang="en-US" sz="1200" dirty="0" smtClean="0"/>
                        <a:t>0.50</a:t>
                      </a:r>
                      <a:endParaRPr lang="en-US" sz="1200" dirty="0"/>
                    </a:p>
                  </a:txBody>
                  <a:tcPr anchor="ctr"/>
                </a:tc>
                <a:tc>
                  <a:txBody>
                    <a:bodyPr/>
                    <a:lstStyle/>
                    <a:p>
                      <a:pPr algn="ctr"/>
                      <a:r>
                        <a:rPr lang="en-US" sz="1200" dirty="0" smtClean="0"/>
                        <a:t>1</a:t>
                      </a:r>
                      <a:endParaRPr lang="en-US" sz="1200" dirty="0"/>
                    </a:p>
                  </a:txBody>
                  <a:tcPr anchor="ctr"/>
                </a:tc>
                <a:tc>
                  <a:txBody>
                    <a:bodyPr/>
                    <a:lstStyle/>
                    <a:p>
                      <a:pPr algn="ctr"/>
                      <a:r>
                        <a:rPr lang="en-US" sz="1200" dirty="0" smtClean="0"/>
                        <a:t>1</a:t>
                      </a:r>
                      <a:endParaRPr lang="en-US" sz="1200" dirty="0"/>
                    </a:p>
                  </a:txBody>
                  <a:tcPr anchor="ctr"/>
                </a:tc>
                <a:tc>
                  <a:txBody>
                    <a:bodyPr/>
                    <a:lstStyle/>
                    <a:p>
                      <a:pPr algn="ctr"/>
                      <a:r>
                        <a:rPr lang="en-US" sz="1200" dirty="0" smtClean="0"/>
                        <a:t>1</a:t>
                      </a:r>
                      <a:endParaRPr lang="en-US" sz="1200" dirty="0"/>
                    </a:p>
                  </a:txBody>
                  <a:tcPr anchor="ctr"/>
                </a:tc>
                <a:tc>
                  <a:txBody>
                    <a:bodyPr/>
                    <a:lstStyle/>
                    <a:p>
                      <a:pPr algn="ctr"/>
                      <a:r>
                        <a:rPr lang="en-US" sz="1200" dirty="0" smtClean="0"/>
                        <a:t>809.5</a:t>
                      </a:r>
                      <a:endParaRPr lang="en-US" sz="1200" dirty="0"/>
                    </a:p>
                  </a:txBody>
                  <a:tcPr anchor="ctr"/>
                </a:tc>
                <a:tc>
                  <a:txBody>
                    <a:bodyPr/>
                    <a:lstStyle/>
                    <a:p>
                      <a:pPr algn="ctr"/>
                      <a:r>
                        <a:rPr lang="en-US" sz="1200" dirty="0" smtClean="0"/>
                        <a:t>485.7</a:t>
                      </a:r>
                      <a:endParaRPr lang="en-US" sz="1200" dirty="0"/>
                    </a:p>
                  </a:txBody>
                  <a:tcPr anchor="ctr"/>
                </a:tc>
                <a:tc>
                  <a:txBody>
                    <a:bodyPr/>
                    <a:lstStyle/>
                    <a:p>
                      <a:pPr algn="ctr"/>
                      <a:r>
                        <a:rPr lang="en-US" altLang="ko-KR" sz="1200" dirty="0" smtClean="0"/>
                        <a:t>P2</a:t>
                      </a:r>
                      <a:endParaRPr lang="ko-KR" altLang="en-US" sz="1200" dirty="0"/>
                    </a:p>
                  </a:txBody>
                  <a:tcPr anchor="ctr"/>
                </a:tc>
                <a:tc>
                  <a:txBody>
                    <a:bodyPr/>
                    <a:lstStyle/>
                    <a:p>
                      <a:pPr algn="ctr"/>
                      <a:r>
                        <a:rPr lang="en-US" altLang="ko-KR" sz="1200" dirty="0" smtClean="0"/>
                        <a:t>S2</a:t>
                      </a:r>
                      <a:endParaRPr lang="ko-KR" altLang="en-US" sz="1200" dirty="0"/>
                    </a:p>
                  </a:txBody>
                  <a:tcPr anchor="ctr"/>
                </a:tc>
              </a:tr>
              <a:tr h="262562">
                <a:tc>
                  <a:txBody>
                    <a:bodyPr/>
                    <a:lstStyle/>
                    <a:p>
                      <a:pPr algn="ctr"/>
                      <a:r>
                        <a:rPr lang="en-US" sz="1200" dirty="0" smtClean="0"/>
                        <a:t>D2</a:t>
                      </a:r>
                      <a:endParaRPr lang="en-US" sz="1200" dirty="0"/>
                    </a:p>
                  </a:txBody>
                  <a:tcPr anchor="ctr"/>
                </a:tc>
                <a:tc>
                  <a:txBody>
                    <a:bodyPr/>
                    <a:lstStyle/>
                    <a:p>
                      <a:pPr algn="ctr"/>
                      <a:r>
                        <a:rPr lang="en-US" sz="1200" dirty="0" smtClean="0"/>
                        <a:t>2/4-TOOK</a:t>
                      </a:r>
                      <a:endParaRPr lang="en-US" sz="1200" dirty="0"/>
                    </a:p>
                  </a:txBody>
                  <a:tcPr anchor="ctr"/>
                </a:tc>
                <a:tc>
                  <a:txBody>
                    <a:bodyPr/>
                    <a:lstStyle/>
                    <a:p>
                      <a:pPr algn="ctr"/>
                      <a:r>
                        <a:rPr lang="en-US" sz="1200" dirty="0" smtClean="0"/>
                        <a:t>0.25</a:t>
                      </a:r>
                      <a:endParaRPr lang="en-US" sz="1200" dirty="0"/>
                    </a:p>
                  </a:txBody>
                  <a:tcPr anchor="ctr"/>
                </a:tc>
                <a:tc>
                  <a:txBody>
                    <a:bodyPr/>
                    <a:lstStyle/>
                    <a:p>
                      <a:pPr algn="ctr"/>
                      <a:r>
                        <a:rPr lang="en-US" sz="1200" dirty="0" smtClean="0"/>
                        <a:t>2</a:t>
                      </a:r>
                      <a:endParaRPr lang="en-US" sz="1200" dirty="0"/>
                    </a:p>
                  </a:txBody>
                  <a:tcPr anchor="ctr"/>
                </a:tc>
                <a:tc>
                  <a:txBody>
                    <a:bodyPr/>
                    <a:lstStyle/>
                    <a:p>
                      <a:pPr algn="ctr"/>
                      <a:r>
                        <a:rPr lang="en-US" sz="1200" dirty="0" smtClean="0"/>
                        <a:t>2</a:t>
                      </a:r>
                      <a:endParaRPr lang="en-US" sz="1200" dirty="0"/>
                    </a:p>
                  </a:txBody>
                  <a:tcPr anchor="ctr"/>
                </a:tc>
                <a:tc>
                  <a:txBody>
                    <a:bodyPr/>
                    <a:lstStyle/>
                    <a:p>
                      <a:pPr algn="ctr"/>
                      <a:r>
                        <a:rPr lang="en-US" sz="1200" dirty="0" smtClean="0"/>
                        <a:t>4</a:t>
                      </a:r>
                      <a:endParaRPr lang="en-US" sz="1200" dirty="0"/>
                    </a:p>
                  </a:txBody>
                  <a:tcPr anchor="ctr"/>
                </a:tc>
                <a:tc>
                  <a:txBody>
                    <a:bodyPr/>
                    <a:lstStyle/>
                    <a:p>
                      <a:pPr algn="ctr"/>
                      <a:r>
                        <a:rPr lang="en-US" sz="1200" dirty="0" smtClean="0"/>
                        <a:t>404.8</a:t>
                      </a:r>
                      <a:endParaRPr lang="en-US" sz="1200" dirty="0"/>
                    </a:p>
                  </a:txBody>
                  <a:tcPr anchor="ctr"/>
                </a:tc>
                <a:tc>
                  <a:txBody>
                    <a:bodyPr/>
                    <a:lstStyle/>
                    <a:p>
                      <a:pPr algn="ctr"/>
                      <a:r>
                        <a:rPr lang="en-US" sz="1200" dirty="0" smtClean="0"/>
                        <a:t>242.8</a:t>
                      </a:r>
                      <a:endParaRPr lang="en-US" sz="1200" dirty="0"/>
                    </a:p>
                  </a:txBody>
                  <a:tcPr anchor="ctr"/>
                </a:tc>
                <a:tc>
                  <a:txBody>
                    <a:bodyPr/>
                    <a:lstStyle/>
                    <a:p>
                      <a:pPr algn="ctr"/>
                      <a:r>
                        <a:rPr lang="en-US" altLang="ko-KR" sz="1200" dirty="0" smtClean="0"/>
                        <a:t>P2</a:t>
                      </a:r>
                      <a:endParaRPr lang="ko-KR" altLang="en-US" sz="1200" dirty="0"/>
                    </a:p>
                  </a:txBody>
                  <a:tcPr anchor="ctr"/>
                </a:tc>
                <a:tc>
                  <a:txBody>
                    <a:bodyPr/>
                    <a:lstStyle/>
                    <a:p>
                      <a:pPr algn="ctr"/>
                      <a:r>
                        <a:rPr lang="en-US" altLang="ko-KR" sz="1200" dirty="0" smtClean="0"/>
                        <a:t>S2</a:t>
                      </a:r>
                      <a:endParaRPr lang="ko-KR" altLang="en-US" sz="1200" dirty="0"/>
                    </a:p>
                  </a:txBody>
                  <a:tcPr anchor="ctr"/>
                </a:tc>
              </a:tr>
              <a:tr h="262562">
                <a:tc>
                  <a:txBody>
                    <a:bodyPr/>
                    <a:lstStyle/>
                    <a:p>
                      <a:pPr algn="ctr"/>
                      <a:r>
                        <a:rPr lang="en-US" sz="1200" dirty="0" smtClean="0"/>
                        <a:t>D3</a:t>
                      </a:r>
                      <a:endParaRPr lang="en-US" sz="1200" dirty="0"/>
                    </a:p>
                  </a:txBody>
                  <a:tcPr anchor="ctr"/>
                </a:tc>
                <a:tc>
                  <a:txBody>
                    <a:bodyPr/>
                    <a:lstStyle/>
                    <a:p>
                      <a:pPr algn="ctr"/>
                      <a:r>
                        <a:rPr lang="en-US" sz="1200" dirty="0" smtClean="0"/>
                        <a:t>3/8-TOOK</a:t>
                      </a:r>
                      <a:endParaRPr lang="en-US" sz="1200" dirty="0"/>
                    </a:p>
                  </a:txBody>
                  <a:tcPr anchor="ctr"/>
                </a:tc>
                <a:tc>
                  <a:txBody>
                    <a:bodyPr/>
                    <a:lstStyle/>
                    <a:p>
                      <a:pPr algn="ctr"/>
                      <a:r>
                        <a:rPr lang="en-US" sz="1200" dirty="0" smtClean="0"/>
                        <a:t>0.50</a:t>
                      </a:r>
                      <a:endParaRPr lang="en-US" sz="1200" dirty="0"/>
                    </a:p>
                  </a:txBody>
                  <a:tcPr anchor="ctr"/>
                </a:tc>
                <a:tc>
                  <a:txBody>
                    <a:bodyPr/>
                    <a:lstStyle/>
                    <a:p>
                      <a:pPr algn="ctr"/>
                      <a:r>
                        <a:rPr lang="en-US" sz="1200" dirty="0" smtClean="0"/>
                        <a:t>3</a:t>
                      </a:r>
                      <a:endParaRPr lang="en-US" sz="1200" dirty="0"/>
                    </a:p>
                  </a:txBody>
                  <a:tcPr anchor="ctr"/>
                </a:tc>
                <a:tc>
                  <a:txBody>
                    <a:bodyPr/>
                    <a:lstStyle/>
                    <a:p>
                      <a:pPr algn="ctr"/>
                      <a:r>
                        <a:rPr lang="en-US" sz="1200" dirty="0" smtClean="0"/>
                        <a:t>3</a:t>
                      </a:r>
                      <a:endParaRPr lang="en-US" sz="1200" dirty="0"/>
                    </a:p>
                  </a:txBody>
                  <a:tcPr anchor="ctr"/>
                </a:tc>
                <a:tc>
                  <a:txBody>
                    <a:bodyPr/>
                    <a:lstStyle/>
                    <a:p>
                      <a:pPr algn="ctr"/>
                      <a:r>
                        <a:rPr lang="en-US" sz="1200" dirty="0" smtClean="0"/>
                        <a:t>8</a:t>
                      </a:r>
                      <a:endParaRPr lang="en-US" sz="1200" dirty="0"/>
                    </a:p>
                  </a:txBody>
                  <a:tcPr anchor="ctr"/>
                </a:tc>
                <a:tc>
                  <a:txBody>
                    <a:bodyPr/>
                    <a:lstStyle/>
                    <a:p>
                      <a:pPr algn="ctr"/>
                      <a:r>
                        <a:rPr lang="en-US" sz="1200" dirty="0" smtClean="0"/>
                        <a:t>303.6</a:t>
                      </a:r>
                      <a:endParaRPr lang="en-US" sz="1200" dirty="0"/>
                    </a:p>
                  </a:txBody>
                  <a:tcPr anchor="ctr"/>
                </a:tc>
                <a:tc>
                  <a:txBody>
                    <a:bodyPr/>
                    <a:lstStyle/>
                    <a:p>
                      <a:pPr algn="ctr"/>
                      <a:r>
                        <a:rPr lang="en-US" sz="1200" dirty="0" smtClean="0"/>
                        <a:t>182.1</a:t>
                      </a:r>
                      <a:endParaRPr lang="en-US" sz="1200" dirty="0"/>
                    </a:p>
                  </a:txBody>
                  <a:tcPr anchor="ctr"/>
                </a:tc>
                <a:tc>
                  <a:txBody>
                    <a:bodyPr/>
                    <a:lstStyle/>
                    <a:p>
                      <a:pPr algn="ctr"/>
                      <a:r>
                        <a:rPr lang="en-US" altLang="ko-KR" sz="1200" dirty="0" smtClean="0"/>
                        <a:t>P3</a:t>
                      </a:r>
                      <a:endParaRPr lang="ko-KR" altLang="en-US" sz="1200" dirty="0"/>
                    </a:p>
                  </a:txBody>
                  <a:tcPr anchor="ctr"/>
                </a:tc>
                <a:tc>
                  <a:txBody>
                    <a:bodyPr/>
                    <a:lstStyle/>
                    <a:p>
                      <a:pPr algn="ctr"/>
                      <a:r>
                        <a:rPr lang="en-US" altLang="ko-KR" sz="1200" dirty="0" smtClean="0"/>
                        <a:t>S3</a:t>
                      </a:r>
                      <a:endParaRPr lang="ko-KR" altLang="en-US" sz="1200" dirty="0"/>
                    </a:p>
                  </a:txBody>
                  <a:tcPr anchor="ctr"/>
                </a:tc>
              </a:tr>
              <a:tr h="262562">
                <a:tc>
                  <a:txBody>
                    <a:bodyPr/>
                    <a:lstStyle/>
                    <a:p>
                      <a:pPr algn="ctr"/>
                      <a:r>
                        <a:rPr lang="en-US" sz="1200" dirty="0" smtClean="0"/>
                        <a:t>D4</a:t>
                      </a:r>
                      <a:endParaRPr lang="en-US" sz="1200" dirty="0"/>
                    </a:p>
                  </a:txBody>
                  <a:tcPr anchor="ctr"/>
                </a:tc>
                <a:tc>
                  <a:txBody>
                    <a:bodyPr/>
                    <a:lstStyle/>
                    <a:p>
                      <a:pPr algn="ctr"/>
                      <a:r>
                        <a:rPr lang="en-US" altLang="ko-KR" sz="1200" dirty="0" smtClean="0"/>
                        <a:t>1/4-TOOK</a:t>
                      </a:r>
                      <a:endParaRPr lang="en-US" altLang="ko-KR" sz="1200" dirty="0"/>
                    </a:p>
                  </a:txBody>
                  <a:tcPr anchor="ctr"/>
                </a:tc>
                <a:tc>
                  <a:txBody>
                    <a:bodyPr/>
                    <a:lstStyle/>
                    <a:p>
                      <a:pPr algn="ctr"/>
                      <a:r>
                        <a:rPr lang="en-US" sz="1200" dirty="0" smtClean="0"/>
                        <a:t>0.50</a:t>
                      </a:r>
                      <a:endParaRPr lang="en-US" sz="1200" dirty="0"/>
                    </a:p>
                  </a:txBody>
                  <a:tcPr anchor="ctr"/>
                </a:tc>
                <a:tc>
                  <a:txBody>
                    <a:bodyPr/>
                    <a:lstStyle/>
                    <a:p>
                      <a:pPr algn="ctr"/>
                      <a:r>
                        <a:rPr lang="en-US" sz="1200" dirty="0" smtClean="0"/>
                        <a:t>1</a:t>
                      </a:r>
                      <a:endParaRPr lang="en-US" sz="1200" dirty="0"/>
                    </a:p>
                  </a:txBody>
                  <a:tcPr anchor="ctr"/>
                </a:tc>
                <a:tc>
                  <a:txBody>
                    <a:bodyPr/>
                    <a:lstStyle/>
                    <a:p>
                      <a:pPr algn="ctr"/>
                      <a:r>
                        <a:rPr lang="en-US" sz="1200" dirty="0" smtClean="0"/>
                        <a:t>1</a:t>
                      </a:r>
                      <a:endParaRPr lang="en-US" sz="1200" dirty="0"/>
                    </a:p>
                  </a:txBody>
                  <a:tcPr anchor="ctr"/>
                </a:tc>
                <a:tc>
                  <a:txBody>
                    <a:bodyPr/>
                    <a:lstStyle/>
                    <a:p>
                      <a:pPr algn="ctr"/>
                      <a:r>
                        <a:rPr lang="en-US" sz="1200" dirty="0" smtClean="0"/>
                        <a:t>4</a:t>
                      </a:r>
                      <a:endParaRPr lang="en-US" sz="1200" dirty="0"/>
                    </a:p>
                  </a:txBody>
                  <a:tcPr anchor="ctr"/>
                </a:tc>
                <a:tc>
                  <a:txBody>
                    <a:bodyPr/>
                    <a:lstStyle/>
                    <a:p>
                      <a:pPr algn="ctr"/>
                      <a:r>
                        <a:rPr lang="en-US" sz="1200" dirty="0" smtClean="0"/>
                        <a:t>202.4</a:t>
                      </a:r>
                      <a:endParaRPr lang="en-US" sz="1200" dirty="0"/>
                    </a:p>
                  </a:txBody>
                  <a:tcPr anchor="ctr"/>
                </a:tc>
                <a:tc>
                  <a:txBody>
                    <a:bodyPr/>
                    <a:lstStyle/>
                    <a:p>
                      <a:pPr algn="ctr"/>
                      <a:r>
                        <a:rPr lang="en-US" sz="1200" dirty="0" smtClean="0"/>
                        <a:t>121.4</a:t>
                      </a:r>
                      <a:endParaRPr lang="en-US" sz="1200" dirty="0"/>
                    </a:p>
                  </a:txBody>
                  <a:tcPr anchor="ctr"/>
                </a:tc>
                <a:tc>
                  <a:txBody>
                    <a:bodyPr/>
                    <a:lstStyle/>
                    <a:p>
                      <a:pPr algn="ctr"/>
                      <a:r>
                        <a:rPr lang="en-US" altLang="ko-KR" sz="1200" dirty="0" smtClean="0"/>
                        <a:t>P3</a:t>
                      </a:r>
                      <a:endParaRPr lang="ko-KR" altLang="en-US" sz="1200" dirty="0"/>
                    </a:p>
                  </a:txBody>
                  <a:tcPr anchor="ctr"/>
                </a:tc>
                <a:tc>
                  <a:txBody>
                    <a:bodyPr/>
                    <a:lstStyle/>
                    <a:p>
                      <a:pPr algn="ctr"/>
                      <a:r>
                        <a:rPr lang="en-US" altLang="ko-KR" sz="1200" dirty="0" smtClean="0"/>
                        <a:t>S3</a:t>
                      </a:r>
                      <a:endParaRPr lang="ko-KR" altLang="en-US" sz="1200" dirty="0"/>
                    </a:p>
                  </a:txBody>
                  <a:tcPr anchor="ctr"/>
                </a:tc>
              </a:tr>
              <a:tr h="262562">
                <a:tc>
                  <a:txBody>
                    <a:bodyPr/>
                    <a:lstStyle/>
                    <a:p>
                      <a:pPr algn="ctr"/>
                      <a:r>
                        <a:rPr lang="en-US" sz="1200" dirty="0" smtClean="0"/>
                        <a:t>D5</a:t>
                      </a:r>
                      <a:endParaRPr lang="en-US" sz="1200" dirty="0"/>
                    </a:p>
                  </a:txBody>
                  <a:tcPr anchor="ctr"/>
                </a:tc>
                <a:tc>
                  <a:txBody>
                    <a:bodyPr/>
                    <a:lstStyle/>
                    <a:p>
                      <a:pPr algn="ctr"/>
                      <a:r>
                        <a:rPr lang="en-US" altLang="ko-KR" sz="1200" dirty="0" smtClean="0"/>
                        <a:t>4/16-TOOK</a:t>
                      </a:r>
                      <a:endParaRPr lang="en-US" altLang="ko-KR" sz="1200" dirty="0"/>
                    </a:p>
                  </a:txBody>
                  <a:tcPr anchor="ctr"/>
                </a:tc>
                <a:tc>
                  <a:txBody>
                    <a:bodyPr/>
                    <a:lstStyle/>
                    <a:p>
                      <a:pPr algn="ctr"/>
                      <a:r>
                        <a:rPr lang="en-US" sz="1200" dirty="0" smtClean="0"/>
                        <a:t>0.50</a:t>
                      </a:r>
                      <a:endParaRPr lang="en-US" sz="1200" dirty="0"/>
                    </a:p>
                  </a:txBody>
                  <a:tcPr anchor="ctr"/>
                </a:tc>
                <a:tc>
                  <a:txBody>
                    <a:bodyPr/>
                    <a:lstStyle/>
                    <a:p>
                      <a:pPr algn="ctr"/>
                      <a:r>
                        <a:rPr lang="en-US" sz="1200" dirty="0" smtClean="0"/>
                        <a:t>4</a:t>
                      </a:r>
                      <a:endParaRPr lang="en-US" sz="1200" dirty="0"/>
                    </a:p>
                  </a:txBody>
                  <a:tcPr anchor="ctr"/>
                </a:tc>
                <a:tc>
                  <a:txBody>
                    <a:bodyPr/>
                    <a:lstStyle/>
                    <a:p>
                      <a:pPr algn="ctr"/>
                      <a:r>
                        <a:rPr lang="en-US" sz="1200" dirty="0" smtClean="0"/>
                        <a:t>4</a:t>
                      </a:r>
                      <a:endParaRPr lang="en-US" sz="1200" dirty="0"/>
                    </a:p>
                  </a:txBody>
                  <a:tcPr anchor="ctr"/>
                </a:tc>
                <a:tc>
                  <a:txBody>
                    <a:bodyPr/>
                    <a:lstStyle/>
                    <a:p>
                      <a:pPr algn="ctr"/>
                      <a:r>
                        <a:rPr lang="en-US" sz="1200" dirty="0" smtClean="0"/>
                        <a:t>16</a:t>
                      </a:r>
                      <a:endParaRPr lang="en-US" sz="1200" dirty="0"/>
                    </a:p>
                  </a:txBody>
                  <a:tcPr anchor="ctr"/>
                </a:tc>
                <a:tc>
                  <a:txBody>
                    <a:bodyPr/>
                    <a:lstStyle/>
                    <a:p>
                      <a:pPr algn="ctr"/>
                      <a:r>
                        <a:rPr lang="en-US" sz="1200" dirty="0" smtClean="0"/>
                        <a:t>202.4</a:t>
                      </a:r>
                      <a:endParaRPr lang="en-US" sz="1200" dirty="0"/>
                    </a:p>
                  </a:txBody>
                  <a:tcPr anchor="ctr"/>
                </a:tc>
                <a:tc>
                  <a:txBody>
                    <a:bodyPr/>
                    <a:lstStyle/>
                    <a:p>
                      <a:pPr algn="ctr"/>
                      <a:r>
                        <a:rPr lang="en-US" sz="1200" dirty="0" smtClean="0"/>
                        <a:t>121.4</a:t>
                      </a:r>
                      <a:endParaRPr lang="en-US" sz="1200" dirty="0"/>
                    </a:p>
                  </a:txBody>
                  <a:tcPr anchor="ctr"/>
                </a:tc>
                <a:tc>
                  <a:txBody>
                    <a:bodyPr/>
                    <a:lstStyle/>
                    <a:p>
                      <a:pPr algn="ctr"/>
                      <a:r>
                        <a:rPr lang="en-US" altLang="ko-KR" sz="1200" dirty="0" smtClean="0"/>
                        <a:t>P3</a:t>
                      </a:r>
                      <a:endParaRPr lang="ko-KR" altLang="en-US" sz="1200" dirty="0"/>
                    </a:p>
                  </a:txBody>
                  <a:tcPr anchor="ctr"/>
                </a:tc>
                <a:tc>
                  <a:txBody>
                    <a:bodyPr/>
                    <a:lstStyle/>
                    <a:p>
                      <a:pPr algn="ctr"/>
                      <a:r>
                        <a:rPr lang="en-US" altLang="ko-KR" sz="1200" dirty="0" smtClean="0"/>
                        <a:t>S3</a:t>
                      </a:r>
                      <a:endParaRPr lang="ko-KR" altLang="en-US" sz="1200" dirty="0"/>
                    </a:p>
                  </a:txBody>
                  <a:tcPr anchor="ctr"/>
                </a:tc>
              </a:tr>
              <a:tr h="262562">
                <a:tc>
                  <a:txBody>
                    <a:bodyPr/>
                    <a:lstStyle/>
                    <a:p>
                      <a:pPr algn="ctr"/>
                      <a:r>
                        <a:rPr lang="en-US" sz="1200" dirty="0" smtClean="0"/>
                        <a:t>D6</a:t>
                      </a:r>
                      <a:endParaRPr lang="en-US" sz="1200" dirty="0"/>
                    </a:p>
                  </a:txBody>
                  <a:tcPr anchor="ctr"/>
                </a:tc>
                <a:tc>
                  <a:txBody>
                    <a:bodyPr/>
                    <a:lstStyle/>
                    <a:p>
                      <a:pPr algn="ctr"/>
                      <a:r>
                        <a:rPr lang="en-US" altLang="ko-KR" sz="1200" dirty="0" smtClean="0"/>
                        <a:t>5/32-TOOK</a:t>
                      </a:r>
                      <a:endParaRPr lang="en-US" altLang="ko-KR" sz="1200" dirty="0"/>
                    </a:p>
                  </a:txBody>
                  <a:tcPr anchor="ctr"/>
                </a:tc>
                <a:tc>
                  <a:txBody>
                    <a:bodyPr/>
                    <a:lstStyle/>
                    <a:p>
                      <a:pPr algn="ctr"/>
                      <a:r>
                        <a:rPr lang="en-US" sz="1200" dirty="0" smtClean="0"/>
                        <a:t>0.50</a:t>
                      </a:r>
                      <a:endParaRPr lang="en-US" sz="1200" dirty="0"/>
                    </a:p>
                  </a:txBody>
                  <a:tcPr anchor="ctr"/>
                </a:tc>
                <a:tc>
                  <a:txBody>
                    <a:bodyPr/>
                    <a:lstStyle/>
                    <a:p>
                      <a:pPr algn="ctr"/>
                      <a:r>
                        <a:rPr lang="en-US" sz="1200" dirty="0" smtClean="0"/>
                        <a:t>5</a:t>
                      </a:r>
                      <a:endParaRPr lang="en-US" sz="1200" dirty="0"/>
                    </a:p>
                  </a:txBody>
                  <a:tcPr anchor="ctr"/>
                </a:tc>
                <a:tc>
                  <a:txBody>
                    <a:bodyPr/>
                    <a:lstStyle/>
                    <a:p>
                      <a:pPr algn="ctr"/>
                      <a:r>
                        <a:rPr lang="en-US" sz="1200" dirty="0" smtClean="0"/>
                        <a:t>5</a:t>
                      </a:r>
                      <a:endParaRPr lang="en-US" sz="1200" dirty="0"/>
                    </a:p>
                  </a:txBody>
                  <a:tcPr anchor="ctr"/>
                </a:tc>
                <a:tc>
                  <a:txBody>
                    <a:bodyPr/>
                    <a:lstStyle/>
                    <a:p>
                      <a:pPr algn="ctr"/>
                      <a:r>
                        <a:rPr lang="en-US" sz="1200" dirty="0" smtClean="0"/>
                        <a:t>32</a:t>
                      </a:r>
                      <a:endParaRPr lang="en-US" sz="1200" dirty="0"/>
                    </a:p>
                  </a:txBody>
                  <a:tcPr anchor="ctr"/>
                </a:tc>
                <a:tc>
                  <a:txBody>
                    <a:bodyPr/>
                    <a:lstStyle/>
                    <a:p>
                      <a:pPr algn="ctr"/>
                      <a:r>
                        <a:rPr lang="en-US" sz="1200" dirty="0" smtClean="0"/>
                        <a:t>126.5</a:t>
                      </a:r>
                      <a:endParaRPr lang="en-US" sz="1200" dirty="0"/>
                    </a:p>
                  </a:txBody>
                  <a:tcPr anchor="ctr"/>
                </a:tc>
                <a:tc>
                  <a:txBody>
                    <a:bodyPr/>
                    <a:lstStyle/>
                    <a:p>
                      <a:pPr algn="ctr"/>
                      <a:r>
                        <a:rPr lang="en-US" sz="1200" dirty="0" smtClean="0"/>
                        <a:t>75.9</a:t>
                      </a:r>
                      <a:endParaRPr lang="en-US" sz="1200" dirty="0"/>
                    </a:p>
                  </a:txBody>
                  <a:tcPr anchor="ctr"/>
                </a:tc>
                <a:tc>
                  <a:txBody>
                    <a:bodyPr/>
                    <a:lstStyle/>
                    <a:p>
                      <a:pPr algn="ctr"/>
                      <a:r>
                        <a:rPr lang="en-US" altLang="ko-KR" sz="1200" dirty="0" smtClean="0"/>
                        <a:t>P4</a:t>
                      </a:r>
                      <a:endParaRPr lang="ko-KR" altLang="en-US" sz="1200" dirty="0"/>
                    </a:p>
                  </a:txBody>
                  <a:tcPr anchor="ctr"/>
                </a:tc>
                <a:tc>
                  <a:txBody>
                    <a:bodyPr/>
                    <a:lstStyle/>
                    <a:p>
                      <a:pPr algn="ctr"/>
                      <a:r>
                        <a:rPr lang="en-US" altLang="ko-KR" sz="1200" dirty="0" smtClean="0"/>
                        <a:t>S4</a:t>
                      </a:r>
                      <a:endParaRPr lang="ko-KR" altLang="en-US" sz="1200" dirty="0"/>
                    </a:p>
                  </a:txBody>
                  <a:tcPr anchor="ctr"/>
                </a:tc>
              </a:tr>
              <a:tr h="262562">
                <a:tc>
                  <a:txBody>
                    <a:bodyPr/>
                    <a:lstStyle/>
                    <a:p>
                      <a:pPr algn="ctr"/>
                      <a:r>
                        <a:rPr lang="en-US" sz="1200" dirty="0" smtClean="0"/>
                        <a:t>D7</a:t>
                      </a:r>
                      <a:endParaRPr lang="en-US" sz="1200" dirty="0"/>
                    </a:p>
                  </a:txBody>
                  <a:tcPr anchor="ctr"/>
                </a:tc>
                <a:tc>
                  <a:txBody>
                    <a:bodyPr/>
                    <a:lstStyle/>
                    <a:p>
                      <a:pPr algn="ctr"/>
                      <a:r>
                        <a:rPr lang="en-US" altLang="ko-KR" sz="1200" dirty="0" smtClean="0"/>
                        <a:t>1/8-TOOK</a:t>
                      </a:r>
                      <a:endParaRPr lang="en-US" sz="1200" dirty="0"/>
                    </a:p>
                  </a:txBody>
                  <a:tcPr anchor="ctr"/>
                </a:tc>
                <a:tc>
                  <a:txBody>
                    <a:bodyPr/>
                    <a:lstStyle/>
                    <a:p>
                      <a:pPr algn="ctr"/>
                      <a:r>
                        <a:rPr lang="en-US" sz="1200" dirty="0" smtClean="0"/>
                        <a:t>0.50</a:t>
                      </a:r>
                      <a:endParaRPr lang="en-US" sz="1200" dirty="0"/>
                    </a:p>
                  </a:txBody>
                  <a:tcPr anchor="ctr"/>
                </a:tc>
                <a:tc>
                  <a:txBody>
                    <a:bodyPr/>
                    <a:lstStyle/>
                    <a:p>
                      <a:pPr algn="ctr"/>
                      <a:r>
                        <a:rPr lang="en-US" sz="1200" dirty="0" smtClean="0"/>
                        <a:t>1</a:t>
                      </a:r>
                      <a:endParaRPr lang="en-US" sz="1200" dirty="0"/>
                    </a:p>
                  </a:txBody>
                  <a:tcPr anchor="ctr"/>
                </a:tc>
                <a:tc>
                  <a:txBody>
                    <a:bodyPr/>
                    <a:lstStyle/>
                    <a:p>
                      <a:pPr algn="ctr"/>
                      <a:r>
                        <a:rPr lang="en-US" sz="1200" dirty="0" smtClean="0"/>
                        <a:t>1</a:t>
                      </a:r>
                      <a:endParaRPr lang="en-US" sz="1200" dirty="0"/>
                    </a:p>
                  </a:txBody>
                  <a:tcPr anchor="ctr"/>
                </a:tc>
                <a:tc>
                  <a:txBody>
                    <a:bodyPr/>
                    <a:lstStyle/>
                    <a:p>
                      <a:pPr algn="ctr"/>
                      <a:r>
                        <a:rPr lang="en-US" sz="1200" dirty="0" smtClean="0"/>
                        <a:t>8</a:t>
                      </a:r>
                      <a:endParaRPr lang="en-US" sz="1200" dirty="0"/>
                    </a:p>
                  </a:txBody>
                  <a:tcPr anchor="ctr"/>
                </a:tc>
                <a:tc>
                  <a:txBody>
                    <a:bodyPr/>
                    <a:lstStyle/>
                    <a:p>
                      <a:pPr algn="ctr"/>
                      <a:r>
                        <a:rPr lang="en-US" sz="1200" dirty="0" smtClean="0"/>
                        <a:t>101.2</a:t>
                      </a:r>
                      <a:endParaRPr lang="en-US" sz="1200" dirty="0"/>
                    </a:p>
                  </a:txBody>
                  <a:tcPr anchor="ctr"/>
                </a:tc>
                <a:tc>
                  <a:txBody>
                    <a:bodyPr/>
                    <a:lstStyle/>
                    <a:p>
                      <a:pPr algn="ctr"/>
                      <a:r>
                        <a:rPr lang="en-US" sz="1200" dirty="0" smtClean="0"/>
                        <a:t>60.7</a:t>
                      </a:r>
                      <a:endParaRPr lang="en-US" sz="1200" dirty="0"/>
                    </a:p>
                  </a:txBody>
                  <a:tcPr anchor="ctr"/>
                </a:tc>
                <a:tc>
                  <a:txBody>
                    <a:bodyPr/>
                    <a:lstStyle/>
                    <a:p>
                      <a:pPr algn="ctr"/>
                      <a:r>
                        <a:rPr lang="en-US" sz="1200" dirty="0" smtClean="0"/>
                        <a:t>P4</a:t>
                      </a:r>
                      <a:endParaRPr lang="en-US" sz="1200" dirty="0"/>
                    </a:p>
                  </a:txBody>
                  <a:tcPr anchor="ctr"/>
                </a:tc>
                <a:tc>
                  <a:txBody>
                    <a:bodyPr/>
                    <a:lstStyle/>
                    <a:p>
                      <a:pPr algn="ctr"/>
                      <a:r>
                        <a:rPr lang="en-US" sz="1200" dirty="0" smtClean="0"/>
                        <a:t>S4</a:t>
                      </a:r>
                      <a:endParaRPr lang="en-US" sz="1200" dirty="0"/>
                    </a:p>
                  </a:txBody>
                  <a:tcPr anchor="ctr"/>
                </a:tc>
              </a:tr>
            </a:tbl>
          </a:graphicData>
        </a:graphic>
      </p:graphicFrame>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6</a:t>
            </a:fld>
            <a:endParaRPr lang="en-US"/>
          </a:p>
        </p:txBody>
      </p:sp>
      <p:sp>
        <p:nvSpPr>
          <p:cNvPr id="6" name="TextBox 5"/>
          <p:cNvSpPr txBox="1"/>
          <p:nvPr/>
        </p:nvSpPr>
        <p:spPr>
          <a:xfrm>
            <a:off x="304800" y="4566334"/>
            <a:ext cx="6638110" cy="646331"/>
          </a:xfrm>
          <a:prstGeom prst="rect">
            <a:avLst/>
          </a:prstGeom>
          <a:noFill/>
        </p:spPr>
        <p:txBody>
          <a:bodyPr wrap="square" rtlCol="0">
            <a:spAutoFit/>
          </a:bodyPr>
          <a:lstStyle/>
          <a:p>
            <a:pPr marL="285750" indent="-285750">
              <a:buFont typeface="Arial" pitchFamily="34" charset="0"/>
              <a:buChar char="•"/>
            </a:pPr>
            <a:r>
              <a:rPr lang="en-US" altLang="ko-KR" sz="1800" dirty="0" smtClean="0"/>
              <a:t>Chip rate used = 1MHz for 2.4 GHz, 600 KHz for 900 MHz band</a:t>
            </a:r>
          </a:p>
          <a:p>
            <a:pPr marL="285750" indent="-285750">
              <a:buFont typeface="Arial" pitchFamily="34" charset="0"/>
              <a:buChar char="•"/>
            </a:pPr>
            <a:r>
              <a:rPr lang="en-US" altLang="ko-KR" sz="1800" dirty="0" smtClean="0"/>
              <a:t>FEC code specified :   BCH(63,51)</a:t>
            </a:r>
            <a:endParaRPr lang="ko-KR" altLang="en-US" sz="1800" dirty="0"/>
          </a:p>
        </p:txBody>
      </p:sp>
      <p:graphicFrame>
        <p:nvGraphicFramePr>
          <p:cNvPr id="7" name="Table 6"/>
          <p:cNvGraphicFramePr>
            <a:graphicFrameLocks noGrp="1"/>
          </p:cNvGraphicFramePr>
          <p:nvPr>
            <p:extLst>
              <p:ext uri="{D42A27DB-BD31-4B8C-83A1-F6EECF244321}">
                <p14:modId xmlns:p14="http://schemas.microsoft.com/office/powerpoint/2010/main" val="491325405"/>
              </p:ext>
            </p:extLst>
          </p:nvPr>
        </p:nvGraphicFramePr>
        <p:xfrm>
          <a:off x="304800" y="5332631"/>
          <a:ext cx="8534401" cy="1010920"/>
        </p:xfrm>
        <a:graphic>
          <a:graphicData uri="http://schemas.openxmlformats.org/drawingml/2006/table">
            <a:tbl>
              <a:tblPr firstRow="1" bandRow="1">
                <a:tableStyleId>{5940675A-B579-460E-94D1-54222C63F5DA}</a:tableStyleId>
              </a:tblPr>
              <a:tblGrid>
                <a:gridCol w="1529751"/>
                <a:gridCol w="1127185"/>
                <a:gridCol w="966159"/>
                <a:gridCol w="885646"/>
                <a:gridCol w="1046671"/>
                <a:gridCol w="1046671"/>
                <a:gridCol w="966159"/>
                <a:gridCol w="966159"/>
              </a:tblGrid>
              <a:tr h="370840">
                <a:tc>
                  <a:txBody>
                    <a:bodyPr/>
                    <a:lstStyle/>
                    <a:p>
                      <a:pPr algn="ctr"/>
                      <a:r>
                        <a:rPr lang="en-US" sz="1200" dirty="0" smtClean="0"/>
                        <a:t>Data Rate Number</a:t>
                      </a:r>
                      <a:endParaRPr lang="en-US" sz="1200" dirty="0"/>
                    </a:p>
                  </a:txBody>
                  <a:tcPr anchor="ctr"/>
                </a:tc>
                <a:tc>
                  <a:txBody>
                    <a:bodyPr/>
                    <a:lstStyle/>
                    <a:p>
                      <a:pPr algn="ctr"/>
                      <a:r>
                        <a:rPr lang="en-US" sz="1200" dirty="0" smtClean="0"/>
                        <a:t>D1</a:t>
                      </a:r>
                      <a:endParaRPr lang="en-US" sz="1200" dirty="0"/>
                    </a:p>
                  </a:txBody>
                  <a:tcPr anchor="ctr"/>
                </a:tc>
                <a:tc>
                  <a:txBody>
                    <a:bodyPr/>
                    <a:lstStyle/>
                    <a:p>
                      <a:pPr algn="ctr"/>
                      <a:r>
                        <a:rPr lang="en-US" sz="1200" dirty="0" smtClean="0"/>
                        <a:t>D2</a:t>
                      </a:r>
                      <a:endParaRPr lang="en-US" sz="1200" dirty="0"/>
                    </a:p>
                  </a:txBody>
                  <a:tcPr anchor="ctr"/>
                </a:tc>
                <a:tc>
                  <a:txBody>
                    <a:bodyPr/>
                    <a:lstStyle/>
                    <a:p>
                      <a:pPr algn="ctr"/>
                      <a:r>
                        <a:rPr lang="en-US" sz="1200" dirty="0" smtClean="0"/>
                        <a:t>D3</a:t>
                      </a:r>
                      <a:endParaRPr lang="en-US" sz="1200" dirty="0"/>
                    </a:p>
                  </a:txBody>
                  <a:tcPr anchor="ctr"/>
                </a:tc>
                <a:tc>
                  <a:txBody>
                    <a:bodyPr/>
                    <a:lstStyle/>
                    <a:p>
                      <a:pPr algn="ctr"/>
                      <a:r>
                        <a:rPr lang="en-US" sz="1200" dirty="0" smtClean="0"/>
                        <a:t>D4</a:t>
                      </a:r>
                      <a:endParaRPr lang="en-US" sz="1200" dirty="0"/>
                    </a:p>
                  </a:txBody>
                  <a:tcPr anchor="ctr"/>
                </a:tc>
                <a:tc>
                  <a:txBody>
                    <a:bodyPr/>
                    <a:lstStyle/>
                    <a:p>
                      <a:pPr algn="ctr"/>
                      <a:r>
                        <a:rPr lang="en-US" sz="1200" dirty="0" smtClean="0"/>
                        <a:t>D5</a:t>
                      </a:r>
                      <a:endParaRPr lang="en-US" sz="1200" dirty="0"/>
                    </a:p>
                  </a:txBody>
                  <a:tcPr anchor="ctr"/>
                </a:tc>
                <a:tc>
                  <a:txBody>
                    <a:bodyPr/>
                    <a:lstStyle/>
                    <a:p>
                      <a:pPr algn="ctr"/>
                      <a:r>
                        <a:rPr lang="en-US" sz="1200" dirty="0" smtClean="0"/>
                        <a:t>D6</a:t>
                      </a:r>
                      <a:endParaRPr lang="en-US" sz="1200" dirty="0"/>
                    </a:p>
                  </a:txBody>
                  <a:tcPr anchor="ctr"/>
                </a:tc>
                <a:tc>
                  <a:txBody>
                    <a:bodyPr/>
                    <a:lstStyle/>
                    <a:p>
                      <a:pPr algn="ctr"/>
                      <a:r>
                        <a:rPr lang="en-US" sz="1200" dirty="0" smtClean="0"/>
                        <a:t>D7</a:t>
                      </a:r>
                      <a:endParaRPr lang="en-US" sz="1200" dirty="0"/>
                    </a:p>
                  </a:txBody>
                  <a:tcPr anchor="ctr"/>
                </a:tc>
              </a:tr>
              <a:tr h="370840">
                <a:tc>
                  <a:txBody>
                    <a:bodyPr/>
                    <a:lstStyle/>
                    <a:p>
                      <a:pPr algn="ctr"/>
                      <a:r>
                        <a:rPr lang="en-US" sz="1200" dirty="0" smtClean="0"/>
                        <a:t>Payload</a:t>
                      </a:r>
                      <a:r>
                        <a:rPr lang="en-US" sz="1200" baseline="0" dirty="0" smtClean="0"/>
                        <a:t> efficiency for 40 bytes</a:t>
                      </a:r>
                    </a:p>
                    <a:p>
                      <a:pPr algn="ctr"/>
                      <a:r>
                        <a:rPr lang="en-US" sz="1200" baseline="0" dirty="0" smtClean="0"/>
                        <a:t> (% age)</a:t>
                      </a:r>
                      <a:endParaRPr lang="en-US" sz="1200" dirty="0"/>
                    </a:p>
                  </a:txBody>
                  <a:tcPr anchor="ctr"/>
                </a:tc>
                <a:tc>
                  <a:txBody>
                    <a:bodyPr/>
                    <a:lstStyle/>
                    <a:p>
                      <a:pPr algn="ctr"/>
                      <a:r>
                        <a:rPr lang="en-US" sz="1200" dirty="0" smtClean="0"/>
                        <a:t>69.69</a:t>
                      </a:r>
                      <a:endParaRPr lang="en-US" sz="1200" dirty="0"/>
                    </a:p>
                  </a:txBody>
                  <a:tcPr anchor="ctr"/>
                </a:tc>
                <a:tc>
                  <a:txBody>
                    <a:bodyPr/>
                    <a:lstStyle/>
                    <a:p>
                      <a:pPr algn="ctr"/>
                      <a:r>
                        <a:rPr lang="en-US" sz="1200" dirty="0" smtClean="0"/>
                        <a:t>82.14</a:t>
                      </a:r>
                      <a:endParaRPr lang="en-US" sz="1200" dirty="0"/>
                    </a:p>
                  </a:txBody>
                  <a:tcPr anchor="ctr"/>
                </a:tc>
                <a:tc>
                  <a:txBody>
                    <a:bodyPr/>
                    <a:lstStyle/>
                    <a:p>
                      <a:pPr algn="ctr"/>
                      <a:r>
                        <a:rPr lang="en-US" sz="1200" dirty="0" smtClean="0"/>
                        <a:t>83.63</a:t>
                      </a:r>
                      <a:endParaRPr lang="en-US" sz="1200" dirty="0"/>
                    </a:p>
                  </a:txBody>
                  <a:tcPr anchor="ctr"/>
                </a:tc>
                <a:tc>
                  <a:txBody>
                    <a:bodyPr/>
                    <a:lstStyle/>
                    <a:p>
                      <a:pPr algn="ctr"/>
                      <a:r>
                        <a:rPr lang="en-US" sz="1200" dirty="0" smtClean="0"/>
                        <a:t>82.14</a:t>
                      </a:r>
                      <a:endParaRPr lang="en-US" sz="1200" dirty="0"/>
                    </a:p>
                  </a:txBody>
                  <a:tcPr anchor="ctr"/>
                </a:tc>
                <a:tc>
                  <a:txBody>
                    <a:bodyPr/>
                    <a:lstStyle/>
                    <a:p>
                      <a:pPr algn="ctr"/>
                      <a:r>
                        <a:rPr lang="en-US" sz="1200" dirty="0" smtClean="0"/>
                        <a:t>82.14</a:t>
                      </a:r>
                      <a:endParaRPr lang="en-US" sz="1200" dirty="0"/>
                    </a:p>
                  </a:txBody>
                  <a:tcPr anchor="ctr"/>
                </a:tc>
                <a:tc>
                  <a:txBody>
                    <a:bodyPr/>
                    <a:lstStyle/>
                    <a:p>
                      <a:pPr algn="ctr"/>
                      <a:r>
                        <a:rPr lang="en-US" sz="1200" dirty="0" smtClean="0"/>
                        <a:t>78.63</a:t>
                      </a:r>
                      <a:endParaRPr lang="en-US" sz="1200" dirty="0"/>
                    </a:p>
                  </a:txBody>
                  <a:tcPr anchor="ctr"/>
                </a:tc>
                <a:tc>
                  <a:txBody>
                    <a:bodyPr/>
                    <a:lstStyle/>
                    <a:p>
                      <a:pPr algn="ctr"/>
                      <a:r>
                        <a:rPr lang="en-US" sz="1200" dirty="0" smtClean="0"/>
                        <a:t>82.14</a:t>
                      </a:r>
                      <a:endParaRPr lang="en-US" sz="1200" dirty="0"/>
                    </a:p>
                  </a:txBody>
                  <a:tcPr anchor="ctr"/>
                </a:tc>
              </a:tr>
            </a:tbl>
          </a:graphicData>
        </a:graphic>
      </p:graphicFrame>
    </p:spTree>
    <p:extLst>
      <p:ext uri="{BB962C8B-B14F-4D97-AF65-F5344CB8AC3E}">
        <p14:creationId xmlns:p14="http://schemas.microsoft.com/office/powerpoint/2010/main" val="4630811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6084" y="457200"/>
            <a:ext cx="7413924" cy="838200"/>
          </a:xfrm>
        </p:spPr>
        <p:txBody>
          <a:bodyPr/>
          <a:lstStyle/>
          <a:p>
            <a:r>
              <a:rPr lang="en-US" dirty="0" smtClean="0"/>
              <a:t>Ideal Receiver Architecture</a:t>
            </a:r>
            <a:endParaRPr lang="en-US" dirty="0"/>
          </a:p>
        </p:txBody>
      </p:sp>
      <p:grpSp>
        <p:nvGrpSpPr>
          <p:cNvPr id="49" name="Group 48"/>
          <p:cNvGrpSpPr/>
          <p:nvPr/>
        </p:nvGrpSpPr>
        <p:grpSpPr>
          <a:xfrm>
            <a:off x="0" y="1301107"/>
            <a:ext cx="8581456" cy="830997"/>
            <a:chOff x="-76845" y="1805559"/>
            <a:chExt cx="8581456" cy="830997"/>
          </a:xfrm>
          <a:solidFill>
            <a:schemeClr val="accent1">
              <a:lumMod val="20000"/>
              <a:lumOff val="80000"/>
            </a:schemeClr>
          </a:solidFill>
        </p:grpSpPr>
        <p:cxnSp>
          <p:nvCxnSpPr>
            <p:cNvPr id="5" name="Straight Arrow Connector 4"/>
            <p:cNvCxnSpPr/>
            <p:nvPr/>
          </p:nvCxnSpPr>
          <p:spPr bwMode="auto">
            <a:xfrm>
              <a:off x="2740329" y="2246353"/>
              <a:ext cx="576064" cy="0"/>
            </a:xfrm>
            <a:prstGeom prst="straightConnector1">
              <a:avLst/>
            </a:prstGeom>
            <a:grpFill/>
            <a:ln w="19050" cap="flat" cmpd="sng" algn="ctr">
              <a:solidFill>
                <a:schemeClr val="tx1"/>
              </a:solidFill>
              <a:prstDash val="solid"/>
              <a:round/>
              <a:headEnd type="none" w="med" len="med"/>
              <a:tailEnd type="arrow"/>
            </a:ln>
            <a:effectLst/>
          </p:spPr>
        </p:cxnSp>
        <p:cxnSp>
          <p:nvCxnSpPr>
            <p:cNvPr id="16" name="Straight Arrow Connector 15"/>
            <p:cNvCxnSpPr/>
            <p:nvPr/>
          </p:nvCxnSpPr>
          <p:spPr bwMode="auto">
            <a:xfrm flipV="1">
              <a:off x="4333285" y="2246353"/>
              <a:ext cx="502262" cy="1"/>
            </a:xfrm>
            <a:prstGeom prst="straightConnector1">
              <a:avLst/>
            </a:prstGeom>
            <a:grpFill/>
            <a:ln w="19050" cap="flat" cmpd="sng" algn="ctr">
              <a:solidFill>
                <a:schemeClr val="tx1"/>
              </a:solidFill>
              <a:prstDash val="solid"/>
              <a:round/>
              <a:headEnd type="none" w="med" len="med"/>
              <a:tailEnd type="arrow"/>
            </a:ln>
            <a:effectLst/>
          </p:spPr>
        </p:cxnSp>
        <p:cxnSp>
          <p:nvCxnSpPr>
            <p:cNvPr id="17" name="Straight Arrow Connector 16"/>
            <p:cNvCxnSpPr/>
            <p:nvPr/>
          </p:nvCxnSpPr>
          <p:spPr bwMode="auto">
            <a:xfrm flipV="1">
              <a:off x="918322" y="2274230"/>
              <a:ext cx="504056" cy="2642"/>
            </a:xfrm>
            <a:prstGeom prst="straightConnector1">
              <a:avLst/>
            </a:prstGeom>
            <a:grpFill/>
            <a:ln w="19050" cap="flat" cmpd="sng" algn="ctr">
              <a:solidFill>
                <a:schemeClr val="tx1"/>
              </a:solidFill>
              <a:prstDash val="solid"/>
              <a:round/>
              <a:headEnd type="none" w="med" len="med"/>
              <a:tailEnd type="arrow"/>
            </a:ln>
            <a:effectLst/>
          </p:spPr>
        </p:cxnSp>
        <p:sp>
          <p:nvSpPr>
            <p:cNvPr id="20" name="TextBox 19"/>
            <p:cNvSpPr txBox="1"/>
            <p:nvPr/>
          </p:nvSpPr>
          <p:spPr>
            <a:xfrm>
              <a:off x="-76845" y="1805559"/>
              <a:ext cx="1565300" cy="830997"/>
            </a:xfrm>
            <a:prstGeom prst="rect">
              <a:avLst/>
            </a:prstGeom>
            <a:noFill/>
            <a:ln w="19050">
              <a:noFill/>
            </a:ln>
          </p:spPr>
          <p:txBody>
            <a:bodyPr wrap="none" rtlCol="0">
              <a:spAutoFit/>
            </a:bodyPr>
            <a:lstStyle/>
            <a:p>
              <a:pPr algn="ctr"/>
              <a:r>
                <a:rPr lang="en-US" sz="1200" b="1" dirty="0" smtClean="0">
                  <a:latin typeface="Times New Roman" panose="02020603050405020304" pitchFamily="18" charset="0"/>
                  <a:cs typeface="Times New Roman" panose="02020603050405020304" pitchFamily="18" charset="0"/>
                </a:rPr>
                <a:t>Low pass</a:t>
              </a:r>
            </a:p>
            <a:p>
              <a:pPr algn="ctr"/>
              <a:r>
                <a:rPr lang="en-US" sz="1200" b="1" dirty="0" smtClean="0">
                  <a:latin typeface="Times New Roman" panose="02020603050405020304" pitchFamily="18" charset="0"/>
                  <a:cs typeface="Times New Roman" panose="02020603050405020304" pitchFamily="18" charset="0"/>
                </a:rPr>
                <a:t> complex envelope </a:t>
              </a:r>
            </a:p>
            <a:p>
              <a:pPr algn="ctr"/>
              <a:endParaRPr lang="en-US" sz="1200" b="1" dirty="0" smtClean="0">
                <a:latin typeface="Times New Roman" panose="02020603050405020304" pitchFamily="18" charset="0"/>
                <a:cs typeface="Times New Roman" panose="02020603050405020304" pitchFamily="18" charset="0"/>
              </a:endParaRPr>
            </a:p>
            <a:p>
              <a:pPr algn="ctr"/>
              <a:r>
                <a:rPr lang="en-US" sz="1200" b="1" dirty="0" smtClean="0">
                  <a:latin typeface="Times New Roman" panose="02020603050405020304" pitchFamily="18" charset="0"/>
                  <a:cs typeface="Times New Roman" panose="02020603050405020304" pitchFamily="18" charset="0"/>
                </a:rPr>
                <a:t>of the received signal</a:t>
              </a:r>
              <a:endParaRPr lang="en-US" sz="12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9" name="Rectangle 38"/>
                <p:cNvSpPr/>
                <p:nvPr/>
              </p:nvSpPr>
              <p:spPr bwMode="auto">
                <a:xfrm>
                  <a:off x="1431158" y="1930910"/>
                  <a:ext cx="1309171" cy="630942"/>
                </a:xfrm>
                <a:prstGeom prst="rect">
                  <a:avLst/>
                </a:prstGeom>
                <a:grp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algn="ctr"/>
                  <a:r>
                    <a:rPr lang="en-US" sz="1200" b="1" dirty="0">
                      <a:latin typeface="Times New Roman" panose="02020603050405020304" pitchFamily="18" charset="0"/>
                      <a:cs typeface="Times New Roman" panose="02020603050405020304" pitchFamily="18" charset="0"/>
                    </a:rPr>
                    <a:t>Matched Filter</a:t>
                  </a:r>
                </a:p>
                <a:p>
                  <a:pPr algn="ctr"/>
                  <a:r>
                    <a:rPr lang="en-US" sz="1100" b="1" dirty="0" smtClean="0">
                      <a:latin typeface="Times New Roman" panose="02020603050405020304" pitchFamily="18" charset="0"/>
                      <a:cs typeface="Times New Roman" panose="02020603050405020304" pitchFamily="18" charset="0"/>
                    </a:rPr>
                    <a:t>(pulse-level</a:t>
                  </a:r>
                  <a:r>
                    <a:rPr lang="en-US" sz="1100" b="1" dirty="0">
                      <a:latin typeface="Times New Roman" panose="02020603050405020304" pitchFamily="18" charset="0"/>
                      <a:cs typeface="Times New Roman" panose="02020603050405020304" pitchFamily="18" charset="0"/>
                    </a:rPr>
                    <a:t>)</a:t>
                  </a:r>
                </a:p>
                <a:p>
                  <a:pPr algn="ctr"/>
                  <a14:m>
                    <m:oMathPara xmlns:m="http://schemas.openxmlformats.org/officeDocument/2006/math">
                      <m:oMathParaPr>
                        <m:jc m:val="centerGroup"/>
                      </m:oMathParaPr>
                      <m:oMath xmlns:m="http://schemas.openxmlformats.org/officeDocument/2006/math">
                        <m:r>
                          <a:rPr lang="en-US" sz="1200" b="1" i="1">
                            <a:latin typeface="Cambria Math"/>
                            <a:cs typeface="Times New Roman" panose="02020603050405020304" pitchFamily="18" charset="0"/>
                          </a:rPr>
                          <m:t>𝒉</m:t>
                        </m:r>
                        <m:d>
                          <m:dPr>
                            <m:ctrlPr>
                              <a:rPr lang="en-US" sz="1200" b="1" i="1">
                                <a:latin typeface="Cambria Math"/>
                                <a:cs typeface="Times New Roman" panose="02020603050405020304" pitchFamily="18" charset="0"/>
                              </a:rPr>
                            </m:ctrlPr>
                          </m:dPr>
                          <m:e>
                            <m:r>
                              <a:rPr lang="en-US" sz="1200" b="1" i="1">
                                <a:latin typeface="Cambria Math"/>
                                <a:cs typeface="Times New Roman" panose="02020603050405020304" pitchFamily="18" charset="0"/>
                              </a:rPr>
                              <m:t>𝒕</m:t>
                            </m:r>
                          </m:e>
                        </m:d>
                        <m:r>
                          <a:rPr lang="en-US" sz="1200" b="1" i="1">
                            <a:latin typeface="Cambria Math"/>
                            <a:cs typeface="Times New Roman" panose="02020603050405020304" pitchFamily="18" charset="0"/>
                          </a:rPr>
                          <m:t>=</m:t>
                        </m:r>
                        <m:r>
                          <a:rPr lang="en-US" sz="1200" b="1" i="1">
                            <a:latin typeface="Cambria Math"/>
                            <a:cs typeface="Times New Roman" panose="02020603050405020304" pitchFamily="18" charset="0"/>
                          </a:rPr>
                          <m:t>𝒑</m:t>
                        </m:r>
                        <m:d>
                          <m:dPr>
                            <m:ctrlPr>
                              <a:rPr lang="en-US" sz="1200" b="1" i="1">
                                <a:latin typeface="Cambria Math"/>
                                <a:cs typeface="Times New Roman" panose="02020603050405020304" pitchFamily="18" charset="0"/>
                              </a:rPr>
                            </m:ctrlPr>
                          </m:dPr>
                          <m:e>
                            <m:r>
                              <a:rPr lang="en-US" sz="1200" b="1" i="1">
                                <a:latin typeface="Cambria Math"/>
                                <a:cs typeface="Times New Roman" panose="02020603050405020304" pitchFamily="18" charset="0"/>
                              </a:rPr>
                              <m:t>𝒕</m:t>
                            </m:r>
                          </m:e>
                        </m:d>
                      </m:oMath>
                    </m:oMathPara>
                  </a14:m>
                  <a:endParaRPr kumimoji="1" lang="en-US" sz="1200" b="1" i="0" u="none" strike="noStrike" cap="none" normalizeH="0" baseline="0" dirty="0" smtClean="0">
                    <a:ln>
                      <a:noFill/>
                    </a:ln>
                    <a:solidFill>
                      <a:schemeClr val="tx1"/>
                    </a:solidFill>
                    <a:effectLst/>
                    <a:latin typeface="산돌고딕B" pitchFamily="18" charset="-127"/>
                    <a:ea typeface="산돌고딕B" pitchFamily="18" charset="-127"/>
                  </a:endParaRPr>
                </a:p>
              </p:txBody>
            </p:sp>
          </mc:Choice>
          <mc:Fallback xmlns="">
            <p:sp>
              <p:nvSpPr>
                <p:cNvPr id="39" name="Rectangle 38"/>
                <p:cNvSpPr>
                  <a:spLocks noRot="1" noChangeAspect="1" noMove="1" noResize="1" noEditPoints="1" noAdjustHandles="1" noChangeArrowheads="1" noChangeShapeType="1" noTextEdit="1"/>
                </p:cNvSpPr>
                <p:nvPr/>
              </p:nvSpPr>
              <p:spPr bwMode="auto">
                <a:xfrm>
                  <a:off x="1431158" y="1930910"/>
                  <a:ext cx="1309171" cy="630942"/>
                </a:xfrm>
                <a:prstGeom prst="rect">
                  <a:avLst/>
                </a:prstGeom>
                <a:blipFill rotWithShape="1">
                  <a:blip r:embed="rId2"/>
                  <a:stretch>
                    <a:fillRect/>
                  </a:stretch>
                </a:blipFill>
                <a:ln w="19050" cap="flat" cmpd="sng" algn="ctr">
                  <a:solidFill>
                    <a:schemeClr val="tx1"/>
                  </a:solidFill>
                  <a:prstDash val="solid"/>
                  <a:round/>
                  <a:headEnd type="none" w="med" len="med"/>
                  <a:tailEnd type="none" w="med" len="med"/>
                </a:ln>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1" name="TextBox 40"/>
                <p:cNvSpPr txBox="1"/>
                <p:nvPr/>
              </p:nvSpPr>
              <p:spPr>
                <a:xfrm>
                  <a:off x="3316393" y="1933068"/>
                  <a:ext cx="1008112" cy="646331"/>
                </a:xfrm>
                <a:prstGeom prst="rect">
                  <a:avLst/>
                </a:prstGeom>
                <a:grpFill/>
                <a:ln w="19050">
                  <a:solidFill>
                    <a:schemeClr val="tx1"/>
                  </a:solidFill>
                </a:ln>
              </p:spPr>
              <p:txBody>
                <a:bodyPr wrap="square" rtlCol="0">
                  <a:spAutoFit/>
                </a:bodyPr>
                <a:lstStyle/>
                <a:p>
                  <a:pPr algn="ctr"/>
                  <a:r>
                    <a:rPr lang="en-US" sz="1200" b="1" dirty="0" smtClean="0">
                      <a:latin typeface="Times New Roman" panose="02020603050405020304" pitchFamily="18" charset="0"/>
                      <a:cs typeface="Times New Roman" panose="02020603050405020304" pitchFamily="18" charset="0"/>
                    </a:rPr>
                    <a:t>Envelope </a:t>
                  </a:r>
                </a:p>
                <a:p>
                  <a:pPr algn="ctr"/>
                  <a:r>
                    <a:rPr lang="en-US" sz="1200" b="1" dirty="0" smtClean="0">
                      <a:latin typeface="Times New Roman" panose="02020603050405020304" pitchFamily="18" charset="0"/>
                      <a:cs typeface="Times New Roman" panose="02020603050405020304" pitchFamily="18" charset="0"/>
                    </a:rPr>
                    <a:t>Detector</a:t>
                  </a:r>
                </a:p>
                <a:p>
                  <a:pPr algn="ctr"/>
                  <a14:m>
                    <m:oMathPara xmlns:m="http://schemas.openxmlformats.org/officeDocument/2006/math">
                      <m:oMathParaPr>
                        <m:jc m:val="centerGroup"/>
                      </m:oMathParaPr>
                      <m:oMath xmlns:m="http://schemas.openxmlformats.org/officeDocument/2006/math">
                        <m:d>
                          <m:dPr>
                            <m:begChr m:val="|"/>
                            <m:endChr m:val="|"/>
                            <m:ctrlPr>
                              <a:rPr lang="en-US" sz="1200" b="1" i="1" smtClean="0">
                                <a:latin typeface="Cambria Math"/>
                                <a:cs typeface="Times New Roman" panose="02020603050405020304" pitchFamily="18" charset="0"/>
                              </a:rPr>
                            </m:ctrlPr>
                          </m:dPr>
                          <m:e>
                            <m:r>
                              <a:rPr lang="en-US" sz="1200" b="1" i="1" smtClean="0">
                                <a:latin typeface="Cambria Math"/>
                                <a:cs typeface="Times New Roman" panose="02020603050405020304" pitchFamily="18" charset="0"/>
                              </a:rPr>
                              <m:t>𝒚</m:t>
                            </m:r>
                            <m:r>
                              <a:rPr lang="en-US" sz="1200" b="1" i="1" smtClean="0">
                                <a:latin typeface="Cambria Math"/>
                                <a:cs typeface="Times New Roman" panose="02020603050405020304" pitchFamily="18" charset="0"/>
                              </a:rPr>
                              <m:t>(</m:t>
                            </m:r>
                            <m:r>
                              <a:rPr lang="en-US" sz="1200" b="1" i="1" smtClean="0">
                                <a:latin typeface="Cambria Math"/>
                                <a:cs typeface="Times New Roman" panose="02020603050405020304" pitchFamily="18" charset="0"/>
                              </a:rPr>
                              <m:t>𝒕</m:t>
                            </m:r>
                            <m:r>
                              <a:rPr lang="en-US" sz="1200" b="1" i="1" smtClean="0">
                                <a:latin typeface="Cambria Math"/>
                                <a:cs typeface="Times New Roman" panose="02020603050405020304" pitchFamily="18" charset="0"/>
                              </a:rPr>
                              <m:t>)</m:t>
                            </m:r>
                          </m:e>
                        </m:d>
                      </m:oMath>
                    </m:oMathPara>
                  </a14:m>
                  <a:endParaRPr lang="en-US" sz="1200" b="1" dirty="0" smtClean="0">
                    <a:latin typeface="Times New Roman" panose="02020603050405020304" pitchFamily="18" charset="0"/>
                    <a:cs typeface="Times New Roman" panose="02020603050405020304" pitchFamily="18" charset="0"/>
                  </a:endParaRPr>
                </a:p>
              </p:txBody>
            </p:sp>
          </mc:Choice>
          <mc:Fallback xmlns="">
            <p:sp>
              <p:nvSpPr>
                <p:cNvPr id="41" name="TextBox 40"/>
                <p:cNvSpPr txBox="1">
                  <a:spLocks noRot="1" noChangeAspect="1" noMove="1" noResize="1" noEditPoints="1" noAdjustHandles="1" noChangeArrowheads="1" noChangeShapeType="1" noTextEdit="1"/>
                </p:cNvSpPr>
                <p:nvPr/>
              </p:nvSpPr>
              <p:spPr>
                <a:xfrm>
                  <a:off x="3316393" y="1933068"/>
                  <a:ext cx="1008112" cy="646331"/>
                </a:xfrm>
                <a:prstGeom prst="rect">
                  <a:avLst/>
                </a:prstGeom>
                <a:blipFill rotWithShape="1">
                  <a:blip r:embed="rId3"/>
                  <a:stretch>
                    <a:fillRect b="-1835"/>
                  </a:stretch>
                </a:blipFill>
                <a:ln w="1905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2" name="Rectangle 41"/>
                <p:cNvSpPr/>
                <p:nvPr/>
              </p:nvSpPr>
              <p:spPr>
                <a:xfrm>
                  <a:off x="2783967" y="1938775"/>
                  <a:ext cx="488788" cy="261610"/>
                </a:xfrm>
                <a:prstGeom prst="rect">
                  <a:avLst/>
                </a:prstGeom>
                <a:noFill/>
                <a:ln w="19050">
                  <a:noFill/>
                </a:ln>
              </p:spPr>
              <p:txBody>
                <a:bodyPr wrap="none">
                  <a:spAutoFit/>
                </a:bodyPr>
                <a:lstStyle/>
                <a:p>
                  <a:pPr/>
                  <a14:m>
                    <m:oMathPara xmlns:m="http://schemas.openxmlformats.org/officeDocument/2006/math">
                      <m:oMathParaPr>
                        <m:jc m:val="centerGroup"/>
                      </m:oMathParaPr>
                      <m:oMath xmlns:m="http://schemas.openxmlformats.org/officeDocument/2006/math">
                        <m:r>
                          <a:rPr lang="en-US" sz="1050" b="1" i="1" smtClean="0">
                            <a:latin typeface="Cambria Math"/>
                            <a:cs typeface="Times New Roman" panose="02020603050405020304" pitchFamily="18" charset="0"/>
                          </a:rPr>
                          <m:t>𝒚</m:t>
                        </m:r>
                        <m:d>
                          <m:dPr>
                            <m:ctrlPr>
                              <a:rPr lang="en-US" sz="1050" b="1" i="1">
                                <a:latin typeface="Cambria Math"/>
                                <a:cs typeface="Times New Roman" panose="02020603050405020304" pitchFamily="18" charset="0"/>
                              </a:rPr>
                            </m:ctrlPr>
                          </m:dPr>
                          <m:e>
                            <m:r>
                              <a:rPr lang="en-US" sz="1050" b="1" i="1">
                                <a:latin typeface="Cambria Math"/>
                                <a:cs typeface="Times New Roman" panose="02020603050405020304" pitchFamily="18" charset="0"/>
                              </a:rPr>
                              <m:t>𝒕</m:t>
                            </m:r>
                          </m:e>
                        </m:d>
                      </m:oMath>
                    </m:oMathPara>
                  </a14:m>
                  <a:endParaRPr lang="en-US" sz="1050" b="1" dirty="0"/>
                </a:p>
              </p:txBody>
            </p:sp>
          </mc:Choice>
          <mc:Fallback xmlns="">
            <p:sp>
              <p:nvSpPr>
                <p:cNvPr id="42" name="Rectangle 41"/>
                <p:cNvSpPr>
                  <a:spLocks noRot="1" noChangeAspect="1" noMove="1" noResize="1" noEditPoints="1" noAdjustHandles="1" noChangeArrowheads="1" noChangeShapeType="1" noTextEdit="1"/>
                </p:cNvSpPr>
                <p:nvPr/>
              </p:nvSpPr>
              <p:spPr>
                <a:xfrm>
                  <a:off x="2783967" y="1938775"/>
                  <a:ext cx="488788" cy="261610"/>
                </a:xfrm>
                <a:prstGeom prst="rect">
                  <a:avLst/>
                </a:prstGeom>
                <a:blipFill rotWithShape="1">
                  <a:blip r:embed="rId4"/>
                  <a:stretch>
                    <a:fillRect/>
                  </a:stretch>
                </a:blipFill>
                <a:ln w="19050">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3" name="TextBox 42"/>
                <p:cNvSpPr txBox="1"/>
                <p:nvPr/>
              </p:nvSpPr>
              <p:spPr>
                <a:xfrm>
                  <a:off x="4812977" y="1933068"/>
                  <a:ext cx="922625" cy="629852"/>
                </a:xfrm>
                <a:prstGeom prst="rect">
                  <a:avLst/>
                </a:prstGeom>
                <a:grpFill/>
                <a:ln w="19050">
                  <a:solidFill>
                    <a:schemeClr val="tx1"/>
                  </a:solidFill>
                </a:ln>
              </p:spPr>
              <p:txBody>
                <a:bodyPr wrap="none" rtlCol="0">
                  <a:spAutoFit/>
                </a:bodyPr>
                <a:lstStyle/>
                <a:p>
                  <a:pPr algn="ctr"/>
                  <a:r>
                    <a:rPr lang="en-US" sz="1200" b="1" dirty="0" smtClean="0">
                      <a:latin typeface="Times New Roman" panose="02020603050405020304" pitchFamily="18" charset="0"/>
                      <a:cs typeface="Times New Roman" panose="02020603050405020304" pitchFamily="18" charset="0"/>
                    </a:rPr>
                    <a:t>Sampler</a:t>
                  </a:r>
                </a:p>
                <a:p>
                  <a:pPr algn="ctr"/>
                  <a14:m>
                    <m:oMathPara xmlns:m="http://schemas.openxmlformats.org/officeDocument/2006/math">
                      <m:oMathParaPr>
                        <m:jc m:val="centerGroup"/>
                      </m:oMathParaPr>
                      <m:oMath xmlns:m="http://schemas.openxmlformats.org/officeDocument/2006/math">
                        <m:sSub>
                          <m:sSubPr>
                            <m:ctrlPr>
                              <a:rPr lang="en-US" sz="1200" b="1" i="1">
                                <a:latin typeface="Cambria Math"/>
                                <a:cs typeface="Times New Roman" panose="02020603050405020304" pitchFamily="18" charset="0"/>
                              </a:rPr>
                            </m:ctrlPr>
                          </m:sSubPr>
                          <m:e>
                            <m:r>
                              <a:rPr lang="en-US" sz="1200" b="1" i="1">
                                <a:latin typeface="Cambria Math"/>
                                <a:cs typeface="Times New Roman" panose="02020603050405020304" pitchFamily="18" charset="0"/>
                              </a:rPr>
                              <m:t>𝑻</m:t>
                            </m:r>
                          </m:e>
                          <m:sub>
                            <m:r>
                              <a:rPr lang="en-US" sz="1200" b="1" i="1">
                                <a:latin typeface="Cambria Math"/>
                                <a:cs typeface="Times New Roman" panose="02020603050405020304" pitchFamily="18" charset="0"/>
                              </a:rPr>
                              <m:t>𝒔</m:t>
                            </m:r>
                          </m:sub>
                        </m:sSub>
                        <m:r>
                          <a:rPr lang="en-US" sz="1200" b="1" i="1">
                            <a:latin typeface="Cambria Math"/>
                            <a:cs typeface="Times New Roman" panose="02020603050405020304" pitchFamily="18" charset="0"/>
                          </a:rPr>
                          <m:t>=</m:t>
                        </m:r>
                        <m:f>
                          <m:fPr>
                            <m:ctrlPr>
                              <a:rPr lang="en-US" sz="1200" b="1" i="1">
                                <a:latin typeface="Cambria Math"/>
                                <a:cs typeface="Times New Roman" panose="02020603050405020304" pitchFamily="18" charset="0"/>
                              </a:rPr>
                            </m:ctrlPr>
                          </m:fPr>
                          <m:num>
                            <m:sSub>
                              <m:sSubPr>
                                <m:ctrlPr>
                                  <a:rPr lang="en-US" sz="1200" b="1" i="1">
                                    <a:latin typeface="Cambria Math"/>
                                    <a:cs typeface="Times New Roman" panose="02020603050405020304" pitchFamily="18" charset="0"/>
                                  </a:rPr>
                                </m:ctrlPr>
                              </m:sSubPr>
                              <m:e>
                                <m:r>
                                  <a:rPr lang="en-US" sz="1200" b="1" i="1">
                                    <a:latin typeface="Cambria Math"/>
                                    <a:cs typeface="Times New Roman" panose="02020603050405020304" pitchFamily="18" charset="0"/>
                                  </a:rPr>
                                  <m:t>𝑻</m:t>
                                </m:r>
                              </m:e>
                              <m:sub>
                                <m:r>
                                  <a:rPr lang="en-US" sz="1200" b="1" i="1">
                                    <a:latin typeface="Cambria Math"/>
                                    <a:cs typeface="Times New Roman" panose="02020603050405020304" pitchFamily="18" charset="0"/>
                                  </a:rPr>
                                  <m:t>𝒄𝒉𝒊𝒑</m:t>
                                </m:r>
                              </m:sub>
                            </m:sSub>
                          </m:num>
                          <m:den>
                            <m:r>
                              <a:rPr lang="en-US" sz="1200" b="1" i="1" smtClean="0">
                                <a:latin typeface="Cambria Math"/>
                                <a:cs typeface="Times New Roman" panose="02020603050405020304" pitchFamily="18" charset="0"/>
                              </a:rPr>
                              <m:t>𝒌</m:t>
                            </m:r>
                          </m:den>
                        </m:f>
                      </m:oMath>
                    </m:oMathPara>
                  </a14:m>
                  <a:endParaRPr lang="en-US" sz="1200" b="1" dirty="0">
                    <a:latin typeface="Times New Roman" panose="02020603050405020304" pitchFamily="18" charset="0"/>
                    <a:cs typeface="Times New Roman" panose="02020603050405020304" pitchFamily="18" charset="0"/>
                  </a:endParaRPr>
                </a:p>
              </p:txBody>
            </p:sp>
          </mc:Choice>
          <mc:Fallback xmlns="">
            <p:sp>
              <p:nvSpPr>
                <p:cNvPr id="43" name="TextBox 42"/>
                <p:cNvSpPr txBox="1">
                  <a:spLocks noRot="1" noChangeAspect="1" noMove="1" noResize="1" noEditPoints="1" noAdjustHandles="1" noChangeArrowheads="1" noChangeShapeType="1" noTextEdit="1"/>
                </p:cNvSpPr>
                <p:nvPr/>
              </p:nvSpPr>
              <p:spPr>
                <a:xfrm>
                  <a:off x="4812977" y="1933068"/>
                  <a:ext cx="922625" cy="629852"/>
                </a:xfrm>
                <a:prstGeom prst="rect">
                  <a:avLst/>
                </a:prstGeom>
                <a:blipFill rotWithShape="1">
                  <a:blip r:embed="rId5"/>
                  <a:stretch>
                    <a:fillRect/>
                  </a:stretch>
                </a:blipFill>
                <a:ln w="19050">
                  <a:solidFill>
                    <a:schemeClr val="tx1"/>
                  </a:solidFill>
                </a:ln>
              </p:spPr>
              <p:txBody>
                <a:bodyPr/>
                <a:lstStyle/>
                <a:p>
                  <a:r>
                    <a:rPr lang="en-US">
                      <a:noFill/>
                    </a:rPr>
                    <a:t> </a:t>
                  </a:r>
                </a:p>
              </p:txBody>
            </p:sp>
          </mc:Fallback>
        </mc:AlternateContent>
        <p:sp>
          <p:nvSpPr>
            <p:cNvPr id="44" name="TextBox 43"/>
            <p:cNvSpPr txBox="1"/>
            <p:nvPr/>
          </p:nvSpPr>
          <p:spPr>
            <a:xfrm>
              <a:off x="6215293" y="1877508"/>
              <a:ext cx="761017" cy="738664"/>
            </a:xfrm>
            <a:prstGeom prst="rect">
              <a:avLst/>
            </a:prstGeom>
            <a:grpFill/>
            <a:ln w="19050">
              <a:solidFill>
                <a:schemeClr val="tx1"/>
              </a:solidFill>
            </a:ln>
          </p:spPr>
          <p:txBody>
            <a:bodyPr wrap="square" rtlCol="0">
              <a:spAutoFit/>
            </a:bodyPr>
            <a:lstStyle/>
            <a:p>
              <a:pPr algn="ctr"/>
              <a:endParaRPr lang="en-US" sz="1400" b="1" dirty="0" smtClean="0">
                <a:latin typeface="Times New Roman" panose="02020603050405020304" pitchFamily="18" charset="0"/>
                <a:cs typeface="Times New Roman" panose="02020603050405020304" pitchFamily="18" charset="0"/>
              </a:endParaRPr>
            </a:p>
            <a:p>
              <a:pPr algn="ctr"/>
              <a:r>
                <a:rPr lang="en-US" sz="1400" b="1" dirty="0" smtClean="0">
                  <a:latin typeface="Times New Roman" panose="02020603050405020304" pitchFamily="18" charset="0"/>
                  <a:cs typeface="Times New Roman" panose="02020603050405020304" pitchFamily="18" charset="0"/>
                </a:rPr>
                <a:t>ADC</a:t>
              </a:r>
            </a:p>
            <a:p>
              <a:pPr algn="ctr"/>
              <a:endParaRPr lang="en-US" sz="1400" b="1" dirty="0">
                <a:latin typeface="Times New Roman" panose="02020603050405020304" pitchFamily="18" charset="0"/>
                <a:cs typeface="Times New Roman" panose="02020603050405020304" pitchFamily="18" charset="0"/>
              </a:endParaRPr>
            </a:p>
          </p:txBody>
        </p:sp>
        <p:cxnSp>
          <p:nvCxnSpPr>
            <p:cNvPr id="45" name="Straight Arrow Connector 44"/>
            <p:cNvCxnSpPr/>
            <p:nvPr/>
          </p:nvCxnSpPr>
          <p:spPr bwMode="auto">
            <a:xfrm flipV="1">
              <a:off x="5713031" y="2256233"/>
              <a:ext cx="502262" cy="1"/>
            </a:xfrm>
            <a:prstGeom prst="straightConnector1">
              <a:avLst/>
            </a:prstGeom>
            <a:grpFill/>
            <a:ln w="19050" cap="flat" cmpd="sng" algn="ctr">
              <a:solidFill>
                <a:schemeClr val="tx1"/>
              </a:solidFill>
              <a:prstDash val="solid"/>
              <a:round/>
              <a:headEnd type="none" w="med" len="med"/>
              <a:tailEnd type="arrow"/>
            </a:ln>
            <a:effectLst/>
          </p:spPr>
        </p:cxnSp>
        <p:sp>
          <p:nvSpPr>
            <p:cNvPr id="46" name="TextBox 45"/>
            <p:cNvSpPr txBox="1"/>
            <p:nvPr/>
          </p:nvSpPr>
          <p:spPr>
            <a:xfrm>
              <a:off x="7466955" y="1915521"/>
              <a:ext cx="1037656" cy="646331"/>
            </a:xfrm>
            <a:prstGeom prst="rect">
              <a:avLst/>
            </a:prstGeom>
            <a:grpFill/>
            <a:ln w="19050">
              <a:solidFill>
                <a:schemeClr val="tx1"/>
              </a:solidFill>
            </a:ln>
          </p:spPr>
          <p:txBody>
            <a:bodyPr wrap="none" rtlCol="0">
              <a:spAutoFit/>
            </a:bodyPr>
            <a:lstStyle/>
            <a:p>
              <a:pPr algn="ctr"/>
              <a:r>
                <a:rPr lang="en-US" sz="1200" b="1" dirty="0" smtClean="0">
                  <a:latin typeface="Times New Roman" panose="02020603050405020304" pitchFamily="18" charset="0"/>
                  <a:cs typeface="Times New Roman" panose="02020603050405020304" pitchFamily="18" charset="0"/>
                </a:rPr>
                <a:t>Baseband</a:t>
              </a:r>
            </a:p>
            <a:p>
              <a:pPr algn="ctr"/>
              <a:r>
                <a:rPr lang="en-US" sz="1200" b="1" dirty="0" smtClean="0">
                  <a:latin typeface="Times New Roman" panose="02020603050405020304" pitchFamily="18" charset="0"/>
                  <a:cs typeface="Times New Roman" panose="02020603050405020304" pitchFamily="18" charset="0"/>
                </a:rPr>
                <a:t> Processing</a:t>
              </a:r>
              <a:endParaRPr lang="en-US" sz="1200" b="1" dirty="0">
                <a:latin typeface="Times New Roman" panose="02020603050405020304" pitchFamily="18" charset="0"/>
                <a:cs typeface="Times New Roman" panose="02020603050405020304" pitchFamily="18" charset="0"/>
              </a:endParaRPr>
            </a:p>
            <a:p>
              <a:endParaRPr lang="en-US" sz="1200" b="1" dirty="0"/>
            </a:p>
          </p:txBody>
        </p:sp>
        <p:cxnSp>
          <p:nvCxnSpPr>
            <p:cNvPr id="47" name="Straight Arrow Connector 46"/>
            <p:cNvCxnSpPr>
              <a:stCxn id="44" idx="3"/>
            </p:cNvCxnSpPr>
            <p:nvPr/>
          </p:nvCxnSpPr>
          <p:spPr bwMode="auto">
            <a:xfrm>
              <a:off x="6976310" y="2246840"/>
              <a:ext cx="484790" cy="1"/>
            </a:xfrm>
            <a:prstGeom prst="straightConnector1">
              <a:avLst/>
            </a:prstGeom>
            <a:grpFill/>
            <a:ln w="19050" cap="flat" cmpd="sng" algn="ctr">
              <a:solidFill>
                <a:schemeClr val="tx1"/>
              </a:solidFill>
              <a:prstDash val="solid"/>
              <a:round/>
              <a:headEnd type="none" w="med" len="med"/>
              <a:tailEnd type="arrow"/>
            </a:ln>
            <a:effectLst/>
          </p:spPr>
        </p:cxnSp>
      </p:grpSp>
      <mc:AlternateContent xmlns:mc="http://schemas.openxmlformats.org/markup-compatibility/2006" xmlns:a14="http://schemas.microsoft.com/office/drawing/2010/main">
        <mc:Choice Requires="a14">
          <p:sp>
            <p:nvSpPr>
              <p:cNvPr id="2" name="TextBox 1"/>
              <p:cNvSpPr txBox="1"/>
              <p:nvPr/>
            </p:nvSpPr>
            <p:spPr>
              <a:xfrm>
                <a:off x="831266" y="4419600"/>
                <a:ext cx="7750840" cy="1779205"/>
              </a:xfrm>
              <a:prstGeom prst="rect">
                <a:avLst/>
              </a:prstGeom>
              <a:noFill/>
            </p:spPr>
            <p:txBody>
              <a:bodyPr wrap="none" rtlCol="0">
                <a:spAutoFit/>
              </a:bodyPr>
              <a:lstStyle/>
              <a:p>
                <a:pPr marL="285750" indent="-285750">
                  <a:buFont typeface="Arial" panose="020B0604020202020204" pitchFamily="34" charset="0"/>
                  <a:buChar char="•"/>
                </a:pPr>
                <a:r>
                  <a:rPr lang="en-US" sz="1800" b="1" dirty="0" smtClean="0">
                    <a:cs typeface="Times New Roman" panose="02020603050405020304" pitchFamily="18" charset="0"/>
                  </a:rPr>
                  <a:t>Ideal non-coherent receiver architecture </a:t>
                </a:r>
                <a:r>
                  <a:rPr lang="en-US" sz="1800" dirty="0" smtClean="0">
                    <a:cs typeface="Times New Roman" panose="02020603050405020304" pitchFamily="18" charset="0"/>
                  </a:rPr>
                  <a:t>used for benchmarking.</a:t>
                </a:r>
              </a:p>
              <a:p>
                <a:pPr marL="285750" indent="-285750">
                  <a:buFont typeface="Arial" panose="020B0604020202020204" pitchFamily="34" charset="0"/>
                  <a:buChar char="•"/>
                </a:pPr>
                <a:r>
                  <a:rPr lang="en-US" sz="1800" dirty="0" smtClean="0">
                    <a:cs typeface="Times New Roman" panose="02020603050405020304" pitchFamily="18" charset="0"/>
                  </a:rPr>
                  <a:t>For RF front-end, </a:t>
                </a:r>
                <a:r>
                  <a:rPr lang="en-US" sz="1800" b="1" dirty="0" smtClean="0">
                    <a:cs typeface="Times New Roman" panose="02020603050405020304" pitchFamily="18" charset="0"/>
                  </a:rPr>
                  <a:t>ideal down-conversion</a:t>
                </a:r>
                <a:r>
                  <a:rPr lang="en-US" sz="1800" dirty="0" smtClean="0">
                    <a:cs typeface="Times New Roman" panose="02020603050405020304" pitchFamily="18" charset="0"/>
                  </a:rPr>
                  <a:t> is assumed </a:t>
                </a:r>
              </a:p>
              <a:p>
                <a:pPr marL="285750" indent="-285750">
                  <a:buFont typeface="Arial" panose="020B0604020202020204" pitchFamily="34" charset="0"/>
                  <a:buChar char="•"/>
                </a:pPr>
                <a:r>
                  <a:rPr lang="en-US" sz="1800" b="1" dirty="0" smtClean="0">
                    <a:cs typeface="Times New Roman" panose="02020603050405020304" pitchFamily="18" charset="0"/>
                  </a:rPr>
                  <a:t>Analog matched filter</a:t>
                </a:r>
                <a:r>
                  <a:rPr lang="en-US" sz="1800" dirty="0" smtClean="0">
                    <a:cs typeface="Times New Roman" panose="02020603050405020304" pitchFamily="18" charset="0"/>
                  </a:rPr>
                  <a:t>, matched to the transmit pulse, is used at the baseband.</a:t>
                </a:r>
              </a:p>
              <a:p>
                <a:pPr marL="285750" indent="-285750">
                  <a:buFont typeface="Arial" panose="020B0604020202020204" pitchFamily="34" charset="0"/>
                  <a:buChar char="•"/>
                </a:pPr>
                <a:r>
                  <a:rPr lang="en-US" sz="1800" dirty="0" smtClean="0">
                    <a:cs typeface="Times New Roman" panose="02020603050405020304" pitchFamily="18" charset="0"/>
                  </a:rPr>
                  <a:t>Output of the envelope detector is sampled at </a:t>
                </a:r>
                <a14:m>
                  <m:oMath xmlns:m="http://schemas.openxmlformats.org/officeDocument/2006/math">
                    <m:sSub>
                      <m:sSubPr>
                        <m:ctrlPr>
                          <a:rPr lang="en-US" sz="1800" b="1" i="1">
                            <a:latin typeface="Cambria Math"/>
                            <a:cs typeface="Times New Roman" panose="02020603050405020304" pitchFamily="18" charset="0"/>
                          </a:rPr>
                        </m:ctrlPr>
                      </m:sSubPr>
                      <m:e>
                        <m:r>
                          <a:rPr lang="en-US" sz="1800" b="1" i="1" smtClean="0">
                            <a:latin typeface="Cambria Math"/>
                            <a:cs typeface="Times New Roman" panose="02020603050405020304" pitchFamily="18" charset="0"/>
                          </a:rPr>
                          <m:t>𝒇</m:t>
                        </m:r>
                      </m:e>
                      <m:sub>
                        <m:r>
                          <a:rPr lang="en-US" sz="1800" b="1" i="1">
                            <a:latin typeface="Cambria Math"/>
                            <a:cs typeface="Times New Roman" panose="02020603050405020304" pitchFamily="18" charset="0"/>
                          </a:rPr>
                          <m:t>𝒔</m:t>
                        </m:r>
                      </m:sub>
                    </m:sSub>
                    <m:r>
                      <a:rPr lang="en-US" sz="1800" b="1" i="1">
                        <a:latin typeface="Cambria Math"/>
                        <a:cs typeface="Times New Roman" panose="02020603050405020304" pitchFamily="18" charset="0"/>
                      </a:rPr>
                      <m:t>=</m:t>
                    </m:r>
                    <m:r>
                      <a:rPr lang="en-US" sz="1800" b="1" i="1" smtClean="0">
                        <a:latin typeface="Cambria Math"/>
                        <a:cs typeface="Times New Roman" panose="02020603050405020304" pitchFamily="18" charset="0"/>
                      </a:rPr>
                      <m:t>𝒌</m:t>
                    </m:r>
                    <m:sSub>
                      <m:sSubPr>
                        <m:ctrlPr>
                          <a:rPr lang="en-US" sz="1800" b="1" i="1" smtClean="0">
                            <a:latin typeface="Cambria Math"/>
                            <a:cs typeface="Times New Roman" panose="02020603050405020304" pitchFamily="18" charset="0"/>
                          </a:rPr>
                        </m:ctrlPr>
                      </m:sSubPr>
                      <m:e>
                        <m:r>
                          <a:rPr lang="en-US" sz="1800" b="1" i="1" smtClean="0">
                            <a:latin typeface="Cambria Math"/>
                            <a:cs typeface="Times New Roman" panose="02020603050405020304" pitchFamily="18" charset="0"/>
                          </a:rPr>
                          <m:t>𝒇</m:t>
                        </m:r>
                      </m:e>
                      <m:sub>
                        <m:r>
                          <a:rPr lang="en-US" sz="1800" b="1" i="1" smtClean="0">
                            <a:latin typeface="Cambria Math"/>
                            <a:cs typeface="Times New Roman" panose="02020603050405020304" pitchFamily="18" charset="0"/>
                          </a:rPr>
                          <m:t>𝒄𝒉𝒊𝒑</m:t>
                        </m:r>
                      </m:sub>
                    </m:sSub>
                  </m:oMath>
                </a14:m>
                <a:r>
                  <a:rPr lang="en-US" sz="1800" b="1" dirty="0" smtClean="0">
                    <a:cs typeface="Times New Roman" panose="02020603050405020304" pitchFamily="18" charset="0"/>
                  </a:rPr>
                  <a:t> Hz</a:t>
                </a:r>
                <a:r>
                  <a:rPr lang="en-US" sz="1800" dirty="0" smtClean="0">
                    <a:cs typeface="Times New Roman" panose="02020603050405020304" pitchFamily="18" charset="0"/>
                  </a:rPr>
                  <a:t>. </a:t>
                </a:r>
              </a:p>
              <a:p>
                <a:pPr marL="285750" indent="-285750">
                  <a:buFont typeface="Arial" panose="020B0604020202020204" pitchFamily="34" charset="0"/>
                  <a:buChar char="•"/>
                </a:pPr>
                <a:r>
                  <a:rPr lang="en-US" sz="1800" dirty="0" smtClean="0">
                    <a:cs typeface="Times New Roman" panose="02020603050405020304" pitchFamily="18" charset="0"/>
                  </a:rPr>
                  <a:t>Baseband processing subsumes synchronization, demodulation,</a:t>
                </a:r>
              </a:p>
              <a:p>
                <a:r>
                  <a:rPr lang="en-US" sz="1800" dirty="0">
                    <a:cs typeface="Times New Roman" panose="02020603050405020304" pitchFamily="18" charset="0"/>
                  </a:rPr>
                  <a:t> </a:t>
                </a:r>
                <a:r>
                  <a:rPr lang="en-US" sz="1800" dirty="0" smtClean="0">
                    <a:cs typeface="Times New Roman" panose="02020603050405020304" pitchFamily="18" charset="0"/>
                  </a:rPr>
                  <a:t>     FEC decoding, de-interleaving etc.</a:t>
                </a:r>
                <a:endParaRPr lang="en-US" sz="1800" dirty="0">
                  <a:cs typeface="Times New Roman" panose="02020603050405020304"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831266" y="4419600"/>
                <a:ext cx="7750840" cy="1779205"/>
              </a:xfrm>
              <a:prstGeom prst="rect">
                <a:avLst/>
              </a:prstGeom>
              <a:blipFill rotWithShape="1">
                <a:blip r:embed="rId6"/>
                <a:stretch>
                  <a:fillRect l="-472" t="-1712" b="-4452"/>
                </a:stretch>
              </a:blipFill>
            </p:spPr>
            <p:txBody>
              <a:bodyPr/>
              <a:lstStyle/>
              <a:p>
                <a:r>
                  <a:rPr lang="en-US">
                    <a:noFill/>
                  </a:rPr>
                  <a:t> </a:t>
                </a:r>
              </a:p>
            </p:txBody>
          </p:sp>
        </mc:Fallback>
      </mc:AlternateContent>
      <p:grpSp>
        <p:nvGrpSpPr>
          <p:cNvPr id="18" name="Group 17"/>
          <p:cNvGrpSpPr/>
          <p:nvPr/>
        </p:nvGrpSpPr>
        <p:grpSpPr>
          <a:xfrm>
            <a:off x="103636" y="2743200"/>
            <a:ext cx="8964164" cy="1056620"/>
            <a:chOff x="33311" y="1229380"/>
            <a:chExt cx="8964164" cy="1056620"/>
          </a:xfrm>
        </p:grpSpPr>
        <p:sp>
          <p:nvSpPr>
            <p:cNvPr id="19" name="Rectangle 18"/>
            <p:cNvSpPr/>
            <p:nvPr/>
          </p:nvSpPr>
          <p:spPr bwMode="auto">
            <a:xfrm>
              <a:off x="677635" y="1371600"/>
              <a:ext cx="1013829" cy="9144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effectLst/>
                  <a:latin typeface="Times New Roman" pitchFamily="18" charset="0"/>
                </a:rPr>
                <a:t>Energy</a:t>
              </a:r>
              <a:r>
                <a:rPr kumimoji="0" lang="en-US" sz="1400" b="1" i="0" u="none" strike="noStrike" cap="none" normalizeH="0" dirty="0" smtClean="0">
                  <a:ln>
                    <a:noFill/>
                  </a:ln>
                  <a:effectLst/>
                  <a:latin typeface="Times New Roman" pitchFamily="18" charset="0"/>
                </a:rPr>
                <a:t>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dirty="0" smtClean="0">
                  <a:ln>
                    <a:noFill/>
                  </a:ln>
                  <a:effectLst/>
                  <a:latin typeface="Times New Roman" pitchFamily="18" charset="0"/>
                </a:rPr>
                <a:t>Detect</a:t>
              </a:r>
              <a:endParaRPr kumimoji="0" lang="en-US" sz="1400" b="1" i="0" u="none" strike="noStrike" cap="none" normalizeH="0" baseline="0" dirty="0" smtClean="0">
                <a:ln>
                  <a:noFill/>
                </a:ln>
                <a:effectLst/>
                <a:latin typeface="Times New Roman" pitchFamily="18" charset="0"/>
              </a:endParaRPr>
            </a:p>
          </p:txBody>
        </p:sp>
        <p:sp>
          <p:nvSpPr>
            <p:cNvPr id="21" name="Rectangle 20"/>
            <p:cNvSpPr/>
            <p:nvPr/>
          </p:nvSpPr>
          <p:spPr bwMode="auto">
            <a:xfrm>
              <a:off x="2135014" y="1371600"/>
              <a:ext cx="1013829" cy="9144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effectLst/>
                </a:rPr>
                <a:t>Timing </a:t>
              </a: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t>Synchronization</a:t>
              </a:r>
              <a:endParaRPr kumimoji="0" lang="en-US" sz="1400" b="1" i="0" u="none" strike="noStrike" cap="none" normalizeH="0" baseline="0" dirty="0" smtClean="0">
                <a:ln>
                  <a:noFill/>
                </a:ln>
                <a:effectLst/>
              </a:endParaRPr>
            </a:p>
          </p:txBody>
        </p:sp>
        <p:cxnSp>
          <p:nvCxnSpPr>
            <p:cNvPr id="22" name="Straight Arrow Connector 21"/>
            <p:cNvCxnSpPr>
              <a:stCxn id="19" idx="3"/>
              <a:endCxn id="21" idx="1"/>
            </p:cNvCxnSpPr>
            <p:nvPr/>
          </p:nvCxnSpPr>
          <p:spPr bwMode="auto">
            <a:xfrm>
              <a:off x="1691464" y="1828800"/>
              <a:ext cx="44355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3" name="Rectangle 22"/>
            <p:cNvSpPr/>
            <p:nvPr/>
          </p:nvSpPr>
          <p:spPr bwMode="auto">
            <a:xfrm>
              <a:off x="3592393" y="1371600"/>
              <a:ext cx="1013829" cy="9144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effectLst/>
                </a:rPr>
                <a:t>Frame &amp; Fine</a:t>
              </a: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t>Synchronization</a:t>
              </a:r>
              <a:endParaRPr kumimoji="0" lang="en-US" sz="1400" b="1" i="0" u="none" strike="noStrike" cap="none" normalizeH="0" baseline="0" dirty="0" smtClean="0">
                <a:ln>
                  <a:noFill/>
                </a:ln>
                <a:effectLst/>
              </a:endParaRPr>
            </a:p>
          </p:txBody>
        </p:sp>
        <p:cxnSp>
          <p:nvCxnSpPr>
            <p:cNvPr id="24" name="Straight Arrow Connector 23"/>
            <p:cNvCxnSpPr>
              <a:endCxn id="23" idx="1"/>
            </p:cNvCxnSpPr>
            <p:nvPr/>
          </p:nvCxnSpPr>
          <p:spPr bwMode="auto">
            <a:xfrm>
              <a:off x="3148843" y="1828800"/>
              <a:ext cx="44355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5" name="Rectangle 24"/>
            <p:cNvSpPr/>
            <p:nvPr/>
          </p:nvSpPr>
          <p:spPr bwMode="auto">
            <a:xfrm>
              <a:off x="5049772" y="1371600"/>
              <a:ext cx="1013829" cy="9144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US" altLang="ko-KR" sz="1400" b="1" dirty="0"/>
                <a:t>Demodulation</a:t>
              </a:r>
              <a:endParaRPr kumimoji="0" lang="en-US" sz="1400" b="1" i="0" u="none" strike="noStrike" cap="none" normalizeH="0" baseline="0" dirty="0" smtClean="0">
                <a:ln>
                  <a:noFill/>
                </a:ln>
                <a:effectLst/>
              </a:endParaRPr>
            </a:p>
          </p:txBody>
        </p:sp>
        <p:cxnSp>
          <p:nvCxnSpPr>
            <p:cNvPr id="26" name="Straight Arrow Connector 25"/>
            <p:cNvCxnSpPr>
              <a:endCxn id="25" idx="1"/>
            </p:cNvCxnSpPr>
            <p:nvPr/>
          </p:nvCxnSpPr>
          <p:spPr bwMode="auto">
            <a:xfrm>
              <a:off x="4606222" y="1828800"/>
              <a:ext cx="44355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7" name="Straight Arrow Connector 26"/>
            <p:cNvCxnSpPr/>
            <p:nvPr/>
          </p:nvCxnSpPr>
          <p:spPr bwMode="auto">
            <a:xfrm>
              <a:off x="234085" y="1828800"/>
              <a:ext cx="44355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8" name="TextBox 27"/>
            <p:cNvSpPr txBox="1"/>
            <p:nvPr/>
          </p:nvSpPr>
          <p:spPr>
            <a:xfrm>
              <a:off x="33311" y="1229380"/>
              <a:ext cx="728689" cy="523220"/>
            </a:xfrm>
            <a:prstGeom prst="rect">
              <a:avLst/>
            </a:prstGeom>
            <a:noFill/>
          </p:spPr>
          <p:txBody>
            <a:bodyPr wrap="square" rtlCol="0">
              <a:spAutoFit/>
            </a:bodyPr>
            <a:lstStyle/>
            <a:p>
              <a:pPr algn="ctr"/>
              <a:r>
                <a:rPr lang="en-US" sz="1400" b="1" dirty="0" smtClean="0"/>
                <a:t>From </a:t>
              </a:r>
            </a:p>
            <a:p>
              <a:pPr algn="ctr"/>
              <a:r>
                <a:rPr lang="en-US" sz="1400" b="1" dirty="0" smtClean="0"/>
                <a:t>ADC</a:t>
              </a:r>
              <a:endParaRPr lang="en-US" sz="1400" b="1" dirty="0"/>
            </a:p>
          </p:txBody>
        </p:sp>
        <p:sp>
          <p:nvSpPr>
            <p:cNvPr id="29" name="Rectangle 28"/>
            <p:cNvSpPr/>
            <p:nvPr/>
          </p:nvSpPr>
          <p:spPr bwMode="auto">
            <a:xfrm>
              <a:off x="6526268" y="1371600"/>
              <a:ext cx="1013829" cy="9144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effectLst/>
                </a:rPr>
                <a:t>De-Inter leaver</a:t>
              </a:r>
            </a:p>
          </p:txBody>
        </p:sp>
        <p:sp>
          <p:nvSpPr>
            <p:cNvPr id="30" name="Rectangle 29"/>
            <p:cNvSpPr/>
            <p:nvPr/>
          </p:nvSpPr>
          <p:spPr bwMode="auto">
            <a:xfrm>
              <a:off x="7983646" y="1371600"/>
              <a:ext cx="1013829" cy="9144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effectLst/>
                  <a:latin typeface="Times New Roman" pitchFamily="18" charset="0"/>
                </a:rPr>
                <a:t>BCH Decoder</a:t>
              </a:r>
            </a:p>
          </p:txBody>
        </p:sp>
        <p:cxnSp>
          <p:nvCxnSpPr>
            <p:cNvPr id="31" name="Straight Arrow Connector 30"/>
            <p:cNvCxnSpPr>
              <a:endCxn id="30" idx="1"/>
            </p:cNvCxnSpPr>
            <p:nvPr/>
          </p:nvCxnSpPr>
          <p:spPr bwMode="auto">
            <a:xfrm>
              <a:off x="7540096" y="1828800"/>
              <a:ext cx="44355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2" name="Straight Arrow Connector 31"/>
            <p:cNvCxnSpPr/>
            <p:nvPr/>
          </p:nvCxnSpPr>
          <p:spPr bwMode="auto">
            <a:xfrm>
              <a:off x="6089775" y="1859280"/>
              <a:ext cx="44355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grpSp>
      <p:sp>
        <p:nvSpPr>
          <p:cNvPr id="4" name="TextBox 3"/>
          <p:cNvSpPr txBox="1"/>
          <p:nvPr/>
        </p:nvSpPr>
        <p:spPr>
          <a:xfrm>
            <a:off x="2298040" y="2374900"/>
            <a:ext cx="3831113" cy="276999"/>
          </a:xfrm>
          <a:prstGeom prst="rect">
            <a:avLst/>
          </a:prstGeom>
          <a:noFill/>
        </p:spPr>
        <p:txBody>
          <a:bodyPr wrap="none" rtlCol="0">
            <a:spAutoFit/>
          </a:bodyPr>
          <a:lstStyle/>
          <a:p>
            <a:r>
              <a:rPr lang="en-US" b="1" dirty="0" smtClean="0"/>
              <a:t>Fig.2. Block diagram of the ideal non-coherent receiver.</a:t>
            </a:r>
            <a:endParaRPr lang="en-US" b="1" dirty="0"/>
          </a:p>
        </p:txBody>
      </p:sp>
      <p:sp>
        <p:nvSpPr>
          <p:cNvPr id="33" name="TextBox 32"/>
          <p:cNvSpPr txBox="1"/>
          <p:nvPr/>
        </p:nvSpPr>
        <p:spPr>
          <a:xfrm>
            <a:off x="2298040" y="3990201"/>
            <a:ext cx="3044423" cy="276999"/>
          </a:xfrm>
          <a:prstGeom prst="rect">
            <a:avLst/>
          </a:prstGeom>
          <a:noFill/>
        </p:spPr>
        <p:txBody>
          <a:bodyPr wrap="none" rtlCol="0">
            <a:spAutoFit/>
          </a:bodyPr>
          <a:lstStyle/>
          <a:p>
            <a:r>
              <a:rPr lang="en-US" b="1" dirty="0" smtClean="0"/>
              <a:t>Fig.3. Block diagram of the baseband stage.</a:t>
            </a:r>
            <a:endParaRPr lang="en-US" b="1" dirty="0"/>
          </a:p>
        </p:txBody>
      </p:sp>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7</a:t>
            </a:fld>
            <a:endParaRPr lang="en-US"/>
          </a:p>
        </p:txBody>
      </p:sp>
    </p:spTree>
    <p:extLst>
      <p:ext uri="{BB962C8B-B14F-4D97-AF65-F5344CB8AC3E}">
        <p14:creationId xmlns:p14="http://schemas.microsoft.com/office/powerpoint/2010/main" val="8312095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2352" y="533400"/>
            <a:ext cx="8330648" cy="914400"/>
          </a:xfrm>
        </p:spPr>
        <p:txBody>
          <a:bodyPr/>
          <a:lstStyle/>
          <a:p>
            <a:r>
              <a:rPr lang="en-US" sz="3200" dirty="0" smtClean="0"/>
              <a:t>Performance curves with rectangular pulse shaping</a:t>
            </a:r>
            <a:endParaRPr lang="en-US" sz="3200" dirty="0"/>
          </a:p>
        </p:txBody>
      </p:sp>
      <p:sp>
        <p:nvSpPr>
          <p:cNvPr id="5" name="TextBox 4"/>
          <p:cNvSpPr txBox="1"/>
          <p:nvPr/>
        </p:nvSpPr>
        <p:spPr>
          <a:xfrm>
            <a:off x="395536" y="5334000"/>
            <a:ext cx="8596064" cy="923330"/>
          </a:xfrm>
          <a:prstGeom prst="rect">
            <a:avLst/>
          </a:prstGeom>
          <a:noFill/>
        </p:spPr>
        <p:txBody>
          <a:bodyPr wrap="square" rtlCol="0">
            <a:spAutoFit/>
          </a:bodyPr>
          <a:lstStyle/>
          <a:p>
            <a:pPr marL="285750" indent="-285750">
              <a:buFont typeface="Arial" panose="020B0604020202020204" pitchFamily="34" charset="0"/>
              <a:buChar char="•"/>
            </a:pPr>
            <a:r>
              <a:rPr lang="en-US" sz="1800" dirty="0" smtClean="0">
                <a:latin typeface="Times New Roman" panose="02020603050405020304" pitchFamily="18" charset="0"/>
                <a:cs typeface="Times New Roman" panose="02020603050405020304" pitchFamily="18" charset="0"/>
              </a:rPr>
              <a:t>Rectangular pulse, with one pulse per chip: </a:t>
            </a:r>
            <a:r>
              <a:rPr lang="en-US" sz="1800" b="1" dirty="0" smtClean="0">
                <a:latin typeface="Times New Roman" panose="02020603050405020304" pitchFamily="18" charset="0"/>
                <a:cs typeface="Times New Roman" panose="02020603050405020304" pitchFamily="18" charset="0"/>
              </a:rPr>
              <a:t>infinite reception bandwidth, no ISI.</a:t>
            </a:r>
          </a:p>
          <a:p>
            <a:pPr marL="285750" indent="-285750">
              <a:buFont typeface="Arial" panose="020B0604020202020204" pitchFamily="34" charset="0"/>
              <a:buChar char="•"/>
            </a:pPr>
            <a:r>
              <a:rPr lang="en-US" sz="1800" dirty="0" smtClean="0">
                <a:latin typeface="Times New Roman" panose="02020603050405020304" pitchFamily="18" charset="0"/>
                <a:cs typeface="Times New Roman" panose="02020603050405020304" pitchFamily="18" charset="0"/>
              </a:rPr>
              <a:t>Perfect synchronization.</a:t>
            </a:r>
          </a:p>
          <a:p>
            <a:pPr marL="285750" indent="-285750">
              <a:buFont typeface="Arial" panose="020B0604020202020204" pitchFamily="34" charset="0"/>
              <a:buChar char="•"/>
            </a:pPr>
            <a:r>
              <a:rPr lang="en-US" sz="1800" dirty="0" smtClean="0">
                <a:latin typeface="Times New Roman" panose="02020603050405020304" pitchFamily="18" charset="0"/>
                <a:cs typeface="Times New Roman" panose="02020603050405020304" pitchFamily="18" charset="0"/>
              </a:rPr>
              <a:t>Matched filter output is sampled at the chip rate.</a:t>
            </a:r>
            <a:endParaRPr lang="en-US" sz="180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685800" y="4719935"/>
            <a:ext cx="3932936" cy="461665"/>
          </a:xfrm>
          <a:prstGeom prst="rect">
            <a:avLst/>
          </a:prstGeom>
          <a:noFill/>
        </p:spPr>
        <p:txBody>
          <a:bodyPr wrap="none" rtlCol="0">
            <a:spAutoFit/>
          </a:bodyPr>
          <a:lstStyle/>
          <a:p>
            <a:r>
              <a:rPr lang="en-US" sz="1200" b="1" dirty="0" smtClean="0">
                <a:latin typeface="Times New Roman" panose="02020603050405020304" pitchFamily="18" charset="0"/>
                <a:cs typeface="Times New Roman" panose="02020603050405020304" pitchFamily="18" charset="0"/>
              </a:rPr>
              <a:t>Fig.3. Comparison of BER performance of 1-TOOK with</a:t>
            </a:r>
          </a:p>
          <a:p>
            <a:r>
              <a:rPr lang="en-US" sz="1200" b="1" dirty="0" smtClean="0">
                <a:latin typeface="Times New Roman" panose="02020603050405020304" pitchFamily="18" charset="0"/>
                <a:cs typeface="Times New Roman" panose="02020603050405020304" pitchFamily="18" charset="0"/>
              </a:rPr>
              <a:t> simulated and analytical values. </a:t>
            </a:r>
            <a:endParaRPr lang="en-US" sz="1200" b="1" dirty="0">
              <a:latin typeface="Times New Roman" panose="02020603050405020304" pitchFamily="18" charset="0"/>
              <a:cs typeface="Times New Roman" panose="02020603050405020304" pitchFamily="18" charset="0"/>
            </a:endParaRPr>
          </a:p>
        </p:txBody>
      </p:sp>
      <p:sp>
        <p:nvSpPr>
          <p:cNvPr id="9" name="TextBox 8"/>
          <p:cNvSpPr txBox="1"/>
          <p:nvPr/>
        </p:nvSpPr>
        <p:spPr>
          <a:xfrm>
            <a:off x="5333741" y="4724400"/>
            <a:ext cx="3276859" cy="461665"/>
          </a:xfrm>
          <a:prstGeom prst="rect">
            <a:avLst/>
          </a:prstGeom>
          <a:noFill/>
        </p:spPr>
        <p:txBody>
          <a:bodyPr wrap="none" rtlCol="0">
            <a:spAutoFit/>
          </a:bodyPr>
          <a:lstStyle/>
          <a:p>
            <a:r>
              <a:rPr lang="en-US" sz="1200" b="1" dirty="0" smtClean="0">
                <a:latin typeface="Times New Roman" panose="02020603050405020304" pitchFamily="18" charset="0"/>
                <a:cs typeface="Times New Roman" panose="02020603050405020304" pitchFamily="18" charset="0"/>
              </a:rPr>
              <a:t>Fig.4. BER performance of various modulation</a:t>
            </a:r>
          </a:p>
          <a:p>
            <a:r>
              <a:rPr lang="en-US" b="1" dirty="0">
                <a:cs typeface="Times New Roman" panose="02020603050405020304" pitchFamily="18" charset="0"/>
              </a:rPr>
              <a:t> </a:t>
            </a:r>
            <a:r>
              <a:rPr lang="en-US" b="1" dirty="0" smtClean="0">
                <a:cs typeface="Times New Roman" panose="02020603050405020304" pitchFamily="18" charset="0"/>
              </a:rPr>
              <a:t>               </a:t>
            </a:r>
            <a:r>
              <a:rPr lang="en-US" sz="1200" b="1" dirty="0" smtClean="0">
                <a:latin typeface="Times New Roman" panose="02020603050405020304" pitchFamily="18" charset="0"/>
                <a:cs typeface="Times New Roman" panose="02020603050405020304" pitchFamily="18" charset="0"/>
              </a:rPr>
              <a:t> schemes without FEC.</a:t>
            </a:r>
            <a:endParaRPr lang="en-US" sz="1200" b="1" dirty="0">
              <a:latin typeface="Times New Roman" panose="02020603050405020304" pitchFamily="18" charset="0"/>
              <a:cs typeface="Times New Roman" panose="02020603050405020304" pitchFamily="18" charset="0"/>
            </a:endParaRPr>
          </a:p>
        </p:txBody>
      </p:sp>
      <p:pic>
        <p:nvPicPr>
          <p:cNvPr id="5122"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394" t="2496" r="3392" b="-2496"/>
          <a:stretch/>
        </p:blipFill>
        <p:spPr bwMode="auto">
          <a:xfrm>
            <a:off x="5029200" y="1618466"/>
            <a:ext cx="4012235" cy="3182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descr="C:\Users\c.thejaswi\Desktop\WORK\SRR\Internal documents\standardization\noncoherent\plots\BER_OOK1_rect.bm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751" y="1524000"/>
            <a:ext cx="4635914" cy="3102720"/>
          </a:xfrm>
          <a:prstGeom prst="rect">
            <a:avLst/>
          </a:prstGeom>
          <a:noFill/>
          <a:extLst>
            <a:ext uri="{909E8E84-426E-40DD-AFC4-6F175D3DCCD1}">
              <a14:hiddenFill xmlns:a14="http://schemas.microsoft.com/office/drawing/2010/main">
                <a:solidFill>
                  <a:srgbClr val="FFFFFF"/>
                </a:solidFill>
              </a14:hiddenFill>
            </a:ext>
          </a:extLst>
        </p:spPr>
      </p:pic>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8</a:t>
            </a:fld>
            <a:endParaRPr lang="en-US"/>
          </a:p>
        </p:txBody>
      </p:sp>
    </p:spTree>
    <p:extLst>
      <p:ext uri="{BB962C8B-B14F-4D97-AF65-F5344CB8AC3E}">
        <p14:creationId xmlns:p14="http://schemas.microsoft.com/office/powerpoint/2010/main" val="24490170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26324"/>
            <a:ext cx="7543800" cy="762000"/>
          </a:xfrm>
        </p:spPr>
        <p:txBody>
          <a:bodyPr/>
          <a:lstStyle/>
          <a:p>
            <a:r>
              <a:rPr lang="en-US" sz="2800" dirty="0" smtClean="0"/>
              <a:t>Packet error rate in AWGN: without FEC</a:t>
            </a:r>
            <a:endParaRPr lang="en-US" sz="2800" dirty="0"/>
          </a:p>
        </p:txBody>
      </p:sp>
      <p:sp>
        <p:nvSpPr>
          <p:cNvPr id="3" name="TextBox 2"/>
          <p:cNvSpPr txBox="1"/>
          <p:nvPr/>
        </p:nvSpPr>
        <p:spPr>
          <a:xfrm>
            <a:off x="698500" y="6096825"/>
            <a:ext cx="7912100" cy="307777"/>
          </a:xfrm>
          <a:prstGeom prst="rect">
            <a:avLst/>
          </a:prstGeom>
          <a:noFill/>
        </p:spPr>
        <p:txBody>
          <a:bodyPr wrap="square" rtlCol="0">
            <a:spAutoFit/>
          </a:bodyPr>
          <a:lstStyle/>
          <a:p>
            <a:pPr algn="ctr"/>
            <a:r>
              <a:rPr lang="en-US" sz="1400" b="1" dirty="0" smtClean="0">
                <a:latin typeface="Times New Roman" panose="02020603050405020304" pitchFamily="18" charset="0"/>
                <a:cs typeface="Times New Roman" panose="02020603050405020304" pitchFamily="18" charset="0"/>
              </a:rPr>
              <a:t>Fig. 5. Performance of Non-coherent receiver for  uncoded communications in AWGN channel.</a:t>
            </a:r>
            <a:endParaRPr lang="en-US" sz="1400" b="1" dirty="0">
              <a:latin typeface="Times New Roman" panose="02020603050405020304" pitchFamily="18" charset="0"/>
              <a:cs typeface="Times New Roman" panose="02020603050405020304" pitchFamily="18" charset="0"/>
            </a:endParaRPr>
          </a:p>
        </p:txBody>
      </p:sp>
      <p:sp>
        <p:nvSpPr>
          <p:cNvPr id="4" name="TextBox 3"/>
          <p:cNvSpPr txBox="1"/>
          <p:nvPr/>
        </p:nvSpPr>
        <p:spPr>
          <a:xfrm>
            <a:off x="655141" y="1219200"/>
            <a:ext cx="3025187" cy="707886"/>
          </a:xfrm>
          <a:prstGeom prst="rect">
            <a:avLst/>
          </a:prstGeom>
          <a:noFill/>
        </p:spPr>
        <p:txBody>
          <a:bodyPr wrap="none" rtlCol="0">
            <a:spAutoFit/>
          </a:bodyPr>
          <a:lstStyle/>
          <a:p>
            <a:pPr marL="285750" indent="-28575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Gaussian pulse shaping </a:t>
            </a:r>
          </a:p>
          <a:p>
            <a:pPr marL="285750" indent="-28575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 Perfect synchronization</a:t>
            </a:r>
            <a:endParaRPr lang="en-US" sz="2000" dirty="0">
              <a:latin typeface="Times New Roman" panose="02020603050405020304" pitchFamily="18" charset="0"/>
              <a:cs typeface="Times New Roman" panose="02020603050405020304" pitchFamily="18" charset="0"/>
            </a:endParaRPr>
          </a:p>
        </p:txBody>
      </p:sp>
      <p:pic>
        <p:nvPicPr>
          <p:cNvPr id="6148" name="Picture 4" descr="C:\Users\c.thejaswi\Desktop\WORK\SRR\Internal documents\standardization\noncoherent\plots\PER_plots_AWGN_perfect_sync_uncoded.bmp"/>
          <p:cNvPicPr>
            <a:picLocks noChangeAspect="1" noChangeArrowheads="1"/>
          </p:cNvPicPr>
          <p:nvPr/>
        </p:nvPicPr>
        <p:blipFill rotWithShape="1">
          <a:blip r:embed="rId2">
            <a:extLst>
              <a:ext uri="{28A0092B-C50C-407E-A947-70E740481C1C}">
                <a14:useLocalDpi xmlns:a14="http://schemas.microsoft.com/office/drawing/2010/main" val="0"/>
              </a:ext>
            </a:extLst>
          </a:blip>
          <a:srcRect t="4536"/>
          <a:stretch/>
        </p:blipFill>
        <p:spPr bwMode="auto">
          <a:xfrm>
            <a:off x="1524000" y="1828800"/>
            <a:ext cx="6019800" cy="424846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9</a:t>
            </a:fld>
            <a:endParaRPr lang="en-US"/>
          </a:p>
        </p:txBody>
      </p:sp>
    </p:spTree>
    <p:extLst>
      <p:ext uri="{BB962C8B-B14F-4D97-AF65-F5344CB8AC3E}">
        <p14:creationId xmlns:p14="http://schemas.microsoft.com/office/powerpoint/2010/main" val="36296419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41758</TotalTime>
  <Words>1707</Words>
  <Application>Microsoft Office PowerPoint</Application>
  <PresentationFormat>On-screen Show (4:3)</PresentationFormat>
  <Paragraphs>453</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PowerPoint Presentation</vt:lpstr>
      <vt:lpstr>Background and Objective</vt:lpstr>
      <vt:lpstr>Transmitter Block Diagram</vt:lpstr>
      <vt:lpstr>Modulation</vt:lpstr>
      <vt:lpstr>Preamble Structure</vt:lpstr>
      <vt:lpstr>Data Rates-Proposal </vt:lpstr>
      <vt:lpstr>Ideal Receiver Architecture</vt:lpstr>
      <vt:lpstr>Performance curves with rectangular pulse shaping</vt:lpstr>
      <vt:lpstr>Packet error rate in AWGN: without FEC</vt:lpstr>
      <vt:lpstr>Packet error rate in AWGN: with FEC</vt:lpstr>
      <vt:lpstr>Synchronization Performance</vt:lpstr>
      <vt:lpstr>PER results for synchronization</vt:lpstr>
      <vt:lpstr>Comparison with SRR results</vt:lpstr>
      <vt:lpstr>Link Budget Calculations for AWGN with FEC</vt:lpstr>
      <vt:lpstr>PER plots for Ricean Fading channel: with FEC</vt:lpstr>
      <vt:lpstr>PowerPoint Presentation</vt:lpstr>
      <vt:lpstr>Summary</vt:lpstr>
    </vt:vector>
  </TitlesOfParts>
  <Company>BUPT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Contribution</dc:title>
  <dc:subject>IEEE 802.15.4q</dc:subject>
  <dc:creator>Chandrashekhar Thejaswi PS</dc:creator>
  <dc:description>None</dc:description>
  <cp:lastModifiedBy>Nair Jinesh P. (09506956)</cp:lastModifiedBy>
  <cp:revision>751</cp:revision>
  <cp:lastPrinted>1998-02-10T13:28:06Z</cp:lastPrinted>
  <dcterms:created xsi:type="dcterms:W3CDTF">1999-11-08T18:59:45Z</dcterms:created>
  <dcterms:modified xsi:type="dcterms:W3CDTF">2014-01-21T06:39:04Z</dcterms:modified>
  <cp:contentStatus>Final</cp:contentStatus>
</cp:coreProperties>
</file>