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2"/>
  </p:notesMasterIdLst>
  <p:handoutMasterIdLst>
    <p:handoutMasterId r:id="rId13"/>
  </p:handoutMasterIdLst>
  <p:sldIdLst>
    <p:sldId id="265" r:id="rId3"/>
    <p:sldId id="264" r:id="rId4"/>
    <p:sldId id="279" r:id="rId5"/>
    <p:sldId id="298" r:id="rId6"/>
    <p:sldId id="302" r:id="rId7"/>
    <p:sldId id="300" r:id="rId8"/>
    <p:sldId id="301" r:id="rId9"/>
    <p:sldId id="304" r:id="rId10"/>
    <p:sldId id="305" r:id="rId11"/>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FF00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57" autoAdjust="0"/>
    <p:restoredTop sz="92831" autoAdjust="0"/>
  </p:normalViewPr>
  <p:slideViewPr>
    <p:cSldViewPr>
      <p:cViewPr>
        <p:scale>
          <a:sx n="75" d="100"/>
          <a:sy n="75" d="100"/>
        </p:scale>
        <p:origin x="-42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5712"/>
            <a:ext cx="261689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802.15-13-XXXX-00-0sru</a:t>
            </a:r>
            <a:endParaRPr lang="en-US" altLang="ja-JP"/>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A2B96661-050E-4D68-A250-06238C3267DA}" type="slidenum">
              <a:rPr lang="en-US" altLang="ja-JP"/>
              <a:pPr/>
              <a:t>‹#›</a:t>
            </a:fld>
            <a:endParaRPr lang="en-US" altLang="ja-JP"/>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28336547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802.15-13-XXXX-00-0sru</a:t>
            </a:r>
            <a:endParaRPr lang="en-US" altLang="ja-JP"/>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A8A614F1-55F1-49E9-B155-0B95A29F2418}" type="slidenum">
              <a:rPr lang="en-US" altLang="ja-JP"/>
              <a:pPr/>
              <a:t>‹#›</a:t>
            </a:fld>
            <a:endParaRPr lang="en-US" altLang="ja-JP"/>
          </a:p>
        </p:txBody>
      </p:sp>
      <p:sp>
        <p:nvSpPr>
          <p:cNvPr id="2056" name="Rectangle 8"/>
          <p:cNvSpPr>
            <a:spLocks noChangeArrowheads="1"/>
          </p:cNvSpPr>
          <p:nvPr/>
        </p:nvSpPr>
        <p:spPr bwMode="auto">
          <a:xfrm>
            <a:off x="703184" y="9552401"/>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0989834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9638" y="746125"/>
            <a:ext cx="4916487" cy="3687763"/>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802.15-13-XXXX-00-0sru</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A8A614F1-55F1-49E9-B155-0B95A29F2418}" type="slidenum">
              <a:rPr lang="en-US" altLang="ja-JP" smtClean="0"/>
              <a:pPr/>
              <a:t>2</a:t>
            </a:fld>
            <a:endParaRPr lang="en-US" altLang="ja-JP"/>
          </a:p>
        </p:txBody>
      </p:sp>
    </p:spTree>
    <p:extLst>
      <p:ext uri="{BB962C8B-B14F-4D97-AF65-F5344CB8AC3E}">
        <p14:creationId xmlns:p14="http://schemas.microsoft.com/office/powerpoint/2010/main" val="1520846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Jan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Takashi Yamamoto, Sumitomo Electric Industries</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75771C9F-DEDF-4769-94EE-06B90CAFC0BA}" type="slidenum">
              <a:rPr lang="en-US" altLang="ja-JP"/>
              <a:pPr/>
              <a:t>‹#›</a:t>
            </a:fld>
            <a:endParaRPr lang="en-US" altLang="ja-JP"/>
          </a:p>
        </p:txBody>
      </p:sp>
    </p:spTree>
    <p:extLst>
      <p:ext uri="{BB962C8B-B14F-4D97-AF65-F5344CB8AC3E}">
        <p14:creationId xmlns:p14="http://schemas.microsoft.com/office/powerpoint/2010/main" val="256636304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smtClean="0"/>
              <a:t>Jan 2014</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5B2697D1-D2B4-4D97-B9E6-31BE6D687CF2}" type="slidenum">
              <a:rPr lang="en-US" altLang="ja-JP"/>
              <a:pPr/>
              <a:t>‹#›</a:t>
            </a:fld>
            <a:endParaRPr lang="en-US" altLang="ja-JP"/>
          </a:p>
        </p:txBody>
      </p:sp>
    </p:spTree>
    <p:extLst>
      <p:ext uri="{BB962C8B-B14F-4D97-AF65-F5344CB8AC3E}">
        <p14:creationId xmlns:p14="http://schemas.microsoft.com/office/powerpoint/2010/main" val="32107205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smtClean="0"/>
              <a:t>Jan 2014</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B04F0AF-1E00-45C9-B250-BF97C6FCB379}" type="slidenum">
              <a:rPr lang="en-US" altLang="ja-JP"/>
              <a:pPr/>
              <a:t>‹#›</a:t>
            </a:fld>
            <a:endParaRPr lang="en-US" altLang="ja-JP"/>
          </a:p>
        </p:txBody>
      </p:sp>
    </p:spTree>
    <p:extLst>
      <p:ext uri="{BB962C8B-B14F-4D97-AF65-F5344CB8AC3E}">
        <p14:creationId xmlns:p14="http://schemas.microsoft.com/office/powerpoint/2010/main" val="332369725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Jan 2014</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6" name="スライド番号プレースホルダー 5"/>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26693259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Jan 2014</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6" name="スライド番号プレースホルダー 5"/>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51735567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r>
              <a:rPr kumimoji="1" lang="en-US" altLang="ja-JP" smtClean="0"/>
              <a:t>Jan 2014</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6" name="スライド番号プレースホルダー 5"/>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338616623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r>
              <a:rPr kumimoji="1" lang="en-US" altLang="ja-JP" smtClean="0"/>
              <a:t>Jan 2014</a:t>
            </a: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7" name="スライド番号プレースホルダー 6"/>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103254297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r>
              <a:rPr kumimoji="1" lang="en-US" altLang="ja-JP" smtClean="0"/>
              <a:t>Jan 2014</a:t>
            </a:r>
            <a:endParaRPr kumimoji="1" lang="ja-JP" altLang="en-US"/>
          </a:p>
        </p:txBody>
      </p:sp>
      <p:sp>
        <p:nvSpPr>
          <p:cNvPr id="8" name="フッター プレースホルダー 7"/>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9" name="スライド番号プレースホルダー 8"/>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1535589675"/>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r>
              <a:rPr kumimoji="1" lang="en-US" altLang="ja-JP" smtClean="0"/>
              <a:t>Jan 2014</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5" name="スライド番号プレースホルダー 4"/>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3794547801"/>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kumimoji="1" lang="en-US" altLang="ja-JP" smtClean="0"/>
              <a:t>Jan 2014</a:t>
            </a:r>
            <a:endParaRPr kumimoji="1" lang="ja-JP" altLang="en-US"/>
          </a:p>
        </p:txBody>
      </p:sp>
      <p:sp>
        <p:nvSpPr>
          <p:cNvPr id="3" name="フッター プレースホルダー 2"/>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4" name="スライド番号プレースホルダー 3"/>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2708989732"/>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en-US" altLang="ja-JP" smtClean="0"/>
              <a:t>Jan 2014</a:t>
            </a: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7" name="スライド番号プレースホルダー 6"/>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367518783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Jan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Takashi Yamamoto, Sumitomo Electric Industries</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6BD89FA5-7F58-4A0B-820C-A6F8580EBC1D}" type="slidenum">
              <a:rPr lang="en-US" altLang="ja-JP"/>
              <a:pPr/>
              <a:t>‹#›</a:t>
            </a:fld>
            <a:endParaRPr lang="en-US" altLang="ja-JP"/>
          </a:p>
        </p:txBody>
      </p:sp>
    </p:spTree>
    <p:extLst>
      <p:ext uri="{BB962C8B-B14F-4D97-AF65-F5344CB8AC3E}">
        <p14:creationId xmlns:p14="http://schemas.microsoft.com/office/powerpoint/2010/main" val="288161745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en-US" altLang="ja-JP" smtClean="0"/>
              <a:t>Jan 2014</a:t>
            </a: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7" name="スライド番号プレースホルダー 6"/>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1419237477"/>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Jan 2014</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6" name="スライド番号プレースホルダー 5"/>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2618065859"/>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Jan 2014</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6" name="スライド番号プレースホルダー 5"/>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259110342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Jan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E2A8FBDC-6598-40A7-AED9-6D5CF8EB0237}" type="slidenum">
              <a:rPr lang="en-US" altLang="ja-JP"/>
              <a:pPr/>
              <a:t>‹#›</a:t>
            </a:fld>
            <a:endParaRPr lang="en-US" altLang="ja-JP"/>
          </a:p>
        </p:txBody>
      </p:sp>
    </p:spTree>
    <p:extLst>
      <p:ext uri="{BB962C8B-B14F-4D97-AF65-F5344CB8AC3E}">
        <p14:creationId xmlns:p14="http://schemas.microsoft.com/office/powerpoint/2010/main" val="48096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Jan 2014</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F4AC1533-BA05-44F2-8D23-8AF3BEA49CEC}" type="slidenum">
              <a:rPr lang="en-US" altLang="ja-JP"/>
              <a:pPr/>
              <a:t>‹#›</a:t>
            </a:fld>
            <a:endParaRPr lang="en-US" altLang="ja-JP"/>
          </a:p>
        </p:txBody>
      </p:sp>
    </p:spTree>
    <p:extLst>
      <p:ext uri="{BB962C8B-B14F-4D97-AF65-F5344CB8AC3E}">
        <p14:creationId xmlns:p14="http://schemas.microsoft.com/office/powerpoint/2010/main" val="34082928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Jan 2014</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0B491EFD-477A-42D4-A9EA-EE2AA1483DD1}" type="slidenum">
              <a:rPr lang="en-US" altLang="ja-JP"/>
              <a:pPr/>
              <a:t>‹#›</a:t>
            </a:fld>
            <a:endParaRPr lang="en-US" altLang="ja-JP"/>
          </a:p>
        </p:txBody>
      </p:sp>
    </p:spTree>
    <p:extLst>
      <p:ext uri="{BB962C8B-B14F-4D97-AF65-F5344CB8AC3E}">
        <p14:creationId xmlns:p14="http://schemas.microsoft.com/office/powerpoint/2010/main" val="114212706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692696"/>
            <a:ext cx="7772400" cy="1066800"/>
          </a:xfrm>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Jan 2014</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1E4FF75B-5044-4029-9087-12F2B1E946AB}" type="slidenum">
              <a:rPr lang="en-US" altLang="ja-JP"/>
              <a:pPr/>
              <a:t>‹#›</a:t>
            </a:fld>
            <a:endParaRPr lang="en-US" altLang="ja-JP"/>
          </a:p>
        </p:txBody>
      </p:sp>
    </p:spTree>
    <p:extLst>
      <p:ext uri="{BB962C8B-B14F-4D97-AF65-F5344CB8AC3E}">
        <p14:creationId xmlns:p14="http://schemas.microsoft.com/office/powerpoint/2010/main" val="356036856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smtClean="0"/>
              <a:t>Jan 2014</a:t>
            </a:r>
            <a:endParaRPr lang="en-US" altLang="ja-JP" dirty="0"/>
          </a:p>
        </p:txBody>
      </p:sp>
      <p:sp>
        <p:nvSpPr>
          <p:cNvPr id="3" name="フッター プレースホルダー 2"/>
          <p:cNvSpPr>
            <a:spLocks noGrp="1"/>
          </p:cNvSpPr>
          <p:nvPr>
            <p:ph type="ftr" sz="quarter" idx="11"/>
          </p:nvPr>
        </p:nvSpPr>
        <p:spPr>
          <a:xfrm>
            <a:off x="5076056" y="6475413"/>
            <a:ext cx="3534544" cy="184666"/>
          </a:xfrm>
        </p:spPr>
        <p:txBody>
          <a:bodyPr/>
          <a:lstStyle>
            <a:lvl1pPr>
              <a:defRPr/>
            </a:lvl1pPr>
          </a:lstStyle>
          <a:p>
            <a:r>
              <a:rPr lang="en-US" altLang="ja-JP" dirty="0"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695CBC65-B846-4A6B-9904-8C0EF9D87513}" type="slidenum">
              <a:rPr lang="en-US" altLang="ja-JP"/>
              <a:pPr/>
              <a:t>‹#›</a:t>
            </a:fld>
            <a:endParaRPr lang="en-US" altLang="ja-JP"/>
          </a:p>
        </p:txBody>
      </p:sp>
    </p:spTree>
    <p:extLst>
      <p:ext uri="{BB962C8B-B14F-4D97-AF65-F5344CB8AC3E}">
        <p14:creationId xmlns:p14="http://schemas.microsoft.com/office/powerpoint/2010/main" val="203796692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a:xfrm>
            <a:off x="685800" y="378281"/>
            <a:ext cx="1600200" cy="215444"/>
          </a:xfrm>
        </p:spPr>
        <p:txBody>
          <a:bodyPr/>
          <a:lstStyle>
            <a:lvl1pPr>
              <a:defRPr/>
            </a:lvl1pPr>
          </a:lstStyle>
          <a:p>
            <a:r>
              <a:rPr lang="en-US" altLang="ja-JP" smtClean="0"/>
              <a:t>Jan 2014</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5B73BFD1-2CFC-4A0C-BAC2-733133E8728B}" type="slidenum">
              <a:rPr lang="en-US" altLang="ja-JP"/>
              <a:pPr/>
              <a:t>‹#›</a:t>
            </a:fld>
            <a:endParaRPr lang="en-US" altLang="ja-JP"/>
          </a:p>
        </p:txBody>
      </p:sp>
    </p:spTree>
    <p:extLst>
      <p:ext uri="{BB962C8B-B14F-4D97-AF65-F5344CB8AC3E}">
        <p14:creationId xmlns:p14="http://schemas.microsoft.com/office/powerpoint/2010/main" val="14519041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a:xfrm>
            <a:off x="685800" y="378281"/>
            <a:ext cx="1600200" cy="215444"/>
          </a:xfrm>
        </p:spPr>
        <p:txBody>
          <a:bodyPr/>
          <a:lstStyle>
            <a:lvl1pPr>
              <a:defRPr/>
            </a:lvl1pPr>
          </a:lstStyle>
          <a:p>
            <a:r>
              <a:rPr lang="en-US" altLang="ja-JP" smtClean="0"/>
              <a:t>Jan 2014</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3018F577-4318-420B-BFD1-A9D260EF0D34}" type="slidenum">
              <a:rPr lang="en-US" altLang="ja-JP"/>
              <a:pPr/>
              <a:t>‹#›</a:t>
            </a:fld>
            <a:endParaRPr lang="en-US" altLang="ja-JP"/>
          </a:p>
        </p:txBody>
      </p:sp>
    </p:spTree>
    <p:extLst>
      <p:ext uri="{BB962C8B-B14F-4D97-AF65-F5344CB8AC3E}">
        <p14:creationId xmlns:p14="http://schemas.microsoft.com/office/powerpoint/2010/main" val="225372029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Jan 2014</a:t>
            </a:r>
            <a:endParaRPr lang="en-US" altLang="ja-JP"/>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smtClean="0"/>
              <a:t>Takashi Yamamoto, Sumitomo Electric Industries</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A431CB8A-5DAC-4093-80EE-4432B16EF944}" type="slidenum">
              <a:rPr lang="en-US" altLang="ja-JP"/>
              <a:pPr/>
              <a:t>‹#›</a:t>
            </a:fld>
            <a:endParaRPr lang="en-US" altLang="ja-JP"/>
          </a:p>
        </p:txBody>
      </p:sp>
      <p:sp>
        <p:nvSpPr>
          <p:cNvPr id="1031" name="Rectangle 7"/>
          <p:cNvSpPr>
            <a:spLocks noChangeArrowheads="1"/>
          </p:cNvSpPr>
          <p:nvPr/>
        </p:nvSpPr>
        <p:spPr bwMode="auto">
          <a:xfrm>
            <a:off x="3923928" y="394156"/>
            <a:ext cx="453427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802.15-14-0049-00-0sru</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ja-JP" smtClean="0"/>
              <a:t>Jan 2014</a:t>
            </a:r>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smtClean="0"/>
              <a:t>Takashi Yamamoto, Sumitomo Electric Industries</a:t>
            </a:r>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3246979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Jan 2014</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695CBC65-B846-4A6B-9904-8C0EF9D87513}" type="slidenum">
              <a:rPr lang="en-US" altLang="ja-JP" smtClean="0"/>
              <a:pPr/>
              <a:t>1</a:t>
            </a:fld>
            <a:endParaRPr lang="en-US" altLang="ja-JP"/>
          </a:p>
        </p:txBody>
      </p:sp>
      <p:sp>
        <p:nvSpPr>
          <p:cNvPr id="5" name="Rectangle 1"/>
          <p:cNvSpPr txBox="1">
            <a:spLocks noChangeArrowheads="1"/>
          </p:cNvSpPr>
          <p:nvPr/>
        </p:nvSpPr>
        <p:spPr bwMode="auto">
          <a:xfrm>
            <a:off x="533400" y="685800"/>
            <a:ext cx="8143056"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0" dirty="0" smtClean="0">
                <a:ea typeface="ＭＳ Ｐゴシック" pitchFamily="50" charset="-128"/>
              </a:rPr>
              <a:t>Consideration </a:t>
            </a:r>
            <a:r>
              <a:rPr lang="en-US" sz="2800" b="0" dirty="0">
                <a:ea typeface="ＭＳ Ｐゴシック" pitchFamily="50" charset="-128"/>
              </a:rPr>
              <a:t>on </a:t>
            </a:r>
            <a:r>
              <a:rPr lang="en-US" sz="2800" b="0" dirty="0" smtClean="0">
                <a:ea typeface="ＭＳ Ｐゴシック" pitchFamily="50" charset="-128"/>
              </a:rPr>
              <a:t>standardization process</a:t>
            </a:r>
            <a:endParaRPr kumimoji="0" lang="en-GB" sz="2800" b="0" i="0" u="none" strike="noStrike" kern="0" cap="none" spc="0" normalizeH="0" baseline="0" noProof="0" dirty="0">
              <a:ln>
                <a:noFill/>
              </a:ln>
              <a:solidFill>
                <a:srgbClr val="000000"/>
              </a:solidFill>
              <a:effectLst/>
              <a:uLnTx/>
              <a:uFillTx/>
              <a:latin typeface="Times New Roman"/>
              <a:ea typeface="MS Gothic"/>
            </a:endParaRPr>
          </a:p>
        </p:txBody>
      </p:sp>
      <p:sp>
        <p:nvSpPr>
          <p:cNvPr id="7" name="Rectangle 4"/>
          <p:cNvSpPr>
            <a:spLocks noChangeArrowheads="1"/>
          </p:cNvSpPr>
          <p:nvPr/>
        </p:nvSpPr>
        <p:spPr bwMode="auto">
          <a:xfrm>
            <a:off x="533400" y="1795907"/>
            <a:ext cx="1447800" cy="381000"/>
          </a:xfrm>
          <a:prstGeom prst="rect">
            <a:avLst/>
          </a:prstGeom>
          <a:noFill/>
          <a:ln w="9525">
            <a:noFill/>
            <a:round/>
            <a:headEnd/>
            <a:tailEnd/>
          </a:ln>
          <a:effectLst/>
        </p:spPr>
        <p:txBody>
          <a:bodyPr lIns="92160" tIns="46080" rIns="92160" bIns="46080"/>
          <a:lstStyle/>
          <a:p>
            <a:pPr defTabSz="449263">
              <a:spcBef>
                <a:spcPts val="500"/>
              </a:spcBef>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Times New Roman" pitchFamily="16" charset="0"/>
                <a:ea typeface="MS Gothic" charset="-128"/>
              </a:rPr>
              <a:t>Authors:</a:t>
            </a:r>
          </a:p>
        </p:txBody>
      </p:sp>
      <p:graphicFrame>
        <p:nvGraphicFramePr>
          <p:cNvPr id="8" name="表 7"/>
          <p:cNvGraphicFramePr>
            <a:graphicFrameLocks noGrp="1"/>
          </p:cNvGraphicFramePr>
          <p:nvPr>
            <p:extLst>
              <p:ext uri="{D42A27DB-BD31-4B8C-83A1-F6EECF244321}">
                <p14:modId xmlns:p14="http://schemas.microsoft.com/office/powerpoint/2010/main" val="1233629374"/>
              </p:ext>
            </p:extLst>
          </p:nvPr>
        </p:nvGraphicFramePr>
        <p:xfrm>
          <a:off x="683568" y="2276870"/>
          <a:ext cx="7846640" cy="2304258"/>
        </p:xfrm>
        <a:graphic>
          <a:graphicData uri="http://schemas.openxmlformats.org/drawingml/2006/table">
            <a:tbl>
              <a:tblPr firstRow="1" bandRow="1">
                <a:tableStyleId>{5940675A-B579-460E-94D1-54222C63F5DA}</a:tableStyleId>
              </a:tblPr>
              <a:tblGrid>
                <a:gridCol w="1584176"/>
                <a:gridCol w="1368152"/>
                <a:gridCol w="1296144"/>
                <a:gridCol w="1368152"/>
                <a:gridCol w="2230016"/>
              </a:tblGrid>
              <a:tr h="384043">
                <a:tc>
                  <a:txBody>
                    <a:bodyPr/>
                    <a:lstStyle/>
                    <a:p>
                      <a:r>
                        <a:rPr kumimoji="1" lang="en-US" altLang="ja-JP" b="1" dirty="0" smtClean="0">
                          <a:latin typeface="Times New Roman" pitchFamily="18" charset="0"/>
                          <a:ea typeface="+mj-ea"/>
                          <a:cs typeface="Times New Roman" pitchFamily="18" charset="0"/>
                        </a:rPr>
                        <a:t>Name</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Affiliations</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Address</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Phone</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email</a:t>
                      </a:r>
                      <a:endParaRPr kumimoji="1" lang="ja-JP" altLang="en-US" b="1" dirty="0">
                        <a:latin typeface="Times New Roman" pitchFamily="18" charset="0"/>
                        <a:ea typeface="+mj-ea"/>
                        <a:cs typeface="Times New Roman" pitchFamily="18" charset="0"/>
                      </a:endParaRPr>
                    </a:p>
                  </a:txBody>
                  <a:tcPr/>
                </a:tc>
              </a:tr>
              <a:tr h="384043">
                <a:tc>
                  <a:txBody>
                    <a:bodyPr/>
                    <a:lstStyle/>
                    <a:p>
                      <a:r>
                        <a:rPr kumimoji="1" lang="en-US" altLang="ja-JP" sz="1200" dirty="0" smtClean="0">
                          <a:latin typeface="Times New Roman" pitchFamily="18" charset="0"/>
                          <a:ea typeface="+mj-ea"/>
                          <a:cs typeface="Times New Roman" pitchFamily="18" charset="0"/>
                        </a:rPr>
                        <a:t>Takashi Yamamoto</a:t>
                      </a:r>
                      <a:endParaRPr kumimoji="1" lang="ja-JP" altLang="en-US" sz="1200" dirty="0">
                        <a:latin typeface="Times New Roman" pitchFamily="18" charset="0"/>
                        <a:ea typeface="+mj-ea"/>
                        <a:cs typeface="Times New Roman" pitchFamily="18" charset="0"/>
                      </a:endParaRPr>
                    </a:p>
                  </a:txBody>
                  <a:tcPr/>
                </a:tc>
                <a:tc rowSpan="5">
                  <a:txBody>
                    <a:bodyPr/>
                    <a:lstStyle/>
                    <a:p>
                      <a:r>
                        <a:rPr kumimoji="1" lang="en-US" altLang="ja-JP" sz="1200" dirty="0" smtClean="0">
                          <a:latin typeface="Times New Roman" pitchFamily="18" charset="0"/>
                          <a:ea typeface="+mj-ea"/>
                          <a:cs typeface="Times New Roman" pitchFamily="18" charset="0"/>
                        </a:rPr>
                        <a:t>Sumitomo Electric Industries, Ltd.</a:t>
                      </a:r>
                      <a:endParaRPr kumimoji="1" lang="ja-JP" altLang="en-US" sz="1200" dirty="0">
                        <a:latin typeface="Times New Roman" pitchFamily="18" charset="0"/>
                        <a:ea typeface="+mj-ea"/>
                        <a:cs typeface="Times New Roman" pitchFamily="18" charset="0"/>
                      </a:endParaRPr>
                    </a:p>
                  </a:txBody>
                  <a:tcPr/>
                </a:tc>
                <a:tc rowSpan="5">
                  <a:txBody>
                    <a:bodyPr/>
                    <a:lstStyle/>
                    <a:p>
                      <a:r>
                        <a:rPr kumimoji="1" lang="fi-FI" altLang="ja-JP" sz="1200" dirty="0" smtClean="0">
                          <a:latin typeface="Times New Roman" pitchFamily="18" charset="0"/>
                          <a:ea typeface="+mj-ea"/>
                          <a:cs typeface="Times New Roman" pitchFamily="18" charset="0"/>
                        </a:rPr>
                        <a:t>1-1-3, Shimaya, Konohana-ku, Osaka, 554-0024</a:t>
                      </a:r>
                      <a:r>
                        <a:rPr kumimoji="1" lang="fi-FI" altLang="ja-JP" sz="1200" baseline="0" dirty="0" smtClean="0">
                          <a:latin typeface="Times New Roman" pitchFamily="18" charset="0"/>
                          <a:ea typeface="+mj-ea"/>
                          <a:cs typeface="Times New Roman" pitchFamily="18" charset="0"/>
                        </a:rPr>
                        <a:t>  </a:t>
                      </a:r>
                      <a:r>
                        <a:rPr kumimoji="1" lang="fi-FI" altLang="ja-JP" sz="1200" dirty="0" smtClean="0">
                          <a:latin typeface="Times New Roman" pitchFamily="18" charset="0"/>
                          <a:ea typeface="+mj-ea"/>
                          <a:cs typeface="Times New Roman" pitchFamily="18" charset="0"/>
                        </a:rPr>
                        <a:t>Japan</a:t>
                      </a:r>
                      <a:endParaRPr kumimoji="1" lang="ja-JP" altLang="en-US" sz="1200" dirty="0">
                        <a:latin typeface="Times New Roman" pitchFamily="18" charset="0"/>
                        <a:ea typeface="+mj-ea"/>
                        <a:cs typeface="Times New Roman" pitchFamily="18" charset="0"/>
                      </a:endParaRPr>
                    </a:p>
                  </a:txBody>
                  <a:tcPr/>
                </a:tc>
                <a:tc rowSpan="5">
                  <a:txBody>
                    <a:bodyPr/>
                    <a:lstStyle/>
                    <a:p>
                      <a:r>
                        <a:rPr kumimoji="1" lang="en-US" altLang="ja-JP" sz="1200" dirty="0" smtClean="0">
                          <a:latin typeface="Times New Roman" pitchFamily="18" charset="0"/>
                          <a:ea typeface="+mj-ea"/>
                          <a:cs typeface="Times New Roman" pitchFamily="18" charset="0"/>
                        </a:rPr>
                        <a:t>+81-06-6466-5695</a:t>
                      </a:r>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yamamoto-takashi@sei.co.jp</a:t>
                      </a:r>
                      <a:endParaRPr kumimoji="1" lang="ja-JP" altLang="en-US" sz="1200" dirty="0">
                        <a:latin typeface="Times New Roman" pitchFamily="18" charset="0"/>
                        <a:ea typeface="+mj-ea"/>
                        <a:cs typeface="Times New Roman" pitchFamily="18" charset="0"/>
                      </a:endParaRPr>
                    </a:p>
                  </a:txBody>
                  <a:tcPr/>
                </a:tc>
              </a:tr>
              <a:tr h="384043">
                <a:tc>
                  <a:txBody>
                    <a:bodyPr/>
                    <a:lstStyle/>
                    <a:p>
                      <a:r>
                        <a:rPr kumimoji="1" lang="en-US" altLang="ja-JP" sz="1200" dirty="0" err="1" smtClean="0">
                          <a:latin typeface="Times New Roman" pitchFamily="18" charset="0"/>
                          <a:ea typeface="+mj-ea"/>
                          <a:cs typeface="Times New Roman" pitchFamily="18" charset="0"/>
                        </a:rPr>
                        <a:t>Yoshizo</a:t>
                      </a:r>
                      <a:r>
                        <a:rPr kumimoji="1" lang="en-US" altLang="ja-JP" sz="1200" dirty="0" smtClean="0">
                          <a:latin typeface="Times New Roman" pitchFamily="18" charset="0"/>
                          <a:ea typeface="+mj-ea"/>
                          <a:cs typeface="Times New Roman" pitchFamily="18" charset="0"/>
                        </a:rPr>
                        <a:t> Tanaka</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tanaka-yoshizo@sei.co.jp</a:t>
                      </a:r>
                      <a:endParaRPr kumimoji="1" lang="ja-JP" altLang="en-US" sz="1200" dirty="0">
                        <a:latin typeface="Times New Roman" pitchFamily="18" charset="0"/>
                        <a:ea typeface="+mj-ea"/>
                        <a:cs typeface="Times New Roman" pitchFamily="18" charset="0"/>
                      </a:endParaRPr>
                    </a:p>
                  </a:txBody>
                  <a:tcPr/>
                </a:tc>
              </a:tr>
              <a:tr h="384043">
                <a:tc>
                  <a:txBody>
                    <a:bodyPr/>
                    <a:lstStyle/>
                    <a:p>
                      <a:r>
                        <a:rPr kumimoji="1" lang="en-US" altLang="ja-JP" sz="1200" dirty="0" smtClean="0">
                          <a:latin typeface="Times New Roman" pitchFamily="18" charset="0"/>
                          <a:ea typeface="+mj-ea"/>
                          <a:cs typeface="Times New Roman" pitchFamily="18" charset="0"/>
                        </a:rPr>
                        <a:t>Kenichi Murakami</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kern="1200" dirty="0" smtClean="0">
                          <a:solidFill>
                            <a:schemeClr val="tx1"/>
                          </a:solidFill>
                          <a:latin typeface="Times New Roman" pitchFamily="18" charset="0"/>
                          <a:ea typeface="+mn-ea"/>
                          <a:cs typeface="Times New Roman" pitchFamily="18" charset="0"/>
                        </a:rPr>
                        <a:t>murakami-</a:t>
                      </a:r>
                      <a:r>
                        <a:rPr kumimoji="1" lang="en-US" altLang="ja-JP" sz="1200" dirty="0" smtClean="0">
                          <a:latin typeface="Times New Roman" pitchFamily="18" charset="0"/>
                          <a:ea typeface="+mj-ea"/>
                          <a:cs typeface="Times New Roman" pitchFamily="18" charset="0"/>
                        </a:rPr>
                        <a:t>kenichi@sei.co.jp</a:t>
                      </a:r>
                      <a:endParaRPr kumimoji="1" lang="ja-JP" altLang="en-US" sz="1200" dirty="0">
                        <a:latin typeface="Times New Roman" pitchFamily="18" charset="0"/>
                        <a:ea typeface="+mj-ea"/>
                        <a:cs typeface="Times New Roman" pitchFamily="18" charset="0"/>
                      </a:endParaRPr>
                    </a:p>
                  </a:txBody>
                  <a:tcPr/>
                </a:tc>
              </a:tr>
              <a:tr h="384043">
                <a:tc>
                  <a:txBody>
                    <a:bodyPr/>
                    <a:lstStyle/>
                    <a:p>
                      <a:r>
                        <a:rPr kumimoji="1" lang="en-US" altLang="ja-JP" sz="1200" dirty="0" err="1" smtClean="0">
                          <a:latin typeface="Times New Roman" pitchFamily="18" charset="0"/>
                          <a:ea typeface="+mj-ea"/>
                          <a:cs typeface="Times New Roman" pitchFamily="18" charset="0"/>
                        </a:rPr>
                        <a:t>Hirotsugu</a:t>
                      </a:r>
                      <a:r>
                        <a:rPr kumimoji="1" lang="en-US" altLang="ja-JP" sz="1200" baseline="0" dirty="0" smtClean="0">
                          <a:latin typeface="Times New Roman" pitchFamily="18" charset="0"/>
                          <a:ea typeface="+mj-ea"/>
                          <a:cs typeface="Times New Roman" pitchFamily="18" charset="0"/>
                        </a:rPr>
                        <a:t> Yamamoto</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yamamoto-hirotsugu@sei.co.jp</a:t>
                      </a:r>
                      <a:endParaRPr kumimoji="1" lang="ja-JP" altLang="en-US" sz="1200" dirty="0">
                        <a:latin typeface="Times New Roman" pitchFamily="18" charset="0"/>
                        <a:ea typeface="+mj-ea"/>
                        <a:cs typeface="Times New Roman" pitchFamily="18" charset="0"/>
                      </a:endParaRPr>
                    </a:p>
                  </a:txBody>
                  <a:tcPr/>
                </a:tc>
              </a:tr>
              <a:tr h="384043">
                <a:tc>
                  <a:txBody>
                    <a:bodyPr/>
                    <a:lstStyle/>
                    <a:p>
                      <a:r>
                        <a:rPr kumimoji="1" lang="en-US" altLang="ja-JP" sz="1200" dirty="0" err="1" smtClean="0">
                          <a:latin typeface="Times New Roman" pitchFamily="18" charset="0"/>
                          <a:ea typeface="+mj-ea"/>
                          <a:cs typeface="Times New Roman" pitchFamily="18" charset="0"/>
                        </a:rPr>
                        <a:t>Yoji</a:t>
                      </a:r>
                      <a:r>
                        <a:rPr kumimoji="1" lang="en-US" altLang="ja-JP" sz="1200" baseline="0" dirty="0" smtClean="0">
                          <a:latin typeface="Times New Roman" pitchFamily="18" charset="0"/>
                          <a:ea typeface="+mj-ea"/>
                          <a:cs typeface="Times New Roman" pitchFamily="18" charset="0"/>
                        </a:rPr>
                        <a:t> Okada</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okada-yoji@sei.co.jp</a:t>
                      </a:r>
                      <a:endParaRPr kumimoji="1" lang="ja-JP" altLang="en-US" sz="1200" dirty="0">
                        <a:latin typeface="Times New Roman" pitchFamily="18" charset="0"/>
                        <a:ea typeface="+mj-ea"/>
                        <a:cs typeface="Times New Roman" pitchFamily="18" charset="0"/>
                      </a:endParaRPr>
                    </a:p>
                  </a:txBody>
                  <a:tcPr/>
                </a:tc>
              </a:tr>
            </a:tbl>
          </a:graphicData>
        </a:graphic>
      </p:graphicFrame>
    </p:spTree>
    <p:extLst>
      <p:ext uri="{BB962C8B-B14F-4D97-AF65-F5344CB8AC3E}">
        <p14:creationId xmlns:p14="http://schemas.microsoft.com/office/powerpoint/2010/main" val="25302389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Jan 2014</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695CBC65-B846-4A6B-9904-8C0EF9D87513}" type="slidenum">
              <a:rPr lang="en-US" altLang="ja-JP" smtClean="0"/>
              <a:pPr/>
              <a:t>2</a:t>
            </a:fld>
            <a:endParaRPr lang="en-US" altLang="ja-JP"/>
          </a:p>
        </p:txBody>
      </p:sp>
      <p:sp>
        <p:nvSpPr>
          <p:cNvPr id="5"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itchFamily="50" charset="-128"/>
              </a:rPr>
              <a:t>Project: IEEE P802.15 Working Group for Wireless Personal Area Networks (WPANs)</a:t>
            </a:r>
            <a:endParaRPr lang="en-US" altLang="ja-JP" sz="1600" b="1" dirty="0">
              <a:solidFill>
                <a:schemeClr val="tx2"/>
              </a:solidFill>
              <a:ea typeface="ＭＳ Ｐゴシック" pitchFamily="50" charset="-128"/>
            </a:endParaRPr>
          </a:p>
          <a:p>
            <a:endParaRPr lang="en-US" altLang="ja-JP" sz="1600" dirty="0">
              <a:solidFill>
                <a:schemeClr val="tx2"/>
              </a:solidFill>
              <a:ea typeface="ＭＳ Ｐゴシック" pitchFamily="50" charset="-128"/>
            </a:endParaRPr>
          </a:p>
          <a:p>
            <a:r>
              <a:rPr lang="en-US" altLang="ja-JP" sz="1600" b="1" dirty="0">
                <a:solidFill>
                  <a:schemeClr val="tx2"/>
                </a:solidFill>
                <a:ea typeface="ＭＳ Ｐゴシック" pitchFamily="50" charset="-128"/>
              </a:rPr>
              <a:t>Submission Title:</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[C</a:t>
            </a:r>
            <a:r>
              <a:rPr lang="en-US" altLang="ja-JP" sz="1600" dirty="0" smtClean="0">
                <a:ea typeface="ＭＳ Ｐゴシック" pitchFamily="50" charset="-128"/>
              </a:rPr>
              <a:t>onsideration on </a:t>
            </a:r>
            <a:r>
              <a:rPr lang="en-US" altLang="ja-JP" sz="1600" dirty="0" smtClean="0">
                <a:ea typeface="ＭＳ Ｐゴシック" pitchFamily="50" charset="-128"/>
              </a:rPr>
              <a:t>standardization process</a:t>
            </a:r>
            <a:r>
              <a:rPr lang="en-US" altLang="ja-JP" sz="1600" dirty="0" smtClean="0">
                <a:solidFill>
                  <a:schemeClr val="tx2"/>
                </a:solidFill>
                <a:ea typeface="ＭＳ Ｐゴシック" pitchFamily="50" charset="-128"/>
              </a:rPr>
              <a:t>]</a:t>
            </a:r>
            <a:r>
              <a:rPr lang="en-US" altLang="ja-JP" sz="1600" dirty="0">
                <a:solidFill>
                  <a:schemeClr val="tx2"/>
                </a:solidFill>
                <a:ea typeface="ＭＳ Ｐゴシック" pitchFamily="50" charset="-128"/>
              </a:rPr>
              <a:t>	</a:t>
            </a:r>
          </a:p>
          <a:p>
            <a:r>
              <a:rPr lang="en-US" altLang="ja-JP" sz="1600" b="1" dirty="0">
                <a:solidFill>
                  <a:schemeClr val="tx2"/>
                </a:solidFill>
                <a:ea typeface="ＭＳ Ｐゴシック" pitchFamily="50" charset="-128"/>
              </a:rPr>
              <a:t>Date </a:t>
            </a:r>
            <a:r>
              <a:rPr lang="en-US" altLang="ja-JP" sz="1600" b="1" dirty="0">
                <a:ea typeface="ＭＳ Ｐゴシック" pitchFamily="50" charset="-128"/>
              </a:rPr>
              <a:t>Submitted: </a:t>
            </a:r>
            <a:r>
              <a:rPr lang="en-US" altLang="ja-JP" sz="1600" dirty="0" smtClean="0">
                <a:ea typeface="ＭＳ Ｐゴシック" pitchFamily="50" charset="-128"/>
              </a:rPr>
              <a:t>[January 21, 2014]</a:t>
            </a:r>
            <a:r>
              <a:rPr lang="en-US" altLang="ja-JP" sz="1600" dirty="0">
                <a:ea typeface="ＭＳ Ｐゴシック" pitchFamily="50" charset="-128"/>
              </a:rPr>
              <a:t>	</a:t>
            </a:r>
          </a:p>
          <a:p>
            <a:r>
              <a:rPr lang="en-US" altLang="ja-JP" sz="1600" b="1" dirty="0">
                <a:ea typeface="ＭＳ Ｐゴシック" pitchFamily="50" charset="-128"/>
              </a:rPr>
              <a:t>Source:</a:t>
            </a:r>
            <a:r>
              <a:rPr lang="en-US" altLang="ja-JP" sz="1600" dirty="0">
                <a:ea typeface="ＭＳ Ｐゴシック" pitchFamily="50" charset="-128"/>
              </a:rPr>
              <a:t> </a:t>
            </a:r>
            <a:r>
              <a:rPr lang="en-US" altLang="ja-JP" sz="1600" dirty="0" smtClean="0">
                <a:ea typeface="ＭＳ Ｐゴシック" pitchFamily="50" charset="-128"/>
              </a:rPr>
              <a:t>[Takashi Yamamoto] </a:t>
            </a:r>
            <a:r>
              <a:rPr lang="en-US" altLang="ja-JP" sz="1600" dirty="0">
                <a:ea typeface="ＭＳ Ｐゴシック" pitchFamily="50" charset="-128"/>
              </a:rPr>
              <a:t>Company </a:t>
            </a:r>
            <a:r>
              <a:rPr lang="en-US" altLang="ja-JP" sz="1600" dirty="0" smtClean="0">
                <a:ea typeface="ＭＳ Ｐゴシック" pitchFamily="50" charset="-128"/>
              </a:rPr>
              <a:t>[Sumitomo Electric Industries, Ltd]</a:t>
            </a:r>
            <a:endParaRPr lang="en-US" altLang="ja-JP" sz="1600" dirty="0">
              <a:ea typeface="ＭＳ Ｐゴシック" pitchFamily="50" charset="-128"/>
            </a:endParaRPr>
          </a:p>
          <a:p>
            <a:r>
              <a:rPr lang="en-US" altLang="ja-JP" sz="1600" dirty="0">
                <a:ea typeface="ＭＳ Ｐゴシック" pitchFamily="50" charset="-128"/>
              </a:rPr>
              <a:t>Address </a:t>
            </a:r>
            <a:r>
              <a:rPr lang="en-US" altLang="ja-JP" sz="1600" dirty="0" smtClean="0">
                <a:ea typeface="ＭＳ Ｐゴシック" pitchFamily="50" charset="-128"/>
              </a:rPr>
              <a:t>[1-1-3, Shimaya, Konohana-</a:t>
            </a:r>
            <a:r>
              <a:rPr lang="en-US" altLang="ja-JP" sz="1600" dirty="0" err="1" smtClean="0">
                <a:ea typeface="ＭＳ Ｐゴシック" pitchFamily="50" charset="-128"/>
              </a:rPr>
              <a:t>ku</a:t>
            </a:r>
            <a:r>
              <a:rPr lang="en-US" altLang="ja-JP" sz="1600" dirty="0" smtClean="0">
                <a:ea typeface="ＭＳ Ｐゴシック" pitchFamily="50" charset="-128"/>
              </a:rPr>
              <a:t>, Osaka, 554-0024 Japan]</a:t>
            </a:r>
            <a:endParaRPr lang="en-US" altLang="ja-JP" sz="1600" dirty="0">
              <a:ea typeface="ＭＳ Ｐゴシック" pitchFamily="50" charset="-128"/>
            </a:endParaRPr>
          </a:p>
          <a:p>
            <a:r>
              <a:rPr lang="en-US" altLang="ja-JP" sz="1600" dirty="0">
                <a:ea typeface="ＭＳ Ｐゴシック" pitchFamily="50" charset="-128"/>
              </a:rPr>
              <a:t>Voice</a:t>
            </a:r>
            <a:r>
              <a:rPr lang="en-US" altLang="ja-JP" sz="1600" dirty="0" smtClean="0">
                <a:ea typeface="ＭＳ Ｐゴシック" pitchFamily="50" charset="-128"/>
              </a:rPr>
              <a:t>:[+81-06-6466-5695], </a:t>
            </a:r>
            <a:r>
              <a:rPr lang="en-US" altLang="ja-JP" sz="1600" dirty="0">
                <a:ea typeface="ＭＳ Ｐゴシック" pitchFamily="50" charset="-128"/>
              </a:rPr>
              <a:t>FAX: </a:t>
            </a:r>
            <a:r>
              <a:rPr lang="en-US" altLang="ja-JP" sz="1600" dirty="0" smtClean="0">
                <a:ea typeface="ＭＳ Ｐゴシック" pitchFamily="50" charset="-128"/>
              </a:rPr>
              <a:t>[+81-06-6462-4586], </a:t>
            </a:r>
            <a:r>
              <a:rPr lang="en-US" altLang="ja-JP" sz="1600" dirty="0">
                <a:ea typeface="ＭＳ Ｐゴシック" pitchFamily="50" charset="-128"/>
              </a:rPr>
              <a:t>E-Mail</a:t>
            </a:r>
            <a:r>
              <a:rPr lang="en-US" altLang="ja-JP" sz="1600" dirty="0" smtClean="0">
                <a:ea typeface="ＭＳ Ｐゴシック" pitchFamily="50" charset="-128"/>
              </a:rPr>
              <a:t>:[yamamoto-takashi@sei.co.jp]</a:t>
            </a:r>
            <a:r>
              <a:rPr lang="en-US" altLang="ja-JP" sz="1600" dirty="0">
                <a:solidFill>
                  <a:schemeClr val="tx2"/>
                </a:solidFill>
                <a:ea typeface="ＭＳ Ｐゴシック" pitchFamily="50" charset="-128"/>
              </a:rPr>
              <a:t>	</a:t>
            </a:r>
          </a:p>
          <a:p>
            <a:pPr>
              <a:spcBef>
                <a:spcPts val="600"/>
              </a:spcBef>
              <a:spcAft>
                <a:spcPts val="600"/>
              </a:spcAft>
            </a:pPr>
            <a:r>
              <a:rPr lang="en-US" altLang="ja-JP" sz="1600" b="1" dirty="0">
                <a:solidFill>
                  <a:schemeClr val="tx2"/>
                </a:solidFill>
                <a:ea typeface="ＭＳ Ｐゴシック" pitchFamily="50" charset="-128"/>
              </a:rPr>
              <a:t>Re:</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a:t>
            </a:r>
            <a:r>
              <a:rPr lang="en-US" altLang="ja-JP" sz="1600" dirty="0">
                <a:ea typeface="ＭＳ Ｐゴシック" pitchFamily="50" charset="-128"/>
              </a:rPr>
              <a:t>Call for contributions by IEEE802.15 </a:t>
            </a:r>
            <a:r>
              <a:rPr lang="en-US" altLang="ja-JP" sz="1600" dirty="0" smtClean="0">
                <a:ea typeface="ＭＳ Ｐゴシック" pitchFamily="50" charset="-128"/>
              </a:rPr>
              <a:t>SG-SRU</a:t>
            </a:r>
            <a:r>
              <a:rPr lang="en-US" altLang="ja-JP" sz="1600" dirty="0" smtClean="0">
                <a:solidFill>
                  <a:schemeClr val="tx2"/>
                </a:solidFill>
                <a:ea typeface="ＭＳ Ｐゴシック" pitchFamily="50" charset="-128"/>
              </a:rPr>
              <a:t>]</a:t>
            </a:r>
            <a:endParaRPr lang="en-US" altLang="ja-JP" sz="1600" dirty="0">
              <a:solidFill>
                <a:schemeClr val="tx2"/>
              </a:solidFill>
              <a:ea typeface="ＭＳ Ｐゴシック" pitchFamily="50" charset="-128"/>
            </a:endParaRPr>
          </a:p>
          <a:p>
            <a:pPr>
              <a:spcBef>
                <a:spcPts val="600"/>
              </a:spcBef>
              <a:spcAft>
                <a:spcPts val="600"/>
              </a:spcAft>
            </a:pPr>
            <a:r>
              <a:rPr lang="en-US" altLang="ja-JP" sz="1600" b="1" dirty="0" smtClean="0">
                <a:solidFill>
                  <a:schemeClr val="tx2"/>
                </a:solidFill>
                <a:ea typeface="ＭＳ Ｐゴシック" pitchFamily="50" charset="-128"/>
              </a:rPr>
              <a:t>Abstract</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a:t>
            </a:r>
            <a:r>
              <a:rPr lang="en-US" altLang="ja-JP" sz="1600" dirty="0">
                <a:solidFill>
                  <a:schemeClr val="tx2"/>
                </a:solidFill>
                <a:ea typeface="ＭＳ Ｐゴシック" pitchFamily="50" charset="-128"/>
              </a:rPr>
              <a:t>[This presentation provides our view on the SG and TG standardization </a:t>
            </a:r>
            <a:r>
              <a:rPr lang="en-US" altLang="ja-JP" sz="1600" dirty="0" smtClean="0">
                <a:solidFill>
                  <a:schemeClr val="tx2"/>
                </a:solidFill>
                <a:ea typeface="ＭＳ Ｐゴシック" pitchFamily="50" charset="-128"/>
              </a:rPr>
              <a:t>process.]</a:t>
            </a:r>
            <a:endParaRPr lang="en-US" altLang="ja-JP" sz="1600" dirty="0">
              <a:solidFill>
                <a:schemeClr val="tx2"/>
              </a:solidFill>
              <a:ea typeface="ＭＳ Ｐゴシック" pitchFamily="50" charset="-128"/>
            </a:endParaRPr>
          </a:p>
          <a:p>
            <a:pPr>
              <a:spcBef>
                <a:spcPts val="600"/>
              </a:spcBef>
              <a:spcAft>
                <a:spcPts val="600"/>
              </a:spcAft>
            </a:pPr>
            <a:r>
              <a:rPr lang="en-US" altLang="ja-JP" sz="1600" b="1" dirty="0" smtClean="0">
                <a:solidFill>
                  <a:schemeClr val="tx2"/>
                </a:solidFill>
                <a:ea typeface="ＭＳ Ｐゴシック" pitchFamily="50" charset="-128"/>
              </a:rPr>
              <a:t>Purpose:</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a:t>
            </a:r>
            <a:r>
              <a:rPr lang="en-US" altLang="ja-JP" sz="1600" dirty="0">
                <a:solidFill>
                  <a:schemeClr val="tx2"/>
                </a:solidFill>
                <a:ea typeface="ＭＳ Ｐゴシック" charset="-128"/>
              </a:rPr>
              <a:t>To support the drafting of PAR &amp; 5C.</a:t>
            </a:r>
            <a:r>
              <a:rPr lang="en-US" altLang="ja-JP" sz="1600" dirty="0" smtClean="0">
                <a:solidFill>
                  <a:schemeClr val="tx2"/>
                </a:solidFill>
                <a:ea typeface="ＭＳ Ｐゴシック" pitchFamily="50" charset="-128"/>
              </a:rPr>
              <a:t>]</a:t>
            </a:r>
          </a:p>
          <a:p>
            <a:r>
              <a:rPr lang="en-US" altLang="ja-JP" sz="1600" b="1" dirty="0" smtClean="0">
                <a:solidFill>
                  <a:schemeClr val="tx2"/>
                </a:solidFill>
                <a:ea typeface="ＭＳ Ｐゴシック" pitchFamily="50" charset="-128"/>
              </a:rPr>
              <a:t>Notice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itchFamily="50" charset="-128"/>
              </a:rPr>
              <a:t>Release:</a:t>
            </a:r>
            <a:r>
              <a:rPr lang="en-US" altLang="ja-JP" sz="1600" dirty="0">
                <a:solidFill>
                  <a:schemeClr val="tx2"/>
                </a:solidFill>
                <a:ea typeface="ＭＳ Ｐゴシック" pitchFamily="50"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5347304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Abstract</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Jan 2014</a:t>
            </a:r>
            <a:endParaRPr lang="en-US" altLang="ja-JP"/>
          </a:p>
        </p:txBody>
      </p:sp>
      <p:sp>
        <p:nvSpPr>
          <p:cNvPr id="4" name="フッター プレースホルダー 3"/>
          <p:cNvSpPr>
            <a:spLocks noGrp="1"/>
          </p:cNvSpPr>
          <p:nvPr>
            <p:ph type="ftr" sz="quarter" idx="11"/>
          </p:nvPr>
        </p:nvSpPr>
        <p:spPr/>
        <p:txBody>
          <a:body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E4FF75B-5044-4029-9087-12F2B1E946AB}" type="slidenum">
              <a:rPr lang="en-US" altLang="ja-JP" smtClean="0"/>
              <a:pPr/>
              <a:t>3</a:t>
            </a:fld>
            <a:endParaRPr lang="en-US" altLang="ja-JP"/>
          </a:p>
        </p:txBody>
      </p:sp>
      <p:sp>
        <p:nvSpPr>
          <p:cNvPr id="7" name="Rectangle 3"/>
          <p:cNvSpPr txBox="1">
            <a:spLocks noChangeArrowheads="1"/>
          </p:cNvSpPr>
          <p:nvPr/>
        </p:nvSpPr>
        <p:spPr>
          <a:xfrm>
            <a:off x="685800" y="1844824"/>
            <a:ext cx="7772400" cy="4608512"/>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800" kern="0" dirty="0">
                <a:latin typeface="Times New Roman" pitchFamily="18" charset="0"/>
                <a:ea typeface="ＭＳ Ｐゴシック" pitchFamily="50" charset="-128"/>
                <a:cs typeface="Times New Roman" pitchFamily="18" charset="0"/>
              </a:rPr>
              <a:t>An evaluation methodology </a:t>
            </a:r>
            <a:r>
              <a:rPr lang="en-US" altLang="ja-JP" sz="2800" kern="0" dirty="0" smtClean="0">
                <a:latin typeface="Times New Roman" pitchFamily="18" charset="0"/>
                <a:ea typeface="ＭＳ Ｐゴシック" pitchFamily="50" charset="-128"/>
                <a:cs typeface="Times New Roman" pitchFamily="18" charset="0"/>
              </a:rPr>
              <a:t>for SRU should be  substantially discussed in </a:t>
            </a:r>
            <a:r>
              <a:rPr lang="en-US" altLang="ja-JP" sz="2800" kern="0" dirty="0">
                <a:latin typeface="Times New Roman" pitchFamily="18" charset="0"/>
                <a:ea typeface="ＭＳ Ｐゴシック" pitchFamily="50" charset="-128"/>
                <a:cs typeface="Times New Roman" pitchFamily="18" charset="0"/>
              </a:rPr>
              <a:t>order to assess gains relative to </a:t>
            </a:r>
            <a:r>
              <a:rPr lang="en-US" altLang="ja-JP" sz="2800" kern="0" dirty="0" smtClean="0">
                <a:latin typeface="Times New Roman" pitchFamily="18" charset="0"/>
                <a:ea typeface="ＭＳ Ｐゴシック" pitchFamily="50" charset="-128"/>
                <a:cs typeface="Times New Roman" pitchFamily="18" charset="0"/>
              </a:rPr>
              <a:t>legacy IEEE802.15.4 systems.</a:t>
            </a:r>
            <a:endParaRPr lang="en-US" altLang="ja-JP" sz="2800" kern="0" dirty="0">
              <a:latin typeface="Times New Roman" pitchFamily="18" charset="0"/>
              <a:ea typeface="ＭＳ Ｐゴシック" pitchFamily="50" charset="-128"/>
              <a:cs typeface="Times New Roman" pitchFamily="18" charset="0"/>
            </a:endParaRPr>
          </a:p>
          <a:p>
            <a:r>
              <a:rPr lang="en-US" altLang="ja-JP" sz="2800" kern="0" dirty="0" smtClean="0">
                <a:latin typeface="Times New Roman" pitchFamily="18" charset="0"/>
                <a:ea typeface="ＭＳ Ｐゴシック" pitchFamily="50" charset="-128"/>
                <a:cs typeface="Times New Roman" pitchFamily="18" charset="0"/>
              </a:rPr>
              <a:t>This </a:t>
            </a:r>
            <a:r>
              <a:rPr lang="en-US" altLang="ja-JP" sz="2800" kern="0" dirty="0">
                <a:latin typeface="Times New Roman" pitchFamily="18" charset="0"/>
                <a:ea typeface="ＭＳ Ｐゴシック" pitchFamily="50" charset="-128"/>
                <a:cs typeface="Times New Roman" pitchFamily="18" charset="0"/>
              </a:rPr>
              <a:t>presentation provides our view on the </a:t>
            </a:r>
            <a:r>
              <a:rPr lang="en-US" altLang="ja-JP" sz="2800" kern="0" dirty="0" smtClean="0">
                <a:latin typeface="Times New Roman" pitchFamily="18" charset="0"/>
                <a:ea typeface="ＭＳ Ｐゴシック" pitchFamily="50" charset="-128"/>
                <a:cs typeface="Times New Roman" pitchFamily="18" charset="0"/>
              </a:rPr>
              <a:t>SG and TG standardization process </a:t>
            </a:r>
            <a:r>
              <a:rPr lang="en-US" altLang="ja-JP" sz="2800" kern="0" dirty="0">
                <a:latin typeface="Times New Roman" pitchFamily="18" charset="0"/>
                <a:ea typeface="ＭＳ Ｐゴシック" pitchFamily="50" charset="-128"/>
                <a:cs typeface="Times New Roman" pitchFamily="18" charset="0"/>
              </a:rPr>
              <a:t>that could help </a:t>
            </a:r>
            <a:r>
              <a:rPr lang="en-US" altLang="ja-JP" sz="2800" kern="0" dirty="0" smtClean="0">
                <a:latin typeface="Times New Roman" pitchFamily="18" charset="0"/>
                <a:ea typeface="ＭＳ Ｐゴシック" pitchFamily="50" charset="-128"/>
                <a:cs typeface="Times New Roman" pitchFamily="18" charset="0"/>
              </a:rPr>
              <a:t>RRMM </a:t>
            </a:r>
            <a:r>
              <a:rPr lang="en-US" altLang="ja-JP" sz="2800" kern="0" dirty="0">
                <a:latin typeface="Times New Roman" pitchFamily="18" charset="0"/>
                <a:ea typeface="ＭＳ Ｐゴシック" pitchFamily="50" charset="-128"/>
                <a:cs typeface="Times New Roman" pitchFamily="18" charset="0"/>
              </a:rPr>
              <a:t>spec development</a:t>
            </a:r>
            <a:r>
              <a:rPr lang="en-US" altLang="ja-JP" sz="2800" kern="0" dirty="0" smtClean="0">
                <a:latin typeface="Times New Roman" pitchFamily="18" charset="0"/>
                <a:ea typeface="ＭＳ Ｐゴシック" pitchFamily="50" charset="-128"/>
                <a:cs typeface="Times New Roman" pitchFamily="18" charset="0"/>
              </a:rPr>
              <a:t>.</a:t>
            </a:r>
          </a:p>
          <a:p>
            <a:endParaRPr lang="en-US" altLang="ja-JP" sz="2800" kern="0" dirty="0">
              <a:latin typeface="Times New Roman" pitchFamily="18" charset="0"/>
              <a:ea typeface="ＭＳ Ｐゴシック" pitchFamily="50" charset="-128"/>
              <a:cs typeface="Times New Roman" pitchFamily="18" charset="0"/>
            </a:endParaRPr>
          </a:p>
        </p:txBody>
      </p:sp>
    </p:spTree>
    <p:extLst>
      <p:ext uri="{BB962C8B-B14F-4D97-AF65-F5344CB8AC3E}">
        <p14:creationId xmlns:p14="http://schemas.microsoft.com/office/powerpoint/2010/main" val="18826768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692696"/>
            <a:ext cx="8064896" cy="1066800"/>
          </a:xfrm>
        </p:spPr>
        <p:txBody>
          <a:bodyPr/>
          <a:lstStyle/>
          <a:p>
            <a:r>
              <a:rPr lang="en-US" altLang="ja-JP" dirty="0" smtClean="0"/>
              <a:t>Step 1</a:t>
            </a:r>
            <a:r>
              <a:rPr lang="en-US" altLang="ja-JP" dirty="0" smtClean="0"/>
              <a:t>: </a:t>
            </a:r>
            <a:r>
              <a:rPr lang="en-US" altLang="ja-JP" dirty="0" smtClean="0"/>
              <a:t>Clarify the RRMM requirements</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Jan 2014</a:t>
            </a:r>
            <a:endParaRPr lang="en-US" altLang="ja-JP"/>
          </a:p>
        </p:txBody>
      </p:sp>
      <p:sp>
        <p:nvSpPr>
          <p:cNvPr id="4" name="フッター プレースホルダー 3"/>
          <p:cNvSpPr>
            <a:spLocks noGrp="1"/>
          </p:cNvSpPr>
          <p:nvPr>
            <p:ph type="ftr" sz="quarter" idx="11"/>
          </p:nvPr>
        </p:nvSpPr>
        <p:spPr/>
        <p:txBody>
          <a:body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E4FF75B-5044-4029-9087-12F2B1E946AB}" type="slidenum">
              <a:rPr lang="en-US" altLang="ja-JP" smtClean="0"/>
              <a:pPr/>
              <a:t>4</a:t>
            </a:fld>
            <a:endParaRPr lang="en-US" altLang="ja-JP"/>
          </a:p>
        </p:txBody>
      </p:sp>
      <p:sp>
        <p:nvSpPr>
          <p:cNvPr id="7" name="Rectangle 3"/>
          <p:cNvSpPr txBox="1">
            <a:spLocks noChangeArrowheads="1"/>
          </p:cNvSpPr>
          <p:nvPr/>
        </p:nvSpPr>
        <p:spPr>
          <a:xfrm>
            <a:off x="685800" y="1844824"/>
            <a:ext cx="7772400" cy="4608512"/>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800" kern="0" dirty="0" smtClean="0">
                <a:latin typeface="Times New Roman" pitchFamily="18" charset="0"/>
                <a:ea typeface="ＭＳ Ｐゴシック" pitchFamily="50" charset="-128"/>
                <a:cs typeface="Times New Roman" pitchFamily="18" charset="0"/>
              </a:rPr>
              <a:t>Collect </a:t>
            </a:r>
            <a:r>
              <a:rPr lang="en-US" altLang="ja-JP" sz="2800" kern="0" dirty="0" smtClean="0">
                <a:latin typeface="Times New Roman" pitchFamily="18" charset="0"/>
                <a:ea typeface="ＭＳ Ｐゴシック" pitchFamily="50" charset="-128"/>
                <a:cs typeface="Times New Roman" pitchFamily="18" charset="0"/>
              </a:rPr>
              <a:t>the </a:t>
            </a:r>
            <a:r>
              <a:rPr lang="en-US" altLang="ja-JP" sz="2800" kern="0" dirty="0" smtClean="0">
                <a:latin typeface="Times New Roman" pitchFamily="18" charset="0"/>
                <a:ea typeface="ＭＳ Ｐゴシック" pitchFamily="50" charset="-128"/>
                <a:cs typeface="Times New Roman" pitchFamily="18" charset="0"/>
              </a:rPr>
              <a:t>requirements of the RRMM use </a:t>
            </a:r>
            <a:r>
              <a:rPr lang="en-US" altLang="ja-JP" sz="2800" kern="0" dirty="0">
                <a:latin typeface="Times New Roman" pitchFamily="18" charset="0"/>
                <a:ea typeface="ＭＳ Ｐゴシック" pitchFamily="50" charset="-128"/>
                <a:cs typeface="Times New Roman" pitchFamily="18" charset="0"/>
              </a:rPr>
              <a:t>cases and </a:t>
            </a:r>
            <a:r>
              <a:rPr lang="en-US" altLang="ja-JP" sz="2800" kern="0" dirty="0" smtClean="0">
                <a:latin typeface="Times New Roman" pitchFamily="18" charset="0"/>
                <a:ea typeface="ＭＳ Ｐゴシック" pitchFamily="50" charset="-128"/>
                <a:cs typeface="Times New Roman" pitchFamily="18" charset="0"/>
              </a:rPr>
              <a:t>narrow </a:t>
            </a:r>
            <a:r>
              <a:rPr lang="en-US" altLang="ja-JP" sz="2800" kern="0" dirty="0">
                <a:latin typeface="Times New Roman" pitchFamily="18" charset="0"/>
                <a:ea typeface="ＭＳ Ｐゴシック" pitchFamily="50" charset="-128"/>
                <a:cs typeface="Times New Roman" pitchFamily="18" charset="0"/>
              </a:rPr>
              <a:t>down the target </a:t>
            </a:r>
            <a:r>
              <a:rPr lang="en-US" altLang="ja-JP" sz="2800" kern="0" dirty="0" smtClean="0">
                <a:latin typeface="Times New Roman" pitchFamily="18" charset="0"/>
                <a:ea typeface="ＭＳ Ｐゴシック" pitchFamily="50" charset="-128"/>
                <a:cs typeface="Times New Roman" pitchFamily="18" charset="0"/>
              </a:rPr>
              <a:t>of SRU</a:t>
            </a:r>
            <a:r>
              <a:rPr lang="en-US" altLang="ja-JP" sz="2800" kern="0" dirty="0">
                <a:latin typeface="Times New Roman" pitchFamily="18" charset="0"/>
                <a:ea typeface="ＭＳ Ｐゴシック" pitchFamily="50" charset="-128"/>
                <a:cs typeface="Times New Roman" pitchFamily="18" charset="0"/>
              </a:rPr>
              <a:t>.</a:t>
            </a:r>
            <a:endParaRPr lang="en-US" altLang="ja-JP" sz="2800" kern="0" dirty="0" smtClean="0">
              <a:latin typeface="Times New Roman" pitchFamily="18" charset="0"/>
              <a:ea typeface="ＭＳ Ｐゴシック" pitchFamily="50" charset="-128"/>
              <a:cs typeface="Times New Roman" pitchFamily="18" charset="0"/>
            </a:endParaRPr>
          </a:p>
          <a:p>
            <a:pPr lvl="1"/>
            <a:r>
              <a:rPr lang="en-US" altLang="ja-JP" sz="2400" kern="0" dirty="0" smtClean="0">
                <a:latin typeface="Times New Roman" pitchFamily="18" charset="0"/>
                <a:ea typeface="ＭＳ Ｐゴシック" pitchFamily="50" charset="-128"/>
                <a:cs typeface="Times New Roman" pitchFamily="18" charset="0"/>
              </a:rPr>
              <a:t>Applications</a:t>
            </a:r>
          </a:p>
          <a:p>
            <a:pPr lvl="2"/>
            <a:r>
              <a:rPr lang="en-US" altLang="ja-JP" sz="2000" kern="0" dirty="0" smtClean="0">
                <a:latin typeface="Times New Roman" pitchFamily="18" charset="0"/>
                <a:ea typeface="ＭＳ Ｐゴシック" pitchFamily="50" charset="-128"/>
                <a:cs typeface="Times New Roman" pitchFamily="18" charset="0"/>
              </a:rPr>
              <a:t>Example</a:t>
            </a:r>
            <a:r>
              <a:rPr lang="en-US" altLang="ja-JP" sz="2000" kern="0" dirty="0">
                <a:latin typeface="Times New Roman" pitchFamily="18" charset="0"/>
                <a:ea typeface="ＭＳ Ｐゴシック" pitchFamily="50" charset="-128"/>
                <a:cs typeface="Times New Roman" pitchFamily="18" charset="0"/>
              </a:rPr>
              <a:t>:</a:t>
            </a:r>
            <a:r>
              <a:rPr lang="en-US" altLang="ja-JP" sz="2000" kern="0" dirty="0" smtClean="0">
                <a:latin typeface="Times New Roman" pitchFamily="18" charset="0"/>
                <a:ea typeface="ＭＳ Ｐゴシック" pitchFamily="50" charset="-128"/>
                <a:cs typeface="Times New Roman" pitchFamily="18" charset="0"/>
              </a:rPr>
              <a:t> position estimation, periodic monitoring, etc.</a:t>
            </a:r>
            <a:endParaRPr lang="en-US" altLang="ja-JP" sz="2000" kern="0" dirty="0" smtClean="0">
              <a:latin typeface="Times New Roman" pitchFamily="18" charset="0"/>
              <a:ea typeface="ＭＳ Ｐゴシック" pitchFamily="50" charset="-128"/>
              <a:cs typeface="Times New Roman" pitchFamily="18" charset="0"/>
            </a:endParaRPr>
          </a:p>
          <a:p>
            <a:pPr lvl="1"/>
            <a:r>
              <a:rPr lang="en-US" altLang="ja-JP" sz="2400" kern="0" dirty="0">
                <a:latin typeface="Times New Roman" pitchFamily="18" charset="0"/>
                <a:ea typeface="ＭＳ Ｐゴシック" pitchFamily="50" charset="-128"/>
                <a:cs typeface="Times New Roman" pitchFamily="18" charset="0"/>
              </a:rPr>
              <a:t>Traffic models of sensors and actuators</a:t>
            </a:r>
          </a:p>
          <a:p>
            <a:pPr lvl="2"/>
            <a:r>
              <a:rPr lang="en-US" altLang="ja-JP" sz="2000" kern="0" dirty="0">
                <a:latin typeface="Times New Roman" pitchFamily="18" charset="0"/>
                <a:ea typeface="ＭＳ Ｐゴシック" pitchFamily="50" charset="-128"/>
                <a:cs typeface="Times New Roman" pitchFamily="18" charset="0"/>
              </a:rPr>
              <a:t>packet size, interval, event probability</a:t>
            </a:r>
          </a:p>
          <a:p>
            <a:pPr lvl="1"/>
            <a:r>
              <a:rPr lang="en-US" altLang="ja-JP" sz="2400" kern="0" dirty="0" smtClean="0">
                <a:latin typeface="Times New Roman" pitchFamily="18" charset="0"/>
                <a:ea typeface="ＭＳ Ｐゴシック" pitchFamily="50" charset="-128"/>
                <a:cs typeface="Times New Roman" pitchFamily="18" charset="0"/>
              </a:rPr>
              <a:t>Deployment methods</a:t>
            </a:r>
          </a:p>
          <a:p>
            <a:pPr lvl="2"/>
            <a:r>
              <a:rPr lang="en-US" altLang="ja-JP" sz="2000" kern="0" dirty="0" smtClean="0">
                <a:latin typeface="Times New Roman" pitchFamily="18" charset="0"/>
                <a:ea typeface="ＭＳ Ｐゴシック" pitchFamily="50" charset="-128"/>
                <a:cs typeface="Times New Roman" pitchFamily="18" charset="0"/>
              </a:rPr>
              <a:t>n</a:t>
            </a:r>
            <a:r>
              <a:rPr lang="en-US" altLang="ja-JP" sz="2000" kern="0" dirty="0" smtClean="0">
                <a:latin typeface="Times New Roman" pitchFamily="18" charset="0"/>
                <a:ea typeface="ＭＳ Ｐゴシック" pitchFamily="50" charset="-128"/>
                <a:cs typeface="Times New Roman" pitchFamily="18" charset="0"/>
              </a:rPr>
              <a:t>umbers of g</a:t>
            </a:r>
            <a:r>
              <a:rPr lang="en-US" altLang="ja-JP" sz="2000" kern="0" dirty="0" smtClean="0">
                <a:latin typeface="Times New Roman" pitchFamily="18" charset="0"/>
                <a:ea typeface="ＭＳ Ｐゴシック" pitchFamily="50" charset="-128"/>
                <a:cs typeface="Times New Roman" pitchFamily="18" charset="0"/>
              </a:rPr>
              <a:t>ateways and devices</a:t>
            </a:r>
          </a:p>
          <a:p>
            <a:pPr lvl="2"/>
            <a:r>
              <a:rPr lang="en-US" altLang="ja-JP" sz="2000" kern="0" dirty="0" smtClean="0">
                <a:latin typeface="Times New Roman" pitchFamily="18" charset="0"/>
                <a:ea typeface="ＭＳ Ｐゴシック" pitchFamily="50" charset="-128"/>
                <a:cs typeface="Times New Roman" pitchFamily="18" charset="0"/>
              </a:rPr>
              <a:t>additional deployment is possible or not</a:t>
            </a:r>
          </a:p>
          <a:p>
            <a:pPr lvl="2"/>
            <a:r>
              <a:rPr lang="en-US" altLang="ja-JP" sz="2000" kern="0" dirty="0" smtClean="0">
                <a:latin typeface="Times New Roman" pitchFamily="18" charset="0"/>
                <a:ea typeface="ＭＳ Ｐゴシック" pitchFamily="50" charset="-128"/>
                <a:cs typeface="Times New Roman" pitchFamily="18" charset="0"/>
              </a:rPr>
              <a:t>initial channel settings</a:t>
            </a:r>
          </a:p>
          <a:p>
            <a:pPr lvl="1"/>
            <a:r>
              <a:rPr lang="en-US" altLang="ja-JP" kern="0" dirty="0">
                <a:latin typeface="Times New Roman" pitchFamily="18" charset="0"/>
                <a:ea typeface="ＭＳ Ｐゴシック" pitchFamily="50" charset="-128"/>
                <a:cs typeface="Times New Roman" pitchFamily="18" charset="0"/>
              </a:rPr>
              <a:t>e</a:t>
            </a:r>
            <a:r>
              <a:rPr lang="en-US" altLang="ja-JP" kern="0" dirty="0" smtClean="0">
                <a:latin typeface="Times New Roman" pitchFamily="18" charset="0"/>
                <a:ea typeface="ＭＳ Ｐゴシック" pitchFamily="50" charset="-128"/>
                <a:cs typeface="Times New Roman" pitchFamily="18" charset="0"/>
              </a:rPr>
              <a:t>tc.</a:t>
            </a:r>
            <a:endParaRPr lang="en-US" altLang="ja-JP" kern="0" dirty="0" smtClean="0">
              <a:latin typeface="Times New Roman" pitchFamily="18" charset="0"/>
              <a:ea typeface="ＭＳ Ｐゴシック" pitchFamily="50" charset="-128"/>
              <a:cs typeface="Times New Roman" pitchFamily="18" charset="0"/>
            </a:endParaRPr>
          </a:p>
        </p:txBody>
      </p:sp>
    </p:spTree>
    <p:extLst>
      <p:ext uri="{BB962C8B-B14F-4D97-AF65-F5344CB8AC3E}">
        <p14:creationId xmlns:p14="http://schemas.microsoft.com/office/powerpoint/2010/main" val="42177235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Example of classifiers</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Jan 2014</a:t>
            </a:r>
            <a:endParaRPr lang="en-US" altLang="ja-JP"/>
          </a:p>
        </p:txBody>
      </p:sp>
      <p:sp>
        <p:nvSpPr>
          <p:cNvPr id="4" name="フッター プレースホルダー 3"/>
          <p:cNvSpPr>
            <a:spLocks noGrp="1"/>
          </p:cNvSpPr>
          <p:nvPr>
            <p:ph type="ftr" sz="quarter" idx="11"/>
          </p:nvPr>
        </p:nvSpPr>
        <p:spPr/>
        <p:txBody>
          <a:body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E4FF75B-5044-4029-9087-12F2B1E946AB}" type="slidenum">
              <a:rPr lang="en-US" altLang="ja-JP" smtClean="0"/>
              <a:pPr/>
              <a:t>5</a:t>
            </a:fld>
            <a:endParaRPr lang="en-US" altLang="ja-JP"/>
          </a:p>
        </p:txBody>
      </p:sp>
      <p:graphicFrame>
        <p:nvGraphicFramePr>
          <p:cNvPr id="6" name="Group 80"/>
          <p:cNvGraphicFramePr>
            <a:graphicFrameLocks/>
          </p:cNvGraphicFramePr>
          <p:nvPr>
            <p:extLst>
              <p:ext uri="{D42A27DB-BD31-4B8C-83A1-F6EECF244321}">
                <p14:modId xmlns:p14="http://schemas.microsoft.com/office/powerpoint/2010/main" val="2389063362"/>
              </p:ext>
            </p:extLst>
          </p:nvPr>
        </p:nvGraphicFramePr>
        <p:xfrm>
          <a:off x="1331640" y="1845304"/>
          <a:ext cx="6696744" cy="4032000"/>
        </p:xfrm>
        <a:graphic>
          <a:graphicData uri="http://schemas.openxmlformats.org/drawingml/2006/table">
            <a:tbl>
              <a:tblPr/>
              <a:tblGrid>
                <a:gridCol w="529415"/>
                <a:gridCol w="2494921"/>
                <a:gridCol w="3672408"/>
              </a:tblGrid>
              <a:tr h="288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Comment (example)</a:t>
                      </a:r>
                      <a:endPar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1</a:t>
                      </a:r>
                      <a:endPar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Name</a:t>
                      </a:r>
                      <a:endPar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Factory</a:t>
                      </a:r>
                      <a:endPar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2</a:t>
                      </a:r>
                      <a:endPar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Actors</a:t>
                      </a:r>
                      <a:endPar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Meters (position, gas, pressure, etc.)</a:t>
                      </a:r>
                      <a:endPar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3</a:t>
                      </a:r>
                      <a:endPar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Outdoor</a:t>
                      </a:r>
                      <a:endPar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4</a:t>
                      </a:r>
                      <a:endPar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Deployment methods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Additional </a:t>
                      </a: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deployment is possible.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5</a:t>
                      </a:r>
                      <a:endPar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STA/AP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a:t>
                      </a:r>
                      <a:endPar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6</a:t>
                      </a:r>
                      <a:endPar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Data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7</a:t>
                      </a:r>
                      <a:endPar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BER/PER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8</a:t>
                      </a:r>
                      <a:endPar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Mobility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000">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9</a:t>
                      </a:r>
                      <a:endPar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Traffic </a:t>
                      </a: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type</a:t>
                      </a:r>
                      <a:endPar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000">
                <a:tc v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1" lang="en-US" altLang="ja-JP" sz="16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          wake up period (duty cycle)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10</a:t>
                      </a:r>
                      <a:endPar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Battery life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11</a:t>
                      </a:r>
                      <a:endPar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STA/AP capacity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rPr>
                        <a:t>12</a:t>
                      </a:r>
                      <a:endPar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Times New Roman" pitchFamily="18" charset="0"/>
                          <a:ea typeface="MS PGothic" pitchFamily="34" charset="-128"/>
                        </a:rPr>
                        <a:t>STA/AP elevation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正方形/長方形 6"/>
          <p:cNvSpPr/>
          <p:nvPr/>
        </p:nvSpPr>
        <p:spPr bwMode="auto">
          <a:xfrm>
            <a:off x="4644008" y="3975164"/>
            <a:ext cx="3162082" cy="648072"/>
          </a:xfrm>
          <a:prstGeom prst="rect">
            <a:avLst/>
          </a:prstGeom>
          <a:solidFill>
            <a:schemeClr val="accent5"/>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sz="2000" dirty="0" smtClean="0"/>
              <a:t>D</a:t>
            </a:r>
            <a:r>
              <a:rPr kumimoji="0" lang="en-US" altLang="ja-JP" sz="2000" b="0" i="0" u="none" strike="noStrike" cap="none" normalizeH="0" baseline="0" dirty="0" smtClean="0">
                <a:ln>
                  <a:noFill/>
                </a:ln>
                <a:solidFill>
                  <a:schemeClr val="tx1"/>
                </a:solidFill>
                <a:effectLst/>
              </a:rPr>
              <a:t>etails of the classifiers are</a:t>
            </a:r>
            <a:r>
              <a:rPr kumimoji="0" lang="en-US" altLang="ja-JP" sz="2000" b="0" i="0" u="none" strike="noStrike" cap="none" normalizeH="0" dirty="0" smtClean="0">
                <a:ln>
                  <a:noFill/>
                </a:ln>
                <a:solidFill>
                  <a:schemeClr val="tx1"/>
                </a:solidFill>
                <a:effectLst/>
              </a:rPr>
              <a:t> </a:t>
            </a:r>
            <a:r>
              <a:rPr kumimoji="0" lang="en-US" altLang="ja-JP" sz="2000" b="0" i="0" u="none" strike="noStrike" cap="none" normalizeH="0" baseline="0" dirty="0" smtClean="0">
                <a:ln>
                  <a:noFill/>
                </a:ln>
                <a:solidFill>
                  <a:schemeClr val="tx1"/>
                </a:solidFill>
                <a:effectLst/>
              </a:rPr>
              <a:t>for further discussion</a:t>
            </a:r>
            <a:r>
              <a:rPr lang="en-US" altLang="ja-JP" sz="2000" dirty="0" smtClean="0"/>
              <a:t>.</a:t>
            </a:r>
            <a:endParaRPr kumimoji="0" lang="ja-JP" altLang="en-US" sz="20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6180465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692696"/>
            <a:ext cx="8064896" cy="1066800"/>
          </a:xfrm>
        </p:spPr>
        <p:txBody>
          <a:bodyPr/>
          <a:lstStyle/>
          <a:p>
            <a:r>
              <a:rPr lang="en-US" altLang="ja-JP" dirty="0" smtClean="0"/>
              <a:t>Step 2</a:t>
            </a:r>
            <a:r>
              <a:rPr lang="en-US" altLang="ja-JP" dirty="0" smtClean="0"/>
              <a:t>: </a:t>
            </a:r>
            <a:r>
              <a:rPr lang="en-US" altLang="ja-JP" dirty="0" smtClean="0"/>
              <a:t>Establish evaluation </a:t>
            </a:r>
            <a:r>
              <a:rPr lang="en-US" altLang="ja-JP" dirty="0"/>
              <a:t>m</a:t>
            </a:r>
            <a:r>
              <a:rPr lang="en-US" altLang="ja-JP" dirty="0" smtClean="0"/>
              <a:t>ethodology</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Jan 2014</a:t>
            </a:r>
            <a:endParaRPr lang="en-US" altLang="ja-JP"/>
          </a:p>
        </p:txBody>
      </p:sp>
      <p:sp>
        <p:nvSpPr>
          <p:cNvPr id="4" name="フッター プレースホルダー 3"/>
          <p:cNvSpPr>
            <a:spLocks noGrp="1"/>
          </p:cNvSpPr>
          <p:nvPr>
            <p:ph type="ftr" sz="quarter" idx="11"/>
          </p:nvPr>
        </p:nvSpPr>
        <p:spPr/>
        <p:txBody>
          <a:body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E4FF75B-5044-4029-9087-12F2B1E946AB}" type="slidenum">
              <a:rPr lang="en-US" altLang="ja-JP" smtClean="0"/>
              <a:pPr/>
              <a:t>6</a:t>
            </a:fld>
            <a:endParaRPr lang="en-US" altLang="ja-JP"/>
          </a:p>
        </p:txBody>
      </p:sp>
      <p:sp>
        <p:nvSpPr>
          <p:cNvPr id="7" name="Rectangle 3"/>
          <p:cNvSpPr txBox="1">
            <a:spLocks noChangeArrowheads="1"/>
          </p:cNvSpPr>
          <p:nvPr/>
        </p:nvSpPr>
        <p:spPr>
          <a:xfrm>
            <a:off x="685800" y="1844824"/>
            <a:ext cx="7772400" cy="4608512"/>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2400" kern="0" dirty="0" smtClean="0">
              <a:latin typeface="Times New Roman" pitchFamily="18" charset="0"/>
              <a:ea typeface="ＭＳ Ｐゴシック" pitchFamily="50" charset="-128"/>
              <a:cs typeface="Times New Roman" pitchFamily="18" charset="0"/>
            </a:endParaRPr>
          </a:p>
        </p:txBody>
      </p:sp>
      <p:sp>
        <p:nvSpPr>
          <p:cNvPr id="8" name="Rectangle 3"/>
          <p:cNvSpPr txBox="1">
            <a:spLocks noChangeArrowheads="1"/>
          </p:cNvSpPr>
          <p:nvPr/>
        </p:nvSpPr>
        <p:spPr>
          <a:xfrm>
            <a:off x="838200" y="1997224"/>
            <a:ext cx="7772400" cy="4608512"/>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800" kern="0" dirty="0" smtClean="0">
                <a:latin typeface="Times New Roman" pitchFamily="18" charset="0"/>
                <a:ea typeface="ＭＳ Ｐゴシック" pitchFamily="50" charset="-128"/>
                <a:cs typeface="Times New Roman" pitchFamily="18" charset="0"/>
              </a:rPr>
              <a:t>Define metrics to evaluate communication quality in the view point of application users</a:t>
            </a:r>
            <a:r>
              <a:rPr lang="en-US" altLang="ja-JP" sz="2800" kern="0" dirty="0" smtClean="0">
                <a:latin typeface="Times New Roman" pitchFamily="18" charset="0"/>
                <a:ea typeface="ＭＳ Ｐゴシック" pitchFamily="50" charset="-128"/>
                <a:cs typeface="Times New Roman" pitchFamily="18" charset="0"/>
              </a:rPr>
              <a:t>.</a:t>
            </a:r>
            <a:endParaRPr lang="en-US" altLang="ja-JP" sz="2400" kern="0" dirty="0" smtClean="0">
              <a:latin typeface="Times New Roman" pitchFamily="18" charset="0"/>
              <a:ea typeface="ＭＳ Ｐゴシック" pitchFamily="50" charset="-128"/>
              <a:cs typeface="Times New Roman" pitchFamily="18" charset="0"/>
            </a:endParaRPr>
          </a:p>
          <a:p>
            <a:pPr lvl="1"/>
            <a:r>
              <a:rPr lang="en-US" altLang="ja-JP" sz="2400" kern="0" dirty="0">
                <a:latin typeface="Times New Roman" pitchFamily="18" charset="0"/>
                <a:ea typeface="ＭＳ Ｐゴシック" pitchFamily="50" charset="-128"/>
                <a:cs typeface="Times New Roman" pitchFamily="18" charset="0"/>
              </a:rPr>
              <a:t>Prioritize the evaluation items (throughput, delay, power consumption, etc.) for each application</a:t>
            </a:r>
            <a:r>
              <a:rPr lang="en-US" altLang="ja-JP" sz="2400" kern="0" dirty="0" smtClean="0">
                <a:latin typeface="Times New Roman" pitchFamily="18" charset="0"/>
                <a:ea typeface="ＭＳ Ｐゴシック" pitchFamily="50" charset="-128"/>
                <a:cs typeface="Times New Roman" pitchFamily="18" charset="0"/>
              </a:rPr>
              <a:t>.</a:t>
            </a:r>
          </a:p>
          <a:p>
            <a:pPr lvl="1"/>
            <a:r>
              <a:rPr lang="en-US" altLang="ja-JP" sz="2400" kern="0" dirty="0" smtClean="0">
                <a:latin typeface="Times New Roman" pitchFamily="18" charset="0"/>
                <a:ea typeface="ＭＳ Ｐゴシック" pitchFamily="50" charset="-128"/>
                <a:cs typeface="Times New Roman" pitchFamily="18" charset="0"/>
              </a:rPr>
              <a:t>The problem is how to describe user experience such as connectivity, discovery, reachability, and mobility technically.</a:t>
            </a:r>
            <a:endParaRPr lang="en-US" altLang="ja-JP" sz="2400" kern="0" dirty="0">
              <a:latin typeface="Times New Roman" pitchFamily="18" charset="0"/>
              <a:ea typeface="ＭＳ Ｐゴシック" pitchFamily="50" charset="-128"/>
              <a:cs typeface="Times New Roman" pitchFamily="18" charset="0"/>
            </a:endParaRPr>
          </a:p>
          <a:p>
            <a:pPr lvl="2"/>
            <a:endParaRPr lang="en-US" altLang="ja-JP" sz="2000" kern="0" dirty="0" smtClean="0">
              <a:latin typeface="Times New Roman" pitchFamily="18" charset="0"/>
              <a:ea typeface="ＭＳ Ｐゴシック" pitchFamily="50" charset="-128"/>
              <a:cs typeface="Times New Roman" pitchFamily="18" charset="0"/>
            </a:endParaRPr>
          </a:p>
        </p:txBody>
      </p:sp>
    </p:spTree>
    <p:extLst>
      <p:ext uri="{BB962C8B-B14F-4D97-AF65-F5344CB8AC3E}">
        <p14:creationId xmlns:p14="http://schemas.microsoft.com/office/powerpoint/2010/main" val="36579355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692696"/>
            <a:ext cx="8064896" cy="1066800"/>
          </a:xfrm>
        </p:spPr>
        <p:txBody>
          <a:bodyPr/>
          <a:lstStyle/>
          <a:p>
            <a:r>
              <a:rPr lang="en-US" altLang="ja-JP" dirty="0" smtClean="0"/>
              <a:t>Step 3</a:t>
            </a:r>
            <a:r>
              <a:rPr lang="en-US" altLang="ja-JP" dirty="0" smtClean="0"/>
              <a:t>: Evaluate new RRMM technologies</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Jan 2014</a:t>
            </a:r>
            <a:endParaRPr lang="en-US" altLang="ja-JP"/>
          </a:p>
        </p:txBody>
      </p:sp>
      <p:sp>
        <p:nvSpPr>
          <p:cNvPr id="4" name="フッター プレースホルダー 3"/>
          <p:cNvSpPr>
            <a:spLocks noGrp="1"/>
          </p:cNvSpPr>
          <p:nvPr>
            <p:ph type="ftr" sz="quarter" idx="11"/>
          </p:nvPr>
        </p:nvSpPr>
        <p:spPr/>
        <p:txBody>
          <a:body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E4FF75B-5044-4029-9087-12F2B1E946AB}" type="slidenum">
              <a:rPr lang="en-US" altLang="ja-JP" smtClean="0"/>
              <a:pPr/>
              <a:t>7</a:t>
            </a:fld>
            <a:endParaRPr lang="en-US" altLang="ja-JP"/>
          </a:p>
        </p:txBody>
      </p:sp>
      <p:sp>
        <p:nvSpPr>
          <p:cNvPr id="7" name="Rectangle 3"/>
          <p:cNvSpPr txBox="1">
            <a:spLocks noChangeArrowheads="1"/>
          </p:cNvSpPr>
          <p:nvPr/>
        </p:nvSpPr>
        <p:spPr>
          <a:xfrm>
            <a:off x="685800" y="1844824"/>
            <a:ext cx="7772400" cy="4608512"/>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2400" kern="0" dirty="0" smtClean="0">
              <a:latin typeface="Times New Roman" pitchFamily="18" charset="0"/>
              <a:ea typeface="ＭＳ Ｐゴシック" pitchFamily="50" charset="-128"/>
              <a:cs typeface="Times New Roman" pitchFamily="18" charset="0"/>
            </a:endParaRPr>
          </a:p>
        </p:txBody>
      </p:sp>
      <p:sp>
        <p:nvSpPr>
          <p:cNvPr id="8" name="Rectangle 3"/>
          <p:cNvSpPr txBox="1">
            <a:spLocks noChangeArrowheads="1"/>
          </p:cNvSpPr>
          <p:nvPr/>
        </p:nvSpPr>
        <p:spPr>
          <a:xfrm>
            <a:off x="838200" y="1997224"/>
            <a:ext cx="7772400" cy="4608512"/>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800" kern="0" dirty="0" smtClean="0">
                <a:latin typeface="Times New Roman" pitchFamily="18" charset="0"/>
                <a:ea typeface="ＭＳ Ｐゴシック" pitchFamily="50" charset="-128"/>
                <a:cs typeface="Times New Roman" pitchFamily="18" charset="0"/>
              </a:rPr>
              <a:t>Analyze </a:t>
            </a:r>
            <a:r>
              <a:rPr lang="en-US" altLang="ja-JP" sz="2800" kern="0" dirty="0">
                <a:latin typeface="Times New Roman" pitchFamily="18" charset="0"/>
                <a:ea typeface="ＭＳ Ｐゴシック" pitchFamily="50" charset="-128"/>
                <a:cs typeface="Times New Roman" pitchFamily="18" charset="0"/>
              </a:rPr>
              <a:t>the issues of </a:t>
            </a:r>
            <a:r>
              <a:rPr lang="en-US" altLang="ja-JP" sz="2800" kern="0" dirty="0" smtClean="0">
                <a:latin typeface="Times New Roman" pitchFamily="18" charset="0"/>
                <a:ea typeface="ＭＳ Ｐゴシック" pitchFamily="50" charset="-128"/>
                <a:cs typeface="Times New Roman" pitchFamily="18" charset="0"/>
              </a:rPr>
              <a:t>the legacy </a:t>
            </a:r>
            <a:r>
              <a:rPr lang="en-US" altLang="ja-JP" sz="2800" kern="0" dirty="0">
                <a:latin typeface="Times New Roman" pitchFamily="18" charset="0"/>
                <a:ea typeface="ＭＳ Ｐゴシック" pitchFamily="50" charset="-128"/>
                <a:cs typeface="Times New Roman" pitchFamily="18" charset="0"/>
              </a:rPr>
              <a:t>IEEE802.15.4 </a:t>
            </a:r>
            <a:r>
              <a:rPr lang="en-US" altLang="ja-JP" sz="2800" kern="0" dirty="0" smtClean="0">
                <a:latin typeface="Times New Roman" pitchFamily="18" charset="0"/>
                <a:ea typeface="ＭＳ Ｐゴシック" pitchFamily="50" charset="-128"/>
                <a:cs typeface="Times New Roman" pitchFamily="18" charset="0"/>
              </a:rPr>
              <a:t>RRMM technologies and collect the solutions.</a:t>
            </a:r>
          </a:p>
          <a:p>
            <a:pPr lvl="1"/>
            <a:r>
              <a:rPr lang="en-US" altLang="ja-JP" sz="2400" kern="0" dirty="0" smtClean="0">
                <a:latin typeface="Times New Roman" pitchFamily="18" charset="0"/>
                <a:ea typeface="ＭＳ Ｐゴシック" pitchFamily="50" charset="-128"/>
                <a:cs typeface="Times New Roman" pitchFamily="18" charset="0"/>
              </a:rPr>
              <a:t>Simulation </a:t>
            </a:r>
            <a:r>
              <a:rPr lang="en-US" altLang="ja-JP" sz="2400" kern="0" dirty="0">
                <a:latin typeface="Times New Roman" pitchFamily="18" charset="0"/>
                <a:ea typeface="ＭＳ Ｐゴシック" pitchFamily="50" charset="-128"/>
                <a:cs typeface="Times New Roman" pitchFamily="18" charset="0"/>
              </a:rPr>
              <a:t>is one of potential evaluation </a:t>
            </a:r>
            <a:r>
              <a:rPr lang="en-US" altLang="ja-JP" sz="2400" kern="0" dirty="0" smtClean="0">
                <a:latin typeface="Times New Roman" pitchFamily="18" charset="0"/>
                <a:ea typeface="ＭＳ Ｐゴシック" pitchFamily="50" charset="-128"/>
                <a:cs typeface="Times New Roman" pitchFamily="18" charset="0"/>
              </a:rPr>
              <a:t>methods. </a:t>
            </a:r>
            <a:endParaRPr lang="en-US" altLang="ja-JP" sz="2400" kern="0" dirty="0">
              <a:latin typeface="Times New Roman" pitchFamily="18" charset="0"/>
              <a:ea typeface="ＭＳ Ｐゴシック" pitchFamily="50" charset="-128"/>
              <a:cs typeface="Times New Roman" pitchFamily="18" charset="0"/>
            </a:endParaRPr>
          </a:p>
          <a:p>
            <a:pPr lvl="1"/>
            <a:r>
              <a:rPr lang="en-US" altLang="ja-JP" sz="2400" kern="0" dirty="0" smtClean="0">
                <a:latin typeface="Times New Roman" pitchFamily="18" charset="0"/>
                <a:ea typeface="ＭＳ Ｐゴシック" pitchFamily="50" charset="-128"/>
                <a:cs typeface="Times New Roman" pitchFamily="18" charset="0"/>
              </a:rPr>
              <a:t>IEEE802.15 </a:t>
            </a:r>
            <a:r>
              <a:rPr lang="en-US" altLang="ja-JP" sz="2400" kern="0" dirty="0">
                <a:latin typeface="Times New Roman" pitchFamily="18" charset="0"/>
                <a:ea typeface="ＭＳ Ｐゴシック" pitchFamily="50" charset="-128"/>
                <a:cs typeface="Times New Roman" pitchFamily="18" charset="0"/>
              </a:rPr>
              <a:t>MAC/PHY may be abstracted boldly to use the existing network simulation software. </a:t>
            </a:r>
            <a:endParaRPr lang="en-US" altLang="ja-JP" sz="2800" kern="0" dirty="0">
              <a:latin typeface="Times New Roman" pitchFamily="18" charset="0"/>
              <a:ea typeface="ＭＳ Ｐゴシック" pitchFamily="50" charset="-128"/>
              <a:cs typeface="Times New Roman" pitchFamily="18" charset="0"/>
            </a:endParaRPr>
          </a:p>
          <a:p>
            <a:r>
              <a:rPr lang="en-US" altLang="ja-JP" sz="2800" kern="0" dirty="0" smtClean="0">
                <a:latin typeface="Times New Roman" pitchFamily="18" charset="0"/>
                <a:ea typeface="ＭＳ Ｐゴシック" pitchFamily="50" charset="-128"/>
                <a:cs typeface="Times New Roman" pitchFamily="18" charset="0"/>
              </a:rPr>
              <a:t>Summarize </a:t>
            </a:r>
            <a:r>
              <a:rPr lang="en-US" altLang="ja-JP" sz="2800" kern="0" dirty="0" smtClean="0">
                <a:latin typeface="Times New Roman" pitchFamily="18" charset="0"/>
                <a:ea typeface="ＭＳ Ｐゴシック" pitchFamily="50" charset="-128"/>
                <a:cs typeface="Times New Roman" pitchFamily="18" charset="0"/>
              </a:rPr>
              <a:t>how to approach the issues in </a:t>
            </a:r>
            <a:r>
              <a:rPr lang="en-US" altLang="ja-JP" sz="2800" kern="0" dirty="0" smtClean="0">
                <a:latin typeface="Times New Roman" pitchFamily="18" charset="0"/>
                <a:ea typeface="ＭＳ Ｐゴシック" pitchFamily="50" charset="-128"/>
                <a:cs typeface="Times New Roman" pitchFamily="18" charset="0"/>
              </a:rPr>
              <a:t>the SRU standardization activity.</a:t>
            </a:r>
          </a:p>
        </p:txBody>
      </p:sp>
    </p:spTree>
    <p:extLst>
      <p:ext uri="{BB962C8B-B14F-4D97-AF65-F5344CB8AC3E}">
        <p14:creationId xmlns:p14="http://schemas.microsoft.com/office/powerpoint/2010/main" val="36579355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extLst>
              <p:ext uri="{D42A27DB-BD31-4B8C-83A1-F6EECF244321}">
                <p14:modId xmlns:p14="http://schemas.microsoft.com/office/powerpoint/2010/main" val="3061412200"/>
              </p:ext>
            </p:extLst>
          </p:nvPr>
        </p:nvGraphicFramePr>
        <p:xfrm>
          <a:off x="1259634" y="4662762"/>
          <a:ext cx="7128790" cy="1790574"/>
        </p:xfrm>
        <a:graphic>
          <a:graphicData uri="http://schemas.openxmlformats.org/drawingml/2006/table">
            <a:tbl>
              <a:tblPr firstRow="1" bandRow="1">
                <a:tableStyleId>{00A15C55-8517-42AA-B614-E9B94910E393}</a:tableStyleId>
              </a:tblPr>
              <a:tblGrid>
                <a:gridCol w="712879"/>
                <a:gridCol w="712879"/>
                <a:gridCol w="712879"/>
                <a:gridCol w="712879"/>
                <a:gridCol w="712879"/>
                <a:gridCol w="712879"/>
                <a:gridCol w="712879"/>
                <a:gridCol w="712879"/>
                <a:gridCol w="712879"/>
                <a:gridCol w="712879"/>
              </a:tblGrid>
              <a:tr h="415941">
                <a:tc gridSpan="5">
                  <a:txBody>
                    <a:bodyPr/>
                    <a:lstStyle/>
                    <a:p>
                      <a:pPr algn="ctr"/>
                      <a:r>
                        <a:rPr kumimoji="1" lang="en-US" altLang="ja-JP" dirty="0" smtClean="0"/>
                        <a:t>2014</a:t>
                      </a: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c gridSpan="5">
                  <a:txBody>
                    <a:bodyPr/>
                    <a:lstStyle/>
                    <a:p>
                      <a:pPr algn="ctr"/>
                      <a:r>
                        <a:rPr kumimoji="1" lang="en-US" altLang="ja-JP" dirty="0" smtClean="0"/>
                        <a:t>2015</a:t>
                      </a: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r>
              <a:tr h="415941">
                <a:tc>
                  <a:txBody>
                    <a:bodyPr/>
                    <a:lstStyle/>
                    <a:p>
                      <a:pPr algn="ctr"/>
                      <a:r>
                        <a:rPr kumimoji="1" lang="en-US" altLang="ja-JP" dirty="0" smtClean="0"/>
                        <a:t>Mar</a:t>
                      </a:r>
                      <a:endParaRPr kumimoji="1" lang="ja-JP" altLang="en-US" dirty="0"/>
                    </a:p>
                  </a:txBody>
                  <a:tcPr/>
                </a:tc>
                <a:tc>
                  <a:txBody>
                    <a:bodyPr/>
                    <a:lstStyle/>
                    <a:p>
                      <a:pPr algn="ctr"/>
                      <a:r>
                        <a:rPr kumimoji="1" lang="en-US" altLang="ja-JP" dirty="0" smtClean="0"/>
                        <a:t>May</a:t>
                      </a:r>
                      <a:endParaRPr kumimoji="1" lang="ja-JP" altLang="en-US" dirty="0"/>
                    </a:p>
                  </a:txBody>
                  <a:tcPr/>
                </a:tc>
                <a:tc>
                  <a:txBody>
                    <a:bodyPr/>
                    <a:lstStyle/>
                    <a:p>
                      <a:pPr algn="ctr"/>
                      <a:r>
                        <a:rPr kumimoji="1" lang="en-US" altLang="ja-JP" dirty="0" smtClean="0"/>
                        <a:t>Jul</a:t>
                      </a:r>
                      <a:endParaRPr kumimoji="1" lang="ja-JP" altLang="en-US" dirty="0"/>
                    </a:p>
                  </a:txBody>
                  <a:tcPr/>
                </a:tc>
                <a:tc>
                  <a:txBody>
                    <a:bodyPr/>
                    <a:lstStyle/>
                    <a:p>
                      <a:pPr algn="ctr"/>
                      <a:r>
                        <a:rPr kumimoji="1" lang="en-US" altLang="ja-JP" dirty="0" smtClean="0"/>
                        <a:t>Sep</a:t>
                      </a:r>
                      <a:endParaRPr kumimoji="1" lang="ja-JP" altLang="en-US" dirty="0"/>
                    </a:p>
                  </a:txBody>
                  <a:tcPr/>
                </a:tc>
                <a:tc>
                  <a:txBody>
                    <a:bodyPr/>
                    <a:lstStyle/>
                    <a:p>
                      <a:pPr algn="ctr"/>
                      <a:r>
                        <a:rPr kumimoji="1" lang="en-US" altLang="ja-JP" dirty="0" smtClean="0"/>
                        <a:t>Nov</a:t>
                      </a:r>
                      <a:endParaRPr kumimoji="1" lang="ja-JP" altLang="en-US" dirty="0"/>
                    </a:p>
                  </a:txBody>
                  <a:tcPr/>
                </a:tc>
                <a:tc>
                  <a:txBody>
                    <a:bodyPr/>
                    <a:lstStyle/>
                    <a:p>
                      <a:pPr algn="ctr"/>
                      <a:r>
                        <a:rPr kumimoji="1" lang="en-US" altLang="ja-JP" dirty="0" smtClean="0"/>
                        <a:t>Jan</a:t>
                      </a:r>
                      <a:endParaRPr kumimoji="1" lang="ja-JP" altLang="en-US" dirty="0"/>
                    </a:p>
                  </a:txBody>
                  <a:tcPr/>
                </a:tc>
                <a:tc>
                  <a:txBody>
                    <a:bodyPr/>
                    <a:lstStyle/>
                    <a:p>
                      <a:pPr algn="ctr"/>
                      <a:r>
                        <a:rPr kumimoji="1" lang="en-US" altLang="ja-JP" dirty="0" smtClean="0"/>
                        <a:t>Mar</a:t>
                      </a:r>
                      <a:endParaRPr kumimoji="1" lang="ja-JP" altLang="en-US" dirty="0"/>
                    </a:p>
                  </a:txBody>
                  <a:tcPr/>
                </a:tc>
                <a:tc>
                  <a:txBody>
                    <a:bodyPr/>
                    <a:lstStyle/>
                    <a:p>
                      <a:pPr algn="ctr"/>
                      <a:r>
                        <a:rPr kumimoji="1" lang="en-US" altLang="ja-JP" dirty="0" smtClean="0"/>
                        <a:t>May</a:t>
                      </a:r>
                      <a:endParaRPr kumimoji="1" lang="ja-JP" altLang="en-US" dirty="0"/>
                    </a:p>
                  </a:txBody>
                  <a:tcPr/>
                </a:tc>
                <a:tc>
                  <a:txBody>
                    <a:bodyPr/>
                    <a:lstStyle/>
                    <a:p>
                      <a:pPr algn="ctr"/>
                      <a:r>
                        <a:rPr kumimoji="1" lang="en-US" altLang="ja-JP" dirty="0" smtClean="0"/>
                        <a:t>Jul</a:t>
                      </a:r>
                      <a:endParaRPr kumimoji="1" lang="ja-JP" altLang="en-US" dirty="0"/>
                    </a:p>
                  </a:txBody>
                  <a:tcPr/>
                </a:tc>
                <a:tc>
                  <a:txBody>
                    <a:bodyPr/>
                    <a:lstStyle/>
                    <a:p>
                      <a:pPr algn="ctr"/>
                      <a:r>
                        <a:rPr kumimoji="1" lang="en-US" altLang="ja-JP" dirty="0" smtClean="0"/>
                        <a:t>Sep</a:t>
                      </a:r>
                      <a:endParaRPr kumimoji="1" lang="ja-JP" altLang="en-US" dirty="0"/>
                    </a:p>
                  </a:txBody>
                  <a:tcPr/>
                </a:tc>
              </a:tr>
              <a:tr h="958692">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tr>
            </a:tbl>
          </a:graphicData>
        </a:graphic>
      </p:graphicFrame>
      <p:sp>
        <p:nvSpPr>
          <p:cNvPr id="19" name="ホームベース 18"/>
          <p:cNvSpPr/>
          <p:nvPr/>
        </p:nvSpPr>
        <p:spPr bwMode="auto">
          <a:xfrm>
            <a:off x="4788024" y="5589240"/>
            <a:ext cx="3534544" cy="720080"/>
          </a:xfrm>
          <a:prstGeom prst="homePlate">
            <a:avLst/>
          </a:prstGeom>
          <a:solidFill>
            <a:schemeClr val="accent5">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endParaRPr lang="ja-JP" altLang="en-US" sz="1600" dirty="0"/>
          </a:p>
        </p:txBody>
      </p:sp>
      <p:sp>
        <p:nvSpPr>
          <p:cNvPr id="18" name="ホームベース 17"/>
          <p:cNvSpPr/>
          <p:nvPr/>
        </p:nvSpPr>
        <p:spPr bwMode="auto">
          <a:xfrm>
            <a:off x="2699792" y="5589240"/>
            <a:ext cx="2448272" cy="720080"/>
          </a:xfrm>
          <a:prstGeom prst="homePlate">
            <a:avLst/>
          </a:prstGeom>
          <a:solidFill>
            <a:srgbClr val="92D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endParaRPr lang="ja-JP" altLang="en-US" sz="1600" dirty="0"/>
          </a:p>
        </p:txBody>
      </p:sp>
      <p:sp>
        <p:nvSpPr>
          <p:cNvPr id="2" name="タイトル 1"/>
          <p:cNvSpPr>
            <a:spLocks noGrp="1"/>
          </p:cNvSpPr>
          <p:nvPr>
            <p:ph type="title"/>
          </p:nvPr>
        </p:nvSpPr>
        <p:spPr/>
        <p:txBody>
          <a:bodyPr/>
          <a:lstStyle/>
          <a:p>
            <a:r>
              <a:rPr kumimoji="1" lang="en-US" altLang="ja-JP" dirty="0" smtClean="0"/>
              <a:t>Schedule</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Jan 2014</a:t>
            </a:r>
            <a:endParaRPr lang="en-US" altLang="ja-JP"/>
          </a:p>
        </p:txBody>
      </p:sp>
      <p:sp>
        <p:nvSpPr>
          <p:cNvPr id="4" name="フッター プレースホルダー 3"/>
          <p:cNvSpPr>
            <a:spLocks noGrp="1"/>
          </p:cNvSpPr>
          <p:nvPr>
            <p:ph type="ftr" sz="quarter" idx="11"/>
          </p:nvPr>
        </p:nvSpPr>
        <p:spPr/>
        <p:txBody>
          <a:body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E4FF75B-5044-4029-9087-12F2B1E946AB}" type="slidenum">
              <a:rPr lang="en-US" altLang="ja-JP" smtClean="0"/>
              <a:pPr/>
              <a:t>8</a:t>
            </a:fld>
            <a:endParaRPr lang="en-US" altLang="ja-JP"/>
          </a:p>
        </p:txBody>
      </p:sp>
      <p:sp>
        <p:nvSpPr>
          <p:cNvPr id="7" name="Rectangle 3"/>
          <p:cNvSpPr txBox="1">
            <a:spLocks noChangeArrowheads="1"/>
          </p:cNvSpPr>
          <p:nvPr/>
        </p:nvSpPr>
        <p:spPr>
          <a:xfrm>
            <a:off x="838200" y="1772816"/>
            <a:ext cx="7772400" cy="4608512"/>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800" kern="0" dirty="0">
                <a:latin typeface="Times New Roman" pitchFamily="18" charset="0"/>
                <a:ea typeface="ＭＳ Ｐゴシック" pitchFamily="50" charset="-128"/>
                <a:cs typeface="Times New Roman" pitchFamily="18" charset="0"/>
              </a:rPr>
              <a:t>The evaluation activity need enough discussion time, but we can’t repeat Step1~3 several times. Therefore, </a:t>
            </a:r>
            <a:r>
              <a:rPr lang="en-US" altLang="ja-JP" sz="2800" kern="0" dirty="0">
                <a:solidFill>
                  <a:srgbClr val="FF0000"/>
                </a:solidFill>
                <a:latin typeface="Times New Roman" pitchFamily="18" charset="0"/>
                <a:ea typeface="ＭＳ Ｐゴシック" pitchFamily="50" charset="-128"/>
                <a:cs typeface="Times New Roman" pitchFamily="18" charset="0"/>
              </a:rPr>
              <a:t>we propose that we schedule this work clearly and advance it systematically</a:t>
            </a:r>
            <a:r>
              <a:rPr lang="en-US" altLang="ja-JP" sz="2800" kern="0" dirty="0">
                <a:latin typeface="Times New Roman" pitchFamily="18" charset="0"/>
                <a:ea typeface="ＭＳ Ｐゴシック" pitchFamily="50" charset="-128"/>
                <a:cs typeface="Times New Roman" pitchFamily="18" charset="0"/>
              </a:rPr>
              <a:t>. </a:t>
            </a:r>
          </a:p>
          <a:p>
            <a:pPr lvl="1"/>
            <a:r>
              <a:rPr lang="en-US" altLang="ja-JP" sz="2400" kern="0" dirty="0" smtClean="0">
                <a:latin typeface="Times New Roman" pitchFamily="18" charset="0"/>
                <a:ea typeface="ＭＳ Ｐゴシック" pitchFamily="50" charset="-128"/>
                <a:cs typeface="Times New Roman" pitchFamily="18" charset="0"/>
              </a:rPr>
              <a:t>Guidelines </a:t>
            </a:r>
            <a:r>
              <a:rPr lang="en-US" altLang="ja-JP" sz="2400" kern="0" dirty="0">
                <a:latin typeface="Times New Roman" pitchFamily="18" charset="0"/>
                <a:ea typeface="ＭＳ Ｐゴシック" pitchFamily="50" charset="-128"/>
                <a:cs typeface="Times New Roman" pitchFamily="18" charset="0"/>
              </a:rPr>
              <a:t>for Step1~3 proposals will be roughly determined in order to collect contributions widely.</a:t>
            </a:r>
          </a:p>
        </p:txBody>
      </p:sp>
      <p:sp>
        <p:nvSpPr>
          <p:cNvPr id="17" name="ホームベース 16"/>
          <p:cNvSpPr/>
          <p:nvPr/>
        </p:nvSpPr>
        <p:spPr bwMode="auto">
          <a:xfrm>
            <a:off x="1293936" y="5589240"/>
            <a:ext cx="1765896" cy="720080"/>
          </a:xfrm>
          <a:prstGeom prst="homePlat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endParaRPr lang="ja-JP" altLang="en-US" sz="1600" dirty="0"/>
          </a:p>
        </p:txBody>
      </p:sp>
      <p:sp>
        <p:nvSpPr>
          <p:cNvPr id="21" name="正方形/長方形 20"/>
          <p:cNvSpPr/>
          <p:nvPr/>
        </p:nvSpPr>
        <p:spPr>
          <a:xfrm>
            <a:off x="3186100" y="5550331"/>
            <a:ext cx="2249996" cy="830997"/>
          </a:xfrm>
          <a:prstGeom prst="rect">
            <a:avLst/>
          </a:prstGeom>
        </p:spPr>
        <p:txBody>
          <a:bodyPr wrap="square">
            <a:spAutoFit/>
          </a:bodyPr>
          <a:lstStyle/>
          <a:p>
            <a:r>
              <a:rPr lang="en-US" altLang="ja-JP" sz="1600" dirty="0"/>
              <a:t>Step 2: </a:t>
            </a:r>
          </a:p>
          <a:p>
            <a:r>
              <a:rPr lang="en-US" altLang="ja-JP" sz="1600" dirty="0"/>
              <a:t>Evaluation </a:t>
            </a:r>
            <a:endParaRPr lang="en-US" altLang="ja-JP" sz="1600" dirty="0" smtClean="0"/>
          </a:p>
          <a:p>
            <a:r>
              <a:rPr lang="en-US" altLang="ja-JP" sz="1600" dirty="0" smtClean="0"/>
              <a:t>Methodology</a:t>
            </a:r>
            <a:endParaRPr lang="ja-JP" altLang="en-US" sz="1600" dirty="0"/>
          </a:p>
        </p:txBody>
      </p:sp>
      <p:sp>
        <p:nvSpPr>
          <p:cNvPr id="22" name="正方形/長方形 21"/>
          <p:cNvSpPr/>
          <p:nvPr/>
        </p:nvSpPr>
        <p:spPr>
          <a:xfrm>
            <a:off x="1475656" y="5656891"/>
            <a:ext cx="1421904" cy="584775"/>
          </a:xfrm>
          <a:prstGeom prst="rect">
            <a:avLst/>
          </a:prstGeom>
        </p:spPr>
        <p:txBody>
          <a:bodyPr wrap="square">
            <a:spAutoFit/>
          </a:bodyPr>
          <a:lstStyle/>
          <a:p>
            <a:r>
              <a:rPr lang="en-US" altLang="ja-JP" sz="1600" dirty="0"/>
              <a:t>Step 1: </a:t>
            </a:r>
          </a:p>
          <a:p>
            <a:r>
              <a:rPr lang="en-US" altLang="ja-JP" sz="1600" dirty="0"/>
              <a:t>Requirements</a:t>
            </a:r>
            <a:endParaRPr lang="ja-JP" altLang="en-US" sz="1600" dirty="0"/>
          </a:p>
        </p:txBody>
      </p:sp>
      <p:sp>
        <p:nvSpPr>
          <p:cNvPr id="23" name="正方形/長方形 22"/>
          <p:cNvSpPr/>
          <p:nvPr/>
        </p:nvSpPr>
        <p:spPr>
          <a:xfrm>
            <a:off x="5310336" y="5652537"/>
            <a:ext cx="2790056" cy="584775"/>
          </a:xfrm>
          <a:prstGeom prst="rect">
            <a:avLst/>
          </a:prstGeom>
        </p:spPr>
        <p:txBody>
          <a:bodyPr wrap="square">
            <a:spAutoFit/>
          </a:bodyPr>
          <a:lstStyle/>
          <a:p>
            <a:r>
              <a:rPr lang="en-US" altLang="ja-JP" sz="1600" dirty="0"/>
              <a:t>Step 3:</a:t>
            </a:r>
          </a:p>
          <a:p>
            <a:r>
              <a:rPr lang="en-US" altLang="ja-JP" sz="1600" dirty="0"/>
              <a:t>Proposal of new technologies</a:t>
            </a:r>
            <a:endParaRPr lang="ja-JP" altLang="en-US" sz="1600" dirty="0"/>
          </a:p>
        </p:txBody>
      </p:sp>
    </p:spTree>
    <p:extLst>
      <p:ext uri="{BB962C8B-B14F-4D97-AF65-F5344CB8AC3E}">
        <p14:creationId xmlns:p14="http://schemas.microsoft.com/office/powerpoint/2010/main" val="6930632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Summary</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Jan 2014</a:t>
            </a:r>
            <a:endParaRPr lang="en-US" altLang="ja-JP"/>
          </a:p>
        </p:txBody>
      </p:sp>
      <p:sp>
        <p:nvSpPr>
          <p:cNvPr id="4" name="フッター プレースホルダー 3"/>
          <p:cNvSpPr>
            <a:spLocks noGrp="1"/>
          </p:cNvSpPr>
          <p:nvPr>
            <p:ph type="ftr" sz="quarter" idx="11"/>
          </p:nvPr>
        </p:nvSpPr>
        <p:spPr/>
        <p:txBody>
          <a:body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E4FF75B-5044-4029-9087-12F2B1E946AB}" type="slidenum">
              <a:rPr lang="en-US" altLang="ja-JP" smtClean="0"/>
              <a:pPr/>
              <a:t>9</a:t>
            </a:fld>
            <a:endParaRPr lang="en-US" altLang="ja-JP"/>
          </a:p>
        </p:txBody>
      </p:sp>
      <p:sp>
        <p:nvSpPr>
          <p:cNvPr id="6" name="Rectangle 3"/>
          <p:cNvSpPr txBox="1">
            <a:spLocks noChangeArrowheads="1"/>
          </p:cNvSpPr>
          <p:nvPr/>
        </p:nvSpPr>
        <p:spPr>
          <a:xfrm>
            <a:off x="685800" y="1844824"/>
            <a:ext cx="7772400" cy="4608512"/>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800" kern="0" dirty="0" smtClean="0">
                <a:latin typeface="Times New Roman" pitchFamily="18" charset="0"/>
                <a:ea typeface="ＭＳ Ｐゴシック" pitchFamily="50" charset="-128"/>
                <a:cs typeface="Times New Roman" pitchFamily="18" charset="0"/>
              </a:rPr>
              <a:t>We proposed the standardization process of SRU.</a:t>
            </a:r>
          </a:p>
          <a:p>
            <a:pPr lvl="1"/>
            <a:r>
              <a:rPr lang="en-US" altLang="ja-JP" sz="2400" kern="0" dirty="0" smtClean="0">
                <a:latin typeface="Times New Roman" pitchFamily="18" charset="0"/>
                <a:ea typeface="ＭＳ Ｐゴシック" pitchFamily="50" charset="-128"/>
                <a:cs typeface="Times New Roman" pitchFamily="18" charset="0"/>
              </a:rPr>
              <a:t>Step 1: Clarify </a:t>
            </a:r>
            <a:r>
              <a:rPr lang="en-US" altLang="ja-JP" sz="2400" kern="0" dirty="0">
                <a:latin typeface="Times New Roman" pitchFamily="18" charset="0"/>
                <a:ea typeface="ＭＳ Ｐゴシック" pitchFamily="50" charset="-128"/>
                <a:cs typeface="Times New Roman" pitchFamily="18" charset="0"/>
              </a:rPr>
              <a:t>the RRMM </a:t>
            </a:r>
            <a:r>
              <a:rPr lang="en-US" altLang="ja-JP" sz="2400" kern="0" dirty="0" smtClean="0">
                <a:latin typeface="Times New Roman" pitchFamily="18" charset="0"/>
                <a:ea typeface="ＭＳ Ｐゴシック" pitchFamily="50" charset="-128"/>
                <a:cs typeface="Times New Roman" pitchFamily="18" charset="0"/>
              </a:rPr>
              <a:t>requirements</a:t>
            </a:r>
          </a:p>
          <a:p>
            <a:pPr lvl="1"/>
            <a:r>
              <a:rPr lang="en-US" altLang="ja-JP" sz="2400" kern="0" dirty="0" smtClean="0">
                <a:latin typeface="Times New Roman" pitchFamily="18" charset="0"/>
                <a:ea typeface="ＭＳ Ｐゴシック" pitchFamily="50" charset="-128"/>
                <a:cs typeface="Times New Roman" pitchFamily="18" charset="0"/>
              </a:rPr>
              <a:t>Step 2</a:t>
            </a:r>
            <a:r>
              <a:rPr lang="en-US" altLang="ja-JP" sz="2400" kern="0" dirty="0">
                <a:latin typeface="Times New Roman" pitchFamily="18" charset="0"/>
                <a:ea typeface="ＭＳ Ｐゴシック" pitchFamily="50" charset="-128"/>
                <a:cs typeface="Times New Roman" pitchFamily="18" charset="0"/>
              </a:rPr>
              <a:t>: </a:t>
            </a:r>
            <a:r>
              <a:rPr lang="en-US" altLang="ja-JP" sz="2400" kern="0" dirty="0" smtClean="0">
                <a:latin typeface="Times New Roman" pitchFamily="18" charset="0"/>
                <a:ea typeface="ＭＳ Ｐゴシック" pitchFamily="50" charset="-128"/>
                <a:cs typeface="Times New Roman" pitchFamily="18" charset="0"/>
              </a:rPr>
              <a:t>Establish evaluation </a:t>
            </a:r>
            <a:r>
              <a:rPr lang="en-US" altLang="ja-JP" sz="2400" kern="0" dirty="0">
                <a:latin typeface="Times New Roman" pitchFamily="18" charset="0"/>
                <a:ea typeface="ＭＳ Ｐゴシック" pitchFamily="50" charset="-128"/>
                <a:cs typeface="Times New Roman" pitchFamily="18" charset="0"/>
              </a:rPr>
              <a:t>m</a:t>
            </a:r>
            <a:r>
              <a:rPr lang="en-US" altLang="ja-JP" sz="2400" kern="0" dirty="0" smtClean="0">
                <a:latin typeface="Times New Roman" pitchFamily="18" charset="0"/>
                <a:ea typeface="ＭＳ Ｐゴシック" pitchFamily="50" charset="-128"/>
                <a:cs typeface="Times New Roman" pitchFamily="18" charset="0"/>
              </a:rPr>
              <a:t>ethodology</a:t>
            </a:r>
            <a:endParaRPr lang="en-US" altLang="ja-JP" sz="2400" kern="0" dirty="0">
              <a:latin typeface="Times New Roman" pitchFamily="18" charset="0"/>
              <a:ea typeface="ＭＳ Ｐゴシック" pitchFamily="50" charset="-128"/>
              <a:cs typeface="Times New Roman" pitchFamily="18" charset="0"/>
            </a:endParaRPr>
          </a:p>
          <a:p>
            <a:pPr lvl="1"/>
            <a:r>
              <a:rPr lang="en-US" altLang="ja-JP" sz="2400" kern="0" dirty="0">
                <a:latin typeface="Times New Roman" pitchFamily="18" charset="0"/>
                <a:ea typeface="ＭＳ Ｐゴシック" pitchFamily="50" charset="-128"/>
                <a:cs typeface="Times New Roman" pitchFamily="18" charset="0"/>
              </a:rPr>
              <a:t>Step 3</a:t>
            </a:r>
            <a:r>
              <a:rPr lang="en-US" altLang="ja-JP" sz="2400" kern="0" dirty="0" smtClean="0">
                <a:latin typeface="Times New Roman" pitchFamily="18" charset="0"/>
                <a:ea typeface="ＭＳ Ｐゴシック" pitchFamily="50" charset="-128"/>
                <a:cs typeface="Times New Roman" pitchFamily="18" charset="0"/>
              </a:rPr>
              <a:t>: Evaluate </a:t>
            </a:r>
            <a:r>
              <a:rPr lang="en-US" altLang="ja-JP" sz="2400" kern="0" dirty="0">
                <a:latin typeface="Times New Roman" pitchFamily="18" charset="0"/>
                <a:ea typeface="ＭＳ Ｐゴシック" pitchFamily="50" charset="-128"/>
                <a:cs typeface="Times New Roman" pitchFamily="18" charset="0"/>
              </a:rPr>
              <a:t>new RRMM </a:t>
            </a:r>
            <a:r>
              <a:rPr lang="en-US" altLang="ja-JP" sz="2400" kern="0" dirty="0" smtClean="0">
                <a:latin typeface="Times New Roman" pitchFamily="18" charset="0"/>
                <a:ea typeface="ＭＳ Ｐゴシック" pitchFamily="50" charset="-128"/>
                <a:cs typeface="Times New Roman" pitchFamily="18" charset="0"/>
              </a:rPr>
              <a:t>technologies</a:t>
            </a:r>
          </a:p>
          <a:p>
            <a:r>
              <a:rPr lang="en-US" altLang="ja-JP" sz="2800" kern="0" dirty="0" smtClean="0">
                <a:latin typeface="Times New Roman" pitchFamily="18" charset="0"/>
                <a:ea typeface="ＭＳ Ｐゴシック" pitchFamily="50" charset="-128"/>
                <a:cs typeface="Times New Roman" pitchFamily="18" charset="0"/>
              </a:rPr>
              <a:t>Our intention is not to limit the discussion, but to activate the discussion by clarifying the issues at each step.</a:t>
            </a:r>
            <a:endParaRPr lang="en-US" altLang="ja-JP" sz="2800" kern="0" dirty="0" smtClean="0">
              <a:latin typeface="Times New Roman" pitchFamily="18" charset="0"/>
              <a:ea typeface="ＭＳ Ｐゴシック" pitchFamily="50" charset="-128"/>
              <a:cs typeface="Times New Roman" pitchFamily="18" charset="0"/>
            </a:endParaRPr>
          </a:p>
        </p:txBody>
      </p:sp>
    </p:spTree>
    <p:extLst>
      <p:ext uri="{BB962C8B-B14F-4D97-AF65-F5344CB8AC3E}">
        <p14:creationId xmlns:p14="http://schemas.microsoft.com/office/powerpoint/2010/main" val="425737008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10911</TotalTime>
  <Words>594</Words>
  <Application>Microsoft Office PowerPoint</Application>
  <PresentationFormat>画面に合わせる (4:3)</PresentationFormat>
  <Paragraphs>149</Paragraphs>
  <Slides>9</Slides>
  <Notes>1</Notes>
  <HiddenSlides>0</HiddenSlides>
  <MMClips>0</MMClips>
  <ScaleCrop>false</ScaleCrop>
  <HeadingPairs>
    <vt:vector size="4" baseType="variant">
      <vt:variant>
        <vt:lpstr>テーマ</vt:lpstr>
      </vt:variant>
      <vt:variant>
        <vt:i4>2</vt:i4>
      </vt:variant>
      <vt:variant>
        <vt:lpstr>スライド タイトル</vt:lpstr>
      </vt:variant>
      <vt:variant>
        <vt:i4>9</vt:i4>
      </vt:variant>
    </vt:vector>
  </HeadingPairs>
  <TitlesOfParts>
    <vt:vector size="11" baseType="lpstr">
      <vt:lpstr>IEEE-P802_15</vt:lpstr>
      <vt:lpstr>デザインの設定</vt:lpstr>
      <vt:lpstr>PowerPoint プレゼンテーション</vt:lpstr>
      <vt:lpstr>PowerPoint プレゼンテーション</vt:lpstr>
      <vt:lpstr>Abstract</vt:lpstr>
      <vt:lpstr>Step 1: Clarify the RRMM requirements</vt:lpstr>
      <vt:lpstr>Example of classifiers</vt:lpstr>
      <vt:lpstr>Step 2: Establish evaluation methodology</vt:lpstr>
      <vt:lpstr>Step 3: Evaluate new RRMM technologies</vt:lpstr>
      <vt:lpstr>Schedule</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山本 剛史</dc:creator>
  <dc:description>&lt;doc#&gt;</dc:description>
  <cp:lastModifiedBy>山本 剛史</cp:lastModifiedBy>
  <cp:revision>302</cp:revision>
  <cp:lastPrinted>2013-09-11T06:24:55Z</cp:lastPrinted>
  <dcterms:created xsi:type="dcterms:W3CDTF">2013-05-08T04:23:48Z</dcterms:created>
  <dcterms:modified xsi:type="dcterms:W3CDTF">2014-01-21T16:57:55Z</dcterms:modified>
</cp:coreProperties>
</file>