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6" r:id="rId2"/>
    <p:sldId id="256" r:id="rId3"/>
    <p:sldId id="262" r:id="rId4"/>
    <p:sldId id="257" r:id="rId5"/>
    <p:sldId id="258" r:id="rId6"/>
    <p:sldId id="265" r:id="rId7"/>
    <p:sldId id="261" r:id="rId8"/>
    <p:sldId id="259" r:id="rId9"/>
    <p:sldId id="264" r:id="rId10"/>
    <p:sldId id="260"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867AB7-C43C-47E9-B291-CD1854DD3057}" type="datetimeFigureOut">
              <a:rPr lang="en-US" smtClean="0"/>
              <a:t>1/20/2014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EE1A48-BD9F-4B9A-BFB3-B2E025818801}" type="slidenum">
              <a:rPr lang="en-US" smtClean="0"/>
              <a:t>‹#›</a:t>
            </a:fld>
            <a:endParaRPr lang="en-US"/>
          </a:p>
        </p:txBody>
      </p:sp>
    </p:spTree>
    <p:extLst>
      <p:ext uri="{BB962C8B-B14F-4D97-AF65-F5344CB8AC3E}">
        <p14:creationId xmlns:p14="http://schemas.microsoft.com/office/powerpoint/2010/main" val="2596123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extLst>
      <p:ext uri="{BB962C8B-B14F-4D97-AF65-F5344CB8AC3E}">
        <p14:creationId xmlns:p14="http://schemas.microsoft.com/office/powerpoint/2010/main" val="923378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EE1A48-BD9F-4B9A-BFB3-B2E025818801}" type="slidenum">
              <a:rPr lang="en-US" smtClean="0"/>
              <a:t>5</a:t>
            </a:fld>
            <a:endParaRPr lang="en-US"/>
          </a:p>
        </p:txBody>
      </p:sp>
    </p:spTree>
    <p:extLst>
      <p:ext uri="{BB962C8B-B14F-4D97-AF65-F5344CB8AC3E}">
        <p14:creationId xmlns:p14="http://schemas.microsoft.com/office/powerpoint/2010/main" val="3029470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EEE1A48-BD9F-4B9A-BFB3-B2E025818801}" type="slidenum">
              <a:rPr lang="en-US" smtClean="0"/>
              <a:t>10</a:t>
            </a:fld>
            <a:endParaRPr lang="en-US"/>
          </a:p>
        </p:txBody>
      </p:sp>
    </p:spTree>
    <p:extLst>
      <p:ext uri="{BB962C8B-B14F-4D97-AF65-F5344CB8AC3E}">
        <p14:creationId xmlns:p14="http://schemas.microsoft.com/office/powerpoint/2010/main" val="151687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Contribution</a:t>
            </a:r>
            <a:endParaRPr lang="en-US"/>
          </a:p>
        </p:txBody>
      </p:sp>
      <p:sp>
        <p:nvSpPr>
          <p:cNvPr id="5" name="Footer Placeholder 4"/>
          <p:cNvSpPr>
            <a:spLocks noGrp="1"/>
          </p:cNvSpPr>
          <p:nvPr>
            <p:ph type="ftr" sz="quarter" idx="11"/>
          </p:nvPr>
        </p:nvSpPr>
        <p:spPr/>
        <p:txBody>
          <a:bodyPr/>
          <a:lstStyle/>
          <a:p>
            <a:r>
              <a:rPr lang="en-US" smtClean="0"/>
              <a:t>Rolfe, Seibert</a:t>
            </a:r>
            <a:endParaRPr lang="en-US"/>
          </a:p>
        </p:txBody>
      </p:sp>
      <p:sp>
        <p:nvSpPr>
          <p:cNvPr id="6" name="Slide Number Placeholder 5"/>
          <p:cNvSpPr>
            <a:spLocks noGrp="1"/>
          </p:cNvSpPr>
          <p:nvPr>
            <p:ph type="sldNum" sz="quarter" idx="12"/>
          </p:nvPr>
        </p:nvSpPr>
        <p:spPr/>
        <p:txBody>
          <a:bodyPr/>
          <a:lstStyle/>
          <a:p>
            <a:fld id="{1E17F528-563E-4826-9DE5-BB7171154577}" type="slidenum">
              <a:rPr lang="en-US" smtClean="0"/>
              <a:t>‹#›</a:t>
            </a:fld>
            <a:endParaRPr lang="en-US"/>
          </a:p>
        </p:txBody>
      </p:sp>
    </p:spTree>
    <p:extLst>
      <p:ext uri="{BB962C8B-B14F-4D97-AF65-F5344CB8AC3E}">
        <p14:creationId xmlns:p14="http://schemas.microsoft.com/office/powerpoint/2010/main" val="1175971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Contribution</a:t>
            </a:r>
            <a:endParaRPr lang="en-US"/>
          </a:p>
        </p:txBody>
      </p:sp>
      <p:sp>
        <p:nvSpPr>
          <p:cNvPr id="5" name="Footer Placeholder 4"/>
          <p:cNvSpPr>
            <a:spLocks noGrp="1"/>
          </p:cNvSpPr>
          <p:nvPr>
            <p:ph type="ftr" sz="quarter" idx="11"/>
          </p:nvPr>
        </p:nvSpPr>
        <p:spPr/>
        <p:txBody>
          <a:bodyPr/>
          <a:lstStyle/>
          <a:p>
            <a:r>
              <a:rPr lang="en-US" smtClean="0"/>
              <a:t>Rolfe, Seibert</a:t>
            </a:r>
            <a:endParaRPr lang="en-US"/>
          </a:p>
        </p:txBody>
      </p:sp>
      <p:sp>
        <p:nvSpPr>
          <p:cNvPr id="6" name="Slide Number Placeholder 5"/>
          <p:cNvSpPr>
            <a:spLocks noGrp="1"/>
          </p:cNvSpPr>
          <p:nvPr>
            <p:ph type="sldNum" sz="quarter" idx="12"/>
          </p:nvPr>
        </p:nvSpPr>
        <p:spPr/>
        <p:txBody>
          <a:bodyPr/>
          <a:lstStyle/>
          <a:p>
            <a:fld id="{1E17F528-563E-4826-9DE5-BB7171154577}" type="slidenum">
              <a:rPr lang="en-US" smtClean="0"/>
              <a:t>‹#›</a:t>
            </a:fld>
            <a:endParaRPr lang="en-US"/>
          </a:p>
        </p:txBody>
      </p:sp>
    </p:spTree>
    <p:extLst>
      <p:ext uri="{BB962C8B-B14F-4D97-AF65-F5344CB8AC3E}">
        <p14:creationId xmlns:p14="http://schemas.microsoft.com/office/powerpoint/2010/main" val="3045500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Contribution</a:t>
            </a:r>
            <a:endParaRPr lang="en-US"/>
          </a:p>
        </p:txBody>
      </p:sp>
      <p:sp>
        <p:nvSpPr>
          <p:cNvPr id="5" name="Footer Placeholder 4"/>
          <p:cNvSpPr>
            <a:spLocks noGrp="1"/>
          </p:cNvSpPr>
          <p:nvPr>
            <p:ph type="ftr" sz="quarter" idx="11"/>
          </p:nvPr>
        </p:nvSpPr>
        <p:spPr/>
        <p:txBody>
          <a:bodyPr/>
          <a:lstStyle/>
          <a:p>
            <a:r>
              <a:rPr lang="en-US" smtClean="0"/>
              <a:t>Rolfe, Seibert</a:t>
            </a:r>
            <a:endParaRPr lang="en-US"/>
          </a:p>
        </p:txBody>
      </p:sp>
      <p:sp>
        <p:nvSpPr>
          <p:cNvPr id="6" name="Slide Number Placeholder 5"/>
          <p:cNvSpPr>
            <a:spLocks noGrp="1"/>
          </p:cNvSpPr>
          <p:nvPr>
            <p:ph type="sldNum" sz="quarter" idx="12"/>
          </p:nvPr>
        </p:nvSpPr>
        <p:spPr/>
        <p:txBody>
          <a:bodyPr/>
          <a:lstStyle/>
          <a:p>
            <a:fld id="{1E17F528-563E-4826-9DE5-BB7171154577}" type="slidenum">
              <a:rPr lang="en-US" smtClean="0"/>
              <a:t>‹#›</a:t>
            </a:fld>
            <a:endParaRPr lang="en-US"/>
          </a:p>
        </p:txBody>
      </p:sp>
    </p:spTree>
    <p:extLst>
      <p:ext uri="{BB962C8B-B14F-4D97-AF65-F5344CB8AC3E}">
        <p14:creationId xmlns:p14="http://schemas.microsoft.com/office/powerpoint/2010/main" val="1488644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Contribution</a:t>
            </a:r>
            <a:endParaRPr lang="en-US" dirty="0"/>
          </a:p>
        </p:txBody>
      </p:sp>
      <p:sp>
        <p:nvSpPr>
          <p:cNvPr id="5" name="Footer Placeholder 4"/>
          <p:cNvSpPr>
            <a:spLocks noGrp="1"/>
          </p:cNvSpPr>
          <p:nvPr>
            <p:ph type="ftr" sz="quarter" idx="11"/>
          </p:nvPr>
        </p:nvSpPr>
        <p:spPr/>
        <p:txBody>
          <a:bodyPr/>
          <a:lstStyle/>
          <a:p>
            <a:r>
              <a:rPr lang="en-US" smtClean="0"/>
              <a:t>Rolfe, Seibert</a:t>
            </a:r>
            <a:endParaRPr lang="en-US"/>
          </a:p>
        </p:txBody>
      </p:sp>
      <p:sp>
        <p:nvSpPr>
          <p:cNvPr id="6" name="Slide Number Placeholder 5"/>
          <p:cNvSpPr>
            <a:spLocks noGrp="1"/>
          </p:cNvSpPr>
          <p:nvPr>
            <p:ph type="sldNum" sz="quarter" idx="12"/>
          </p:nvPr>
        </p:nvSpPr>
        <p:spPr/>
        <p:txBody>
          <a:bodyPr/>
          <a:lstStyle/>
          <a:p>
            <a:fld id="{1E17F528-563E-4826-9DE5-BB7171154577}" type="slidenum">
              <a:rPr lang="en-US" smtClean="0"/>
              <a:t>‹#›</a:t>
            </a:fld>
            <a:endParaRPr lang="en-US"/>
          </a:p>
        </p:txBody>
      </p:sp>
    </p:spTree>
    <p:extLst>
      <p:ext uri="{BB962C8B-B14F-4D97-AF65-F5344CB8AC3E}">
        <p14:creationId xmlns:p14="http://schemas.microsoft.com/office/powerpoint/2010/main" val="591276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Contribution</a:t>
            </a:r>
            <a:endParaRPr lang="en-US"/>
          </a:p>
        </p:txBody>
      </p:sp>
      <p:sp>
        <p:nvSpPr>
          <p:cNvPr id="5" name="Footer Placeholder 4"/>
          <p:cNvSpPr>
            <a:spLocks noGrp="1"/>
          </p:cNvSpPr>
          <p:nvPr>
            <p:ph type="ftr" sz="quarter" idx="11"/>
          </p:nvPr>
        </p:nvSpPr>
        <p:spPr/>
        <p:txBody>
          <a:bodyPr/>
          <a:lstStyle/>
          <a:p>
            <a:r>
              <a:rPr lang="en-US" smtClean="0"/>
              <a:t>Rolfe, Seibert</a:t>
            </a:r>
            <a:endParaRPr lang="en-US"/>
          </a:p>
        </p:txBody>
      </p:sp>
      <p:sp>
        <p:nvSpPr>
          <p:cNvPr id="6" name="Slide Number Placeholder 5"/>
          <p:cNvSpPr>
            <a:spLocks noGrp="1"/>
          </p:cNvSpPr>
          <p:nvPr>
            <p:ph type="sldNum" sz="quarter" idx="12"/>
          </p:nvPr>
        </p:nvSpPr>
        <p:spPr/>
        <p:txBody>
          <a:bodyPr/>
          <a:lstStyle/>
          <a:p>
            <a:fld id="{1E17F528-563E-4826-9DE5-BB7171154577}" type="slidenum">
              <a:rPr lang="en-US" smtClean="0"/>
              <a:t>‹#›</a:t>
            </a:fld>
            <a:endParaRPr lang="en-US"/>
          </a:p>
        </p:txBody>
      </p:sp>
    </p:spTree>
    <p:extLst>
      <p:ext uri="{BB962C8B-B14F-4D97-AF65-F5344CB8AC3E}">
        <p14:creationId xmlns:p14="http://schemas.microsoft.com/office/powerpoint/2010/main" val="1093849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Contribution</a:t>
            </a:r>
            <a:endParaRPr lang="en-US"/>
          </a:p>
        </p:txBody>
      </p:sp>
      <p:sp>
        <p:nvSpPr>
          <p:cNvPr id="6" name="Footer Placeholder 5"/>
          <p:cNvSpPr>
            <a:spLocks noGrp="1"/>
          </p:cNvSpPr>
          <p:nvPr>
            <p:ph type="ftr" sz="quarter" idx="11"/>
          </p:nvPr>
        </p:nvSpPr>
        <p:spPr/>
        <p:txBody>
          <a:bodyPr/>
          <a:lstStyle/>
          <a:p>
            <a:r>
              <a:rPr lang="en-US" smtClean="0"/>
              <a:t>Rolfe, Seibert</a:t>
            </a:r>
            <a:endParaRPr lang="en-US"/>
          </a:p>
        </p:txBody>
      </p:sp>
      <p:sp>
        <p:nvSpPr>
          <p:cNvPr id="7" name="Slide Number Placeholder 6"/>
          <p:cNvSpPr>
            <a:spLocks noGrp="1"/>
          </p:cNvSpPr>
          <p:nvPr>
            <p:ph type="sldNum" sz="quarter" idx="12"/>
          </p:nvPr>
        </p:nvSpPr>
        <p:spPr/>
        <p:txBody>
          <a:bodyPr/>
          <a:lstStyle/>
          <a:p>
            <a:fld id="{1E17F528-563E-4826-9DE5-BB7171154577}" type="slidenum">
              <a:rPr lang="en-US" smtClean="0"/>
              <a:t>‹#›</a:t>
            </a:fld>
            <a:endParaRPr lang="en-US"/>
          </a:p>
        </p:txBody>
      </p:sp>
    </p:spTree>
    <p:extLst>
      <p:ext uri="{BB962C8B-B14F-4D97-AF65-F5344CB8AC3E}">
        <p14:creationId xmlns:p14="http://schemas.microsoft.com/office/powerpoint/2010/main" val="4263851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Contribution</a:t>
            </a:r>
            <a:endParaRPr lang="en-US"/>
          </a:p>
        </p:txBody>
      </p:sp>
      <p:sp>
        <p:nvSpPr>
          <p:cNvPr id="8" name="Footer Placeholder 7"/>
          <p:cNvSpPr>
            <a:spLocks noGrp="1"/>
          </p:cNvSpPr>
          <p:nvPr>
            <p:ph type="ftr" sz="quarter" idx="11"/>
          </p:nvPr>
        </p:nvSpPr>
        <p:spPr/>
        <p:txBody>
          <a:bodyPr/>
          <a:lstStyle/>
          <a:p>
            <a:r>
              <a:rPr lang="en-US" smtClean="0"/>
              <a:t>Rolfe, Seibert</a:t>
            </a:r>
            <a:endParaRPr lang="en-US"/>
          </a:p>
        </p:txBody>
      </p:sp>
      <p:sp>
        <p:nvSpPr>
          <p:cNvPr id="9" name="Slide Number Placeholder 8"/>
          <p:cNvSpPr>
            <a:spLocks noGrp="1"/>
          </p:cNvSpPr>
          <p:nvPr>
            <p:ph type="sldNum" sz="quarter" idx="12"/>
          </p:nvPr>
        </p:nvSpPr>
        <p:spPr/>
        <p:txBody>
          <a:bodyPr/>
          <a:lstStyle/>
          <a:p>
            <a:fld id="{1E17F528-563E-4826-9DE5-BB7171154577}" type="slidenum">
              <a:rPr lang="en-US" smtClean="0"/>
              <a:t>‹#›</a:t>
            </a:fld>
            <a:endParaRPr lang="en-US"/>
          </a:p>
        </p:txBody>
      </p:sp>
    </p:spTree>
    <p:extLst>
      <p:ext uri="{BB962C8B-B14F-4D97-AF65-F5344CB8AC3E}">
        <p14:creationId xmlns:p14="http://schemas.microsoft.com/office/powerpoint/2010/main" val="2414475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Contribution</a:t>
            </a:r>
            <a:endParaRPr lang="en-US"/>
          </a:p>
        </p:txBody>
      </p:sp>
      <p:sp>
        <p:nvSpPr>
          <p:cNvPr id="4" name="Footer Placeholder 3"/>
          <p:cNvSpPr>
            <a:spLocks noGrp="1"/>
          </p:cNvSpPr>
          <p:nvPr>
            <p:ph type="ftr" sz="quarter" idx="11"/>
          </p:nvPr>
        </p:nvSpPr>
        <p:spPr/>
        <p:txBody>
          <a:bodyPr/>
          <a:lstStyle/>
          <a:p>
            <a:r>
              <a:rPr lang="en-US" smtClean="0"/>
              <a:t>Rolfe, Seibert</a:t>
            </a:r>
            <a:endParaRPr lang="en-US"/>
          </a:p>
        </p:txBody>
      </p:sp>
      <p:sp>
        <p:nvSpPr>
          <p:cNvPr id="5" name="Slide Number Placeholder 4"/>
          <p:cNvSpPr>
            <a:spLocks noGrp="1"/>
          </p:cNvSpPr>
          <p:nvPr>
            <p:ph type="sldNum" sz="quarter" idx="12"/>
          </p:nvPr>
        </p:nvSpPr>
        <p:spPr/>
        <p:txBody>
          <a:bodyPr/>
          <a:lstStyle/>
          <a:p>
            <a:fld id="{1E17F528-563E-4826-9DE5-BB7171154577}" type="slidenum">
              <a:rPr lang="en-US" smtClean="0"/>
              <a:t>‹#›</a:t>
            </a:fld>
            <a:endParaRPr lang="en-US"/>
          </a:p>
        </p:txBody>
      </p:sp>
    </p:spTree>
    <p:extLst>
      <p:ext uri="{BB962C8B-B14F-4D97-AF65-F5344CB8AC3E}">
        <p14:creationId xmlns:p14="http://schemas.microsoft.com/office/powerpoint/2010/main" val="3391203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Contribution</a:t>
            </a:r>
            <a:endParaRPr lang="en-US"/>
          </a:p>
        </p:txBody>
      </p:sp>
      <p:sp>
        <p:nvSpPr>
          <p:cNvPr id="3" name="Footer Placeholder 2"/>
          <p:cNvSpPr>
            <a:spLocks noGrp="1"/>
          </p:cNvSpPr>
          <p:nvPr>
            <p:ph type="ftr" sz="quarter" idx="11"/>
          </p:nvPr>
        </p:nvSpPr>
        <p:spPr/>
        <p:txBody>
          <a:bodyPr/>
          <a:lstStyle/>
          <a:p>
            <a:r>
              <a:rPr lang="en-US" smtClean="0"/>
              <a:t>Rolfe, Seibert</a:t>
            </a:r>
            <a:endParaRPr lang="en-US"/>
          </a:p>
        </p:txBody>
      </p:sp>
      <p:sp>
        <p:nvSpPr>
          <p:cNvPr id="4" name="Slide Number Placeholder 3"/>
          <p:cNvSpPr>
            <a:spLocks noGrp="1"/>
          </p:cNvSpPr>
          <p:nvPr>
            <p:ph type="sldNum" sz="quarter" idx="12"/>
          </p:nvPr>
        </p:nvSpPr>
        <p:spPr/>
        <p:txBody>
          <a:bodyPr/>
          <a:lstStyle/>
          <a:p>
            <a:fld id="{1E17F528-563E-4826-9DE5-BB7171154577}" type="slidenum">
              <a:rPr lang="en-US" smtClean="0"/>
              <a:t>‹#›</a:t>
            </a:fld>
            <a:endParaRPr lang="en-US"/>
          </a:p>
        </p:txBody>
      </p:sp>
    </p:spTree>
    <p:extLst>
      <p:ext uri="{BB962C8B-B14F-4D97-AF65-F5344CB8AC3E}">
        <p14:creationId xmlns:p14="http://schemas.microsoft.com/office/powerpoint/2010/main" val="2760704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Contribution</a:t>
            </a:r>
            <a:endParaRPr lang="en-US"/>
          </a:p>
        </p:txBody>
      </p:sp>
      <p:sp>
        <p:nvSpPr>
          <p:cNvPr id="6" name="Footer Placeholder 5"/>
          <p:cNvSpPr>
            <a:spLocks noGrp="1"/>
          </p:cNvSpPr>
          <p:nvPr>
            <p:ph type="ftr" sz="quarter" idx="11"/>
          </p:nvPr>
        </p:nvSpPr>
        <p:spPr/>
        <p:txBody>
          <a:bodyPr/>
          <a:lstStyle/>
          <a:p>
            <a:r>
              <a:rPr lang="en-US" smtClean="0"/>
              <a:t>Rolfe, Seibert</a:t>
            </a:r>
            <a:endParaRPr lang="en-US"/>
          </a:p>
        </p:txBody>
      </p:sp>
      <p:sp>
        <p:nvSpPr>
          <p:cNvPr id="7" name="Slide Number Placeholder 6"/>
          <p:cNvSpPr>
            <a:spLocks noGrp="1"/>
          </p:cNvSpPr>
          <p:nvPr>
            <p:ph type="sldNum" sz="quarter" idx="12"/>
          </p:nvPr>
        </p:nvSpPr>
        <p:spPr/>
        <p:txBody>
          <a:bodyPr/>
          <a:lstStyle/>
          <a:p>
            <a:fld id="{1E17F528-563E-4826-9DE5-BB7171154577}" type="slidenum">
              <a:rPr lang="en-US" smtClean="0"/>
              <a:t>‹#›</a:t>
            </a:fld>
            <a:endParaRPr lang="en-US"/>
          </a:p>
        </p:txBody>
      </p:sp>
    </p:spTree>
    <p:extLst>
      <p:ext uri="{BB962C8B-B14F-4D97-AF65-F5344CB8AC3E}">
        <p14:creationId xmlns:p14="http://schemas.microsoft.com/office/powerpoint/2010/main" val="23455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Contribution</a:t>
            </a:r>
            <a:endParaRPr lang="en-US"/>
          </a:p>
        </p:txBody>
      </p:sp>
      <p:sp>
        <p:nvSpPr>
          <p:cNvPr id="6" name="Footer Placeholder 5"/>
          <p:cNvSpPr>
            <a:spLocks noGrp="1"/>
          </p:cNvSpPr>
          <p:nvPr>
            <p:ph type="ftr" sz="quarter" idx="11"/>
          </p:nvPr>
        </p:nvSpPr>
        <p:spPr/>
        <p:txBody>
          <a:bodyPr/>
          <a:lstStyle/>
          <a:p>
            <a:r>
              <a:rPr lang="en-US" smtClean="0"/>
              <a:t>Rolfe, Seibert</a:t>
            </a:r>
            <a:endParaRPr lang="en-US"/>
          </a:p>
        </p:txBody>
      </p:sp>
      <p:sp>
        <p:nvSpPr>
          <p:cNvPr id="7" name="Slide Number Placeholder 6"/>
          <p:cNvSpPr>
            <a:spLocks noGrp="1"/>
          </p:cNvSpPr>
          <p:nvPr>
            <p:ph type="sldNum" sz="quarter" idx="12"/>
          </p:nvPr>
        </p:nvSpPr>
        <p:spPr/>
        <p:txBody>
          <a:bodyPr/>
          <a:lstStyle/>
          <a:p>
            <a:fld id="{1E17F528-563E-4826-9DE5-BB7171154577}" type="slidenum">
              <a:rPr lang="en-US" smtClean="0"/>
              <a:t>‹#›</a:t>
            </a:fld>
            <a:endParaRPr lang="en-US"/>
          </a:p>
        </p:txBody>
      </p:sp>
    </p:spTree>
    <p:extLst>
      <p:ext uri="{BB962C8B-B14F-4D97-AF65-F5344CB8AC3E}">
        <p14:creationId xmlns:p14="http://schemas.microsoft.com/office/powerpoint/2010/main" val="3044268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Contribution</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Rolfe, Seibert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17F528-563E-4826-9DE5-BB7171154577}" type="slidenum">
              <a:rPr lang="en-US" smtClean="0"/>
              <a:t>‹#›</a:t>
            </a:fld>
            <a:endParaRPr lang="en-US"/>
          </a:p>
        </p:txBody>
      </p:sp>
      <p:sp>
        <p:nvSpPr>
          <p:cNvPr id="7" name="TextBox 6"/>
          <p:cNvSpPr txBox="1"/>
          <p:nvPr userDrawn="1"/>
        </p:nvSpPr>
        <p:spPr>
          <a:xfrm>
            <a:off x="5715000" y="0"/>
            <a:ext cx="3048000" cy="369332"/>
          </a:xfrm>
          <a:prstGeom prst="rect">
            <a:avLst/>
          </a:prstGeom>
          <a:noFill/>
        </p:spPr>
        <p:txBody>
          <a:bodyPr wrap="square" rtlCol="0">
            <a:spAutoFit/>
          </a:bodyPr>
          <a:lstStyle/>
          <a:p>
            <a:r>
              <a:rPr lang="en-US" sz="1800" b="1" i="0" kern="1200" dirty="0" smtClean="0">
                <a:solidFill>
                  <a:schemeClr val="tx1"/>
                </a:solidFill>
                <a:effectLst/>
                <a:latin typeface="+mn-lt"/>
                <a:ea typeface="+mn-ea"/>
                <a:cs typeface="+mn-cs"/>
              </a:rPr>
              <a:t>Doc # 802.15-14-0045-00-004r</a:t>
            </a:r>
            <a:endParaRPr lang="en-US" dirty="0"/>
          </a:p>
        </p:txBody>
      </p:sp>
      <p:cxnSp>
        <p:nvCxnSpPr>
          <p:cNvPr id="9" name="Straight Connector 8"/>
          <p:cNvCxnSpPr/>
          <p:nvPr userDrawn="1"/>
        </p:nvCxnSpPr>
        <p:spPr>
          <a:xfrm>
            <a:off x="152400" y="274638"/>
            <a:ext cx="8839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457200" y="11668"/>
            <a:ext cx="1905000" cy="369332"/>
          </a:xfrm>
          <a:prstGeom prst="rect">
            <a:avLst/>
          </a:prstGeom>
          <a:noFill/>
        </p:spPr>
        <p:txBody>
          <a:bodyPr wrap="square" rtlCol="0">
            <a:spAutoFit/>
          </a:bodyPr>
          <a:lstStyle/>
          <a:p>
            <a:r>
              <a:rPr lang="en-US" dirty="0" smtClean="0"/>
              <a:t>January 2014</a:t>
            </a:r>
            <a:endParaRPr lang="en-US" dirty="0"/>
          </a:p>
        </p:txBody>
      </p:sp>
    </p:spTree>
    <p:extLst>
      <p:ext uri="{BB962C8B-B14F-4D97-AF65-F5344CB8AC3E}">
        <p14:creationId xmlns:p14="http://schemas.microsoft.com/office/powerpoint/2010/main" val="2046264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762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Ranging in 802.15.4m and Beyond]</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20 January 2014</a:t>
            </a:r>
            <a:r>
              <a:rPr lang="en-US" sz="1600" dirty="0" smtClean="0">
                <a:solidFill>
                  <a:schemeClr val="tx2"/>
                </a:solidFill>
              </a:rPr>
              <a:t>]</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Ben Rolfe</a:t>
            </a:r>
            <a:r>
              <a:rPr lang="en-US" sz="1600" dirty="0" smtClean="0">
                <a:solidFill>
                  <a:schemeClr val="tx2"/>
                </a:solidFill>
              </a:rPr>
              <a:t>] </a:t>
            </a:r>
            <a:r>
              <a:rPr lang="en-US" sz="1600" dirty="0">
                <a:solidFill>
                  <a:schemeClr val="tx2"/>
                </a:solidFill>
              </a:rPr>
              <a:t>Company </a:t>
            </a:r>
            <a:r>
              <a:rPr lang="en-US" sz="1600" dirty="0" smtClean="0">
                <a:solidFill>
                  <a:schemeClr val="tx2"/>
                </a:solidFill>
              </a:rPr>
              <a:t>[</a:t>
            </a:r>
            <a:r>
              <a:rPr lang="en-US" sz="1600" dirty="0" smtClean="0">
                <a:solidFill>
                  <a:srgbClr val="FF0000"/>
                </a:solidFill>
              </a:rPr>
              <a:t>BCA</a:t>
            </a:r>
            <a:r>
              <a:rPr lang="en-US" sz="1600" dirty="0" smtClean="0">
                <a:solidFill>
                  <a:srgbClr val="FF0000"/>
                </a:solidFill>
              </a:rPr>
              <a:t>.</a:t>
            </a:r>
            <a:r>
              <a:rPr lang="en-US" sz="1600" dirty="0" smtClean="0">
                <a:solidFill>
                  <a:schemeClr val="tx2"/>
                </a:solidFill>
              </a:rPr>
              <a:t>]  Cristina Seibert [</a:t>
            </a:r>
            <a:r>
              <a:rPr lang="en-US" sz="1600" dirty="0" smtClean="0">
                <a:solidFill>
                  <a:srgbClr val="FF0000"/>
                </a:solidFill>
              </a:rPr>
              <a:t>SSN</a:t>
            </a:r>
            <a:r>
              <a:rPr lang="en-US" sz="1600" dirty="0" smtClean="0">
                <a:solidFill>
                  <a:schemeClr val="tx2"/>
                </a:solidFill>
              </a:rPr>
              <a:t>]</a:t>
            </a:r>
            <a:endParaRPr lang="en-US" sz="1600" dirty="0">
              <a:solidFill>
                <a:schemeClr val="tx2"/>
              </a:solidFill>
            </a:endParaRPr>
          </a:p>
          <a:p>
            <a:pPr>
              <a:defRPr/>
            </a:pPr>
            <a:r>
              <a:rPr lang="en-US" sz="1600" dirty="0">
                <a:solidFill>
                  <a:schemeClr val="tx2"/>
                </a:solidFill>
              </a:rPr>
              <a:t>Address </a:t>
            </a:r>
            <a:r>
              <a:rPr lang="en-US" sz="1600" dirty="0" smtClean="0">
                <a:solidFill>
                  <a:schemeClr val="tx2"/>
                </a:solidFill>
              </a:rPr>
              <a:t>[</a:t>
            </a:r>
            <a:r>
              <a:rPr lang="en-US" sz="1600" dirty="0" smtClean="0">
                <a:solidFill>
                  <a:srgbClr val="FF0000"/>
                </a:solidFill>
              </a:rPr>
              <a:t>PO Box 798 Los Gatos CA 95031</a:t>
            </a:r>
            <a:r>
              <a:rPr lang="en-US" sz="1600" dirty="0" smtClean="0">
                <a:solidFill>
                  <a:schemeClr val="tx2"/>
                </a:solidFill>
              </a:rPr>
              <a:t>]</a:t>
            </a:r>
            <a:endParaRPr lang="en-US" sz="1600" dirty="0">
              <a:solidFill>
                <a:schemeClr val="tx2"/>
              </a:solidFill>
            </a:endParaRPr>
          </a:p>
          <a:p>
            <a:pPr>
              <a:defRPr/>
            </a:pPr>
            <a:r>
              <a:rPr lang="en-US" sz="1600" dirty="0">
                <a:solidFill>
                  <a:schemeClr val="tx2"/>
                </a:solidFill>
              </a:rPr>
              <a:t>Voice:[</a:t>
            </a:r>
            <a:r>
              <a:rPr lang="en-US" sz="1600" dirty="0">
                <a:solidFill>
                  <a:srgbClr val="FF0000"/>
                </a:solidFill>
              </a:rPr>
              <a:t>+1 </a:t>
            </a:r>
            <a:r>
              <a:rPr lang="en-US" sz="1600" dirty="0" smtClean="0">
                <a:solidFill>
                  <a:srgbClr val="FF0000"/>
                </a:solidFill>
              </a:rPr>
              <a:t>408 395 7207</a:t>
            </a:r>
            <a:r>
              <a:rPr lang="en-US" sz="1600" dirty="0" smtClean="0">
                <a:solidFill>
                  <a:schemeClr val="tx2"/>
                </a:solidFill>
              </a:rPr>
              <a:t>], </a:t>
            </a:r>
            <a:r>
              <a:rPr lang="en-US" sz="1600" dirty="0">
                <a:solidFill>
                  <a:schemeClr val="tx2"/>
                </a:solidFill>
              </a:rPr>
              <a:t>FAX: </a:t>
            </a:r>
            <a:r>
              <a:rPr lang="en-US" sz="1600" dirty="0" smtClean="0">
                <a:solidFill>
                  <a:schemeClr val="tx2"/>
                </a:solidFill>
              </a:rPr>
              <a:t>[</a:t>
            </a:r>
            <a:r>
              <a:rPr lang="en-US" sz="1600" dirty="0" smtClean="0">
                <a:solidFill>
                  <a:srgbClr val="FF0000"/>
                </a:solidFill>
              </a:rPr>
              <a:t>deprecated</a:t>
            </a:r>
            <a:r>
              <a:rPr lang="en-US" sz="1600" dirty="0" smtClean="0">
                <a:solidFill>
                  <a:schemeClr val="tx2"/>
                </a:solidFill>
              </a:rPr>
              <a:t>], </a:t>
            </a:r>
            <a:r>
              <a:rPr lang="en-US" sz="1600" dirty="0">
                <a:solidFill>
                  <a:schemeClr val="tx2"/>
                </a:solidFill>
              </a:rPr>
              <a:t>E-Mail</a:t>
            </a:r>
            <a:r>
              <a:rPr lang="en-US" sz="1600" dirty="0" smtClean="0">
                <a:solidFill>
                  <a:schemeClr val="tx2"/>
                </a:solidFill>
              </a:rPr>
              <a:t>:[</a:t>
            </a:r>
            <a:r>
              <a:rPr lang="en-US" sz="1600" dirty="0" err="1" smtClean="0">
                <a:solidFill>
                  <a:schemeClr val="tx2"/>
                </a:solidFill>
              </a:rPr>
              <a:t>ben.rofe</a:t>
            </a:r>
            <a:r>
              <a:rPr lang="en-US" sz="1600" dirty="0" smtClean="0">
                <a:solidFill>
                  <a:schemeClr val="tx2"/>
                </a:solidFill>
              </a:rPr>
              <a:t> </a:t>
            </a:r>
            <a:r>
              <a:rPr lang="en-US" sz="1600" dirty="0" smtClean="0">
                <a:solidFill>
                  <a:srgbClr val="FF0000"/>
                </a:solidFill>
              </a:rPr>
              <a:t>@</a:t>
            </a:r>
            <a:r>
              <a:rPr lang="en-US" sz="1600" dirty="0" err="1" smtClean="0">
                <a:solidFill>
                  <a:srgbClr val="FF0000"/>
                </a:solidFill>
              </a:rPr>
              <a:t>i</a:t>
            </a:r>
            <a:r>
              <a:rPr lang="en-US" sz="1600" dirty="0" smtClean="0">
                <a:solidFill>
                  <a:srgbClr val="FF0000"/>
                </a:solidFill>
              </a:rPr>
              <a:t> 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Call for Applications in Study Group 4s</a:t>
            </a:r>
            <a:r>
              <a:rPr lang="en-US" sz="1600" dirty="0" smtClean="0">
                <a:solidFill>
                  <a:schemeClr val="tx2"/>
                </a:solidFill>
              </a:rPr>
              <a:t>]</a:t>
            </a:r>
            <a:endParaRPr lang="en-US" sz="1600" dirty="0">
              <a:solidFill>
                <a:schemeClr val="tx2"/>
              </a:solidFill>
            </a:endParaRPr>
          </a:p>
          <a:p>
            <a:pPr>
              <a:spcBef>
                <a:spcPts val="600"/>
              </a:spcBef>
              <a:spcAft>
                <a:spcPts val="600"/>
              </a:spcAft>
              <a:defRPr/>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[Review Ranging applications, and the current state of ranging in 802.15.4]</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[Contribute to developing the project]</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2" name="Date Placeholder 1"/>
          <p:cNvSpPr>
            <a:spLocks noGrp="1"/>
          </p:cNvSpPr>
          <p:nvPr>
            <p:ph type="dt" sz="half" idx="10"/>
          </p:nvPr>
        </p:nvSpPr>
        <p:spPr/>
        <p:txBody>
          <a:bodyPr/>
          <a:lstStyle/>
          <a:p>
            <a:r>
              <a:rPr lang="en-US" smtClean="0"/>
              <a:t>Contribution</a:t>
            </a:r>
            <a:endParaRPr lang="en-US"/>
          </a:p>
        </p:txBody>
      </p:sp>
      <p:sp>
        <p:nvSpPr>
          <p:cNvPr id="3" name="Footer Placeholder 2"/>
          <p:cNvSpPr>
            <a:spLocks noGrp="1"/>
          </p:cNvSpPr>
          <p:nvPr>
            <p:ph type="ftr" sz="quarter" idx="11"/>
          </p:nvPr>
        </p:nvSpPr>
        <p:spPr/>
        <p:txBody>
          <a:bodyPr/>
          <a:lstStyle/>
          <a:p>
            <a:r>
              <a:rPr lang="en-US" smtClean="0"/>
              <a:t>Rolfe, Seibert</a:t>
            </a:r>
            <a:endParaRPr lang="en-US"/>
          </a:p>
        </p:txBody>
      </p:sp>
      <p:sp>
        <p:nvSpPr>
          <p:cNvPr id="4" name="Slide Number Placeholder 3"/>
          <p:cNvSpPr>
            <a:spLocks noGrp="1"/>
          </p:cNvSpPr>
          <p:nvPr>
            <p:ph type="sldNum" sz="quarter" idx="12"/>
          </p:nvPr>
        </p:nvSpPr>
        <p:spPr/>
        <p:txBody>
          <a:bodyPr/>
          <a:lstStyle/>
          <a:p>
            <a:fld id="{1E17F528-563E-4826-9DE5-BB7171154577}" type="slidenum">
              <a:rPr lang="en-US" smtClean="0"/>
              <a:t>1</a:t>
            </a:fld>
            <a:endParaRPr lang="en-US"/>
          </a:p>
        </p:txBody>
      </p:sp>
    </p:spTree>
    <p:extLst>
      <p:ext uri="{BB962C8B-B14F-4D97-AF65-F5344CB8AC3E}">
        <p14:creationId xmlns:p14="http://schemas.microsoft.com/office/powerpoint/2010/main" val="36110781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Ranging Applications: No dynamics</a:t>
            </a:r>
            <a:endParaRPr lang="en-US" dirty="0"/>
          </a:p>
        </p:txBody>
      </p:sp>
      <p:sp>
        <p:nvSpPr>
          <p:cNvPr id="3" name="Content Placeholder 2"/>
          <p:cNvSpPr>
            <a:spLocks noGrp="1"/>
          </p:cNvSpPr>
          <p:nvPr>
            <p:ph idx="1"/>
          </p:nvPr>
        </p:nvSpPr>
        <p:spPr/>
        <p:txBody>
          <a:bodyPr>
            <a:normAutofit lnSpcReduction="10000"/>
          </a:bodyPr>
          <a:lstStyle/>
          <a:p>
            <a:r>
              <a:rPr lang="en-US" dirty="0" smtClean="0"/>
              <a:t>Provisioning of fixed devices</a:t>
            </a:r>
          </a:p>
          <a:p>
            <a:pPr lvl="1"/>
            <a:r>
              <a:rPr lang="en-US" dirty="0" smtClean="0"/>
              <a:t>Meters, sensors , monitoring devices</a:t>
            </a:r>
          </a:p>
          <a:p>
            <a:pPr lvl="1"/>
            <a:r>
              <a:rPr lang="en-US" dirty="0" smtClean="0"/>
              <a:t>Building automation, Process Control</a:t>
            </a:r>
          </a:p>
          <a:p>
            <a:pPr lvl="1"/>
            <a:r>
              <a:rPr lang="en-US" dirty="0" smtClean="0"/>
              <a:t>Automatic localization </a:t>
            </a:r>
          </a:p>
          <a:p>
            <a:pPr lvl="2"/>
            <a:r>
              <a:rPr lang="en-US" dirty="0" smtClean="0"/>
              <a:t>Reduces provisioning cost (lower skill required)</a:t>
            </a:r>
          </a:p>
          <a:p>
            <a:pPr lvl="2"/>
            <a:r>
              <a:rPr lang="en-US" dirty="0" smtClean="0"/>
              <a:t>Reduces errors</a:t>
            </a:r>
          </a:p>
          <a:p>
            <a:r>
              <a:rPr lang="en-US" dirty="0" smtClean="0"/>
              <a:t>Location of assets</a:t>
            </a:r>
          </a:p>
          <a:p>
            <a:pPr lvl="1"/>
            <a:r>
              <a:rPr lang="en-US" dirty="0" smtClean="0"/>
              <a:t>Inventory, containers, </a:t>
            </a:r>
            <a:r>
              <a:rPr lang="en-US" dirty="0" err="1" smtClean="0"/>
              <a:t>etc</a:t>
            </a:r>
            <a:endParaRPr lang="en-US" dirty="0" smtClean="0"/>
          </a:p>
          <a:p>
            <a:pPr lvl="1"/>
            <a:r>
              <a:rPr lang="en-US" dirty="0" smtClean="0"/>
              <a:t>Post deployment “finding” (errors  in records)</a:t>
            </a:r>
          </a:p>
          <a:p>
            <a:pPr marL="457200" lvl="1" indent="0">
              <a:buNone/>
            </a:pPr>
            <a:endParaRPr lang="en-US" dirty="0"/>
          </a:p>
        </p:txBody>
      </p:sp>
      <p:sp>
        <p:nvSpPr>
          <p:cNvPr id="4" name="Footer Placeholder 3"/>
          <p:cNvSpPr>
            <a:spLocks noGrp="1"/>
          </p:cNvSpPr>
          <p:nvPr>
            <p:ph type="ftr" sz="quarter" idx="11"/>
          </p:nvPr>
        </p:nvSpPr>
        <p:spPr/>
        <p:txBody>
          <a:bodyPr/>
          <a:lstStyle/>
          <a:p>
            <a:r>
              <a:rPr lang="en-US" smtClean="0"/>
              <a:t>Rolfe, Seibert</a:t>
            </a:r>
            <a:endParaRPr lang="en-US"/>
          </a:p>
        </p:txBody>
      </p:sp>
      <p:sp>
        <p:nvSpPr>
          <p:cNvPr id="5" name="Slide Number Placeholder 4"/>
          <p:cNvSpPr>
            <a:spLocks noGrp="1"/>
          </p:cNvSpPr>
          <p:nvPr>
            <p:ph type="sldNum" sz="quarter" idx="12"/>
          </p:nvPr>
        </p:nvSpPr>
        <p:spPr/>
        <p:txBody>
          <a:bodyPr/>
          <a:lstStyle/>
          <a:p>
            <a:fld id="{1E17F528-563E-4826-9DE5-BB7171154577}" type="slidenum">
              <a:rPr lang="en-US" smtClean="0"/>
              <a:t>10</a:t>
            </a:fld>
            <a:endParaRPr lang="en-US"/>
          </a:p>
        </p:txBody>
      </p:sp>
      <p:sp>
        <p:nvSpPr>
          <p:cNvPr id="6" name="Date Placeholder 5"/>
          <p:cNvSpPr>
            <a:spLocks noGrp="1"/>
          </p:cNvSpPr>
          <p:nvPr>
            <p:ph type="dt" sz="half" idx="10"/>
          </p:nvPr>
        </p:nvSpPr>
        <p:spPr/>
        <p:txBody>
          <a:bodyPr/>
          <a:lstStyle/>
          <a:p>
            <a:r>
              <a:rPr lang="en-US" smtClean="0"/>
              <a:t>Contribution</a:t>
            </a:r>
            <a:endParaRPr lang="en-US" dirty="0"/>
          </a:p>
        </p:txBody>
      </p:sp>
    </p:spTree>
    <p:extLst>
      <p:ext uri="{BB962C8B-B14F-4D97-AF65-F5344CB8AC3E}">
        <p14:creationId xmlns:p14="http://schemas.microsoft.com/office/powerpoint/2010/main" val="851333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a:t>
            </a:r>
            <a:r>
              <a:rPr lang="en-US" dirty="0" err="1" smtClean="0"/>
              <a:t>vs</a:t>
            </a:r>
            <a:r>
              <a:rPr lang="en-US" dirty="0" smtClean="0"/>
              <a:t> Precision</a:t>
            </a:r>
            <a:endParaRPr lang="en-US" dirty="0"/>
          </a:p>
        </p:txBody>
      </p:sp>
      <p:sp>
        <p:nvSpPr>
          <p:cNvPr id="3" name="Content Placeholder 2"/>
          <p:cNvSpPr>
            <a:spLocks noGrp="1"/>
          </p:cNvSpPr>
          <p:nvPr>
            <p:ph idx="1"/>
          </p:nvPr>
        </p:nvSpPr>
        <p:spPr/>
        <p:txBody>
          <a:bodyPr>
            <a:normAutofit lnSpcReduction="10000"/>
          </a:bodyPr>
          <a:lstStyle/>
          <a:p>
            <a:r>
              <a:rPr lang="en-US" dirty="0" smtClean="0"/>
              <a:t>Various needs</a:t>
            </a:r>
          </a:p>
          <a:p>
            <a:pPr lvl="1"/>
            <a:r>
              <a:rPr lang="en-US" dirty="0" smtClean="0"/>
              <a:t>Coarse position (TVWS)</a:t>
            </a:r>
          </a:p>
          <a:p>
            <a:pPr lvl="1"/>
            <a:r>
              <a:rPr lang="en-US" dirty="0" smtClean="0"/>
              <a:t>medium precision (Meters, sensors)</a:t>
            </a:r>
          </a:p>
          <a:p>
            <a:pPr lvl="1"/>
            <a:r>
              <a:rPr lang="en-US" dirty="0" smtClean="0"/>
              <a:t>Apps for high precision (assets, people, …)</a:t>
            </a:r>
          </a:p>
          <a:p>
            <a:r>
              <a:rPr lang="en-US" dirty="0" smtClean="0"/>
              <a:t>Various technical approaches</a:t>
            </a:r>
          </a:p>
          <a:p>
            <a:pPr lvl="1"/>
            <a:r>
              <a:rPr lang="en-US" dirty="0" smtClean="0"/>
              <a:t>UWB – high precision via wide bandwidth</a:t>
            </a:r>
          </a:p>
          <a:p>
            <a:pPr lvl="1"/>
            <a:r>
              <a:rPr lang="en-US" dirty="0" smtClean="0"/>
              <a:t>Narrow band </a:t>
            </a:r>
            <a:r>
              <a:rPr lang="en-US" dirty="0" err="1" smtClean="0"/>
              <a:t>ToF</a:t>
            </a:r>
            <a:r>
              <a:rPr lang="en-US" dirty="0" smtClean="0"/>
              <a:t> – precision scales  with time (trade time for precision)</a:t>
            </a:r>
          </a:p>
          <a:p>
            <a:pPr lvl="1"/>
            <a:r>
              <a:rPr lang="en-US" dirty="0" smtClean="0"/>
              <a:t>Phase – precision scales with time </a:t>
            </a:r>
            <a:endParaRPr lang="en-US" dirty="0"/>
          </a:p>
        </p:txBody>
      </p:sp>
      <p:sp>
        <p:nvSpPr>
          <p:cNvPr id="4" name="Date Placeholder 3"/>
          <p:cNvSpPr>
            <a:spLocks noGrp="1"/>
          </p:cNvSpPr>
          <p:nvPr>
            <p:ph type="dt" sz="half" idx="10"/>
          </p:nvPr>
        </p:nvSpPr>
        <p:spPr/>
        <p:txBody>
          <a:bodyPr/>
          <a:lstStyle/>
          <a:p>
            <a:r>
              <a:rPr lang="en-US" smtClean="0"/>
              <a:t>Contribution</a:t>
            </a:r>
            <a:endParaRPr lang="en-US" dirty="0"/>
          </a:p>
        </p:txBody>
      </p:sp>
      <p:sp>
        <p:nvSpPr>
          <p:cNvPr id="5" name="Footer Placeholder 4"/>
          <p:cNvSpPr>
            <a:spLocks noGrp="1"/>
          </p:cNvSpPr>
          <p:nvPr>
            <p:ph type="ftr" sz="quarter" idx="11"/>
          </p:nvPr>
        </p:nvSpPr>
        <p:spPr/>
        <p:txBody>
          <a:bodyPr/>
          <a:lstStyle/>
          <a:p>
            <a:r>
              <a:rPr lang="en-US" smtClean="0"/>
              <a:t>Rolfe, Seibert</a:t>
            </a:r>
            <a:endParaRPr lang="en-US"/>
          </a:p>
        </p:txBody>
      </p:sp>
      <p:sp>
        <p:nvSpPr>
          <p:cNvPr id="6" name="Slide Number Placeholder 5"/>
          <p:cNvSpPr>
            <a:spLocks noGrp="1"/>
          </p:cNvSpPr>
          <p:nvPr>
            <p:ph type="sldNum" sz="quarter" idx="12"/>
          </p:nvPr>
        </p:nvSpPr>
        <p:spPr/>
        <p:txBody>
          <a:bodyPr/>
          <a:lstStyle/>
          <a:p>
            <a:fld id="{1E17F528-563E-4826-9DE5-BB7171154577}" type="slidenum">
              <a:rPr lang="en-US" smtClean="0"/>
              <a:t>11</a:t>
            </a:fld>
            <a:endParaRPr lang="en-US"/>
          </a:p>
        </p:txBody>
      </p:sp>
    </p:spTree>
    <p:extLst>
      <p:ext uri="{BB962C8B-B14F-4D97-AF65-F5344CB8AC3E}">
        <p14:creationId xmlns:p14="http://schemas.microsoft.com/office/powerpoint/2010/main" val="3965043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Ranging in 4m and beyond</a:t>
            </a:r>
            <a:endParaRPr lang="en-US" dirty="0"/>
          </a:p>
        </p:txBody>
      </p:sp>
      <p:sp>
        <p:nvSpPr>
          <p:cNvPr id="3" name="Subtitle 2"/>
          <p:cNvSpPr>
            <a:spLocks noGrp="1"/>
          </p:cNvSpPr>
          <p:nvPr>
            <p:ph type="subTitle" idx="1"/>
          </p:nvPr>
        </p:nvSpPr>
        <p:spPr/>
        <p:txBody>
          <a:bodyPr/>
          <a:lstStyle/>
          <a:p>
            <a:r>
              <a:rPr lang="en-US" dirty="0" smtClean="0"/>
              <a:t>Ranging Applications and 802.15.4</a:t>
            </a:r>
            <a:endParaRPr lang="en-US" dirty="0"/>
          </a:p>
        </p:txBody>
      </p:sp>
      <p:sp>
        <p:nvSpPr>
          <p:cNvPr id="4" name="Date Placeholder 3"/>
          <p:cNvSpPr>
            <a:spLocks noGrp="1"/>
          </p:cNvSpPr>
          <p:nvPr>
            <p:ph type="dt" sz="half" idx="10"/>
          </p:nvPr>
        </p:nvSpPr>
        <p:spPr/>
        <p:txBody>
          <a:bodyPr/>
          <a:lstStyle/>
          <a:p>
            <a:r>
              <a:rPr lang="en-US" smtClean="0"/>
              <a:t>Contribution</a:t>
            </a:r>
            <a:endParaRPr lang="en-US"/>
          </a:p>
        </p:txBody>
      </p:sp>
      <p:sp>
        <p:nvSpPr>
          <p:cNvPr id="5" name="Footer Placeholder 4"/>
          <p:cNvSpPr>
            <a:spLocks noGrp="1"/>
          </p:cNvSpPr>
          <p:nvPr>
            <p:ph type="ftr" sz="quarter" idx="11"/>
          </p:nvPr>
        </p:nvSpPr>
        <p:spPr/>
        <p:txBody>
          <a:bodyPr/>
          <a:lstStyle/>
          <a:p>
            <a:r>
              <a:rPr lang="en-US" smtClean="0"/>
              <a:t>Rolfe, Seibert</a:t>
            </a:r>
            <a:endParaRPr lang="en-US"/>
          </a:p>
        </p:txBody>
      </p:sp>
      <p:sp>
        <p:nvSpPr>
          <p:cNvPr id="6" name="Slide Number Placeholder 5"/>
          <p:cNvSpPr>
            <a:spLocks noGrp="1"/>
          </p:cNvSpPr>
          <p:nvPr>
            <p:ph type="sldNum" sz="quarter" idx="12"/>
          </p:nvPr>
        </p:nvSpPr>
        <p:spPr/>
        <p:txBody>
          <a:bodyPr/>
          <a:lstStyle/>
          <a:p>
            <a:fld id="{1E17F528-563E-4826-9DE5-BB7171154577}" type="slidenum">
              <a:rPr lang="en-US" smtClean="0"/>
              <a:t>2</a:t>
            </a:fld>
            <a:endParaRPr lang="en-US"/>
          </a:p>
        </p:txBody>
      </p:sp>
    </p:spTree>
    <p:extLst>
      <p:ext uri="{BB962C8B-B14F-4D97-AF65-F5344CB8AC3E}">
        <p14:creationId xmlns:p14="http://schemas.microsoft.com/office/powerpoint/2010/main" val="2320705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a:t>
            </a:r>
            <a:endParaRPr lang="en-US" dirty="0"/>
          </a:p>
        </p:txBody>
      </p:sp>
      <p:sp>
        <p:nvSpPr>
          <p:cNvPr id="3" name="Content Placeholder 2"/>
          <p:cNvSpPr>
            <a:spLocks noGrp="1"/>
          </p:cNvSpPr>
          <p:nvPr>
            <p:ph idx="1"/>
          </p:nvPr>
        </p:nvSpPr>
        <p:spPr/>
        <p:txBody>
          <a:bodyPr>
            <a:normAutofit lnSpcReduction="10000"/>
          </a:bodyPr>
          <a:lstStyle/>
          <a:p>
            <a:r>
              <a:rPr lang="en-US" dirty="0" smtClean="0"/>
              <a:t>PHY Support for ranging</a:t>
            </a:r>
          </a:p>
          <a:p>
            <a:pPr lvl="1"/>
            <a:r>
              <a:rPr lang="en-US" dirty="0" smtClean="0"/>
              <a:t>UWB (clause 14)</a:t>
            </a:r>
          </a:p>
          <a:p>
            <a:pPr lvl="1"/>
            <a:r>
              <a:rPr lang="en-US" dirty="0" smtClean="0"/>
              <a:t>LRP UWB (clause 17)</a:t>
            </a:r>
          </a:p>
          <a:p>
            <a:pPr lvl="1"/>
            <a:r>
              <a:rPr lang="en-US" dirty="0" smtClean="0"/>
              <a:t>TVWS PHYS (clause 20)</a:t>
            </a:r>
          </a:p>
          <a:p>
            <a:r>
              <a:rPr lang="en-US" dirty="0" smtClean="0"/>
              <a:t>SAP Support</a:t>
            </a:r>
          </a:p>
          <a:p>
            <a:pPr lvl="1"/>
            <a:r>
              <a:rPr lang="en-US" dirty="0"/>
              <a:t>PHY PIB attributes</a:t>
            </a:r>
          </a:p>
          <a:p>
            <a:pPr lvl="1"/>
            <a:r>
              <a:rPr lang="en-US" dirty="0" smtClean="0"/>
              <a:t>Ranging enable/report in MCPS-DATA</a:t>
            </a:r>
          </a:p>
          <a:p>
            <a:pPr lvl="1"/>
            <a:r>
              <a:rPr lang="en-US" dirty="0" smtClean="0"/>
              <a:t>Calibration MLME</a:t>
            </a:r>
          </a:p>
          <a:p>
            <a:r>
              <a:rPr lang="en-US" dirty="0" smtClean="0"/>
              <a:t>OTA protocol (IEs) for time exchange</a:t>
            </a:r>
          </a:p>
          <a:p>
            <a:pPr marL="0" indent="0">
              <a:buNone/>
            </a:pPr>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Contribution</a:t>
            </a:r>
            <a:endParaRPr lang="en-US" dirty="0"/>
          </a:p>
        </p:txBody>
      </p:sp>
      <p:sp>
        <p:nvSpPr>
          <p:cNvPr id="5" name="Footer Placeholder 4"/>
          <p:cNvSpPr>
            <a:spLocks noGrp="1"/>
          </p:cNvSpPr>
          <p:nvPr>
            <p:ph type="ftr" sz="quarter" idx="11"/>
          </p:nvPr>
        </p:nvSpPr>
        <p:spPr/>
        <p:txBody>
          <a:bodyPr/>
          <a:lstStyle/>
          <a:p>
            <a:r>
              <a:rPr lang="en-US" smtClean="0"/>
              <a:t>Rolfe, Seibert</a:t>
            </a:r>
            <a:endParaRPr lang="en-US"/>
          </a:p>
        </p:txBody>
      </p:sp>
      <p:sp>
        <p:nvSpPr>
          <p:cNvPr id="6" name="Slide Number Placeholder 5"/>
          <p:cNvSpPr>
            <a:spLocks noGrp="1"/>
          </p:cNvSpPr>
          <p:nvPr>
            <p:ph type="sldNum" sz="quarter" idx="12"/>
          </p:nvPr>
        </p:nvSpPr>
        <p:spPr/>
        <p:txBody>
          <a:bodyPr/>
          <a:lstStyle/>
          <a:p>
            <a:fld id="{1E17F528-563E-4826-9DE5-BB7171154577}" type="slidenum">
              <a:rPr lang="en-US" smtClean="0"/>
              <a:t>3</a:t>
            </a:fld>
            <a:endParaRPr lang="en-US"/>
          </a:p>
        </p:txBody>
      </p:sp>
    </p:spTree>
    <p:extLst>
      <p:ext uri="{BB962C8B-B14F-4D97-AF65-F5344CB8AC3E}">
        <p14:creationId xmlns:p14="http://schemas.microsoft.com/office/powerpoint/2010/main" val="188452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4m Ranging Features</a:t>
            </a:r>
            <a:endParaRPr lang="en-US" dirty="0"/>
          </a:p>
        </p:txBody>
      </p:sp>
      <p:sp>
        <p:nvSpPr>
          <p:cNvPr id="3" name="Content Placeholder 2"/>
          <p:cNvSpPr>
            <a:spLocks noGrp="1"/>
          </p:cNvSpPr>
          <p:nvPr>
            <p:ph idx="1"/>
          </p:nvPr>
        </p:nvSpPr>
        <p:spPr/>
        <p:txBody>
          <a:bodyPr>
            <a:normAutofit fontScale="70000" lnSpcReduction="20000"/>
          </a:bodyPr>
          <a:lstStyle/>
          <a:p>
            <a:r>
              <a:rPr lang="en-US" dirty="0"/>
              <a:t>R</a:t>
            </a:r>
            <a:r>
              <a:rPr lang="en-US" dirty="0" smtClean="0"/>
              <a:t>anging bit in the PHR of each PHY.</a:t>
            </a:r>
          </a:p>
          <a:p>
            <a:pPr lvl="1"/>
            <a:r>
              <a:rPr lang="en-US" dirty="0" smtClean="0"/>
              <a:t>RFRAMES and RMARKERS</a:t>
            </a:r>
          </a:p>
          <a:p>
            <a:endParaRPr lang="en-US" dirty="0" smtClean="0"/>
          </a:p>
          <a:p>
            <a:r>
              <a:rPr lang="en-US" dirty="0" smtClean="0"/>
              <a:t>IEs for exchanging timing information that can be used for ranging:</a:t>
            </a:r>
          </a:p>
          <a:p>
            <a:pPr lvl="1"/>
            <a:r>
              <a:rPr lang="en-US" dirty="0" smtClean="0"/>
              <a:t>TX time</a:t>
            </a:r>
          </a:p>
          <a:p>
            <a:pPr lvl="1"/>
            <a:r>
              <a:rPr lang="en-US" dirty="0" smtClean="0"/>
              <a:t>RX TX Time difference</a:t>
            </a:r>
          </a:p>
          <a:p>
            <a:pPr lvl="1"/>
            <a:endParaRPr lang="en-US" dirty="0"/>
          </a:p>
          <a:p>
            <a:r>
              <a:rPr lang="en-US" dirty="0" smtClean="0"/>
              <a:t>ACK of RFRAME required to include RX TX Time difference IE</a:t>
            </a:r>
          </a:p>
          <a:p>
            <a:endParaRPr lang="en-US" dirty="0" smtClean="0"/>
          </a:p>
          <a:p>
            <a:r>
              <a:rPr lang="en-US" dirty="0" smtClean="0"/>
              <a:t>Informative annex on techniques to compute TOA</a:t>
            </a:r>
          </a:p>
          <a:p>
            <a:pPr lvl="1"/>
            <a:r>
              <a:rPr lang="en-US" dirty="0" smtClean="0"/>
              <a:t>For FSK PHY: based on phase transitions between consecutive preamble symbols</a:t>
            </a:r>
          </a:p>
          <a:p>
            <a:pPr lvl="1"/>
            <a:r>
              <a:rPr lang="en-US" dirty="0" smtClean="0"/>
              <a:t>For OFDM PHY: use autocorrelation properties of STF/LTF</a:t>
            </a:r>
            <a:endParaRPr lang="en-US" dirty="0"/>
          </a:p>
        </p:txBody>
      </p:sp>
      <p:sp>
        <p:nvSpPr>
          <p:cNvPr id="4" name="Date Placeholder 3"/>
          <p:cNvSpPr>
            <a:spLocks noGrp="1"/>
          </p:cNvSpPr>
          <p:nvPr>
            <p:ph type="dt" sz="half" idx="10"/>
          </p:nvPr>
        </p:nvSpPr>
        <p:spPr/>
        <p:txBody>
          <a:bodyPr/>
          <a:lstStyle/>
          <a:p>
            <a:r>
              <a:rPr lang="en-US" smtClean="0"/>
              <a:t>Contribution</a:t>
            </a:r>
            <a:endParaRPr lang="en-US" dirty="0"/>
          </a:p>
        </p:txBody>
      </p:sp>
      <p:sp>
        <p:nvSpPr>
          <p:cNvPr id="5" name="Footer Placeholder 4"/>
          <p:cNvSpPr>
            <a:spLocks noGrp="1"/>
          </p:cNvSpPr>
          <p:nvPr>
            <p:ph type="ftr" sz="quarter" idx="11"/>
          </p:nvPr>
        </p:nvSpPr>
        <p:spPr/>
        <p:txBody>
          <a:bodyPr/>
          <a:lstStyle/>
          <a:p>
            <a:r>
              <a:rPr lang="en-US" smtClean="0"/>
              <a:t>Rolfe, Seibert</a:t>
            </a:r>
            <a:endParaRPr lang="en-US"/>
          </a:p>
        </p:txBody>
      </p:sp>
      <p:sp>
        <p:nvSpPr>
          <p:cNvPr id="6" name="Slide Number Placeholder 5"/>
          <p:cNvSpPr>
            <a:spLocks noGrp="1"/>
          </p:cNvSpPr>
          <p:nvPr>
            <p:ph type="sldNum" sz="quarter" idx="12"/>
          </p:nvPr>
        </p:nvSpPr>
        <p:spPr/>
        <p:txBody>
          <a:bodyPr/>
          <a:lstStyle/>
          <a:p>
            <a:fld id="{1E17F528-563E-4826-9DE5-BB7171154577}" type="slidenum">
              <a:rPr lang="en-US" smtClean="0"/>
              <a:t>4</a:t>
            </a:fld>
            <a:endParaRPr lang="en-US"/>
          </a:p>
        </p:txBody>
      </p:sp>
    </p:spTree>
    <p:extLst>
      <p:ext uri="{BB962C8B-B14F-4D97-AF65-F5344CB8AC3E}">
        <p14:creationId xmlns:p14="http://schemas.microsoft.com/office/powerpoint/2010/main" val="2499028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Extensions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Generalized IE content, e.g. include information:</a:t>
            </a:r>
          </a:p>
          <a:p>
            <a:pPr lvl="1"/>
            <a:r>
              <a:rPr lang="en-US" dirty="0" smtClean="0"/>
              <a:t>Pertaining to absolute time</a:t>
            </a:r>
          </a:p>
          <a:p>
            <a:pPr lvl="1"/>
            <a:r>
              <a:rPr lang="en-US" dirty="0" smtClean="0"/>
              <a:t>Pertaining to signal phase</a:t>
            </a:r>
          </a:p>
          <a:p>
            <a:pPr lvl="1"/>
            <a:r>
              <a:rPr lang="en-US" dirty="0" smtClean="0"/>
              <a:t>Pertaining to signal power</a:t>
            </a:r>
          </a:p>
          <a:p>
            <a:pPr lvl="1"/>
            <a:r>
              <a:rPr lang="en-US" dirty="0" smtClean="0"/>
              <a:t>Pertaining to device calibration, processing chain delays, etc.</a:t>
            </a:r>
          </a:p>
          <a:p>
            <a:pPr lvl="1"/>
            <a:r>
              <a:rPr lang="en-US" dirty="0" smtClean="0"/>
              <a:t>Pertaining to one or more carrier frequencies</a:t>
            </a:r>
          </a:p>
          <a:p>
            <a:pPr marL="457200" lvl="1" indent="0">
              <a:buNone/>
            </a:pPr>
            <a:endParaRPr lang="en-US" dirty="0" smtClean="0"/>
          </a:p>
          <a:p>
            <a:r>
              <a:rPr lang="en-US" dirty="0" smtClean="0"/>
              <a:t>Communicate known geo-coordinates</a:t>
            </a:r>
          </a:p>
          <a:p>
            <a:pPr lvl="1"/>
            <a:r>
              <a:rPr lang="en-US" dirty="0" smtClean="0"/>
              <a:t>IEs defined in 4m may be reusable</a:t>
            </a:r>
          </a:p>
          <a:p>
            <a:pPr lvl="1"/>
            <a:endParaRPr lang="en-US" dirty="0" smtClean="0"/>
          </a:p>
          <a:p>
            <a:r>
              <a:rPr lang="en-US" dirty="0" smtClean="0"/>
              <a:t>Define transaction-based exchanges</a:t>
            </a:r>
          </a:p>
          <a:p>
            <a:pPr lvl="1"/>
            <a:r>
              <a:rPr lang="en-US" dirty="0" smtClean="0"/>
              <a:t>Added flexibility compared to current method</a:t>
            </a:r>
          </a:p>
          <a:p>
            <a:pPr lvl="1"/>
            <a:r>
              <a:rPr lang="en-US" dirty="0"/>
              <a:t>R</a:t>
            </a:r>
            <a:r>
              <a:rPr lang="en-US" dirty="0" smtClean="0"/>
              <a:t>equest particular information, e.g. phase for particular carrier frequencies, absolute time, geo-coordinates, calibration aspects per device/chain</a:t>
            </a:r>
          </a:p>
          <a:p>
            <a:pPr lvl="1"/>
            <a:r>
              <a:rPr lang="en-US" dirty="0" smtClean="0"/>
              <a:t>Ability to pair response with a particular request</a:t>
            </a:r>
          </a:p>
          <a:p>
            <a:pPr lvl="1"/>
            <a:r>
              <a:rPr lang="en-US" dirty="0" smtClean="0"/>
              <a:t>Include retransmission mechanisms?</a:t>
            </a:r>
          </a:p>
        </p:txBody>
      </p:sp>
      <p:sp>
        <p:nvSpPr>
          <p:cNvPr id="4" name="Date Placeholder 3"/>
          <p:cNvSpPr>
            <a:spLocks noGrp="1"/>
          </p:cNvSpPr>
          <p:nvPr>
            <p:ph type="dt" sz="half" idx="10"/>
          </p:nvPr>
        </p:nvSpPr>
        <p:spPr/>
        <p:txBody>
          <a:bodyPr/>
          <a:lstStyle/>
          <a:p>
            <a:r>
              <a:rPr lang="en-US" smtClean="0"/>
              <a:t>Contribution</a:t>
            </a:r>
            <a:endParaRPr lang="en-US" dirty="0"/>
          </a:p>
        </p:txBody>
      </p:sp>
      <p:sp>
        <p:nvSpPr>
          <p:cNvPr id="5" name="Footer Placeholder 4"/>
          <p:cNvSpPr>
            <a:spLocks noGrp="1"/>
          </p:cNvSpPr>
          <p:nvPr>
            <p:ph type="ftr" sz="quarter" idx="11"/>
          </p:nvPr>
        </p:nvSpPr>
        <p:spPr/>
        <p:txBody>
          <a:bodyPr/>
          <a:lstStyle/>
          <a:p>
            <a:r>
              <a:rPr lang="en-US" smtClean="0"/>
              <a:t>Rolfe, Seibert</a:t>
            </a:r>
            <a:endParaRPr lang="en-US"/>
          </a:p>
        </p:txBody>
      </p:sp>
      <p:sp>
        <p:nvSpPr>
          <p:cNvPr id="6" name="Slide Number Placeholder 5"/>
          <p:cNvSpPr>
            <a:spLocks noGrp="1"/>
          </p:cNvSpPr>
          <p:nvPr>
            <p:ph type="sldNum" sz="quarter" idx="12"/>
          </p:nvPr>
        </p:nvSpPr>
        <p:spPr/>
        <p:txBody>
          <a:bodyPr/>
          <a:lstStyle/>
          <a:p>
            <a:fld id="{1E17F528-563E-4826-9DE5-BB7171154577}" type="slidenum">
              <a:rPr lang="en-US" smtClean="0"/>
              <a:t>5</a:t>
            </a:fld>
            <a:endParaRPr lang="en-US"/>
          </a:p>
        </p:txBody>
      </p:sp>
    </p:spTree>
    <p:extLst>
      <p:ext uri="{BB962C8B-B14F-4D97-AF65-F5344CB8AC3E}">
        <p14:creationId xmlns:p14="http://schemas.microsoft.com/office/powerpoint/2010/main" val="4257033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Ranging Applications</a:t>
            </a:r>
            <a:endParaRPr lang="en-US" dirty="0"/>
          </a:p>
        </p:txBody>
      </p:sp>
      <p:sp>
        <p:nvSpPr>
          <p:cNvPr id="5" name="Subtitle 4"/>
          <p:cNvSpPr>
            <a:spLocks noGrp="1"/>
          </p:cNvSpPr>
          <p:nvPr>
            <p:ph type="subTitle" idx="1"/>
          </p:nvPr>
        </p:nvSpPr>
        <p:spPr/>
        <p:txBody>
          <a:bodyPr/>
          <a:lstStyle/>
          <a:p>
            <a:endParaRPr lang="en-US"/>
          </a:p>
        </p:txBody>
      </p:sp>
      <p:sp>
        <p:nvSpPr>
          <p:cNvPr id="2" name="Date Placeholder 1"/>
          <p:cNvSpPr>
            <a:spLocks noGrp="1"/>
          </p:cNvSpPr>
          <p:nvPr>
            <p:ph type="dt" sz="half" idx="10"/>
          </p:nvPr>
        </p:nvSpPr>
        <p:spPr/>
        <p:txBody>
          <a:bodyPr/>
          <a:lstStyle/>
          <a:p>
            <a:r>
              <a:rPr lang="en-US" smtClean="0"/>
              <a:t>Contribution</a:t>
            </a:r>
            <a:endParaRPr lang="en-US"/>
          </a:p>
        </p:txBody>
      </p:sp>
      <p:sp>
        <p:nvSpPr>
          <p:cNvPr id="3" name="Footer Placeholder 2"/>
          <p:cNvSpPr>
            <a:spLocks noGrp="1"/>
          </p:cNvSpPr>
          <p:nvPr>
            <p:ph type="ftr" sz="quarter" idx="11"/>
          </p:nvPr>
        </p:nvSpPr>
        <p:spPr/>
        <p:txBody>
          <a:bodyPr/>
          <a:lstStyle/>
          <a:p>
            <a:r>
              <a:rPr lang="en-US" smtClean="0"/>
              <a:t>Rolfe, Seibert</a:t>
            </a:r>
            <a:endParaRPr lang="en-US"/>
          </a:p>
        </p:txBody>
      </p:sp>
      <p:sp>
        <p:nvSpPr>
          <p:cNvPr id="6" name="Slide Number Placeholder 5"/>
          <p:cNvSpPr>
            <a:spLocks noGrp="1"/>
          </p:cNvSpPr>
          <p:nvPr>
            <p:ph type="sldNum" sz="quarter" idx="12"/>
          </p:nvPr>
        </p:nvSpPr>
        <p:spPr/>
        <p:txBody>
          <a:bodyPr/>
          <a:lstStyle/>
          <a:p>
            <a:fld id="{1E17F528-563E-4826-9DE5-BB7171154577}" type="slidenum">
              <a:rPr lang="en-US" smtClean="0"/>
              <a:t>6</a:t>
            </a:fld>
            <a:endParaRPr lang="en-US"/>
          </a:p>
        </p:txBody>
      </p:sp>
    </p:spTree>
    <p:extLst>
      <p:ext uri="{BB962C8B-B14F-4D97-AF65-F5344CB8AC3E}">
        <p14:creationId xmlns:p14="http://schemas.microsoft.com/office/powerpoint/2010/main" val="1261495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Ranging and Localization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Localization:  Determining location, relative to something</a:t>
            </a:r>
          </a:p>
          <a:p>
            <a:pPr lvl="1"/>
            <a:r>
              <a:rPr lang="en-US" dirty="0" smtClean="0"/>
              <a:t>Geo-location – location relative to surface of the Earth (sometimes called “absolute” position inaccurately)</a:t>
            </a:r>
          </a:p>
          <a:p>
            <a:pPr lvl="1"/>
            <a:r>
              <a:rPr lang="en-US" dirty="0" smtClean="0"/>
              <a:t>Relative to some known location</a:t>
            </a:r>
          </a:p>
          <a:p>
            <a:pPr lvl="2"/>
            <a:r>
              <a:rPr lang="en-US" dirty="0" smtClean="0"/>
              <a:t>Position of objects in a building </a:t>
            </a:r>
          </a:p>
          <a:p>
            <a:pPr lvl="1"/>
            <a:r>
              <a:rPr lang="en-US" dirty="0" smtClean="0"/>
              <a:t>Proximity to other objects</a:t>
            </a:r>
          </a:p>
          <a:p>
            <a:pPr lvl="2"/>
            <a:r>
              <a:rPr lang="en-US" dirty="0" smtClean="0"/>
              <a:t>Relative distance between objects</a:t>
            </a:r>
          </a:p>
          <a:p>
            <a:r>
              <a:rPr lang="en-US" dirty="0" smtClean="0"/>
              <a:t>Ranging: Determining distance between two objects</a:t>
            </a:r>
          </a:p>
          <a:p>
            <a:pPr lvl="1"/>
            <a:r>
              <a:rPr lang="en-US" dirty="0" smtClean="0"/>
              <a:t>RF ranging via time of flight / time of arrival	</a:t>
            </a:r>
          </a:p>
          <a:p>
            <a:pPr lvl="1"/>
            <a:r>
              <a:rPr lang="en-US" dirty="0" smtClean="0"/>
              <a:t>RF ranging via relative  phase of arrival</a:t>
            </a:r>
          </a:p>
          <a:p>
            <a:pPr lvl="1"/>
            <a:r>
              <a:rPr lang="en-US" dirty="0" smtClean="0"/>
              <a:t>RF ranging via  signal strength</a:t>
            </a:r>
          </a:p>
          <a:p>
            <a:pPr lvl="1"/>
            <a:r>
              <a:rPr lang="en-US" dirty="0" smtClean="0"/>
              <a:t>Other (optical, sonic, … not in scope of 15.4)</a:t>
            </a:r>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smtClean="0"/>
              <a:t>Contribution</a:t>
            </a:r>
            <a:endParaRPr lang="en-US" dirty="0"/>
          </a:p>
        </p:txBody>
      </p:sp>
      <p:sp>
        <p:nvSpPr>
          <p:cNvPr id="5" name="Footer Placeholder 4"/>
          <p:cNvSpPr>
            <a:spLocks noGrp="1"/>
          </p:cNvSpPr>
          <p:nvPr>
            <p:ph type="ftr" sz="quarter" idx="11"/>
          </p:nvPr>
        </p:nvSpPr>
        <p:spPr/>
        <p:txBody>
          <a:bodyPr/>
          <a:lstStyle/>
          <a:p>
            <a:r>
              <a:rPr lang="en-US" smtClean="0"/>
              <a:t>Rolfe, Seibert</a:t>
            </a:r>
            <a:endParaRPr lang="en-US"/>
          </a:p>
        </p:txBody>
      </p:sp>
      <p:sp>
        <p:nvSpPr>
          <p:cNvPr id="6" name="Slide Number Placeholder 5"/>
          <p:cNvSpPr>
            <a:spLocks noGrp="1"/>
          </p:cNvSpPr>
          <p:nvPr>
            <p:ph type="sldNum" sz="quarter" idx="12"/>
          </p:nvPr>
        </p:nvSpPr>
        <p:spPr/>
        <p:txBody>
          <a:bodyPr/>
          <a:lstStyle/>
          <a:p>
            <a:fld id="{1E17F528-563E-4826-9DE5-BB7171154577}" type="slidenum">
              <a:rPr lang="en-US" smtClean="0"/>
              <a:t>7</a:t>
            </a:fld>
            <a:endParaRPr lang="en-US"/>
          </a:p>
        </p:txBody>
      </p:sp>
    </p:spTree>
    <p:extLst>
      <p:ext uri="{BB962C8B-B14F-4D97-AF65-F5344CB8AC3E}">
        <p14:creationId xmlns:p14="http://schemas.microsoft.com/office/powerpoint/2010/main" val="4283683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Ranging Applications: Motion Rates</a:t>
            </a:r>
            <a:endParaRPr lang="en-US" dirty="0"/>
          </a:p>
        </p:txBody>
      </p:sp>
      <p:sp>
        <p:nvSpPr>
          <p:cNvPr id="3" name="Content Placeholder 2"/>
          <p:cNvSpPr>
            <a:spLocks noGrp="1"/>
          </p:cNvSpPr>
          <p:nvPr>
            <p:ph idx="1"/>
          </p:nvPr>
        </p:nvSpPr>
        <p:spPr/>
        <p:txBody>
          <a:bodyPr>
            <a:normAutofit/>
          </a:bodyPr>
          <a:lstStyle/>
          <a:p>
            <a:r>
              <a:rPr lang="en-US" dirty="0" smtClean="0"/>
              <a:t>No dynamics</a:t>
            </a:r>
          </a:p>
          <a:p>
            <a:pPr lvl="1"/>
            <a:r>
              <a:rPr lang="en-US" dirty="0" smtClean="0"/>
              <a:t>Provisioning of fixed or seldom moving devices</a:t>
            </a:r>
          </a:p>
          <a:p>
            <a:r>
              <a:rPr lang="en-US" dirty="0" smtClean="0"/>
              <a:t>Portable</a:t>
            </a:r>
          </a:p>
          <a:p>
            <a:pPr lvl="1"/>
            <a:r>
              <a:rPr lang="en-US" dirty="0" smtClean="0"/>
              <a:t>Move but not during operation</a:t>
            </a:r>
          </a:p>
          <a:p>
            <a:r>
              <a:rPr lang="en-US" dirty="0" smtClean="0"/>
              <a:t>Slow moving </a:t>
            </a:r>
          </a:p>
          <a:p>
            <a:pPr lvl="1"/>
            <a:r>
              <a:rPr lang="en-US" dirty="0" smtClean="0"/>
              <a:t>Personal/portable at pedestrian rates </a:t>
            </a:r>
          </a:p>
          <a:p>
            <a:r>
              <a:rPr lang="en-US" dirty="0" smtClean="0"/>
              <a:t>Moderate to fast moving</a:t>
            </a:r>
          </a:p>
          <a:p>
            <a:pPr lvl="1"/>
            <a:r>
              <a:rPr lang="en-US" dirty="0" smtClean="0"/>
              <a:t>On vehicles (</a:t>
            </a:r>
            <a:r>
              <a:rPr lang="en-US" dirty="0" err="1" smtClean="0"/>
              <a:t>tranes</a:t>
            </a:r>
            <a:r>
              <a:rPr lang="en-US" dirty="0" smtClean="0"/>
              <a:t>, planes, automobiles) </a:t>
            </a:r>
          </a:p>
          <a:p>
            <a:pPr lvl="2"/>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r>
              <a:rPr lang="en-US" smtClean="0"/>
              <a:t>Contribution</a:t>
            </a:r>
            <a:endParaRPr lang="en-US" dirty="0"/>
          </a:p>
        </p:txBody>
      </p:sp>
      <p:sp>
        <p:nvSpPr>
          <p:cNvPr id="5" name="Footer Placeholder 4"/>
          <p:cNvSpPr>
            <a:spLocks noGrp="1"/>
          </p:cNvSpPr>
          <p:nvPr>
            <p:ph type="ftr" sz="quarter" idx="11"/>
          </p:nvPr>
        </p:nvSpPr>
        <p:spPr/>
        <p:txBody>
          <a:bodyPr/>
          <a:lstStyle/>
          <a:p>
            <a:r>
              <a:rPr lang="en-US" smtClean="0"/>
              <a:t>Rolfe, Seibert</a:t>
            </a:r>
            <a:endParaRPr lang="en-US"/>
          </a:p>
        </p:txBody>
      </p:sp>
      <p:sp>
        <p:nvSpPr>
          <p:cNvPr id="6" name="Slide Number Placeholder 5"/>
          <p:cNvSpPr>
            <a:spLocks noGrp="1"/>
          </p:cNvSpPr>
          <p:nvPr>
            <p:ph type="sldNum" sz="quarter" idx="12"/>
          </p:nvPr>
        </p:nvSpPr>
        <p:spPr/>
        <p:txBody>
          <a:bodyPr/>
          <a:lstStyle/>
          <a:p>
            <a:fld id="{1E17F528-563E-4826-9DE5-BB7171154577}" type="slidenum">
              <a:rPr lang="en-US" smtClean="0"/>
              <a:t>8</a:t>
            </a:fld>
            <a:endParaRPr lang="en-US"/>
          </a:p>
        </p:txBody>
      </p:sp>
    </p:spTree>
    <p:extLst>
      <p:ext uri="{BB962C8B-B14F-4D97-AF65-F5344CB8AC3E}">
        <p14:creationId xmlns:p14="http://schemas.microsoft.com/office/powerpoint/2010/main" val="1836148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4800" y="1600200"/>
            <a:ext cx="8458200" cy="1143000"/>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Ranging Applications: Motion Rates</a:t>
            </a:r>
            <a:endParaRPr lang="en-US" dirty="0"/>
          </a:p>
        </p:txBody>
      </p:sp>
      <p:sp>
        <p:nvSpPr>
          <p:cNvPr id="3" name="Content Placeholder 2"/>
          <p:cNvSpPr>
            <a:spLocks noGrp="1"/>
          </p:cNvSpPr>
          <p:nvPr>
            <p:ph idx="1"/>
          </p:nvPr>
        </p:nvSpPr>
        <p:spPr/>
        <p:txBody>
          <a:bodyPr>
            <a:normAutofit/>
          </a:bodyPr>
          <a:lstStyle/>
          <a:p>
            <a:r>
              <a:rPr lang="en-US" dirty="0" smtClean="0"/>
              <a:t>No dynamics</a:t>
            </a:r>
          </a:p>
          <a:p>
            <a:pPr lvl="1"/>
            <a:r>
              <a:rPr lang="en-US" dirty="0" smtClean="0"/>
              <a:t>Provisioning of fixed or seldom moving devices</a:t>
            </a:r>
          </a:p>
          <a:p>
            <a:r>
              <a:rPr lang="en-US" dirty="0" smtClean="0"/>
              <a:t>Portable</a:t>
            </a:r>
          </a:p>
          <a:p>
            <a:pPr lvl="1"/>
            <a:r>
              <a:rPr lang="en-US" dirty="0" smtClean="0"/>
              <a:t>Move but not during operation</a:t>
            </a:r>
          </a:p>
          <a:p>
            <a:r>
              <a:rPr lang="en-US" dirty="0" smtClean="0"/>
              <a:t>Slow moving </a:t>
            </a:r>
          </a:p>
          <a:p>
            <a:pPr lvl="1"/>
            <a:r>
              <a:rPr lang="en-US" dirty="0" smtClean="0"/>
              <a:t>Personal/portable at pedestrian rates </a:t>
            </a:r>
          </a:p>
          <a:p>
            <a:r>
              <a:rPr lang="en-US" dirty="0" smtClean="0"/>
              <a:t>Moderate to fast moving</a:t>
            </a:r>
          </a:p>
          <a:p>
            <a:pPr lvl="1"/>
            <a:r>
              <a:rPr lang="en-US" dirty="0" smtClean="0"/>
              <a:t>On vehicles (</a:t>
            </a:r>
            <a:r>
              <a:rPr lang="en-US" dirty="0" err="1" smtClean="0"/>
              <a:t>tranes</a:t>
            </a:r>
            <a:r>
              <a:rPr lang="en-US" dirty="0" smtClean="0"/>
              <a:t>, planes, automobiles) </a:t>
            </a:r>
          </a:p>
          <a:p>
            <a:pPr lvl="2"/>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r>
              <a:rPr lang="en-US" smtClean="0"/>
              <a:t>Contribution</a:t>
            </a:r>
            <a:endParaRPr lang="en-US" dirty="0"/>
          </a:p>
        </p:txBody>
      </p:sp>
      <p:sp>
        <p:nvSpPr>
          <p:cNvPr id="6" name="Footer Placeholder 5"/>
          <p:cNvSpPr>
            <a:spLocks noGrp="1"/>
          </p:cNvSpPr>
          <p:nvPr>
            <p:ph type="ftr" sz="quarter" idx="11"/>
          </p:nvPr>
        </p:nvSpPr>
        <p:spPr/>
        <p:txBody>
          <a:bodyPr/>
          <a:lstStyle/>
          <a:p>
            <a:r>
              <a:rPr lang="en-US" smtClean="0"/>
              <a:t>Rolfe, Seibert</a:t>
            </a:r>
            <a:endParaRPr lang="en-US"/>
          </a:p>
        </p:txBody>
      </p:sp>
      <p:sp>
        <p:nvSpPr>
          <p:cNvPr id="7" name="Slide Number Placeholder 6"/>
          <p:cNvSpPr>
            <a:spLocks noGrp="1"/>
          </p:cNvSpPr>
          <p:nvPr>
            <p:ph type="sldNum" sz="quarter" idx="12"/>
          </p:nvPr>
        </p:nvSpPr>
        <p:spPr/>
        <p:txBody>
          <a:bodyPr/>
          <a:lstStyle/>
          <a:p>
            <a:fld id="{1E17F528-563E-4826-9DE5-BB7171154577}" type="slidenum">
              <a:rPr lang="en-US" smtClean="0"/>
              <a:t>9</a:t>
            </a:fld>
            <a:endParaRPr lang="en-US"/>
          </a:p>
        </p:txBody>
      </p:sp>
    </p:spTree>
    <p:extLst>
      <p:ext uri="{BB962C8B-B14F-4D97-AF65-F5344CB8AC3E}">
        <p14:creationId xmlns:p14="http://schemas.microsoft.com/office/powerpoint/2010/main" val="7785157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1133</TotalTime>
  <Words>565</Words>
  <Application>Microsoft Office PowerPoint</Application>
  <PresentationFormat>On-screen Show (4:3)</PresentationFormat>
  <Paragraphs>142</Paragraphs>
  <Slides>11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MS PGothic</vt:lpstr>
      <vt:lpstr>Arial</vt:lpstr>
      <vt:lpstr>Calibri</vt:lpstr>
      <vt:lpstr>Times New Roman</vt:lpstr>
      <vt:lpstr>Office Theme</vt:lpstr>
      <vt:lpstr>PowerPoint Presentation</vt:lpstr>
      <vt:lpstr>Ranging in 4m and beyond</vt:lpstr>
      <vt:lpstr>802.15.4</vt:lpstr>
      <vt:lpstr>Summary of 4m Ranging Features</vt:lpstr>
      <vt:lpstr>Possible Extensions</vt:lpstr>
      <vt:lpstr>Ranging Applications</vt:lpstr>
      <vt:lpstr>Ranging and Localization</vt:lpstr>
      <vt:lpstr>Ranging Applications: Motion Rates</vt:lpstr>
      <vt:lpstr>Ranging Applications: Motion Rates</vt:lpstr>
      <vt:lpstr>Ranging Applications: No dynamics</vt:lpstr>
      <vt:lpstr>Application vs Precision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Ranging in 4m and beyond</dc:title>
  <dc:creator>Cristina Seibert</dc:creator>
  <cp:lastModifiedBy>Benjamin Rolfe</cp:lastModifiedBy>
  <cp:revision>18</cp:revision>
  <dcterms:created xsi:type="dcterms:W3CDTF">2014-01-13T17:44:15Z</dcterms:created>
  <dcterms:modified xsi:type="dcterms:W3CDTF">2014-01-20T21:47:00Z</dcterms:modified>
</cp:coreProperties>
</file>