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97" r:id="rId3"/>
    <p:sldId id="298" r:id="rId4"/>
    <p:sldId id="299" r:id="rId5"/>
    <p:sldId id="280" r:id="rId6"/>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705" autoAdjust="0"/>
  </p:normalViewPr>
  <p:slideViewPr>
    <p:cSldViewPr>
      <p:cViewPr>
        <p:scale>
          <a:sx n="100" d="100"/>
          <a:sy n="100" d="100"/>
        </p:scale>
        <p:origin x="-528" y="5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1/21/2014</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1/21/2014</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1/21/2014</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smtClean="0"/>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smtClean="0"/>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smtClean="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Technical </a:t>
            </a:r>
            <a:r>
              <a:rPr lang="en-US" sz="1600" dirty="0"/>
              <a:t>I</a:t>
            </a:r>
            <a:r>
              <a:rPr lang="en-US" sz="1600" dirty="0" smtClean="0"/>
              <a:t>ssues </a:t>
            </a:r>
            <a:r>
              <a:rPr lang="en-US" sz="1600" dirty="0"/>
              <a:t>for </a:t>
            </a:r>
            <a:r>
              <a:rPr lang="en-US" sz="1600" dirty="0" smtClean="0"/>
              <a:t>MIMO OCC</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[January, 2014]</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smtClean="0"/>
              <a:t>Yeong </a:t>
            </a:r>
            <a:r>
              <a:rPr lang="en-US" altLang="ko-KR" sz="1600" dirty="0"/>
              <a:t>Min </a:t>
            </a:r>
            <a:r>
              <a:rPr lang="en-US" altLang="ko-KR" sz="1600" dirty="0" smtClean="0"/>
              <a:t>Jang and </a:t>
            </a:r>
            <a:r>
              <a:rPr lang="en-US" altLang="ko-KR" sz="1600" dirty="0" err="1" smtClean="0"/>
              <a:t>Nirzhar</a:t>
            </a:r>
            <a:r>
              <a:rPr lang="en-US" altLang="ko-KR" sz="1600" dirty="0" smtClean="0"/>
              <a:t> </a:t>
            </a:r>
            <a:r>
              <a:rPr lang="en-US" altLang="ko-KR" sz="1600" dirty="0" err="1" smtClean="0"/>
              <a:t>Saha</a:t>
            </a:r>
            <a:r>
              <a:rPr lang="en-US" altLang="ko-KR" sz="1600" dirty="0" smtClean="0"/>
              <a:t>]           </a:t>
            </a:r>
            <a:endParaRPr lang="en-US" altLang="ko-KR" sz="1600" dirty="0"/>
          </a:p>
          <a:p>
            <a:pPr marL="739775" indent="-739775" eaLnBrk="0" hangingPunct="0"/>
            <a:r>
              <a:rPr lang="en-US" altLang="ko-KR" sz="1600" dirty="0"/>
              <a:t>              </a:t>
            </a:r>
            <a:r>
              <a:rPr lang="en-US" altLang="ko-KR" sz="1600" dirty="0" smtClean="0"/>
              <a:t>[</a:t>
            </a:r>
            <a:r>
              <a:rPr lang="en-US" altLang="ko-KR" sz="1600" dirty="0" err="1"/>
              <a:t>Kookmin</a:t>
            </a:r>
            <a:r>
              <a:rPr lang="en-US" altLang="ko-KR" sz="1600" dirty="0"/>
              <a:t> </a:t>
            </a:r>
            <a:r>
              <a:rPr lang="en-US" altLang="ko-KR" sz="1600" dirty="0" smtClean="0"/>
              <a:t>University]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a:t>Technical </a:t>
            </a:r>
            <a:r>
              <a:rPr lang="en-US" sz="1600" dirty="0" smtClean="0"/>
              <a:t>Issues </a:t>
            </a:r>
            <a:r>
              <a:rPr lang="en-US" sz="1600" dirty="0"/>
              <a:t>for </a:t>
            </a:r>
            <a:r>
              <a:rPr lang="en-US" sz="1600" dirty="0" smtClean="0"/>
              <a:t>MIMO Optical </a:t>
            </a:r>
            <a:r>
              <a:rPr lang="en-US" sz="1600" dirty="0"/>
              <a:t>Camera </a:t>
            </a:r>
            <a:r>
              <a:rPr lang="en-US" sz="1600" dirty="0" smtClean="0"/>
              <a:t>Communication</a:t>
            </a:r>
            <a:r>
              <a:rPr lang="en-US" sz="1600" dirty="0" smtClean="0">
                <a:solidFill>
                  <a:schemeClr val="tx2"/>
                </a:solidFill>
              </a:rPr>
              <a:t>]</a:t>
            </a:r>
            <a:endParaRPr lang="en-US" sz="1600" dirty="0" smtClean="0">
              <a:solidFill>
                <a:schemeClr val="tx2"/>
              </a:solidFill>
            </a:endParaRP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altLang="ko-KR" sz="1600" dirty="0"/>
              <a:t>Contribution to IEEE </a:t>
            </a:r>
            <a:r>
              <a:rPr lang="en-US" altLang="ko-KR" sz="1600" dirty="0" smtClean="0"/>
              <a:t>802.15.SG7a OCC</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5" name="바닥글 개체 틀 4"/>
          <p:cNvSpPr>
            <a:spLocks noGrp="1"/>
          </p:cNvSpPr>
          <p:nvPr>
            <p:ph type="ftr" sz="quarter" idx="11"/>
          </p:nvPr>
        </p:nvSpPr>
        <p:spPr/>
        <p:txBody>
          <a:bodyPr/>
          <a:lstStyle/>
          <a:p>
            <a:r>
              <a:rPr lang="en-US" smtClean="0"/>
              <a:t>Yeong Min Jang, Kookmin University</a:t>
            </a:r>
            <a:endParaRPr lang="en-US"/>
          </a:p>
        </p:txBody>
      </p:sp>
      <p:sp>
        <p:nvSpPr>
          <p:cNvPr id="11" name="직사각형 10"/>
          <p:cNvSpPr/>
          <p:nvPr/>
        </p:nvSpPr>
        <p:spPr bwMode="auto">
          <a:xfrm>
            <a:off x="5486400" y="319570"/>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43912" y="309565"/>
            <a:ext cx="2362200" cy="18573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Date Placeholder 1"/>
          <p:cNvSpPr>
            <a:spLocks noGrp="1"/>
          </p:cNvSpPr>
          <p:nvPr>
            <p:ph type="dt" sz="half" idx="10"/>
          </p:nvPr>
        </p:nvSpPr>
        <p:spPr>
          <a:xfrm>
            <a:off x="685800" y="381456"/>
            <a:ext cx="1600200" cy="215444"/>
          </a:xfrm>
        </p:spPr>
        <p:txBody>
          <a:bodyPr/>
          <a:lstStyle/>
          <a:p>
            <a:r>
              <a:rPr lang="en-US" altLang="ko-KR" dirty="0" smtClean="0"/>
              <a:t>January 2014</a:t>
            </a:r>
            <a:endParaRPr lang="en-US" dirty="0"/>
          </a:p>
        </p:txBody>
      </p:sp>
      <p:sp>
        <p:nvSpPr>
          <p:cNvPr id="8" name="TextBox 7"/>
          <p:cNvSpPr txBox="1"/>
          <p:nvPr/>
        </p:nvSpPr>
        <p:spPr>
          <a:xfrm>
            <a:off x="5715000" y="296840"/>
            <a:ext cx="3048000" cy="307777"/>
          </a:xfrm>
          <a:prstGeom prst="rect">
            <a:avLst/>
          </a:prstGeom>
          <a:noFill/>
        </p:spPr>
        <p:txBody>
          <a:bodyPr wrap="square" rtlCol="0">
            <a:spAutoFit/>
          </a:bodyPr>
          <a:lstStyle/>
          <a:p>
            <a:r>
              <a:rPr lang="en-US" altLang="ko-KR" sz="1400" b="1" dirty="0" smtClean="0">
                <a:latin typeface="+mj-lt"/>
              </a:rPr>
              <a:t>doc.: </a:t>
            </a:r>
            <a:r>
              <a:rPr lang="en-US" sz="1400" b="1" dirty="0"/>
              <a:t>IEEE </a:t>
            </a:r>
            <a:r>
              <a:rPr lang="en-US" sz="1400" b="1" dirty="0" smtClean="0"/>
              <a:t>802.15-14-0042-00-007a</a:t>
            </a:r>
            <a:endParaRPr lang="ko-KR" altLang="en-US" sz="1400" b="1"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685800" y="1524000"/>
            <a:ext cx="7946408" cy="4267200"/>
          </a:xfrm>
        </p:spPr>
        <p:txBody>
          <a:bodyPr/>
          <a:lstStyle/>
          <a:p>
            <a:pPr marL="0" indent="0" algn="just">
              <a:lnSpc>
                <a:spcPct val="170000"/>
              </a:lnSpc>
              <a:buNone/>
            </a:pPr>
            <a:r>
              <a:rPr lang="en-US" sz="2400" dirty="0" smtClean="0"/>
              <a:t> </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바닥글 개체 틀 6"/>
          <p:cNvSpPr>
            <a:spLocks noGrp="1"/>
          </p:cNvSpPr>
          <p:nvPr>
            <p:ph type="ftr" sz="quarter" idx="11"/>
          </p:nvPr>
        </p:nvSpPr>
        <p:spPr/>
        <p:txBody>
          <a:bodyPr/>
          <a:lstStyle/>
          <a:p>
            <a:r>
              <a:rPr lang="nn-NO" dirty="0" smtClean="0"/>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4" name="Title 1"/>
          <p:cNvSpPr txBox="1">
            <a:spLocks/>
          </p:cNvSpPr>
          <p:nvPr/>
        </p:nvSpPr>
        <p:spPr>
          <a:xfrm>
            <a:off x="38100" y="685800"/>
            <a:ext cx="8953500" cy="7620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3200" b="1" dirty="0" smtClean="0"/>
              <a:t>Technical </a:t>
            </a:r>
            <a:r>
              <a:rPr lang="en-US" sz="3200" b="1" dirty="0"/>
              <a:t>I</a:t>
            </a:r>
            <a:r>
              <a:rPr lang="en-US" sz="3200" b="1" dirty="0" smtClean="0"/>
              <a:t>ssues </a:t>
            </a:r>
            <a:r>
              <a:rPr lang="en-US" sz="3200" b="1" dirty="0"/>
              <a:t>for </a:t>
            </a:r>
            <a:r>
              <a:rPr lang="en-US" sz="3200" b="1" dirty="0" smtClean="0"/>
              <a:t>MIMO </a:t>
            </a:r>
            <a:r>
              <a:rPr lang="en-US" sz="3200" b="1" dirty="0" smtClean="0"/>
              <a:t>OCC</a:t>
            </a:r>
            <a:endParaRPr lang="en-US" sz="3200" b="1" dirty="0"/>
          </a:p>
        </p:txBody>
      </p:sp>
      <p:sp>
        <p:nvSpPr>
          <p:cNvPr id="156" name="Content Placeholder 2"/>
          <p:cNvSpPr txBox="1">
            <a:spLocks/>
          </p:cNvSpPr>
          <p:nvPr/>
        </p:nvSpPr>
        <p:spPr>
          <a:xfrm>
            <a:off x="685800" y="1905000"/>
            <a:ext cx="7696200" cy="4572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14000"/>
              </a:lnSpc>
              <a:spcBef>
                <a:spcPts val="0"/>
              </a:spcBef>
              <a:buFont typeface="Wingdings" pitchFamily="2" charset="2"/>
              <a:buChar char="v"/>
            </a:pPr>
            <a:r>
              <a:rPr lang="en-US" sz="2400" b="1" dirty="0" smtClean="0"/>
              <a:t>Several </a:t>
            </a:r>
            <a:r>
              <a:rPr lang="en-US" sz="2400" b="1" dirty="0"/>
              <a:t>issues relating MIMO adoption in </a:t>
            </a:r>
            <a:r>
              <a:rPr lang="en-US" sz="2400" b="1" dirty="0" smtClean="0"/>
              <a:t>OCC </a:t>
            </a:r>
            <a:r>
              <a:rPr lang="en-US" sz="2400" b="1" dirty="0" smtClean="0"/>
              <a:t>System</a:t>
            </a:r>
            <a:endParaRPr lang="en-US" sz="2400" b="1" dirty="0"/>
          </a:p>
          <a:p>
            <a:pPr lvl="1" algn="just">
              <a:lnSpc>
                <a:spcPct val="114000"/>
              </a:lnSpc>
              <a:spcBef>
                <a:spcPts val="0"/>
              </a:spcBef>
              <a:buFont typeface="Wingdings" pitchFamily="2" charset="2"/>
              <a:buChar char="v"/>
            </a:pPr>
            <a:r>
              <a:rPr lang="en-US" sz="2000" dirty="0"/>
              <a:t>Combining multiplexing and diversity </a:t>
            </a:r>
            <a:r>
              <a:rPr lang="en-US" sz="2000" dirty="0" smtClean="0"/>
              <a:t>simultaneously</a:t>
            </a:r>
          </a:p>
          <a:p>
            <a:pPr lvl="1" algn="just">
              <a:lnSpc>
                <a:spcPct val="114000"/>
              </a:lnSpc>
              <a:spcBef>
                <a:spcPts val="0"/>
              </a:spcBef>
              <a:buFont typeface="Wingdings" pitchFamily="2" charset="2"/>
              <a:buChar char="v"/>
            </a:pPr>
            <a:r>
              <a:rPr lang="en-US" sz="2000" dirty="0" smtClean="0"/>
              <a:t>Transmitter and receiver alignment problem</a:t>
            </a:r>
          </a:p>
          <a:p>
            <a:pPr lvl="1" algn="just">
              <a:lnSpc>
                <a:spcPct val="114000"/>
              </a:lnSpc>
              <a:spcBef>
                <a:spcPts val="0"/>
              </a:spcBef>
              <a:buFont typeface="Wingdings" pitchFamily="2" charset="2"/>
              <a:buChar char="v"/>
            </a:pPr>
            <a:r>
              <a:rPr lang="en-US" sz="2000" dirty="0" smtClean="0"/>
              <a:t>Spatial separation of transmitters in the receivers</a:t>
            </a:r>
          </a:p>
        </p:txBody>
      </p:sp>
      <p:sp>
        <p:nvSpPr>
          <p:cNvPr id="12" name="TextBox 11"/>
          <p:cNvSpPr txBox="1"/>
          <p:nvPr/>
        </p:nvSpPr>
        <p:spPr>
          <a:xfrm>
            <a:off x="5562600" y="301823"/>
            <a:ext cx="3048000" cy="307777"/>
          </a:xfrm>
          <a:prstGeom prst="rect">
            <a:avLst/>
          </a:prstGeom>
          <a:noFill/>
        </p:spPr>
        <p:txBody>
          <a:bodyPr wrap="square" rtlCol="0">
            <a:spAutoFit/>
          </a:bodyPr>
          <a:lstStyle/>
          <a:p>
            <a:r>
              <a:rPr lang="en-US" altLang="ko-KR" sz="1400" b="1" dirty="0" smtClean="0">
                <a:latin typeface="+mj-lt"/>
              </a:rPr>
              <a:t>doc.: </a:t>
            </a:r>
            <a:r>
              <a:rPr lang="en-US" sz="1400" b="1" dirty="0"/>
              <a:t>IEEE </a:t>
            </a:r>
            <a:r>
              <a:rPr lang="en-US" sz="1400" b="1" dirty="0" smtClean="0"/>
              <a:t>802.15-14-0042-00-007a</a:t>
            </a:r>
            <a:endParaRPr lang="ko-KR" altLang="en-US" sz="1400" b="1" dirty="0">
              <a:latin typeface="+mj-lt"/>
            </a:endParaRPr>
          </a:p>
        </p:txBody>
      </p:sp>
      <p:sp>
        <p:nvSpPr>
          <p:cNvPr id="17" name="Date Placeholder 1"/>
          <p:cNvSpPr>
            <a:spLocks noGrp="1"/>
          </p:cNvSpPr>
          <p:nvPr>
            <p:ph type="dt" sz="half" idx="10"/>
          </p:nvPr>
        </p:nvSpPr>
        <p:spPr>
          <a:xfrm>
            <a:off x="685800" y="381456"/>
            <a:ext cx="1600200" cy="215444"/>
          </a:xfrm>
        </p:spPr>
        <p:txBody>
          <a:bodyPr/>
          <a:lstStyle/>
          <a:p>
            <a:r>
              <a:rPr lang="en-US" altLang="ko-KR" dirty="0" smtClean="0"/>
              <a:t>January 2014</a:t>
            </a:r>
            <a:endParaRPr lang="en-US" dirty="0"/>
          </a:p>
        </p:txBody>
      </p:sp>
    </p:spTree>
    <p:extLst>
      <p:ext uri="{BB962C8B-B14F-4D97-AF65-F5344CB8AC3E}">
        <p14:creationId xmlns:p14="http://schemas.microsoft.com/office/powerpoint/2010/main" val="3032158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685800" y="1524000"/>
            <a:ext cx="7946408" cy="4267200"/>
          </a:xfrm>
        </p:spPr>
        <p:txBody>
          <a:bodyPr/>
          <a:lstStyle/>
          <a:p>
            <a:pPr marL="0" indent="0" algn="just">
              <a:lnSpc>
                <a:spcPct val="170000"/>
              </a:lnSpc>
              <a:buNone/>
            </a:pPr>
            <a:r>
              <a:rPr lang="en-US" sz="2400" dirty="0" smtClean="0"/>
              <a:t> </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3</a:t>
            </a:fld>
            <a:endParaRPr lang="en-US" dirty="0"/>
          </a:p>
        </p:txBody>
      </p:sp>
      <p:sp>
        <p:nvSpPr>
          <p:cNvPr id="7" name="바닥글 개체 틀 6"/>
          <p:cNvSpPr>
            <a:spLocks noGrp="1"/>
          </p:cNvSpPr>
          <p:nvPr>
            <p:ph type="ftr" sz="quarter" idx="11"/>
          </p:nvPr>
        </p:nvSpPr>
        <p:spPr/>
        <p:txBody>
          <a:bodyPr/>
          <a:lstStyle/>
          <a:p>
            <a:r>
              <a:rPr lang="nn-NO" dirty="0" smtClean="0"/>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4" name="Title 1"/>
          <p:cNvSpPr txBox="1">
            <a:spLocks/>
          </p:cNvSpPr>
          <p:nvPr/>
        </p:nvSpPr>
        <p:spPr>
          <a:xfrm>
            <a:off x="685800" y="685800"/>
            <a:ext cx="7772400" cy="7620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3200" b="1" dirty="0" smtClean="0"/>
              <a:t>MIMO Schematic for OCC System </a:t>
            </a:r>
          </a:p>
        </p:txBody>
      </p:sp>
      <p:sp>
        <p:nvSpPr>
          <p:cNvPr id="156" name="Content Placeholder 2"/>
          <p:cNvSpPr txBox="1">
            <a:spLocks/>
          </p:cNvSpPr>
          <p:nvPr/>
        </p:nvSpPr>
        <p:spPr>
          <a:xfrm>
            <a:off x="685800" y="1447800"/>
            <a:ext cx="7696200" cy="45720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14000"/>
              </a:lnSpc>
              <a:spcBef>
                <a:spcPts val="0"/>
              </a:spcBef>
              <a:buFont typeface="Wingdings" pitchFamily="2" charset="2"/>
              <a:buChar char="v"/>
            </a:pPr>
            <a:r>
              <a:rPr lang="en-US" sz="2000" b="1" dirty="0"/>
              <a:t>Each LED or group of LEDs can be used as transmitting antenna.</a:t>
            </a:r>
          </a:p>
          <a:p>
            <a:pPr algn="just">
              <a:lnSpc>
                <a:spcPct val="114000"/>
              </a:lnSpc>
              <a:spcBef>
                <a:spcPts val="0"/>
              </a:spcBef>
              <a:buFont typeface="Wingdings" pitchFamily="2" charset="2"/>
              <a:buChar char="v"/>
            </a:pPr>
            <a:r>
              <a:rPr lang="en-US" sz="2000" b="1" dirty="0"/>
              <a:t>Either camera or image sensor (IS) can be used as receiver.</a:t>
            </a:r>
            <a:r>
              <a:rPr lang="en-US" sz="2400" dirty="0" smtClean="0"/>
              <a:t>  </a:t>
            </a:r>
            <a:r>
              <a:rPr lang="en-US" sz="2000" dirty="0" smtClean="0"/>
              <a:t> </a:t>
            </a:r>
          </a:p>
        </p:txBody>
      </p:sp>
      <p:sp>
        <p:nvSpPr>
          <p:cNvPr id="12" name="TextBox 11"/>
          <p:cNvSpPr txBox="1"/>
          <p:nvPr/>
        </p:nvSpPr>
        <p:spPr>
          <a:xfrm>
            <a:off x="5562600" y="301823"/>
            <a:ext cx="3048000" cy="307777"/>
          </a:xfrm>
          <a:prstGeom prst="rect">
            <a:avLst/>
          </a:prstGeom>
          <a:noFill/>
        </p:spPr>
        <p:txBody>
          <a:bodyPr wrap="square" rtlCol="0">
            <a:spAutoFit/>
          </a:bodyPr>
          <a:lstStyle/>
          <a:p>
            <a:r>
              <a:rPr lang="en-US" altLang="ko-KR" sz="1400" b="1" dirty="0" smtClean="0">
                <a:latin typeface="+mj-lt"/>
              </a:rPr>
              <a:t>doc.: </a:t>
            </a:r>
            <a:r>
              <a:rPr lang="en-US" sz="1400" b="1" dirty="0"/>
              <a:t>IEEE </a:t>
            </a:r>
            <a:r>
              <a:rPr lang="en-US" sz="1400" b="1" dirty="0" smtClean="0"/>
              <a:t>802.15-14-0042-00-007a</a:t>
            </a:r>
            <a:endParaRPr lang="ko-KR" altLang="en-US" sz="1400" b="1" dirty="0">
              <a:latin typeface="+mj-lt"/>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105" y="2743200"/>
            <a:ext cx="6254750" cy="335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Date Placeholder 1"/>
          <p:cNvSpPr>
            <a:spLocks noGrp="1"/>
          </p:cNvSpPr>
          <p:nvPr>
            <p:ph type="dt" sz="half" idx="10"/>
          </p:nvPr>
        </p:nvSpPr>
        <p:spPr>
          <a:xfrm>
            <a:off x="685800" y="381456"/>
            <a:ext cx="1600200" cy="215444"/>
          </a:xfrm>
        </p:spPr>
        <p:txBody>
          <a:bodyPr/>
          <a:lstStyle/>
          <a:p>
            <a:r>
              <a:rPr lang="en-US" altLang="ko-KR" dirty="0" smtClean="0"/>
              <a:t>January 2014</a:t>
            </a:r>
            <a:endParaRPr lang="en-US" dirty="0"/>
          </a:p>
        </p:txBody>
      </p:sp>
    </p:spTree>
    <p:extLst>
      <p:ext uri="{BB962C8B-B14F-4D97-AF65-F5344CB8AC3E}">
        <p14:creationId xmlns:p14="http://schemas.microsoft.com/office/powerpoint/2010/main" val="1866251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4</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itle 1"/>
          <p:cNvSpPr>
            <a:spLocks noGrp="1"/>
          </p:cNvSpPr>
          <p:nvPr>
            <p:ph type="title"/>
          </p:nvPr>
        </p:nvSpPr>
        <p:spPr>
          <a:xfrm>
            <a:off x="685800" y="685800"/>
            <a:ext cx="7772400" cy="533400"/>
          </a:xfrm>
        </p:spPr>
        <p:txBody>
          <a:bodyPr/>
          <a:lstStyle/>
          <a:p>
            <a:r>
              <a:rPr lang="en-US" sz="2800" b="1" dirty="0" smtClean="0"/>
              <a:t>Challenges for MIMO OCC System</a:t>
            </a:r>
            <a:endParaRPr lang="en-US" sz="2800" b="1" dirty="0"/>
          </a:p>
        </p:txBody>
      </p:sp>
      <p:sp>
        <p:nvSpPr>
          <p:cNvPr id="18" name="Content Placeholder 2"/>
          <p:cNvSpPr>
            <a:spLocks noGrp="1"/>
          </p:cNvSpPr>
          <p:nvPr>
            <p:ph idx="1"/>
          </p:nvPr>
        </p:nvSpPr>
        <p:spPr>
          <a:xfrm>
            <a:off x="609600" y="1295400"/>
            <a:ext cx="7924800" cy="5105400"/>
          </a:xfrm>
        </p:spPr>
        <p:txBody>
          <a:bodyPr/>
          <a:lstStyle/>
          <a:p>
            <a:pPr algn="just">
              <a:spcBef>
                <a:spcPts val="200"/>
              </a:spcBef>
              <a:spcAft>
                <a:spcPts val="200"/>
              </a:spcAft>
              <a:buFont typeface="Wingdings" pitchFamily="2" charset="2"/>
              <a:buChar char="v"/>
            </a:pPr>
            <a:r>
              <a:rPr lang="en-US" sz="2000" b="1" dirty="0" smtClean="0"/>
              <a:t>Combining</a:t>
            </a:r>
            <a:r>
              <a:rPr lang="en-US" sz="1600" b="1" dirty="0" smtClean="0"/>
              <a:t> </a:t>
            </a:r>
            <a:r>
              <a:rPr lang="en-US" sz="2000" b="1" dirty="0" smtClean="0"/>
              <a:t>multiplexing</a:t>
            </a:r>
            <a:r>
              <a:rPr lang="en-US" sz="1600" b="1" dirty="0" smtClean="0"/>
              <a:t> </a:t>
            </a:r>
            <a:r>
              <a:rPr lang="en-US" sz="2000" b="1" dirty="0"/>
              <a:t>and</a:t>
            </a:r>
            <a:r>
              <a:rPr lang="en-US" sz="1600" b="1" dirty="0"/>
              <a:t> </a:t>
            </a:r>
            <a:r>
              <a:rPr lang="en-US" sz="2000" b="1" dirty="0" smtClean="0"/>
              <a:t>diversity</a:t>
            </a:r>
            <a:r>
              <a:rPr lang="en-US" sz="1600" b="1" dirty="0" smtClean="0"/>
              <a:t>  </a:t>
            </a:r>
            <a:r>
              <a:rPr lang="en-US" sz="2000" b="1" dirty="0"/>
              <a:t>for</a:t>
            </a:r>
            <a:r>
              <a:rPr lang="en-US" sz="1600" b="1" dirty="0"/>
              <a:t> </a:t>
            </a:r>
            <a:r>
              <a:rPr lang="en-US" sz="2000" b="1" dirty="0" smtClean="0"/>
              <a:t>OCC</a:t>
            </a:r>
          </a:p>
          <a:p>
            <a:pPr lvl="1" algn="just">
              <a:spcBef>
                <a:spcPts val="200"/>
              </a:spcBef>
              <a:spcAft>
                <a:spcPts val="200"/>
              </a:spcAft>
              <a:buFont typeface="Wingdings" pitchFamily="2" charset="2"/>
              <a:buChar char="v"/>
            </a:pPr>
            <a:r>
              <a:rPr lang="en-US" sz="1600" b="1" dirty="0" smtClean="0"/>
              <a:t>Objective: </a:t>
            </a:r>
            <a:r>
              <a:rPr lang="en-US" sz="1600" dirty="0" smtClean="0"/>
              <a:t>Capacity enhancement (for speed) and robust communication link (for reliability)</a:t>
            </a:r>
          </a:p>
          <a:p>
            <a:pPr lvl="1" algn="just">
              <a:spcBef>
                <a:spcPts val="200"/>
              </a:spcBef>
              <a:spcAft>
                <a:spcPts val="200"/>
              </a:spcAft>
              <a:buFont typeface="Wingdings" pitchFamily="2" charset="2"/>
              <a:buChar char="v"/>
            </a:pPr>
            <a:r>
              <a:rPr lang="en-US" sz="1600" b="1" dirty="0"/>
              <a:t>Problem: </a:t>
            </a:r>
            <a:r>
              <a:rPr lang="en-US" sz="1600" dirty="0" smtClean="0"/>
              <a:t>To achieve optimum gain when both diversity and multiplexing are combined</a:t>
            </a:r>
          </a:p>
          <a:p>
            <a:pPr lvl="1" algn="just">
              <a:spcBef>
                <a:spcPts val="200"/>
              </a:spcBef>
              <a:spcAft>
                <a:spcPts val="200"/>
              </a:spcAft>
              <a:buFont typeface="Wingdings" pitchFamily="2" charset="2"/>
              <a:buChar char="v"/>
            </a:pPr>
            <a:r>
              <a:rPr lang="en-US" sz="1600" b="1" dirty="0"/>
              <a:t>Remark:</a:t>
            </a:r>
            <a:r>
              <a:rPr lang="en-US" sz="1600" dirty="0" smtClean="0"/>
              <a:t> To introduce MIMO coding schemes (V-BLAST and STBC) into OCC</a:t>
            </a:r>
          </a:p>
          <a:p>
            <a:pPr algn="just">
              <a:spcBef>
                <a:spcPts val="200"/>
              </a:spcBef>
              <a:spcAft>
                <a:spcPts val="200"/>
              </a:spcAft>
              <a:buFont typeface="Wingdings" pitchFamily="2" charset="2"/>
              <a:buChar char="v"/>
            </a:pPr>
            <a:r>
              <a:rPr lang="en-US" sz="2000" b="1" dirty="0" smtClean="0"/>
              <a:t>Spatial Separation of pixels (channels)</a:t>
            </a:r>
          </a:p>
          <a:p>
            <a:pPr lvl="1" algn="just">
              <a:spcBef>
                <a:spcPts val="200"/>
              </a:spcBef>
              <a:spcAft>
                <a:spcPts val="200"/>
              </a:spcAft>
              <a:buFont typeface="Wingdings" pitchFamily="2" charset="2"/>
              <a:buChar char="v"/>
            </a:pPr>
            <a:r>
              <a:rPr lang="en-US" sz="1600" b="1" dirty="0" smtClean="0">
                <a:ea typeface="+mn-ea"/>
                <a:cs typeface="+mn-cs"/>
              </a:rPr>
              <a:t>Objective</a:t>
            </a:r>
            <a:r>
              <a:rPr lang="en-US" sz="1600" b="1" dirty="0">
                <a:ea typeface="+mn-ea"/>
                <a:cs typeface="+mn-cs"/>
              </a:rPr>
              <a:t>:</a:t>
            </a:r>
            <a:r>
              <a:rPr lang="en-US" sz="1600" dirty="0" smtClean="0"/>
              <a:t> Distinguish </a:t>
            </a:r>
            <a:r>
              <a:rPr lang="en-US" sz="1600" dirty="0"/>
              <a:t>the </a:t>
            </a:r>
            <a:r>
              <a:rPr lang="en-US" sz="1600" dirty="0" smtClean="0"/>
              <a:t>multi-channel by successful pixel separation</a:t>
            </a:r>
          </a:p>
          <a:p>
            <a:pPr lvl="1" algn="just">
              <a:spcBef>
                <a:spcPts val="200"/>
              </a:spcBef>
              <a:spcAft>
                <a:spcPts val="200"/>
              </a:spcAft>
              <a:buFont typeface="Wingdings" pitchFamily="2" charset="2"/>
              <a:buChar char="v"/>
            </a:pPr>
            <a:r>
              <a:rPr lang="en-US" sz="1600" b="1" dirty="0">
                <a:ea typeface="+mn-ea"/>
                <a:cs typeface="+mn-cs"/>
              </a:rPr>
              <a:t>Problem:</a:t>
            </a:r>
            <a:r>
              <a:rPr lang="en-US" sz="1600" dirty="0" smtClean="0"/>
              <a:t> Pixels may overlap and result inter-symbol interference</a:t>
            </a:r>
          </a:p>
          <a:p>
            <a:pPr lvl="1" algn="just">
              <a:spcBef>
                <a:spcPts val="200"/>
              </a:spcBef>
              <a:spcAft>
                <a:spcPts val="200"/>
              </a:spcAft>
              <a:buFont typeface="Wingdings" pitchFamily="2" charset="2"/>
              <a:buChar char="v"/>
            </a:pPr>
            <a:r>
              <a:rPr lang="en-US" sz="1600" b="1" dirty="0" smtClean="0"/>
              <a:t>Remark: </a:t>
            </a:r>
            <a:r>
              <a:rPr lang="en-US" sz="1600" dirty="0" smtClean="0"/>
              <a:t>Efficient algorithm to distinguish pixel. Selection and combining schemes (e.g. MRC, generalized selection combining etc.) can be used in OCC to select channels (pixels) with highest SNR values </a:t>
            </a:r>
          </a:p>
          <a:p>
            <a:pPr algn="just">
              <a:spcBef>
                <a:spcPts val="200"/>
              </a:spcBef>
              <a:spcAft>
                <a:spcPts val="200"/>
              </a:spcAft>
              <a:buFont typeface="Wingdings" pitchFamily="2" charset="2"/>
              <a:buChar char="v"/>
            </a:pPr>
            <a:r>
              <a:rPr lang="en-US" sz="2000" b="1" dirty="0" smtClean="0"/>
              <a:t>Transmitter and receiver alignment problem</a:t>
            </a:r>
          </a:p>
          <a:p>
            <a:pPr lvl="1" algn="just">
              <a:spcBef>
                <a:spcPts val="200"/>
              </a:spcBef>
              <a:spcAft>
                <a:spcPts val="200"/>
              </a:spcAft>
              <a:buFont typeface="Wingdings" pitchFamily="2" charset="2"/>
              <a:buChar char="v"/>
            </a:pPr>
            <a:r>
              <a:rPr lang="en-US" sz="1600" b="1" dirty="0" smtClean="0"/>
              <a:t>Objective: </a:t>
            </a:r>
            <a:r>
              <a:rPr lang="en-US" sz="1600" dirty="0" smtClean="0"/>
              <a:t>To increase the number of rank of the channel matrix</a:t>
            </a:r>
          </a:p>
          <a:p>
            <a:pPr lvl="1" algn="just">
              <a:spcBef>
                <a:spcPts val="200"/>
              </a:spcBef>
              <a:spcAft>
                <a:spcPts val="200"/>
              </a:spcAft>
              <a:buFont typeface="Wingdings" pitchFamily="2" charset="2"/>
              <a:buChar char="v"/>
            </a:pPr>
            <a:r>
              <a:rPr lang="en-US" sz="1600" b="1" dirty="0">
                <a:ea typeface="+mn-ea"/>
                <a:cs typeface="+mn-cs"/>
              </a:rPr>
              <a:t>Problem:</a:t>
            </a:r>
            <a:r>
              <a:rPr lang="en-US" sz="1600" dirty="0" smtClean="0"/>
              <a:t> Placing receiver in corner of the room reduce the channel rank to one, therefore it is impossible to achieve diversity as well as multiplexing </a:t>
            </a:r>
          </a:p>
          <a:p>
            <a:pPr lvl="1" algn="just">
              <a:spcBef>
                <a:spcPts val="200"/>
              </a:spcBef>
              <a:spcAft>
                <a:spcPts val="200"/>
              </a:spcAft>
              <a:buFont typeface="Wingdings" pitchFamily="2" charset="2"/>
              <a:buChar char="v"/>
            </a:pPr>
            <a:r>
              <a:rPr lang="en-US" sz="1600" b="1" dirty="0" smtClean="0"/>
              <a:t>Remark:</a:t>
            </a:r>
            <a:r>
              <a:rPr lang="en-US" sz="1600" dirty="0" smtClean="0"/>
              <a:t> To introduce </a:t>
            </a:r>
            <a:r>
              <a:rPr lang="en-US" sz="1600" dirty="0"/>
              <a:t>angle diversity and tilting receiver </a:t>
            </a:r>
            <a:r>
              <a:rPr lang="en-US" sz="1600" dirty="0" smtClean="0"/>
              <a:t>arrangement</a:t>
            </a:r>
          </a:p>
          <a:p>
            <a:pPr lvl="1" algn="just">
              <a:spcBef>
                <a:spcPts val="600"/>
              </a:spcBef>
              <a:spcAft>
                <a:spcPts val="600"/>
              </a:spcAft>
              <a:buFont typeface="Wingdings" pitchFamily="2" charset="2"/>
              <a:buChar char="v"/>
            </a:pPr>
            <a:endParaRPr lang="en-US" sz="1600" b="1" dirty="0" smtClean="0"/>
          </a:p>
          <a:p>
            <a:pPr lvl="1" algn="just">
              <a:spcBef>
                <a:spcPts val="600"/>
              </a:spcBef>
              <a:spcAft>
                <a:spcPts val="600"/>
              </a:spcAft>
              <a:buFont typeface="Wingdings" pitchFamily="2" charset="2"/>
              <a:buChar char="v"/>
            </a:pPr>
            <a:endParaRPr lang="en-US" sz="1600" b="1" dirty="0" smtClean="0"/>
          </a:p>
          <a:p>
            <a:pPr algn="just">
              <a:spcBef>
                <a:spcPts val="600"/>
              </a:spcBef>
              <a:spcAft>
                <a:spcPts val="600"/>
              </a:spcAft>
              <a:buFont typeface="Wingdings" pitchFamily="2" charset="2"/>
              <a:buChar char="v"/>
            </a:pPr>
            <a:endParaRPr lang="en-US" sz="2000" b="1" dirty="0" smtClean="0"/>
          </a:p>
          <a:p>
            <a:pPr algn="just">
              <a:spcBef>
                <a:spcPts val="600"/>
              </a:spcBef>
              <a:spcAft>
                <a:spcPts val="600"/>
              </a:spcAft>
              <a:buFont typeface="Wingdings" pitchFamily="2" charset="2"/>
              <a:buChar char="v"/>
            </a:pPr>
            <a:endParaRPr lang="en-US" sz="2000" dirty="0" smtClean="0"/>
          </a:p>
        </p:txBody>
      </p:sp>
      <p:sp>
        <p:nvSpPr>
          <p:cNvPr id="12" name="TextBox 11"/>
          <p:cNvSpPr txBox="1"/>
          <p:nvPr/>
        </p:nvSpPr>
        <p:spPr>
          <a:xfrm>
            <a:off x="5715000" y="296840"/>
            <a:ext cx="3048000" cy="307777"/>
          </a:xfrm>
          <a:prstGeom prst="rect">
            <a:avLst/>
          </a:prstGeom>
          <a:noFill/>
        </p:spPr>
        <p:txBody>
          <a:bodyPr wrap="square" rtlCol="0">
            <a:spAutoFit/>
          </a:bodyPr>
          <a:lstStyle/>
          <a:p>
            <a:r>
              <a:rPr lang="en-US" altLang="ko-KR" sz="1400" b="1" dirty="0" smtClean="0">
                <a:latin typeface="+mj-lt"/>
              </a:rPr>
              <a:t>doc.: </a:t>
            </a:r>
            <a:r>
              <a:rPr lang="en-US" sz="1400" b="1" dirty="0"/>
              <a:t>IEEE </a:t>
            </a:r>
            <a:r>
              <a:rPr lang="en-US" sz="1400" b="1" dirty="0" smtClean="0"/>
              <a:t>802.15-14-0042-00-007a</a:t>
            </a:r>
            <a:endParaRPr lang="ko-KR" altLang="en-US" sz="1400" b="1" dirty="0">
              <a:latin typeface="+mj-lt"/>
            </a:endParaRPr>
          </a:p>
        </p:txBody>
      </p:sp>
      <p:sp>
        <p:nvSpPr>
          <p:cNvPr id="13" name="Date Placeholder 1"/>
          <p:cNvSpPr>
            <a:spLocks noGrp="1"/>
          </p:cNvSpPr>
          <p:nvPr>
            <p:ph type="dt" sz="half" idx="10"/>
          </p:nvPr>
        </p:nvSpPr>
        <p:spPr>
          <a:xfrm>
            <a:off x="685800" y="381456"/>
            <a:ext cx="1600200" cy="215444"/>
          </a:xfrm>
        </p:spPr>
        <p:txBody>
          <a:bodyPr/>
          <a:lstStyle/>
          <a:p>
            <a:r>
              <a:rPr lang="en-US" altLang="ko-KR" dirty="0" smtClean="0"/>
              <a:t>January 2014</a:t>
            </a:r>
            <a:endParaRPr lang="en-US" dirty="0"/>
          </a:p>
        </p:txBody>
      </p:sp>
    </p:spTree>
    <p:extLst>
      <p:ext uri="{BB962C8B-B14F-4D97-AF65-F5344CB8AC3E}">
        <p14:creationId xmlns:p14="http://schemas.microsoft.com/office/powerpoint/2010/main" val="2623357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b="1" dirty="0" smtClean="0"/>
              <a:t>Conclusions</a:t>
            </a:r>
          </a:p>
        </p:txBody>
      </p:sp>
      <p:sp>
        <p:nvSpPr>
          <p:cNvPr id="3075" name="Content Placeholder 2"/>
          <p:cNvSpPr>
            <a:spLocks noGrp="1"/>
          </p:cNvSpPr>
          <p:nvPr>
            <p:ph idx="1"/>
          </p:nvPr>
        </p:nvSpPr>
        <p:spPr>
          <a:xfrm>
            <a:off x="685800" y="1524000"/>
            <a:ext cx="7946408" cy="4114800"/>
          </a:xfrm>
        </p:spPr>
        <p:txBody>
          <a:bodyPr/>
          <a:lstStyle/>
          <a:p>
            <a:pPr algn="just">
              <a:spcBef>
                <a:spcPts val="200"/>
              </a:spcBef>
              <a:spcAft>
                <a:spcPts val="200"/>
              </a:spcAft>
              <a:buFont typeface="Wingdings" pitchFamily="2" charset="2"/>
              <a:buChar char="v"/>
            </a:pPr>
            <a:r>
              <a:rPr lang="en-US" sz="2000" b="1" dirty="0" smtClean="0"/>
              <a:t>Need to study about multi-array LED based transmitter </a:t>
            </a:r>
            <a:r>
              <a:rPr lang="en-US" sz="2000" b="1" dirty="0"/>
              <a:t>for </a:t>
            </a:r>
            <a:r>
              <a:rPr lang="en-US" sz="2000" b="1" dirty="0" smtClean="0"/>
              <a:t>MIMO </a:t>
            </a:r>
            <a:r>
              <a:rPr lang="en-US" sz="2000" b="1" dirty="0"/>
              <a:t>OCC </a:t>
            </a:r>
            <a:r>
              <a:rPr lang="en-US" sz="2000" b="1" dirty="0" smtClean="0"/>
              <a:t>system in order to achieve both diversity and multiplexing simultaneously</a:t>
            </a:r>
          </a:p>
          <a:p>
            <a:pPr algn="just">
              <a:spcBef>
                <a:spcPts val="200"/>
              </a:spcBef>
              <a:spcAft>
                <a:spcPts val="200"/>
              </a:spcAft>
              <a:buFont typeface="Wingdings" pitchFamily="2" charset="2"/>
              <a:buChar char="v"/>
            </a:pPr>
            <a:r>
              <a:rPr lang="en-US" sz="2000" b="1" dirty="0" smtClean="0"/>
              <a:t>Need to develop a selector or combiner technology for MIMO OCC system  </a:t>
            </a:r>
          </a:p>
          <a:p>
            <a:pPr algn="just">
              <a:spcBef>
                <a:spcPts val="200"/>
              </a:spcBef>
              <a:spcAft>
                <a:spcPts val="200"/>
              </a:spcAft>
              <a:buFont typeface="Wingdings" pitchFamily="2" charset="2"/>
              <a:buChar char="v"/>
            </a:pPr>
            <a:r>
              <a:rPr lang="en-US" sz="2000" b="1" dirty="0" smtClean="0"/>
              <a:t>Need to introduce transmitter and receiver arrangement </a:t>
            </a:r>
            <a:r>
              <a:rPr lang="en-US" sz="2000" b="1" dirty="0"/>
              <a:t>issues for MIMO OCC system</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5</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Date Placeholder 1"/>
          <p:cNvSpPr>
            <a:spLocks noGrp="1"/>
          </p:cNvSpPr>
          <p:nvPr>
            <p:ph type="dt" sz="half" idx="10"/>
          </p:nvPr>
        </p:nvSpPr>
        <p:spPr>
          <a:xfrm>
            <a:off x="685800" y="381456"/>
            <a:ext cx="1600200" cy="215444"/>
          </a:xfrm>
        </p:spPr>
        <p:txBody>
          <a:bodyPr/>
          <a:lstStyle/>
          <a:p>
            <a:r>
              <a:rPr lang="en-US" altLang="ko-KR" dirty="0" smtClean="0"/>
              <a:t>January 2014</a:t>
            </a:r>
            <a:endParaRPr lang="en-US" dirty="0"/>
          </a:p>
        </p:txBody>
      </p:sp>
      <p:sp>
        <p:nvSpPr>
          <p:cNvPr id="10" name="TextBox 9"/>
          <p:cNvSpPr txBox="1"/>
          <p:nvPr/>
        </p:nvSpPr>
        <p:spPr>
          <a:xfrm>
            <a:off x="5715000" y="296840"/>
            <a:ext cx="3048000" cy="307777"/>
          </a:xfrm>
          <a:prstGeom prst="rect">
            <a:avLst/>
          </a:prstGeom>
          <a:noFill/>
        </p:spPr>
        <p:txBody>
          <a:bodyPr wrap="square" rtlCol="0">
            <a:spAutoFit/>
          </a:bodyPr>
          <a:lstStyle/>
          <a:p>
            <a:r>
              <a:rPr lang="en-US" altLang="ko-KR" sz="1400" b="1" dirty="0" smtClean="0">
                <a:latin typeface="+mj-lt"/>
              </a:rPr>
              <a:t>doc.: </a:t>
            </a:r>
            <a:r>
              <a:rPr lang="en-US" sz="1400" b="1" dirty="0"/>
              <a:t>IEEE </a:t>
            </a:r>
            <a:r>
              <a:rPr lang="en-US" sz="1400" b="1" dirty="0" smtClean="0"/>
              <a:t>802.15-14-0042-00-007a</a:t>
            </a:r>
            <a:endParaRPr lang="ko-KR" altLang="en-US" sz="1400" b="1" dirty="0">
              <a:latin typeface="+mj-lt"/>
            </a:endParaRPr>
          </a:p>
        </p:txBody>
      </p:sp>
    </p:spTree>
    <p:extLst>
      <p:ext uri="{BB962C8B-B14F-4D97-AF65-F5344CB8AC3E}">
        <p14:creationId xmlns:p14="http://schemas.microsoft.com/office/powerpoint/2010/main" val="2988015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12801</TotalTime>
  <Words>398</Words>
  <Application>Microsoft Office PowerPoint</Application>
  <PresentationFormat>화면 슬라이드 쇼(4:3)</PresentationFormat>
  <Paragraphs>68</Paragraphs>
  <Slides>5</Slides>
  <Notes>1</Notes>
  <HiddenSlides>0</HiddenSlides>
  <MMClips>0</MMClips>
  <ScaleCrop>false</ScaleCrop>
  <HeadingPairs>
    <vt:vector size="4" baseType="variant">
      <vt:variant>
        <vt:lpstr>테마</vt:lpstr>
      </vt:variant>
      <vt:variant>
        <vt:i4>1</vt:i4>
      </vt:variant>
      <vt:variant>
        <vt:lpstr>슬라이드 제목</vt:lpstr>
      </vt:variant>
      <vt:variant>
        <vt:i4>5</vt:i4>
      </vt:variant>
    </vt:vector>
  </HeadingPairs>
  <TitlesOfParts>
    <vt:vector size="6" baseType="lpstr">
      <vt:lpstr>VLC_Composition_090917</vt:lpstr>
      <vt:lpstr>PowerPoint 프레젠테이션</vt:lpstr>
      <vt:lpstr>PowerPoint 프레젠테이션</vt:lpstr>
      <vt:lpstr>PowerPoint 프레젠테이션</vt:lpstr>
      <vt:lpstr>Challenges for MIMO OCC System</vt:lpstr>
      <vt:lpstr>Conclusions</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916</cp:revision>
  <cp:lastPrinted>2013-09-15T00:13:49Z</cp:lastPrinted>
  <dcterms:created xsi:type="dcterms:W3CDTF">2009-09-18T11:31:33Z</dcterms:created>
  <dcterms:modified xsi:type="dcterms:W3CDTF">2014-01-20T19:35:52Z</dcterms:modified>
</cp:coreProperties>
</file>