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7" r:id="rId2"/>
    <p:sldId id="258" r:id="rId3"/>
    <p:sldId id="260" r:id="rId4"/>
    <p:sldId id="261" r:id="rId5"/>
    <p:sldId id="262" r:id="rId6"/>
    <p:sldId id="265" r:id="rId7"/>
    <p:sldId id="263" r:id="rId8"/>
    <p:sldId id="264"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B00"/>
    <a:srgbClr val="8A8A8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71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FADE3E2D-DB89-754C-AD05-99352F2844C6}" type="datetime1">
              <a:rPr lang="en-US"/>
              <a:pPr>
                <a:defRPr/>
              </a:pPr>
              <a:t>5/12/14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11AECC95-C421-8B43-919D-FB33868C06BE}" type="slidenum">
              <a:rPr lang="en-US"/>
              <a:pPr>
                <a:defRPr/>
              </a:pPr>
              <a:t>‹#›</a:t>
            </a:fld>
            <a:endParaRPr lang="en-US"/>
          </a:p>
        </p:txBody>
      </p:sp>
    </p:spTree>
    <p:extLst>
      <p:ext uri="{BB962C8B-B14F-4D97-AF65-F5344CB8AC3E}">
        <p14:creationId xmlns:p14="http://schemas.microsoft.com/office/powerpoint/2010/main" val="110479743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779E9719-4E07-864D-832C-4FC5D035EE0A}" type="datetime1">
              <a:rPr lang="en-US"/>
              <a:pPr>
                <a:defRPr/>
              </a:pPr>
              <a:t>5/12/14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CF2925FB-63A3-2341-8576-E0DDF561257E}" type="slidenum">
              <a:rPr lang="en-US"/>
              <a:pPr>
                <a:defRPr/>
              </a:pPr>
              <a:t>‹#›</a:t>
            </a:fld>
            <a:endParaRPr lang="en-US"/>
          </a:p>
        </p:txBody>
      </p:sp>
    </p:spTree>
    <p:extLst>
      <p:ext uri="{BB962C8B-B14F-4D97-AF65-F5344CB8AC3E}">
        <p14:creationId xmlns:p14="http://schemas.microsoft.com/office/powerpoint/2010/main" val="1060986494"/>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6386"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E8E1075-51F2-674D-B9C7-49832F7BB2BA}" type="datetime1">
              <a:rPr lang="en-US" sz="1200">
                <a:latin typeface="Calibri" charset="0"/>
              </a:rPr>
              <a:pPr eaLnBrk="1" hangingPunct="1"/>
              <a:t>5/12/14</a:t>
            </a:fld>
            <a:endParaRPr lang="en-US" sz="1200">
              <a:latin typeface="Calibri" charset="0"/>
            </a:endParaRPr>
          </a:p>
        </p:txBody>
      </p:sp>
      <p:sp>
        <p:nvSpPr>
          <p:cNvPr id="16387"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638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76B19909-633B-9741-B19D-B0F04B9E4136}" type="slidenum">
              <a:rPr lang="en-US" sz="1200">
                <a:latin typeface="Calibri" charset="0"/>
              </a:rPr>
              <a:pPr eaLnBrk="1" hangingPunct="1"/>
              <a:t>1</a:t>
            </a:fld>
            <a:endParaRPr lang="en-US" sz="1200">
              <a:latin typeface="Calibri" charset="0"/>
            </a:endParaRPr>
          </a:p>
        </p:txBody>
      </p:sp>
      <p:sp>
        <p:nvSpPr>
          <p:cNvPr id="16389" name="Rectangle 2"/>
          <p:cNvSpPr>
            <a:spLocks noGrp="1" noRot="1" noChangeAspect="1" noChangeArrowheads="1" noTextEdit="1"/>
          </p:cNvSpPr>
          <p:nvPr>
            <p:ph type="sldImg"/>
          </p:nvPr>
        </p:nvSpPr>
        <p:spPr bwMode="auto">
          <a:xfrm>
            <a:off x="1150938" y="690563"/>
            <a:ext cx="4554537" cy="3417887"/>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6390" name="Rectangle 3"/>
          <p:cNvSpPr>
            <a:spLocks noGrp="1" noChangeArrowheads="1"/>
          </p:cNvSpPr>
          <p:nvPr>
            <p:ph type="body" idx="1"/>
          </p:nvPr>
        </p:nvSpPr>
        <p:spPr bwMode="auto">
          <a:xfrm>
            <a:off x="914400" y="4343400"/>
            <a:ext cx="5029200" cy="4116388"/>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lIns="90904" tIns="45452" rIns="90904" bIns="45452"/>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8434"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9D919FF-4841-CA4F-AD00-12418D12E99A}" type="datetime1">
              <a:rPr lang="en-US" sz="1200">
                <a:latin typeface="Calibri" charset="0"/>
              </a:rPr>
              <a:pPr eaLnBrk="1" hangingPunct="1"/>
              <a:t>5/12/14</a:t>
            </a:fld>
            <a:endParaRPr lang="en-US" sz="1200">
              <a:latin typeface="Calibri" charset="0"/>
            </a:endParaRPr>
          </a:p>
        </p:txBody>
      </p:sp>
      <p:sp>
        <p:nvSpPr>
          <p:cNvPr id="18435"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843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C2709C20-2405-E943-AD85-802E51ED1336}" type="slidenum">
              <a:rPr lang="en-US" sz="1200">
                <a:latin typeface="Calibri" charset="0"/>
              </a:rPr>
              <a:pPr eaLnBrk="1" hangingPunct="1"/>
              <a:t>2</a:t>
            </a:fld>
            <a:endParaRPr lang="en-US" sz="1200">
              <a:latin typeface="Calibri" charset="0"/>
            </a:endParaRPr>
          </a:p>
        </p:txBody>
      </p:sp>
      <p:sp>
        <p:nvSpPr>
          <p:cNvPr id="18437" name="Rectangle 2"/>
          <p:cNvSpPr>
            <a:spLocks noGrp="1" noRot="1" noChangeAspect="1" noChangeArrowheads="1" noTextEdit="1"/>
          </p:cNvSpPr>
          <p:nvPr>
            <p:ph type="sldImg"/>
          </p:nvPr>
        </p:nvSpPr>
        <p:spPr bwMode="auto">
          <a:xfrm>
            <a:off x="1150938" y="690563"/>
            <a:ext cx="4556125" cy="34178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843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4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ea typeface="ＭＳ Ｐゴシック" charset="0"/>
              <a:cs typeface="ＭＳ Ｐゴシック" charset="0"/>
            </a:endParaRPr>
          </a:p>
        </p:txBody>
      </p:sp>
      <p:sp>
        <p:nvSpPr>
          <p:cNvPr id="20483"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2048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1031FC6-001B-974D-9BB8-E3ABD28E1759}" type="slidenum">
              <a:rPr lang="en-US" sz="1200">
                <a:latin typeface="Calibri" charset="0"/>
              </a:rPr>
              <a:pPr eaLnBrk="1" hangingPunct="1"/>
              <a:t>3</a:t>
            </a:fld>
            <a:endParaRPr lang="en-US"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May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77EEA39E-FE3C-D84E-9B80-FEE1CF0DDC49}" type="slidenum">
              <a:rPr lang="en-US"/>
              <a:pPr>
                <a:defRPr/>
              </a:pPr>
              <a:t>‹#›</a:t>
            </a:fld>
            <a:endParaRPr lang="en-US"/>
          </a:p>
        </p:txBody>
      </p:sp>
    </p:spTree>
    <p:extLst>
      <p:ext uri="{BB962C8B-B14F-4D97-AF65-F5344CB8AC3E}">
        <p14:creationId xmlns:p14="http://schemas.microsoft.com/office/powerpoint/2010/main" val="329295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May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1BDB73A3-8DF0-A54F-9812-D28A534739F8}" type="slidenum">
              <a:rPr lang="en-US"/>
              <a:pPr>
                <a:defRPr/>
              </a:pPr>
              <a:t>‹#›</a:t>
            </a:fld>
            <a:endParaRPr lang="en-US"/>
          </a:p>
        </p:txBody>
      </p:sp>
    </p:spTree>
    <p:extLst>
      <p:ext uri="{BB962C8B-B14F-4D97-AF65-F5344CB8AC3E}">
        <p14:creationId xmlns:p14="http://schemas.microsoft.com/office/powerpoint/2010/main" val="1370951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May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8FAED631-9D71-DF40-86BC-811DB48F7BFE}" type="slidenum">
              <a:rPr lang="en-US"/>
              <a:pPr>
                <a:defRPr/>
              </a:pPr>
              <a:t>‹#›</a:t>
            </a:fld>
            <a:endParaRPr lang="en-US"/>
          </a:p>
        </p:txBody>
      </p:sp>
    </p:spTree>
    <p:extLst>
      <p:ext uri="{BB962C8B-B14F-4D97-AF65-F5344CB8AC3E}">
        <p14:creationId xmlns:p14="http://schemas.microsoft.com/office/powerpoint/2010/main" val="329972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May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C94C2560-65B5-9E45-8E57-2D2283183502}" type="slidenum">
              <a:rPr lang="en-US"/>
              <a:pPr>
                <a:defRPr/>
              </a:pPr>
              <a:t>‹#›</a:t>
            </a:fld>
            <a:endParaRPr lang="en-US"/>
          </a:p>
        </p:txBody>
      </p:sp>
    </p:spTree>
    <p:extLst>
      <p:ext uri="{BB962C8B-B14F-4D97-AF65-F5344CB8AC3E}">
        <p14:creationId xmlns:p14="http://schemas.microsoft.com/office/powerpoint/2010/main" val="4191568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May 2014</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674D599D-C3E7-984D-A4C6-3D8CCA397FD2}" type="slidenum">
              <a:rPr lang="en-US"/>
              <a:pPr>
                <a:defRPr/>
              </a:pPr>
              <a:t>‹#›</a:t>
            </a:fld>
            <a:endParaRPr lang="en-US"/>
          </a:p>
        </p:txBody>
      </p:sp>
    </p:spTree>
    <p:extLst>
      <p:ext uri="{BB962C8B-B14F-4D97-AF65-F5344CB8AC3E}">
        <p14:creationId xmlns:p14="http://schemas.microsoft.com/office/powerpoint/2010/main" val="16578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May 2014</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E7A2C818-C20A-F44E-93C1-991CE047CBAC}" type="slidenum">
              <a:rPr lang="en-US"/>
              <a:pPr>
                <a:defRPr/>
              </a:pPr>
              <a:t>‹#›</a:t>
            </a:fld>
            <a:endParaRPr lang="en-US"/>
          </a:p>
        </p:txBody>
      </p:sp>
    </p:spTree>
    <p:extLst>
      <p:ext uri="{BB962C8B-B14F-4D97-AF65-F5344CB8AC3E}">
        <p14:creationId xmlns:p14="http://schemas.microsoft.com/office/powerpoint/2010/main" val="3847099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May 2014</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9" name="Slide Number Placeholder 5"/>
          <p:cNvSpPr>
            <a:spLocks noGrp="1"/>
          </p:cNvSpPr>
          <p:nvPr>
            <p:ph type="sldNum" sz="quarter" idx="12"/>
          </p:nvPr>
        </p:nvSpPr>
        <p:spPr/>
        <p:txBody>
          <a:bodyPr/>
          <a:lstStyle>
            <a:lvl1pPr>
              <a:defRPr/>
            </a:lvl1pPr>
          </a:lstStyle>
          <a:p>
            <a:pPr>
              <a:defRPr/>
            </a:pPr>
            <a:fld id="{D366C31B-BCDA-274E-96B4-F68EFED1B944}" type="slidenum">
              <a:rPr lang="en-US"/>
              <a:pPr>
                <a:defRPr/>
              </a:pPr>
              <a:t>‹#›</a:t>
            </a:fld>
            <a:endParaRPr lang="en-US"/>
          </a:p>
        </p:txBody>
      </p:sp>
    </p:spTree>
    <p:extLst>
      <p:ext uri="{BB962C8B-B14F-4D97-AF65-F5344CB8AC3E}">
        <p14:creationId xmlns:p14="http://schemas.microsoft.com/office/powerpoint/2010/main" val="20498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May 2014</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5" name="Slide Number Placeholder 5"/>
          <p:cNvSpPr>
            <a:spLocks noGrp="1"/>
          </p:cNvSpPr>
          <p:nvPr>
            <p:ph type="sldNum" sz="quarter" idx="12"/>
          </p:nvPr>
        </p:nvSpPr>
        <p:spPr/>
        <p:txBody>
          <a:bodyPr/>
          <a:lstStyle>
            <a:lvl1pPr>
              <a:defRPr/>
            </a:lvl1pPr>
          </a:lstStyle>
          <a:p>
            <a:pPr>
              <a:defRPr/>
            </a:pPr>
            <a:fld id="{594D4CA6-079C-C14D-9AD2-02EA28F1950F}" type="slidenum">
              <a:rPr lang="en-US"/>
              <a:pPr>
                <a:defRPr/>
              </a:pPr>
              <a:t>‹#›</a:t>
            </a:fld>
            <a:endParaRPr lang="en-US"/>
          </a:p>
        </p:txBody>
      </p:sp>
    </p:spTree>
    <p:extLst>
      <p:ext uri="{BB962C8B-B14F-4D97-AF65-F5344CB8AC3E}">
        <p14:creationId xmlns:p14="http://schemas.microsoft.com/office/powerpoint/2010/main" val="1252171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May 2014</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4" name="Slide Number Placeholder 5"/>
          <p:cNvSpPr>
            <a:spLocks noGrp="1"/>
          </p:cNvSpPr>
          <p:nvPr>
            <p:ph type="sldNum" sz="quarter" idx="12"/>
          </p:nvPr>
        </p:nvSpPr>
        <p:spPr/>
        <p:txBody>
          <a:bodyPr/>
          <a:lstStyle>
            <a:lvl1pPr>
              <a:defRPr/>
            </a:lvl1pPr>
          </a:lstStyle>
          <a:p>
            <a:pPr>
              <a:defRPr/>
            </a:pPr>
            <a:fld id="{C8750786-0C0F-3846-BB55-5FAD338D2017}" type="slidenum">
              <a:rPr lang="en-US"/>
              <a:pPr>
                <a:defRPr/>
              </a:pPr>
              <a:t>‹#›</a:t>
            </a:fld>
            <a:endParaRPr lang="en-US"/>
          </a:p>
        </p:txBody>
      </p:sp>
    </p:spTree>
    <p:extLst>
      <p:ext uri="{BB962C8B-B14F-4D97-AF65-F5344CB8AC3E}">
        <p14:creationId xmlns:p14="http://schemas.microsoft.com/office/powerpoint/2010/main" val="777094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May 2014</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BA868BDC-CFC1-994D-A17B-54AAD1706906}" type="slidenum">
              <a:rPr lang="en-US"/>
              <a:pPr>
                <a:defRPr/>
              </a:pPr>
              <a:t>‹#›</a:t>
            </a:fld>
            <a:endParaRPr lang="en-US"/>
          </a:p>
        </p:txBody>
      </p:sp>
    </p:spTree>
    <p:extLst>
      <p:ext uri="{BB962C8B-B14F-4D97-AF65-F5344CB8AC3E}">
        <p14:creationId xmlns:p14="http://schemas.microsoft.com/office/powerpoint/2010/main" val="2569939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May 2014</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9E3CE636-C23D-9645-B9D6-6CA947A22206}" type="slidenum">
              <a:rPr lang="en-US"/>
              <a:pPr>
                <a:defRPr/>
              </a:pPr>
              <a:t>‹#›</a:t>
            </a:fld>
            <a:endParaRPr lang="en-US"/>
          </a:p>
        </p:txBody>
      </p:sp>
    </p:spTree>
    <p:extLst>
      <p:ext uri="{BB962C8B-B14F-4D97-AF65-F5344CB8AC3E}">
        <p14:creationId xmlns:p14="http://schemas.microsoft.com/office/powerpoint/2010/main" val="423203374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cs typeface="ＭＳ Ｐゴシック" charset="-128"/>
              </a:defRPr>
            </a:lvl1pPr>
          </a:lstStyle>
          <a:p>
            <a:pPr>
              <a:defRPr/>
            </a:pPr>
            <a:r>
              <a:rPr lang="en-US" smtClean="0"/>
              <a:t>May 2014</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ＭＳ Ｐゴシック" charset="-128"/>
                <a:cs typeface="ＭＳ Ｐゴシック" charset="-128"/>
              </a:defRPr>
            </a:lvl1pPr>
          </a:lstStyle>
          <a:p>
            <a:pPr>
              <a:defRPr/>
            </a:pPr>
            <a:r>
              <a:rPr lang="en-US" smtClean="0"/>
              <a:t>Rick Alfvin (Verilan, Inc.)</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pPr>
              <a:defRPr/>
            </a:pPr>
            <a:fld id="{34201A58-EB28-7142-A119-8D144BAA376A}" type="slidenum">
              <a:rPr lang="en-US"/>
              <a:pPr>
                <a:defRPr/>
              </a:pPr>
              <a:t>‹#›</a:t>
            </a:fld>
            <a:endParaRPr lang="en-US"/>
          </a:p>
        </p:txBody>
      </p:sp>
      <p:sp>
        <p:nvSpPr>
          <p:cNvPr id="1031" name="TextBox 41"/>
          <p:cNvSpPr txBox="1">
            <a:spLocks noChangeArrowheads="1"/>
          </p:cNvSpPr>
          <p:nvPr userDrawn="1"/>
        </p:nvSpPr>
        <p:spPr bwMode="auto">
          <a:xfrm>
            <a:off x="6400800" y="228600"/>
            <a:ext cx="232551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400" dirty="0" smtClean="0">
                <a:latin typeface="Calibri" charset="0"/>
              </a:rPr>
              <a:t>doc.: IEEE 802.15-14-0035-</a:t>
            </a:r>
            <a:r>
              <a:rPr lang="en-US" sz="1400" dirty="0" smtClean="0">
                <a:latin typeface="Calibri" charset="0"/>
              </a:rPr>
              <a:t>02</a:t>
            </a:r>
            <a:endParaRPr lang="en-US" sz="1400" dirty="0" smtClean="0">
              <a:latin typeface="Calibri"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newton.meeting.verilan.com" TargetMode="External"/><Relationship Id="rId4" Type="http://schemas.openxmlformats.org/officeDocument/2006/relationships/hyperlink" Target="https://mentor.ieee.org" TargetMode="External"/><Relationship Id="rId5" Type="http://schemas.openxmlformats.org/officeDocument/2006/relationships/hyperlink" Target="https://imat.ieee.org"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536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F4B7A91F-672F-F044-8002-EDAD4AF3C0B1}" type="slidenum">
              <a:rPr lang="en-US" sz="1200">
                <a:solidFill>
                  <a:srgbClr val="898989"/>
                </a:solidFill>
                <a:latin typeface="Calibri" charset="0"/>
              </a:rPr>
              <a:pPr eaLnBrk="1" hangingPunct="1"/>
              <a:t>1</a:t>
            </a:fld>
            <a:endParaRPr lang="en-US" sz="1200">
              <a:solidFill>
                <a:srgbClr val="898989"/>
              </a:solidFill>
              <a:latin typeface="Calibri" charset="0"/>
            </a:endParaRPr>
          </a:p>
        </p:txBody>
      </p:sp>
      <p:sp>
        <p:nvSpPr>
          <p:cNvPr id="143362" name="Rectangle 2"/>
          <p:cNvSpPr>
            <a:spLocks noChangeArrowheads="1"/>
          </p:cNvSpPr>
          <p:nvPr/>
        </p:nvSpPr>
        <p:spPr bwMode="auto">
          <a:xfrm>
            <a:off x="76200" y="685800"/>
            <a:ext cx="8991600" cy="5416550"/>
          </a:xfrm>
          <a:prstGeom prst="rect">
            <a:avLst/>
          </a:prstGeom>
          <a:noFill/>
          <a:ln w="12700">
            <a:noFill/>
            <a:miter lim="800000"/>
            <a:headEnd type="none" w="sm" len="sm"/>
            <a:tailEnd type="none" w="sm" len="sm"/>
          </a:ln>
          <a:effectLst/>
        </p:spPr>
        <p:txBody>
          <a:bodyPr>
            <a:spAutoFit/>
          </a:bodyPr>
          <a:lstStyle/>
          <a:p>
            <a:pPr algn="ctr">
              <a:defRPr/>
            </a:pPr>
            <a:r>
              <a:rPr lang="en-US" b="1" u="sng" dirty="0">
                <a:effectLst>
                  <a:outerShdw blurRad="38100" dist="38100" dir="2700000" algn="tl">
                    <a:srgbClr val="DDDDDD"/>
                  </a:outerShdw>
                </a:effectLst>
                <a:latin typeface="Calibri" charset="0"/>
              </a:rPr>
              <a:t>Project: IEEE 802.15 Working Group for Wireless Personal Area Networks (WPANs)</a:t>
            </a:r>
            <a:endParaRPr lang="en-US" sz="1600" b="1" dirty="0">
              <a:latin typeface="Calibri" charset="0"/>
            </a:endParaRPr>
          </a:p>
          <a:p>
            <a:pPr>
              <a:defRPr/>
            </a:pPr>
            <a:endParaRPr lang="en-US" sz="1600" dirty="0">
              <a:latin typeface="Calibri" charset="0"/>
            </a:endParaRPr>
          </a:p>
          <a:p>
            <a:pPr>
              <a:defRPr/>
            </a:pPr>
            <a:r>
              <a:rPr lang="en-US" sz="1600" b="1" dirty="0">
                <a:latin typeface="Calibri" charset="0"/>
              </a:rPr>
              <a:t>Submission Title:</a:t>
            </a:r>
            <a:r>
              <a:rPr lang="en-US" sz="1600" dirty="0">
                <a:latin typeface="Calibri" charset="0"/>
              </a:rPr>
              <a:t> [Opening Plenary Information]	</a:t>
            </a:r>
          </a:p>
          <a:p>
            <a:pPr>
              <a:defRPr/>
            </a:pPr>
            <a:endParaRPr lang="en-US" sz="1600" dirty="0">
              <a:latin typeface="Calibri" charset="0"/>
            </a:endParaRPr>
          </a:p>
          <a:p>
            <a:pPr>
              <a:defRPr/>
            </a:pPr>
            <a:r>
              <a:rPr lang="en-US" sz="1600" b="1" dirty="0">
                <a:latin typeface="Calibri" charset="0"/>
              </a:rPr>
              <a:t>Date Submitted</a:t>
            </a:r>
            <a:r>
              <a:rPr lang="en-US" sz="1600" b="1" dirty="0" smtClean="0">
                <a:latin typeface="Calibri" charset="0"/>
              </a:rPr>
              <a:t>: </a:t>
            </a:r>
            <a:r>
              <a:rPr lang="en-US" sz="1600" dirty="0" smtClean="0">
                <a:latin typeface="Calibri" charset="0"/>
              </a:rPr>
              <a:t>May 11, </a:t>
            </a:r>
            <a:r>
              <a:rPr lang="en-US" sz="1600" dirty="0" smtClean="0">
                <a:latin typeface="Calibri" charset="0"/>
              </a:rPr>
              <a:t>2014</a:t>
            </a:r>
            <a:r>
              <a:rPr lang="en-US" sz="1600" dirty="0">
                <a:latin typeface="Calibri" charset="0"/>
              </a:rPr>
              <a:t>	</a:t>
            </a:r>
          </a:p>
          <a:p>
            <a:pPr>
              <a:defRPr/>
            </a:pPr>
            <a:endParaRPr lang="en-US" sz="1600" dirty="0">
              <a:latin typeface="Calibri" charset="0"/>
            </a:endParaRPr>
          </a:p>
          <a:p>
            <a:pPr>
              <a:defRPr/>
            </a:pPr>
            <a:r>
              <a:rPr lang="en-US" sz="1600" b="1" dirty="0">
                <a:latin typeface="Calibri" charset="0"/>
              </a:rPr>
              <a:t>Source:</a:t>
            </a:r>
            <a:r>
              <a:rPr lang="en-US" sz="1600" dirty="0">
                <a:latin typeface="Calibri" charset="0"/>
              </a:rPr>
              <a:t> Rick Alfvin, Vice Chair IEEE 802.15 </a:t>
            </a:r>
          </a:p>
          <a:p>
            <a:pPr>
              <a:defRPr/>
            </a:pPr>
            <a:r>
              <a:rPr lang="en-US" sz="1600" b="1" dirty="0">
                <a:latin typeface="Calibri" charset="0"/>
              </a:rPr>
              <a:t>Affiliation: </a:t>
            </a:r>
            <a:r>
              <a:rPr lang="en-US" sz="1600" dirty="0" err="1" smtClean="0">
                <a:latin typeface="Calibri" charset="0"/>
              </a:rPr>
              <a:t>Verilan</a:t>
            </a:r>
            <a:r>
              <a:rPr lang="en-US" sz="1600" dirty="0" smtClean="0">
                <a:latin typeface="Calibri" charset="0"/>
              </a:rPr>
              <a:t>, </a:t>
            </a:r>
            <a:r>
              <a:rPr lang="en-US" sz="1600" dirty="0">
                <a:latin typeface="Calibri" charset="0"/>
              </a:rPr>
              <a:t>Inc. </a:t>
            </a:r>
          </a:p>
          <a:p>
            <a:pPr>
              <a:defRPr/>
            </a:pPr>
            <a:r>
              <a:rPr lang="en-US" sz="1600" dirty="0">
                <a:latin typeface="Calibri" charset="0"/>
              </a:rPr>
              <a:t>	7327 SW Barnes Rd. #215, Portland, OR </a:t>
            </a:r>
            <a:r>
              <a:rPr lang="en-US" sz="1600" dirty="0" smtClean="0">
                <a:latin typeface="Calibri" charset="0"/>
              </a:rPr>
              <a:t>97225</a:t>
            </a:r>
            <a:endParaRPr lang="en-US" sz="1600" dirty="0">
              <a:latin typeface="Calibri" charset="0"/>
            </a:endParaRPr>
          </a:p>
          <a:p>
            <a:pPr>
              <a:defRPr/>
            </a:pPr>
            <a:r>
              <a:rPr lang="en-US" sz="1600" dirty="0">
                <a:latin typeface="Calibri" charset="0"/>
              </a:rPr>
              <a:t>	Voice: +1 </a:t>
            </a:r>
            <a:r>
              <a:rPr lang="en-US" sz="1600" dirty="0" smtClean="0">
                <a:latin typeface="Calibri" charset="0"/>
              </a:rPr>
              <a:t>585 781-0952, </a:t>
            </a:r>
            <a:r>
              <a:rPr lang="en-US" sz="1600" dirty="0">
                <a:latin typeface="Calibri" charset="0"/>
              </a:rPr>
              <a:t>FAX: +1 503 224-8833, E-Mail: </a:t>
            </a:r>
            <a:r>
              <a:rPr lang="en-US" sz="1600" dirty="0" err="1">
                <a:latin typeface="Calibri" charset="0"/>
              </a:rPr>
              <a:t>alfvin@ieee.org</a:t>
            </a:r>
            <a:endParaRPr lang="en-US" sz="1600" dirty="0">
              <a:latin typeface="Calibri" charset="0"/>
            </a:endParaRPr>
          </a:p>
          <a:p>
            <a:pPr>
              <a:spcBef>
                <a:spcPts val="600"/>
              </a:spcBef>
              <a:spcAft>
                <a:spcPts val="600"/>
              </a:spcAft>
              <a:defRPr/>
            </a:pPr>
            <a:r>
              <a:rPr lang="en-US" sz="1600" b="1" dirty="0">
                <a:latin typeface="Calibri" charset="0"/>
              </a:rPr>
              <a:t>Re:</a:t>
            </a:r>
            <a:r>
              <a:rPr lang="en-US" sz="1600" dirty="0">
                <a:latin typeface="Calibri" charset="0"/>
              </a:rPr>
              <a:t> </a:t>
            </a:r>
          </a:p>
          <a:p>
            <a:pPr>
              <a:spcBef>
                <a:spcPts val="600"/>
              </a:spcBef>
              <a:spcAft>
                <a:spcPts val="600"/>
              </a:spcAft>
              <a:defRPr/>
            </a:pPr>
            <a:r>
              <a:rPr lang="en-US" sz="1600" b="1" dirty="0">
                <a:latin typeface="Calibri" charset="0"/>
              </a:rPr>
              <a:t>Abstract:</a:t>
            </a:r>
            <a:r>
              <a:rPr lang="en-US" sz="1600" dirty="0">
                <a:latin typeface="Calibri" charset="0"/>
              </a:rPr>
              <a:t>	Opening Plenary Presentation</a:t>
            </a:r>
          </a:p>
          <a:p>
            <a:pPr>
              <a:spcBef>
                <a:spcPts val="600"/>
              </a:spcBef>
              <a:spcAft>
                <a:spcPts val="600"/>
              </a:spcAft>
              <a:defRPr/>
            </a:pPr>
            <a:r>
              <a:rPr lang="en-US" sz="1600" b="1" dirty="0">
                <a:latin typeface="Calibri" charset="0"/>
              </a:rPr>
              <a:t>Purpose:</a:t>
            </a:r>
            <a:r>
              <a:rPr lang="en-US" sz="1600" dirty="0">
                <a:latin typeface="Calibri" charset="0"/>
              </a:rPr>
              <a:t>	Supporting information for WG Agenda.</a:t>
            </a:r>
          </a:p>
          <a:p>
            <a:pPr>
              <a:defRPr/>
            </a:pPr>
            <a:r>
              <a:rPr lang="en-US" sz="1600" b="1" dirty="0">
                <a:latin typeface="Calibri" charset="0"/>
              </a:rPr>
              <a:t>Notice:</a:t>
            </a:r>
            <a:r>
              <a:rPr lang="en-US" sz="1600" dirty="0">
                <a:latin typeface="Calibri"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latin typeface="Calibri" charset="0"/>
              </a:rPr>
              <a:t>Release:</a:t>
            </a:r>
            <a:r>
              <a:rPr lang="en-US" sz="1600" dirty="0">
                <a:latin typeface="Calibri" charset="0"/>
              </a:rPr>
              <a:t>	The contributor acknowledges and accepts that this contribution becomes the property of IEEE and may be made publicly available by 802.15.	</a:t>
            </a:r>
          </a:p>
        </p:txBody>
      </p:sp>
      <p:sp>
        <p:nvSpPr>
          <p:cNvPr id="15364"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May 2014</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741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D3520B4E-253D-9A4D-BDA0-2FEBD7EEFA7B}" type="slidenum">
              <a:rPr lang="en-US" sz="1200">
                <a:solidFill>
                  <a:srgbClr val="898989"/>
                </a:solidFill>
                <a:latin typeface="Calibri" charset="0"/>
              </a:rPr>
              <a:pPr eaLnBrk="1" hangingPunct="1"/>
              <a:t>2</a:t>
            </a:fld>
            <a:endParaRPr lang="en-US" sz="1200">
              <a:solidFill>
                <a:srgbClr val="898989"/>
              </a:solidFill>
              <a:latin typeface="Calibri" charset="0"/>
            </a:endParaRPr>
          </a:p>
        </p:txBody>
      </p:sp>
      <p:grpSp>
        <p:nvGrpSpPr>
          <p:cNvPr id="17411" name="Group 5"/>
          <p:cNvGrpSpPr>
            <a:grpSpLocks/>
          </p:cNvGrpSpPr>
          <p:nvPr/>
        </p:nvGrpSpPr>
        <p:grpSpPr bwMode="auto">
          <a:xfrm>
            <a:off x="1752600" y="685800"/>
            <a:ext cx="5645150" cy="1711325"/>
            <a:chOff x="96" y="-48"/>
            <a:chExt cx="3556" cy="1078"/>
          </a:xfrm>
        </p:grpSpPr>
        <p:pic>
          <p:nvPicPr>
            <p:cNvPr id="17416" name="Picture 6" descr="8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6" y="-48"/>
              <a:ext cx="1046" cy="1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17" name="Group 7"/>
            <p:cNvGrpSpPr>
              <a:grpSpLocks/>
            </p:cNvGrpSpPr>
            <p:nvPr/>
          </p:nvGrpSpPr>
          <p:grpSpPr bwMode="auto">
            <a:xfrm>
              <a:off x="96" y="108"/>
              <a:ext cx="3450" cy="702"/>
              <a:chOff x="96" y="108"/>
              <a:chExt cx="3450" cy="702"/>
            </a:xfrm>
          </p:grpSpPr>
          <p:sp>
            <p:nvSpPr>
              <p:cNvPr id="17418" name="Rectangle 8"/>
              <p:cNvSpPr>
                <a:spLocks noChangeArrowheads="1"/>
              </p:cNvSpPr>
              <p:nvPr/>
            </p:nvSpPr>
            <p:spPr bwMode="auto">
              <a:xfrm>
                <a:off x="96" y="108"/>
                <a:ext cx="2634" cy="702"/>
              </a:xfrm>
              <a:prstGeom prst="rect">
                <a:avLst/>
              </a:prstGeom>
              <a:solidFill>
                <a:srgbClr val="FFFF99"/>
              </a:solidFill>
              <a:ln w="9525">
                <a:solidFill>
                  <a:schemeClr val="tx1"/>
                </a:solidFill>
                <a:miter lim="800000"/>
                <a:headEnd/>
                <a:tailEnd/>
              </a:ln>
            </p:spPr>
            <p:txBody>
              <a:bodyPr wrap="none" anchor="ctr"/>
              <a:lstStyle/>
              <a:p>
                <a:endParaRPr lang="en-US">
                  <a:latin typeface="Calibri" charset="0"/>
                </a:endParaRPr>
              </a:p>
            </p:txBody>
          </p:sp>
          <p:sp>
            <p:nvSpPr>
              <p:cNvPr id="17419" name="Text Box 9"/>
              <p:cNvSpPr txBox="1">
                <a:spLocks noChangeArrowheads="1"/>
              </p:cNvSpPr>
              <p:nvPr/>
            </p:nvSpPr>
            <p:spPr bwMode="auto">
              <a:xfrm>
                <a:off x="1278" y="168"/>
                <a:ext cx="1338"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5400" b="1">
                    <a:solidFill>
                      <a:srgbClr val="0066FF"/>
                    </a:solidFill>
                    <a:latin typeface="Calibri" charset="0"/>
                  </a:rPr>
                  <a:t>802.15</a:t>
                </a:r>
              </a:p>
            </p:txBody>
          </p:sp>
          <p:grpSp>
            <p:nvGrpSpPr>
              <p:cNvPr id="17420" name="Group 10"/>
              <p:cNvGrpSpPr>
                <a:grpSpLocks/>
              </p:cNvGrpSpPr>
              <p:nvPr/>
            </p:nvGrpSpPr>
            <p:grpSpPr bwMode="auto">
              <a:xfrm>
                <a:off x="186" y="135"/>
                <a:ext cx="1005" cy="659"/>
                <a:chOff x="720" y="1503"/>
                <a:chExt cx="1005" cy="659"/>
              </a:xfrm>
            </p:grpSpPr>
            <p:grpSp>
              <p:nvGrpSpPr>
                <p:cNvPr id="17422" name="Group 11"/>
                <p:cNvGrpSpPr>
                  <a:grpSpLocks/>
                </p:cNvGrpSpPr>
                <p:nvPr/>
              </p:nvGrpSpPr>
              <p:grpSpPr bwMode="auto">
                <a:xfrm>
                  <a:off x="890" y="1509"/>
                  <a:ext cx="835" cy="653"/>
                  <a:chOff x="314" y="129"/>
                  <a:chExt cx="835" cy="653"/>
                </a:xfrm>
              </p:grpSpPr>
              <p:pic>
                <p:nvPicPr>
                  <p:cNvPr id="17431" name="Picture 1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 y="293"/>
                    <a:ext cx="654" cy="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32" name="Group 13"/>
                  <p:cNvGrpSpPr>
                    <a:grpSpLocks/>
                  </p:cNvGrpSpPr>
                  <p:nvPr/>
                </p:nvGrpSpPr>
                <p:grpSpPr bwMode="auto">
                  <a:xfrm>
                    <a:off x="553" y="129"/>
                    <a:ext cx="596" cy="595"/>
                    <a:chOff x="553" y="129"/>
                    <a:chExt cx="596" cy="595"/>
                  </a:xfrm>
                </p:grpSpPr>
                <p:sp>
                  <p:nvSpPr>
                    <p:cNvPr id="17441" name="Oval 14"/>
                    <p:cNvSpPr>
                      <a:spLocks noChangeArrowheads="1"/>
                    </p:cNvSpPr>
                    <p:nvPr/>
                  </p:nvSpPr>
                  <p:spPr bwMode="auto">
                    <a:xfrm>
                      <a:off x="553" y="129"/>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2" name="Oval 15"/>
                    <p:cNvSpPr>
                      <a:spLocks noChangeArrowheads="1"/>
                    </p:cNvSpPr>
                    <p:nvPr/>
                  </p:nvSpPr>
                  <p:spPr bwMode="auto">
                    <a:xfrm>
                      <a:off x="598" y="174"/>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3" name="Oval 16"/>
                    <p:cNvSpPr>
                      <a:spLocks noChangeArrowheads="1"/>
                    </p:cNvSpPr>
                    <p:nvPr/>
                  </p:nvSpPr>
                  <p:spPr bwMode="auto">
                    <a:xfrm>
                      <a:off x="645" y="222"/>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4" name="Oval 17"/>
                    <p:cNvSpPr>
                      <a:spLocks noChangeArrowheads="1"/>
                    </p:cNvSpPr>
                    <p:nvPr/>
                  </p:nvSpPr>
                  <p:spPr bwMode="auto">
                    <a:xfrm>
                      <a:off x="699" y="271"/>
                      <a:ext cx="304" cy="313"/>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5" name="Oval 18"/>
                    <p:cNvSpPr>
                      <a:spLocks noChangeArrowheads="1"/>
                    </p:cNvSpPr>
                    <p:nvPr/>
                  </p:nvSpPr>
                  <p:spPr bwMode="auto">
                    <a:xfrm>
                      <a:off x="755" y="331"/>
                      <a:ext cx="192"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6" name="Oval 19"/>
                    <p:cNvSpPr>
                      <a:spLocks noChangeArrowheads="1"/>
                    </p:cNvSpPr>
                    <p:nvPr/>
                  </p:nvSpPr>
                  <p:spPr bwMode="auto">
                    <a:xfrm>
                      <a:off x="799" y="375"/>
                      <a:ext cx="104"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7" name="Oval 20"/>
                    <p:cNvSpPr>
                      <a:spLocks noChangeArrowheads="1"/>
                    </p:cNvSpPr>
                    <p:nvPr/>
                  </p:nvSpPr>
                  <p:spPr bwMode="auto">
                    <a:xfrm>
                      <a:off x="827" y="403"/>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nvGrpSpPr>
                  <p:cNvPr id="17433" name="Group 21"/>
                  <p:cNvGrpSpPr>
                    <a:grpSpLocks/>
                  </p:cNvGrpSpPr>
                  <p:nvPr/>
                </p:nvGrpSpPr>
                <p:grpSpPr bwMode="auto">
                  <a:xfrm>
                    <a:off x="344" y="164"/>
                    <a:ext cx="596" cy="595"/>
                    <a:chOff x="344" y="164"/>
                    <a:chExt cx="596" cy="595"/>
                  </a:xfrm>
                </p:grpSpPr>
                <p:sp>
                  <p:nvSpPr>
                    <p:cNvPr id="17434" name="Oval 22"/>
                    <p:cNvSpPr>
                      <a:spLocks noChangeArrowheads="1"/>
                    </p:cNvSpPr>
                    <p:nvPr/>
                  </p:nvSpPr>
                  <p:spPr bwMode="auto">
                    <a:xfrm>
                      <a:off x="344" y="164"/>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5" name="Oval 23"/>
                    <p:cNvSpPr>
                      <a:spLocks noChangeArrowheads="1"/>
                    </p:cNvSpPr>
                    <p:nvPr/>
                  </p:nvSpPr>
                  <p:spPr bwMode="auto">
                    <a:xfrm>
                      <a:off x="390" y="208"/>
                      <a:ext cx="505" cy="5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6" name="Oval 24"/>
                    <p:cNvSpPr>
                      <a:spLocks noChangeArrowheads="1"/>
                    </p:cNvSpPr>
                    <p:nvPr/>
                  </p:nvSpPr>
                  <p:spPr bwMode="auto">
                    <a:xfrm>
                      <a:off x="437" y="255"/>
                      <a:ext cx="411" cy="41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7" name="Oval 25"/>
                    <p:cNvSpPr>
                      <a:spLocks noChangeArrowheads="1"/>
                    </p:cNvSpPr>
                    <p:nvPr/>
                  </p:nvSpPr>
                  <p:spPr bwMode="auto">
                    <a:xfrm>
                      <a:off x="490" y="305"/>
                      <a:ext cx="305"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8" name="Oval 26"/>
                    <p:cNvSpPr>
                      <a:spLocks noChangeArrowheads="1"/>
                    </p:cNvSpPr>
                    <p:nvPr/>
                  </p:nvSpPr>
                  <p:spPr bwMode="auto">
                    <a:xfrm>
                      <a:off x="546" y="365"/>
                      <a:ext cx="193"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9" name="Oval 27"/>
                    <p:cNvSpPr>
                      <a:spLocks noChangeArrowheads="1"/>
                    </p:cNvSpPr>
                    <p:nvPr/>
                  </p:nvSpPr>
                  <p:spPr bwMode="auto">
                    <a:xfrm>
                      <a:off x="590" y="409"/>
                      <a:ext cx="105"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0" name="Oval 28"/>
                    <p:cNvSpPr>
                      <a:spLocks noChangeArrowheads="1"/>
                    </p:cNvSpPr>
                    <p:nvPr/>
                  </p:nvSpPr>
                  <p:spPr bwMode="auto">
                    <a:xfrm>
                      <a:off x="618" y="436"/>
                      <a:ext cx="49"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grpSp>
              <p:nvGrpSpPr>
                <p:cNvPr id="17423" name="Group 29"/>
                <p:cNvGrpSpPr>
                  <a:grpSpLocks/>
                </p:cNvGrpSpPr>
                <p:nvPr/>
              </p:nvGrpSpPr>
              <p:grpSpPr bwMode="auto">
                <a:xfrm>
                  <a:off x="720" y="1503"/>
                  <a:ext cx="596" cy="594"/>
                  <a:chOff x="144" y="123"/>
                  <a:chExt cx="596" cy="594"/>
                </a:xfrm>
              </p:grpSpPr>
              <p:sp>
                <p:nvSpPr>
                  <p:cNvPr id="17424" name="Oval 30"/>
                  <p:cNvSpPr>
                    <a:spLocks noChangeArrowheads="1"/>
                  </p:cNvSpPr>
                  <p:nvPr/>
                </p:nvSpPr>
                <p:spPr bwMode="auto">
                  <a:xfrm>
                    <a:off x="144" y="123"/>
                    <a:ext cx="596" cy="59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5" name="Oval 31"/>
                  <p:cNvSpPr>
                    <a:spLocks noChangeArrowheads="1"/>
                  </p:cNvSpPr>
                  <p:nvPr/>
                </p:nvSpPr>
                <p:spPr bwMode="auto">
                  <a:xfrm>
                    <a:off x="188" y="167"/>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6" name="Oval 32"/>
                  <p:cNvSpPr>
                    <a:spLocks noChangeArrowheads="1"/>
                  </p:cNvSpPr>
                  <p:nvPr/>
                </p:nvSpPr>
                <p:spPr bwMode="auto">
                  <a:xfrm>
                    <a:off x="236" y="215"/>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7" name="Oval 33"/>
                  <p:cNvSpPr>
                    <a:spLocks noChangeArrowheads="1"/>
                  </p:cNvSpPr>
                  <p:nvPr/>
                </p:nvSpPr>
                <p:spPr bwMode="auto">
                  <a:xfrm>
                    <a:off x="290" y="265"/>
                    <a:ext cx="304"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8" name="Oval 34"/>
                  <p:cNvSpPr>
                    <a:spLocks noChangeArrowheads="1"/>
                  </p:cNvSpPr>
                  <p:nvPr/>
                </p:nvSpPr>
                <p:spPr bwMode="auto">
                  <a:xfrm>
                    <a:off x="346" y="325"/>
                    <a:ext cx="192" cy="19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9" name="Oval 35"/>
                  <p:cNvSpPr>
                    <a:spLocks noChangeArrowheads="1"/>
                  </p:cNvSpPr>
                  <p:nvPr/>
                </p:nvSpPr>
                <p:spPr bwMode="auto">
                  <a:xfrm>
                    <a:off x="390" y="369"/>
                    <a:ext cx="104" cy="10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0" name="Oval 36"/>
                  <p:cNvSpPr>
                    <a:spLocks noChangeArrowheads="1"/>
                  </p:cNvSpPr>
                  <p:nvPr/>
                </p:nvSpPr>
                <p:spPr bwMode="auto">
                  <a:xfrm>
                    <a:off x="418" y="396"/>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21" name="Rectangle 37"/>
              <p:cNvSpPr>
                <a:spLocks noChangeArrowheads="1"/>
              </p:cNvSpPr>
              <p:nvPr/>
            </p:nvSpPr>
            <p:spPr bwMode="auto">
              <a:xfrm>
                <a:off x="2724" y="108"/>
                <a:ext cx="822" cy="70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12" name="Rectangle 2"/>
          <p:cNvSpPr>
            <a:spLocks noGrp="1" noChangeArrowheads="1"/>
          </p:cNvSpPr>
          <p:nvPr>
            <p:ph type="ctrTitle"/>
          </p:nvPr>
        </p:nvSpPr>
        <p:spPr>
          <a:xfrm>
            <a:off x="685800" y="2286000"/>
            <a:ext cx="7772400" cy="1752600"/>
          </a:xfrm>
        </p:spPr>
        <p:txBody>
          <a:bodyPr/>
          <a:lstStyle/>
          <a:p>
            <a:pPr eaLnBrk="1" hangingPunct="1"/>
            <a:r>
              <a:rPr lang="en-US" sz="3600" dirty="0" smtClean="0">
                <a:ea typeface="ＭＳ Ｐゴシック" charset="0"/>
                <a:cs typeface="ＭＳ Ｐゴシック" charset="0"/>
              </a:rPr>
              <a:t>90</a:t>
            </a:r>
            <a:r>
              <a:rPr lang="en-US" sz="3600" baseline="30000" dirty="0" smtClean="0">
                <a:ea typeface="ＭＳ Ｐゴシック" charset="0"/>
                <a:cs typeface="ＭＳ Ｐゴシック" charset="0"/>
              </a:rPr>
              <a:t>th</a:t>
            </a:r>
            <a:r>
              <a:rPr lang="en-US" sz="3600" dirty="0" smtClean="0">
                <a:ea typeface="ＭＳ Ｐゴシック" charset="0"/>
                <a:cs typeface="ＭＳ Ｐゴシック" charset="0"/>
              </a:rPr>
              <a:t> </a:t>
            </a:r>
            <a:r>
              <a:rPr lang="en-US" sz="3600" dirty="0">
                <a:ea typeface="ＭＳ Ｐゴシック" charset="0"/>
                <a:cs typeface="ＭＳ Ｐゴシック" charset="0"/>
              </a:rPr>
              <a:t>Session of meetings of the </a:t>
            </a:r>
            <a:br>
              <a:rPr lang="en-US" sz="3600" dirty="0">
                <a:ea typeface="ＭＳ Ｐゴシック" charset="0"/>
                <a:cs typeface="ＭＳ Ｐゴシック" charset="0"/>
              </a:rPr>
            </a:br>
            <a:r>
              <a:rPr lang="en-US" sz="3600" dirty="0">
                <a:ea typeface="ＭＳ Ｐゴシック" charset="0"/>
                <a:cs typeface="ＭＳ Ｐゴシック" charset="0"/>
              </a:rPr>
              <a:t>IEEE 802.15 Working Group </a:t>
            </a:r>
            <a:br>
              <a:rPr lang="en-US" sz="3600" dirty="0">
                <a:ea typeface="ＭＳ Ｐゴシック" charset="0"/>
                <a:cs typeface="ＭＳ Ｐゴシック" charset="0"/>
              </a:rPr>
            </a:br>
            <a:r>
              <a:rPr lang="en-US" sz="3600" dirty="0">
                <a:ea typeface="ＭＳ Ｐゴシック" charset="0"/>
                <a:cs typeface="ＭＳ Ｐゴシック" charset="0"/>
              </a:rPr>
              <a:t>for Wireless Personal Area Networks</a:t>
            </a:r>
          </a:p>
        </p:txBody>
      </p:sp>
      <p:sp>
        <p:nvSpPr>
          <p:cNvPr id="17413" name="Rectangle 3"/>
          <p:cNvSpPr>
            <a:spLocks noGrp="1" noChangeArrowheads="1"/>
          </p:cNvSpPr>
          <p:nvPr>
            <p:ph type="subTitle" idx="1"/>
          </p:nvPr>
        </p:nvSpPr>
        <p:spPr>
          <a:xfrm>
            <a:off x="912813" y="3998913"/>
            <a:ext cx="7467600" cy="2286000"/>
          </a:xfrm>
        </p:spPr>
        <p:txBody>
          <a:bodyPr/>
          <a:lstStyle/>
          <a:p>
            <a:pPr eaLnBrk="1" hangingPunct="1">
              <a:lnSpc>
                <a:spcPct val="70000"/>
              </a:lnSpc>
            </a:pPr>
            <a:endParaRPr lang="en-US" sz="2400" b="1" dirty="0">
              <a:solidFill>
                <a:srgbClr val="898989"/>
              </a:solidFill>
              <a:ea typeface="ＭＳ Ｐゴシック" charset="0"/>
              <a:cs typeface="ＭＳ Ｐゴシック" charset="0"/>
            </a:endParaRPr>
          </a:p>
          <a:p>
            <a:pPr eaLnBrk="1" hangingPunct="1">
              <a:lnSpc>
                <a:spcPct val="70000"/>
              </a:lnSpc>
            </a:pPr>
            <a:r>
              <a:rPr lang="en-US" sz="2400" b="1" dirty="0" smtClean="0">
                <a:solidFill>
                  <a:srgbClr val="898989"/>
                </a:solidFill>
                <a:ea typeface="ＭＳ Ｐゴシック" charset="0"/>
                <a:cs typeface="ＭＳ Ｐゴシック" charset="0"/>
              </a:rPr>
              <a:t>May 11-14, </a:t>
            </a:r>
            <a:r>
              <a:rPr lang="en-US" sz="2400" b="1" dirty="0" smtClean="0">
                <a:solidFill>
                  <a:srgbClr val="898989"/>
                </a:solidFill>
                <a:ea typeface="ＭＳ Ｐゴシック" charset="0"/>
                <a:cs typeface="ＭＳ Ｐゴシック" charset="0"/>
              </a:rPr>
              <a:t>2014</a:t>
            </a:r>
            <a:endParaRPr lang="en-US" sz="2400" b="1" dirty="0">
              <a:solidFill>
                <a:srgbClr val="898989"/>
              </a:solidFill>
              <a:ea typeface="ＭＳ Ｐゴシック" charset="0"/>
              <a:cs typeface="ＭＳ Ｐゴシック" charset="0"/>
            </a:endParaRPr>
          </a:p>
          <a:p>
            <a:pPr eaLnBrk="1" hangingPunct="1">
              <a:lnSpc>
                <a:spcPct val="70000"/>
              </a:lnSpc>
            </a:pPr>
            <a:endParaRPr lang="en-US" sz="2400" dirty="0" smtClean="0">
              <a:solidFill>
                <a:srgbClr val="898989"/>
              </a:solidFill>
              <a:ea typeface="ＭＳ Ｐゴシック" charset="0"/>
              <a:cs typeface="ＭＳ Ｐゴシック" charset="0"/>
            </a:endParaRPr>
          </a:p>
          <a:p>
            <a:pPr eaLnBrk="1" fontAlgn="ctr" hangingPunct="1">
              <a:lnSpc>
                <a:spcPct val="70000"/>
              </a:lnSpc>
            </a:pPr>
            <a:r>
              <a:rPr lang="en-US" altLang="zh-TW" sz="2000" b="1" dirty="0" err="1" smtClean="0">
                <a:solidFill>
                  <a:srgbClr val="898989"/>
                </a:solidFill>
                <a:ea typeface="ＭＳ Ｐゴシック" charset="0"/>
                <a:cs typeface="ＭＳ Ｐゴシック" charset="0"/>
              </a:rPr>
              <a:t>Hiton</a:t>
            </a:r>
            <a:r>
              <a:rPr lang="en-US" altLang="zh-TW" sz="2000" b="1" dirty="0" smtClean="0">
                <a:solidFill>
                  <a:srgbClr val="898989"/>
                </a:solidFill>
                <a:ea typeface="ＭＳ Ｐゴシック" charset="0"/>
                <a:cs typeface="ＭＳ Ｐゴシック" charset="0"/>
              </a:rPr>
              <a:t> Waikoloa Village</a:t>
            </a:r>
            <a:endParaRPr lang="en-US" altLang="zh-TW" sz="2000" b="1" dirty="0" smtClean="0">
              <a:solidFill>
                <a:srgbClr val="898989"/>
              </a:solidFill>
              <a:ea typeface="ＭＳ Ｐゴシック" charset="0"/>
              <a:cs typeface="ＭＳ Ｐゴシック" charset="0"/>
            </a:endParaRPr>
          </a:p>
          <a:p>
            <a:pPr eaLnBrk="1" fontAlgn="ctr" hangingPunct="1">
              <a:lnSpc>
                <a:spcPct val="70000"/>
              </a:lnSpc>
            </a:pPr>
            <a:r>
              <a:rPr lang="en-US" altLang="zh-TW" sz="2000" b="1" dirty="0" smtClean="0">
                <a:solidFill>
                  <a:srgbClr val="898989"/>
                </a:solidFill>
                <a:ea typeface="ＭＳ Ｐゴシック" charset="0"/>
                <a:cs typeface="ＭＳ Ｐゴシック" charset="0"/>
              </a:rPr>
              <a:t>Kona, HI, USA</a:t>
            </a:r>
            <a:endParaRPr lang="en-US" altLang="zh-TW" sz="2000" b="1" dirty="0">
              <a:solidFill>
                <a:srgbClr val="898989"/>
              </a:solidFill>
              <a:ea typeface="ＭＳ Ｐゴシック" charset="0"/>
              <a:cs typeface="ＭＳ Ｐゴシック" charset="0"/>
            </a:endParaRPr>
          </a:p>
        </p:txBody>
      </p:sp>
      <p:sp>
        <p:nvSpPr>
          <p:cNvPr id="17414" name="Rectangle 9"/>
          <p:cNvSpPr>
            <a:spLocks noChangeArrowheads="1"/>
          </p:cNvSpPr>
          <p:nvPr/>
        </p:nvSpPr>
        <p:spPr bwMode="auto">
          <a:xfrm>
            <a:off x="8112125" y="6429375"/>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p>
            <a:endParaRPr lang="en-US">
              <a:latin typeface="Calibri" charset="0"/>
            </a:endParaRPr>
          </a:p>
        </p:txBody>
      </p:sp>
      <p:sp>
        <p:nvSpPr>
          <p:cNvPr id="17415"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May 2014</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945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4FCED83-8593-DB40-AF68-2347D567E4FA}" type="slidenum">
              <a:rPr lang="en-US" sz="1200">
                <a:solidFill>
                  <a:srgbClr val="898989"/>
                </a:solidFill>
                <a:latin typeface="Calibri" charset="0"/>
              </a:rPr>
              <a:pPr eaLnBrk="1" hangingPunct="1"/>
              <a:t>3</a:t>
            </a:fld>
            <a:endParaRPr lang="en-US" sz="1200">
              <a:solidFill>
                <a:srgbClr val="898989"/>
              </a:solidFill>
              <a:latin typeface="Calibri" charset="0"/>
            </a:endParaRPr>
          </a:p>
        </p:txBody>
      </p:sp>
      <p:sp>
        <p:nvSpPr>
          <p:cNvPr id="19459"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MEETING RESOURCES</a:t>
            </a:r>
          </a:p>
        </p:txBody>
      </p:sp>
      <p:sp>
        <p:nvSpPr>
          <p:cNvPr id="19460" name="Rectangle 3"/>
          <p:cNvSpPr>
            <a:spLocks noGrp="1" noChangeArrowheads="1"/>
          </p:cNvSpPr>
          <p:nvPr>
            <p:ph type="body" idx="1"/>
          </p:nvPr>
        </p:nvSpPr>
        <p:spPr>
          <a:xfrm>
            <a:off x="457200" y="1295400"/>
            <a:ext cx="8382000" cy="4525963"/>
          </a:xfrm>
          <a:prstGeom prst="callout2">
            <a:avLst/>
          </a:prstGeom>
          <a:ln>
            <a:noFill/>
          </a:ln>
        </p:spPr>
        <p:txBody>
          <a:bodyPr/>
          <a:lstStyle/>
          <a:p>
            <a:pPr algn="just" eaLnBrk="1" hangingPunct="1">
              <a:lnSpc>
                <a:spcPct val="90000"/>
              </a:lnSpc>
            </a:pPr>
            <a:r>
              <a:rPr lang="en-US" sz="2400" dirty="0">
                <a:ea typeface="ＭＳ Ｐゴシック" charset="0"/>
                <a:cs typeface="ＭＳ Ｐゴシック" charset="0"/>
              </a:rPr>
              <a:t>Wireless Network</a:t>
            </a:r>
          </a:p>
          <a:p>
            <a:pPr lvl="1" algn="just" eaLnBrk="1" hangingPunct="1">
              <a:lnSpc>
                <a:spcPct val="90000"/>
              </a:lnSpc>
            </a:pPr>
            <a:r>
              <a:rPr lang="en-US" sz="2000" dirty="0">
                <a:ea typeface="ＭＳ Ｐゴシック" charset="0"/>
              </a:rPr>
              <a:t>IEEE 802.11 </a:t>
            </a:r>
            <a:r>
              <a:rPr lang="en-US" sz="2000" dirty="0" smtClean="0">
                <a:ea typeface="ＭＳ Ｐゴシック" charset="0"/>
              </a:rPr>
              <a:t>a/g/n </a:t>
            </a:r>
            <a:r>
              <a:rPr lang="en-US" sz="2000" dirty="0">
                <a:ea typeface="ＭＳ Ｐゴシック" charset="0"/>
              </a:rPr>
              <a:t>coverage in all meeting rooms</a:t>
            </a:r>
          </a:p>
          <a:p>
            <a:pPr lvl="1" algn="just" eaLnBrk="1" hangingPunct="1">
              <a:lnSpc>
                <a:spcPct val="90000"/>
              </a:lnSpc>
            </a:pPr>
            <a:r>
              <a:rPr lang="en-US" sz="2000" dirty="0" smtClean="0">
                <a:ea typeface="ＭＳ Ｐゴシック" charset="0"/>
              </a:rPr>
              <a:t>SSID</a:t>
            </a:r>
            <a:r>
              <a:rPr lang="en-US" sz="2000" dirty="0">
                <a:ea typeface="ＭＳ Ｐゴシック" charset="0"/>
              </a:rPr>
              <a:t>: </a:t>
            </a:r>
            <a:r>
              <a:rPr lang="en-US" sz="2000" b="1" dirty="0" smtClean="0">
                <a:solidFill>
                  <a:srgbClr val="FF0000"/>
                </a:solidFill>
                <a:ea typeface="ＭＳ Ｐゴシック" charset="0"/>
              </a:rPr>
              <a:t>Verilan-secure</a:t>
            </a:r>
          </a:p>
          <a:p>
            <a:pPr lvl="1" algn="just" eaLnBrk="1" hangingPunct="1">
              <a:lnSpc>
                <a:spcPct val="90000"/>
              </a:lnSpc>
            </a:pPr>
            <a:r>
              <a:rPr lang="en-US" sz="2000" dirty="0" smtClean="0">
                <a:ea typeface="ＭＳ Ｐゴシック" charset="0"/>
              </a:rPr>
              <a:t>WPA2 PSK Password: </a:t>
            </a:r>
            <a:r>
              <a:rPr lang="en-US" sz="2000" b="1" dirty="0" err="1" smtClean="0">
                <a:solidFill>
                  <a:srgbClr val="FF0000"/>
                </a:solidFill>
                <a:ea typeface="ＭＳ Ｐゴシック" charset="0"/>
              </a:rPr>
              <a:t>ieeeieee</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Links to Document </a:t>
            </a:r>
            <a:r>
              <a:rPr lang="en-US" sz="2400" b="1" dirty="0" smtClean="0">
                <a:ea typeface="ＭＳ Ｐゴシック" charset="0"/>
                <a:cs typeface="ＭＳ Ｐゴシック" charset="0"/>
              </a:rPr>
              <a:t>DOWNLOADS</a:t>
            </a:r>
            <a:endParaRPr lang="en-US" sz="2400" dirty="0" smtClean="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3"/>
              </a:rPr>
              <a:t>http://newton.meeting.verilan.com</a:t>
            </a:r>
            <a:r>
              <a:rPr lang="en-US" sz="2000" dirty="0" smtClean="0">
                <a:ea typeface="ＭＳ Ｐゴシック" charset="0"/>
              </a:rPr>
              <a:t> </a:t>
            </a:r>
          </a:p>
          <a:p>
            <a:pPr algn="just" eaLnBrk="1" hangingPunct="1">
              <a:lnSpc>
                <a:spcPct val="90000"/>
              </a:lnSpc>
            </a:pPr>
            <a:r>
              <a:rPr lang="en-US" sz="2400" dirty="0" smtClean="0">
                <a:ea typeface="ＭＳ Ｐゴシック" charset="0"/>
                <a:cs typeface="ＭＳ Ｐゴシック" charset="0"/>
              </a:rPr>
              <a:t>Document </a:t>
            </a:r>
            <a:r>
              <a:rPr lang="en-US" sz="2400" b="1" dirty="0" smtClean="0">
                <a:ea typeface="ＭＳ Ｐゴシック" charset="0"/>
                <a:cs typeface="ＭＳ Ｐゴシック" charset="0"/>
              </a:rPr>
              <a:t>UPLOADS </a:t>
            </a:r>
            <a:r>
              <a:rPr lang="en-US" sz="2400" dirty="0" smtClean="0">
                <a:ea typeface="ＭＳ Ｐゴシック" charset="0"/>
                <a:cs typeface="ＭＳ Ｐゴシック" charset="0"/>
              </a:rPr>
              <a:t>and document control numbers </a:t>
            </a:r>
            <a:r>
              <a:rPr lang="en-US" sz="2400" b="1" dirty="0" smtClean="0">
                <a:ea typeface="ＭＳ Ｐゴシック" charset="0"/>
                <a:cs typeface="ＭＳ Ｐゴシック" charset="0"/>
              </a:rPr>
              <a:t>ONLY</a:t>
            </a:r>
          </a:p>
          <a:p>
            <a:pPr lvl="1" algn="just" eaLnBrk="1" hangingPunct="1">
              <a:lnSpc>
                <a:spcPct val="90000"/>
              </a:lnSpc>
            </a:pPr>
            <a:r>
              <a:rPr lang="en-US" sz="2000" dirty="0" smtClean="0">
                <a:ea typeface="ＭＳ Ｐゴシック" charset="0"/>
                <a:hlinkClick r:id="rId4"/>
              </a:rPr>
              <a:t>https</a:t>
            </a:r>
            <a:r>
              <a:rPr lang="en-US" sz="2000" dirty="0">
                <a:ea typeface="ＭＳ Ｐゴシック" charset="0"/>
                <a:hlinkClick r:id="rId4"/>
              </a:rPr>
              <a:t>://</a:t>
            </a:r>
            <a:r>
              <a:rPr lang="en-US" sz="2000" dirty="0" smtClean="0">
                <a:ea typeface="ＭＳ Ｐゴシック" charset="0"/>
                <a:hlinkClick r:id="rId4"/>
              </a:rPr>
              <a:t>mentor.ieee.org</a:t>
            </a:r>
            <a:r>
              <a:rPr lang="en-US" sz="2000" dirty="0" smtClean="0">
                <a:ea typeface="ＭＳ Ｐゴシック" charset="0"/>
              </a:rPr>
              <a:t> </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Attendance</a:t>
            </a:r>
            <a:endParaRPr lang="en-US" sz="2400" dirty="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5"/>
              </a:rPr>
              <a:t>https://imat.ieee.org</a:t>
            </a:r>
            <a:endParaRPr lang="en-US" sz="2000" b="1" u="wavyHeavy" dirty="0" smtClean="0">
              <a:ln w="1905"/>
              <a:solidFill>
                <a:srgbClr val="00CB00"/>
              </a:solidFill>
              <a:effectLst>
                <a:innerShdw blurRad="69850" dist="43180" dir="5400000">
                  <a:srgbClr val="000000">
                    <a:alpha val="65000"/>
                  </a:srgbClr>
                </a:innerShdw>
              </a:effectLst>
              <a:uFill>
                <a:solidFill>
                  <a:srgbClr val="FF0000"/>
                </a:solidFill>
              </a:uFill>
              <a:latin typeface="Chalkduster"/>
              <a:ea typeface="ＭＳ Ｐゴシック" charset="0"/>
            </a:endParaRPr>
          </a:p>
          <a:p>
            <a:pPr algn="just" eaLnBrk="1" hangingPunct="1">
              <a:lnSpc>
                <a:spcPct val="90000"/>
              </a:lnSpc>
            </a:pPr>
            <a:r>
              <a:rPr lang="en-US" sz="2400" dirty="0" smtClean="0">
                <a:ea typeface="ＭＳ Ｐゴシック" charset="0"/>
                <a:cs typeface="ＭＳ Ｐゴシック" charset="0"/>
              </a:rPr>
              <a:t>Verilan Network Help </a:t>
            </a:r>
            <a:r>
              <a:rPr lang="en-US" sz="2400" dirty="0" smtClean="0">
                <a:ea typeface="ＭＳ Ｐゴシック" charset="0"/>
                <a:cs typeface="ＭＳ Ｐゴシック" charset="0"/>
              </a:rPr>
              <a:t>Desk is located in the Grand Promenade near the Registration Desk.</a:t>
            </a:r>
            <a:endParaRPr lang="en-US" sz="2400" dirty="0" smtClean="0">
              <a:ea typeface="ＭＳ Ｐゴシック" charset="0"/>
              <a:cs typeface="ＭＳ Ｐゴシック" charset="0"/>
            </a:endParaRPr>
          </a:p>
          <a:p>
            <a:pPr lvl="1" algn="just" eaLnBrk="1" hangingPunct="1">
              <a:lnSpc>
                <a:spcPct val="90000"/>
              </a:lnSpc>
            </a:pPr>
            <a:r>
              <a:rPr lang="en-US" sz="2000" dirty="0" smtClean="0">
                <a:ea typeface="ＭＳ Ｐゴシック" charset="0"/>
              </a:rPr>
              <a:t>Visit </a:t>
            </a:r>
            <a:r>
              <a:rPr lang="en-US" sz="2000" dirty="0">
                <a:ea typeface="ＭＳ Ｐゴシック" charset="0"/>
              </a:rPr>
              <a:t>for ALL network related questions</a:t>
            </a:r>
          </a:p>
        </p:txBody>
      </p:sp>
      <p:sp>
        <p:nvSpPr>
          <p:cNvPr id="19461"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May 2014</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150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CBC48222-484B-AE4C-9AF1-EECB358D1BAA}" type="slidenum">
              <a:rPr lang="en-US" sz="1200">
                <a:solidFill>
                  <a:srgbClr val="898989"/>
                </a:solidFill>
                <a:latin typeface="Calibri" charset="0"/>
              </a:rPr>
              <a:pPr eaLnBrk="1" hangingPunct="1"/>
              <a:t>4</a:t>
            </a:fld>
            <a:endParaRPr lang="en-US" sz="1200">
              <a:solidFill>
                <a:srgbClr val="898989"/>
              </a:solidFill>
              <a:latin typeface="Calibri" charset="0"/>
            </a:endParaRPr>
          </a:p>
        </p:txBody>
      </p:sp>
      <p:sp>
        <p:nvSpPr>
          <p:cNvPr id="21507"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ATTENDANCE</a:t>
            </a:r>
          </a:p>
        </p:txBody>
      </p:sp>
      <p:sp>
        <p:nvSpPr>
          <p:cNvPr id="21508" name="Rectangle 3"/>
          <p:cNvSpPr>
            <a:spLocks noGrp="1" noChangeArrowheads="1"/>
          </p:cNvSpPr>
          <p:nvPr>
            <p:ph type="body" idx="1"/>
          </p:nvPr>
        </p:nvSpPr>
        <p:spPr/>
        <p:txBody>
          <a:bodyPr/>
          <a:lstStyle/>
          <a:p>
            <a:pPr algn="just" eaLnBrk="1" hangingPunct="1"/>
            <a:r>
              <a:rPr lang="en-US" sz="2400" dirty="0" smtClean="0">
                <a:ea typeface="ＭＳ Ｐゴシック" charset="0"/>
                <a:cs typeface="ＭＳ Ｐゴシック" charset="0"/>
              </a:rPr>
              <a:t>16 </a:t>
            </a:r>
            <a:r>
              <a:rPr lang="en-US" sz="2400" dirty="0">
                <a:ea typeface="ＭＳ Ｐゴシック" charset="0"/>
                <a:cs typeface="ＭＳ Ｐゴシック" charset="0"/>
              </a:rPr>
              <a:t>Regular Time </a:t>
            </a:r>
            <a:r>
              <a:rPr lang="en-US" sz="2400" dirty="0" smtClean="0">
                <a:ea typeface="ＭＳ Ｐゴシック" charset="0"/>
                <a:cs typeface="ＭＳ Ｐゴシック" charset="0"/>
              </a:rPr>
              <a:t>Slots</a:t>
            </a:r>
          </a:p>
          <a:p>
            <a:pPr algn="just" eaLnBrk="1" hangingPunct="1"/>
            <a:r>
              <a:rPr lang="en-US" sz="2400" dirty="0" smtClean="0">
                <a:ea typeface="ＭＳ Ｐゴシック" charset="0"/>
                <a:cs typeface="ＭＳ Ｐゴシック" charset="0"/>
              </a:rPr>
              <a:t>MUST </a:t>
            </a:r>
            <a:r>
              <a:rPr lang="en-US" sz="2400" dirty="0">
                <a:ea typeface="ＭＳ Ｐゴシック" charset="0"/>
                <a:cs typeface="ＭＳ Ｐゴシック" charset="0"/>
              </a:rPr>
              <a:t>attend at least </a:t>
            </a:r>
            <a:r>
              <a:rPr lang="en-US" sz="2400" dirty="0" smtClean="0">
                <a:ea typeface="ＭＳ Ｐゴシック" charset="0"/>
                <a:cs typeface="ＭＳ Ｐゴシック" charset="0"/>
              </a:rPr>
              <a:t>12 </a:t>
            </a:r>
            <a:r>
              <a:rPr lang="en-US" sz="2400" dirty="0">
                <a:ea typeface="ＭＳ Ｐゴシック" charset="0"/>
                <a:cs typeface="ＭＳ Ｐゴシック" charset="0"/>
              </a:rPr>
              <a:t>Time Slots to meet the </a:t>
            </a:r>
            <a:br>
              <a:rPr lang="en-US" sz="2400" dirty="0">
                <a:ea typeface="ＭＳ Ｐゴシック" charset="0"/>
                <a:cs typeface="ＭＳ Ｐゴシック" charset="0"/>
              </a:rPr>
            </a:br>
            <a:r>
              <a:rPr lang="en-US" sz="2400" dirty="0">
                <a:ea typeface="ＭＳ Ｐゴシック" charset="0"/>
                <a:cs typeface="ＭＳ Ｐゴシック" charset="0"/>
              </a:rPr>
              <a:t>minimum 75% attendance requirement.</a:t>
            </a:r>
          </a:p>
          <a:p>
            <a:pPr algn="just" eaLnBrk="1" hangingPunct="1"/>
            <a:r>
              <a:rPr lang="en-US" sz="2400" dirty="0">
                <a:ea typeface="ＭＳ Ｐゴシック" charset="0"/>
                <a:cs typeface="ＭＳ Ｐゴシック" charset="0"/>
              </a:rPr>
              <a:t>Attendance closes at the end of the 802.15 closing plenary on Thursday </a:t>
            </a:r>
            <a:r>
              <a:rPr lang="en-US" sz="2400" dirty="0" smtClean="0">
                <a:ea typeface="ＭＳ Ｐゴシック" charset="0"/>
                <a:cs typeface="ＭＳ Ｐゴシック" charset="0"/>
              </a:rPr>
              <a:t>evening. </a:t>
            </a:r>
            <a:endParaRPr lang="en-US" sz="2400" dirty="0">
              <a:ea typeface="ＭＳ Ｐゴシック" charset="0"/>
              <a:cs typeface="ＭＳ Ｐゴシック" charset="0"/>
            </a:endParaRPr>
          </a:p>
          <a:p>
            <a:pPr lvl="1" algn="just" eaLnBrk="1" hangingPunct="1"/>
            <a:r>
              <a:rPr lang="en-US" sz="2000" dirty="0">
                <a:ea typeface="ＭＳ Ｐゴシック" charset="0"/>
              </a:rPr>
              <a:t>All requests for corrections to attendance credit must be submitted to Rick Alfvin by the end of the closing plenary.</a:t>
            </a:r>
          </a:p>
          <a:p>
            <a:pPr algn="just" eaLnBrk="1" hangingPunct="1">
              <a:buFontTx/>
              <a:buNone/>
            </a:pPr>
            <a:endParaRPr lang="en-US" sz="2400" dirty="0">
              <a:ea typeface="ＭＳ Ｐゴシック" charset="0"/>
              <a:cs typeface="ＭＳ Ｐゴシック" charset="0"/>
            </a:endParaRPr>
          </a:p>
          <a:p>
            <a:pPr algn="just" eaLnBrk="1" hangingPunct="1"/>
            <a:endParaRPr lang="en-US" sz="2400" dirty="0">
              <a:ea typeface="ＭＳ Ｐゴシック" charset="0"/>
              <a:cs typeface="ＭＳ Ｐゴシック" charset="0"/>
            </a:endParaRPr>
          </a:p>
        </p:txBody>
      </p:sp>
      <p:sp>
        <p:nvSpPr>
          <p:cNvPr id="21509"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May 2014</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253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1CB5E0AA-2C59-DD45-B386-B23DB82E5E19}" type="slidenum">
              <a:rPr lang="en-US" sz="1200">
                <a:solidFill>
                  <a:srgbClr val="898989"/>
                </a:solidFill>
                <a:latin typeface="Calibri" charset="0"/>
              </a:rPr>
              <a:pPr eaLnBrk="1" hangingPunct="1"/>
              <a:t>5</a:t>
            </a:fld>
            <a:endParaRPr lang="en-US" sz="1200">
              <a:solidFill>
                <a:srgbClr val="898989"/>
              </a:solidFill>
              <a:latin typeface="Calibri" charset="0"/>
            </a:endParaRPr>
          </a:p>
        </p:txBody>
      </p:sp>
      <p:sp>
        <p:nvSpPr>
          <p:cNvPr id="22531" name="Rectangle 2"/>
          <p:cNvSpPr>
            <a:spLocks noGrp="1" noChangeArrowheads="1"/>
          </p:cNvSpPr>
          <p:nvPr>
            <p:ph type="title"/>
          </p:nvPr>
        </p:nvSpPr>
        <p:spPr>
          <a:xfrm>
            <a:off x="457200" y="533400"/>
            <a:ext cx="8229600" cy="1143000"/>
          </a:xfrm>
        </p:spPr>
        <p:txBody>
          <a:bodyPr/>
          <a:lstStyle/>
          <a:p>
            <a:pPr eaLnBrk="1" hangingPunct="1"/>
            <a:r>
              <a:rPr lang="en-US" sz="3200" dirty="0">
                <a:ea typeface="ＭＳ Ｐゴシック" charset="0"/>
                <a:cs typeface="ＭＳ Ｐゴシック" charset="0"/>
              </a:rPr>
              <a:t>802.15 WG VOTERS SUMMARY</a:t>
            </a:r>
          </a:p>
        </p:txBody>
      </p:sp>
      <p:sp>
        <p:nvSpPr>
          <p:cNvPr id="22532" name="Rectangle 3"/>
          <p:cNvSpPr>
            <a:spLocks noGrp="1" noChangeArrowheads="1"/>
          </p:cNvSpPr>
          <p:nvPr>
            <p:ph type="body" idx="1"/>
          </p:nvPr>
        </p:nvSpPr>
        <p:spPr/>
        <p:txBody>
          <a:bodyPr/>
          <a:lstStyle/>
          <a:p>
            <a:pPr algn="just" eaLnBrk="1" hangingPunct="1"/>
            <a:r>
              <a:rPr lang="en-US" sz="2400" dirty="0">
                <a:ea typeface="ＭＳ Ｐゴシック" charset="0"/>
                <a:cs typeface="ＭＳ Ｐゴシック" charset="0"/>
              </a:rPr>
              <a:t>As of </a:t>
            </a:r>
            <a:r>
              <a:rPr lang="en-US" sz="2400" dirty="0" smtClean="0">
                <a:ea typeface="ＭＳ Ｐゴシック" charset="0"/>
                <a:cs typeface="ＭＳ Ｐゴシック" charset="0"/>
              </a:rPr>
              <a:t>May 10, </a:t>
            </a:r>
            <a:r>
              <a:rPr lang="en-US" sz="2400" dirty="0" smtClean="0">
                <a:ea typeface="ＭＳ Ｐゴシック" charset="0"/>
                <a:cs typeface="ＭＳ Ｐゴシック" charset="0"/>
              </a:rPr>
              <a:t>2014</a:t>
            </a:r>
          </a:p>
          <a:p>
            <a:pPr lvl="1" algn="just" eaLnBrk="1" hangingPunct="1"/>
            <a:r>
              <a:rPr lang="en-US" sz="2000" dirty="0" smtClean="0">
                <a:ea typeface="ＭＳ Ｐゴシック" charset="0"/>
              </a:rPr>
              <a:t>120 </a:t>
            </a:r>
            <a:r>
              <a:rPr lang="en-US" sz="2000" dirty="0" smtClean="0">
                <a:ea typeface="ＭＳ Ｐゴシック" charset="0"/>
              </a:rPr>
              <a:t>Voters</a:t>
            </a:r>
          </a:p>
          <a:p>
            <a:pPr lvl="1" algn="just" eaLnBrk="1" hangingPunct="1"/>
            <a:r>
              <a:rPr lang="en-US" sz="2000" dirty="0" smtClean="0">
                <a:ea typeface="ＭＳ Ｐゴシック" charset="0"/>
              </a:rPr>
              <a:t>  </a:t>
            </a:r>
            <a:r>
              <a:rPr lang="en-US" sz="2000" dirty="0" smtClean="0">
                <a:ea typeface="ＭＳ Ｐゴシック" charset="0"/>
              </a:rPr>
              <a:t>12 </a:t>
            </a:r>
            <a:r>
              <a:rPr lang="en-US" sz="2000" dirty="0" smtClean="0">
                <a:ea typeface="ＭＳ Ｐゴシック" charset="0"/>
              </a:rPr>
              <a:t>Nearly voters</a:t>
            </a:r>
            <a:endParaRPr lang="en-US" sz="2000" dirty="0">
              <a:ea typeface="ＭＳ Ｐゴシック" charset="0"/>
            </a:endParaRPr>
          </a:p>
          <a:p>
            <a:pPr lvl="1" algn="just" eaLnBrk="1" hangingPunct="1"/>
            <a:r>
              <a:rPr lang="en-US" sz="2000" dirty="0" smtClean="0">
                <a:ea typeface="ＭＳ Ｐゴシック" charset="0"/>
              </a:rPr>
              <a:t>  </a:t>
            </a:r>
            <a:r>
              <a:rPr lang="en-US" sz="2000" dirty="0" smtClean="0">
                <a:ea typeface="ＭＳ Ｐゴシック" charset="0"/>
              </a:rPr>
              <a:t>52 </a:t>
            </a:r>
            <a:r>
              <a:rPr lang="en-US" sz="2000" dirty="0" smtClean="0">
                <a:ea typeface="ＭＳ Ｐゴシック" charset="0"/>
              </a:rPr>
              <a:t>Aspirants</a:t>
            </a:r>
            <a:endParaRPr lang="en-US" sz="2000" dirty="0">
              <a:ea typeface="ＭＳ Ｐゴシック" charset="0"/>
            </a:endParaRPr>
          </a:p>
        </p:txBody>
      </p:sp>
      <p:sp>
        <p:nvSpPr>
          <p:cNvPr id="22533"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May 2014</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Letter Ballots</a:t>
            </a:r>
            <a:endParaRPr lang="en-US" dirty="0"/>
          </a:p>
        </p:txBody>
      </p:sp>
      <p:sp>
        <p:nvSpPr>
          <p:cNvPr id="3" name="Content Placeholder 2"/>
          <p:cNvSpPr>
            <a:spLocks noGrp="1"/>
          </p:cNvSpPr>
          <p:nvPr>
            <p:ph idx="1"/>
          </p:nvPr>
        </p:nvSpPr>
        <p:spPr/>
        <p:txBody>
          <a:bodyPr/>
          <a:lstStyle/>
          <a:p>
            <a:r>
              <a:rPr lang="en-US" dirty="0" smtClean="0"/>
              <a:t>Three important things to remember</a:t>
            </a:r>
          </a:p>
          <a:p>
            <a:pPr marL="971550" lvl="1" indent="-514350">
              <a:buFont typeface="+mj-lt"/>
              <a:buAutoNum type="arabicPeriod"/>
            </a:pPr>
            <a:r>
              <a:rPr lang="en-US" dirty="0" smtClean="0"/>
              <a:t>Read the instructions.</a:t>
            </a:r>
          </a:p>
          <a:p>
            <a:pPr marL="971550" lvl="1" indent="-514350">
              <a:buFont typeface="+mj-lt"/>
              <a:buAutoNum type="arabicPeriod"/>
            </a:pPr>
            <a:r>
              <a:rPr lang="en-US" dirty="0" smtClean="0"/>
              <a:t>Pay attention to the instructions.</a:t>
            </a:r>
          </a:p>
          <a:p>
            <a:pPr marL="971550" lvl="1" indent="-514350">
              <a:buFont typeface="+mj-lt"/>
              <a:buAutoNum type="arabicPeriod"/>
            </a:pPr>
            <a:r>
              <a:rPr lang="en-US" dirty="0" smtClean="0"/>
              <a:t>Follow the instructions.</a:t>
            </a:r>
            <a:endParaRPr lang="en-US" dirty="0"/>
          </a:p>
        </p:txBody>
      </p:sp>
      <p:sp>
        <p:nvSpPr>
          <p:cNvPr id="4" name="Date Placeholder 3"/>
          <p:cNvSpPr>
            <a:spLocks noGrp="1"/>
          </p:cNvSpPr>
          <p:nvPr>
            <p:ph type="dt" sz="half" idx="10"/>
          </p:nvPr>
        </p:nvSpPr>
        <p:spPr/>
        <p:txBody>
          <a:bodyPr/>
          <a:lstStyle/>
          <a:p>
            <a:pPr>
              <a:defRPr/>
            </a:pPr>
            <a:r>
              <a:rPr lang="en-US" smtClean="0"/>
              <a:t>May 2014</a:t>
            </a:r>
            <a:endParaRPr lang="en-US" dirty="0"/>
          </a:p>
        </p:txBody>
      </p:sp>
      <p:sp>
        <p:nvSpPr>
          <p:cNvPr id="5" name="Footer Placeholder 4"/>
          <p:cNvSpPr>
            <a:spLocks noGrp="1"/>
          </p:cNvSpPr>
          <p:nvPr>
            <p:ph type="ftr" sz="quarter" idx="11"/>
          </p:nvPr>
        </p:nvSpPr>
        <p:spPr/>
        <p:txBody>
          <a:body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p>
            <a:pPr>
              <a:defRPr/>
            </a:pPr>
            <a:fld id="{C94C2560-65B5-9E45-8E57-2D2283183502}" type="slidenum">
              <a:rPr lang="en-US" smtClean="0"/>
              <a:pPr>
                <a:defRPr/>
              </a:pPr>
              <a:t>6</a:t>
            </a:fld>
            <a:endParaRPr lang="en-US"/>
          </a:p>
        </p:txBody>
      </p:sp>
    </p:spTree>
    <p:extLst>
      <p:ext uri="{BB962C8B-B14F-4D97-AF65-F5344CB8AC3E}">
        <p14:creationId xmlns:p14="http://schemas.microsoft.com/office/powerpoint/2010/main" val="29265467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355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0C2736E-B843-0D41-839B-1BF860A37BA6}" type="slidenum">
              <a:rPr lang="en-US" sz="1200">
                <a:solidFill>
                  <a:srgbClr val="898989"/>
                </a:solidFill>
                <a:latin typeface="Calibri" charset="0"/>
              </a:rPr>
              <a:pPr eaLnBrk="1" hangingPunct="1"/>
              <a:t>7</a:t>
            </a:fld>
            <a:endParaRPr lang="en-US" sz="1200">
              <a:solidFill>
                <a:srgbClr val="898989"/>
              </a:solidFill>
              <a:latin typeface="Calibri" charset="0"/>
            </a:endParaRPr>
          </a:p>
        </p:txBody>
      </p:sp>
      <p:sp>
        <p:nvSpPr>
          <p:cNvPr id="23555"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ea typeface="ＭＳ Ｐゴシック" charset="0"/>
                <a:cs typeface="ＭＳ Ｐゴシック" charset="0"/>
              </a:rPr>
              <a:t>Any questions?</a:t>
            </a:r>
          </a:p>
        </p:txBody>
      </p:sp>
      <p:sp>
        <p:nvSpPr>
          <p:cNvPr id="23556"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May 2014</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457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EEB45234-CC9E-E945-8C15-FDF916A429DA}" type="slidenum">
              <a:rPr lang="en-US" sz="1200">
                <a:solidFill>
                  <a:srgbClr val="898989"/>
                </a:solidFill>
                <a:latin typeface="Calibri" charset="0"/>
              </a:rPr>
              <a:pPr eaLnBrk="1" hangingPunct="1"/>
              <a:t>8</a:t>
            </a:fld>
            <a:endParaRPr lang="en-US" sz="1200">
              <a:solidFill>
                <a:srgbClr val="898989"/>
              </a:solidFill>
              <a:latin typeface="Calibri" charset="0"/>
            </a:endParaRPr>
          </a:p>
        </p:txBody>
      </p:sp>
      <p:sp>
        <p:nvSpPr>
          <p:cNvPr id="24580"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solidFill>
                  <a:schemeClr val="bg1"/>
                </a:solidFill>
                <a:ea typeface="ＭＳ Ｐゴシック" charset="0"/>
                <a:cs typeface="ＭＳ Ｐゴシック" charset="0"/>
              </a:rPr>
              <a:t>Thank you!</a:t>
            </a:r>
            <a:br>
              <a:rPr lang="en-US" sz="4800">
                <a:solidFill>
                  <a:schemeClr val="bg1"/>
                </a:solidFill>
                <a:ea typeface="ＭＳ Ｐゴシック" charset="0"/>
                <a:cs typeface="ＭＳ Ｐゴシック" charset="0"/>
              </a:rPr>
            </a:br>
            <a:r>
              <a:rPr lang="en-US" sz="4800">
                <a:solidFill>
                  <a:schemeClr val="bg1"/>
                </a:solidFill>
                <a:ea typeface="ＭＳ Ｐゴシック" charset="0"/>
                <a:cs typeface="ＭＳ Ｐゴシック" charset="0"/>
              </a:rPr>
              <a:t>…and have a great week</a:t>
            </a:r>
          </a:p>
        </p:txBody>
      </p:sp>
      <p:sp>
        <p:nvSpPr>
          <p:cNvPr id="24581"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May 2014</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838</TotalTime>
  <Words>316</Words>
  <Application>Microsoft Macintosh PowerPoint</Application>
  <PresentationFormat>On-screen Show (4:3)</PresentationFormat>
  <Paragraphs>86</Paragraphs>
  <Slides>8</Slides>
  <Notes>3</Notes>
  <HiddenSlides>1</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90th Session of meetings of the  IEEE 802.15 Working Group  for Wireless Personal Area Networks</vt:lpstr>
      <vt:lpstr>MEETING RESOURCES</vt:lpstr>
      <vt:lpstr>ATTENDANCE</vt:lpstr>
      <vt:lpstr>802.15 WG VOTERS SUMMARY</vt:lpstr>
      <vt:lpstr>WG Letter Ballots</vt:lpstr>
      <vt:lpstr>       Any questions?</vt:lpstr>
      <vt:lpstr>       Thank you! …and have a great week</vt:lpstr>
    </vt:vector>
  </TitlesOfParts>
  <Company>RLA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RLA</dc:creator>
  <cp:lastModifiedBy>Rick Alfvin</cp:lastModifiedBy>
  <cp:revision>97</cp:revision>
  <dcterms:created xsi:type="dcterms:W3CDTF">2010-05-17T00:50:00Z</dcterms:created>
  <dcterms:modified xsi:type="dcterms:W3CDTF">2014-05-12T15:17:13Z</dcterms:modified>
</cp:coreProperties>
</file>