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handoutMasterIdLst>
    <p:handoutMasterId r:id="rId12"/>
  </p:handoutMasterIdLst>
  <p:sldIdLst>
    <p:sldId id="259" r:id="rId2"/>
    <p:sldId id="264" r:id="rId3"/>
    <p:sldId id="266" r:id="rId4"/>
    <p:sldId id="267" r:id="rId5"/>
    <p:sldId id="268" r:id="rId6"/>
    <p:sldId id="269" r:id="rId7"/>
    <p:sldId id="270" r:id="rId8"/>
    <p:sldId id="271" r:id="rId9"/>
    <p:sldId id="272" r:id="rId1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5620"/>
    <p:restoredTop sz="96634" autoAdjust="0"/>
  </p:normalViewPr>
  <p:slideViewPr>
    <p:cSldViewPr>
      <p:cViewPr>
        <p:scale>
          <a:sx n="99" d="100"/>
          <a:sy n="99" d="100"/>
        </p:scale>
        <p:origin x="-2504" y="-33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handoutMaster" Target="handoutMasters/handoutMaster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14</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662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662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B63FDFD-3102-3049-A183-1639AB154947}" type="slidenum">
              <a:rPr lang="en-US"/>
              <a:pPr/>
              <a:t>3</a:t>
            </a:fld>
            <a:endParaRPr lang="en-US"/>
          </a:p>
        </p:txBody>
      </p:sp>
      <p:sp>
        <p:nvSpPr>
          <p:cNvPr id="26628"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711FCB9D-75C8-AE45-9137-8A7A20FF9FE9}" type="slidenum">
              <a:rPr lang="en-US"/>
              <a:pPr algn="r"/>
              <a:t>3</a:t>
            </a:fld>
            <a:endParaRPr lang="en-US"/>
          </a:p>
        </p:txBody>
      </p:sp>
      <p:sp>
        <p:nvSpPr>
          <p:cNvPr id="26629"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62" tIns="45028" rIns="91662" bIns="45028"/>
          <a:lstStyle/>
          <a:p>
            <a:pPr defTabSz="914400"/>
            <a:endParaRPr lang="en-GB">
              <a:latin typeface="Times New Roman" charset="0"/>
              <a:ea typeface="ＭＳ Ｐゴシック" charset="0"/>
              <a:cs typeface="ＭＳ Ｐゴシック" charset="0"/>
            </a:endParaRPr>
          </a:p>
        </p:txBody>
      </p:sp>
      <p:sp>
        <p:nvSpPr>
          <p:cNvPr id="26630" name="Rectangle 1027"/>
          <p:cNvSpPr>
            <a:spLocks noGrp="1" noRot="1" noChangeAspect="1" noChangeArrowheads="1" noTextEdit="1"/>
          </p:cNvSpPr>
          <p:nvPr>
            <p:ph type="sldImg"/>
          </p:nvPr>
        </p:nvSpPr>
        <p:spPr>
          <a:xfrm>
            <a:off x="1157288" y="701675"/>
            <a:ext cx="4624387" cy="3468688"/>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867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9AB7BD35-30BB-BF46-9732-13BA0757484F}" type="slidenum">
              <a:rPr lang="en-US"/>
              <a:pPr/>
              <a:t>4</a:t>
            </a:fld>
            <a:endParaRPr lang="en-US"/>
          </a:p>
        </p:txBody>
      </p:sp>
      <p:sp>
        <p:nvSpPr>
          <p:cNvPr id="28676"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3CF81E70-3440-824C-8AD1-947B4E232D14}" type="slidenum">
              <a:rPr lang="en-US"/>
              <a:pPr algn="r"/>
              <a:t>4</a:t>
            </a:fld>
            <a:endParaRPr lang="en-US"/>
          </a:p>
        </p:txBody>
      </p:sp>
      <p:sp>
        <p:nvSpPr>
          <p:cNvPr id="28677" name="Rectangle 2"/>
          <p:cNvSpPr>
            <a:spLocks noGrp="1" noRot="1" noChangeAspect="1" noChangeArrowheads="1" noTextEdit="1"/>
          </p:cNvSpPr>
          <p:nvPr>
            <p:ph type="sldImg"/>
          </p:nvPr>
        </p:nvSpPr>
        <p:spPr>
          <a:xfrm>
            <a:off x="1157288" y="701675"/>
            <a:ext cx="4624387" cy="3468688"/>
          </a:xfrm>
          <a:ln/>
        </p:spPr>
      </p:sp>
      <p:sp>
        <p:nvSpPr>
          <p:cNvPr id="2867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277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277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770CBF6E-EEED-2244-95D6-F632F099EA41}" type="slidenum">
              <a:rPr lang="en-US"/>
              <a:pPr/>
              <a:t>7</a:t>
            </a:fld>
            <a:endParaRPr lang="en-US"/>
          </a:p>
        </p:txBody>
      </p:sp>
      <p:sp>
        <p:nvSpPr>
          <p:cNvPr id="32772"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C77BC707-D005-DA4C-A2F7-A02FC5C411A4}" type="slidenum">
              <a:rPr lang="en-US"/>
              <a:pPr algn="r"/>
              <a:t>7</a:t>
            </a:fld>
            <a:endParaRPr lang="en-US"/>
          </a:p>
        </p:txBody>
      </p:sp>
      <p:sp>
        <p:nvSpPr>
          <p:cNvPr id="32773" name="Rectangle 2"/>
          <p:cNvSpPr>
            <a:spLocks noGrp="1" noRot="1" noChangeAspect="1" noChangeArrowheads="1" noTextEdit="1"/>
          </p:cNvSpPr>
          <p:nvPr>
            <p:ph type="sldImg"/>
          </p:nvPr>
        </p:nvSpPr>
        <p:spPr>
          <a:xfrm>
            <a:off x="1157288" y="701675"/>
            <a:ext cx="4624387" cy="3468688"/>
          </a:xfrm>
          <a:ln/>
        </p:spPr>
      </p:sp>
      <p:sp>
        <p:nvSpPr>
          <p:cNvPr id="3277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9</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January 14</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9</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&lt;January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&lt;January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&lt;January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&lt;January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&lt;January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&lt;January 2014&gt;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&lt;January 2014&gt;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&lt;January 2014&gt;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&lt;January 2014&gt;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&lt;January 2014&gt;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&lt;January 2014&gt;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smtClean="0"/>
              <a:t>&lt;January 2014&gt;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14-0033</a:t>
            </a:r>
            <a:r>
              <a:rPr lang="en-US" b="1" dirty="0" smtClean="0"/>
              <a:t>-00-0mag</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 Id="rId3" Type="http://schemas.openxmlformats.org/officeDocument/2006/relationships/hyperlink" Target="http://ieee802.org/Mike_Spring_Article_on_Stds_Proces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SC Opening/ </a:t>
            </a:r>
            <a:r>
              <a:rPr lang="en-US" sz="1600" dirty="0">
                <a:solidFill>
                  <a:srgbClr val="FF0000"/>
                </a:solidFill>
                <a:latin typeface="Times New Roman" pitchFamily="18" charset="0"/>
                <a:ea typeface="ＭＳ Ｐゴシック" pitchFamily="-65" charset="-128"/>
                <a:cs typeface="+mn-cs"/>
              </a:rPr>
              <a:t>Report for </a:t>
            </a:r>
            <a:r>
              <a:rPr lang="en-US" sz="1600" dirty="0" smtClean="0">
                <a:solidFill>
                  <a:srgbClr val="FF0000"/>
                </a:solidFill>
                <a:latin typeface="Times New Roman" pitchFamily="18" charset="0"/>
                <a:ea typeface="ＭＳ Ｐゴシック" pitchFamily="-65" charset="-128"/>
                <a:cs typeface="+mn-cs"/>
              </a:rPr>
              <a:t>Jan 2014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19 Jan 2014</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SC </a:t>
            </a:r>
            <a:r>
              <a:rPr lang="en-US" sz="1600" dirty="0">
                <a:latin typeface="Times New Roman" pitchFamily="18" charset="0"/>
                <a:ea typeface="ＭＳ Ｐゴシック" pitchFamily="-65" charset="-128"/>
                <a:cs typeface="+mn-cs"/>
              </a:rPr>
              <a:t>Opening Report for </a:t>
            </a:r>
            <a:r>
              <a:rPr lang="en-US" sz="1600" dirty="0" smtClean="0">
                <a:latin typeface="Times New Roman" pitchFamily="18" charset="0"/>
                <a:ea typeface="ＭＳ Ｐゴシック" pitchFamily="-65" charset="-128"/>
                <a:cs typeface="+mn-cs"/>
              </a:rPr>
              <a:t>January 2014 </a:t>
            </a:r>
            <a:r>
              <a:rPr lang="en-US" sz="1600" dirty="0">
                <a:latin typeface="Times New Roman" pitchFamily="18" charset="0"/>
                <a:ea typeface="ＭＳ Ｐゴシック" pitchFamily="-65" charset="-128"/>
                <a:cs typeface="+mn-cs"/>
              </a:rPr>
              <a:t>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latin typeface="Times New Roman" pitchFamily="18" charset="0"/>
                <a:ea typeface="ＭＳ Ｐゴシック" pitchFamily="-65" charset="-128"/>
                <a:cs typeface="+mn-cs"/>
              </a:rPr>
              <a:t>Opening 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Jan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&lt;January 2014&gt;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&lt;January 2014&gt;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a:t>
            </a:fld>
            <a:endParaRPr lang="en-US"/>
          </a:p>
        </p:txBody>
      </p:sp>
      <p:sp>
        <p:nvSpPr>
          <p:cNvPr id="21509" name="Rectangle 2"/>
          <p:cNvSpPr>
            <a:spLocks noGrp="1" noChangeArrowheads="1"/>
          </p:cNvSpPr>
          <p:nvPr>
            <p:ph type="title" idx="4294967295"/>
          </p:nvPr>
        </p:nvSpPr>
        <p:spPr>
          <a:xfrm>
            <a:off x="533400" y="685800"/>
            <a:ext cx="7772400" cy="7620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Goals </a:t>
            </a:r>
            <a:r>
              <a:rPr lang="en-US" sz="2800" dirty="0" smtClean="0">
                <a:latin typeface="Times New Roman" charset="0"/>
                <a:ea typeface="ＭＳ Ｐゴシック" charset="0"/>
                <a:cs typeface="ＭＳ Ｐゴシック" charset="0"/>
              </a:rPr>
              <a:t>(Agenda 15-14-0007-00)</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600200"/>
            <a:ext cx="8763000"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800" b="1" dirty="0" smtClean="0"/>
              <a:t>SC Maintenance</a:t>
            </a:r>
          </a:p>
          <a:p>
            <a:pPr marL="800100" lvl="1" indent="-342900">
              <a:buClr>
                <a:srgbClr val="FF0000"/>
              </a:buClr>
              <a:buFont typeface="Wingdings" charset="2"/>
              <a:buChar char="q"/>
            </a:pPr>
            <a:r>
              <a:rPr lang="en-US" sz="2000" b="1" dirty="0"/>
              <a:t>Wednesday 22 Jan, AM1: 802.15.4 revision kickoff </a:t>
            </a:r>
            <a:r>
              <a:rPr lang="en-US" sz="2000" dirty="0"/>
              <a:t> </a:t>
            </a:r>
            <a:endParaRPr lang="en-US" sz="2000" dirty="0" smtClean="0"/>
          </a:p>
          <a:p>
            <a:pPr marL="800100" lvl="1" indent="-342900">
              <a:buClr>
                <a:srgbClr val="FF0000"/>
              </a:buClr>
              <a:buFont typeface="Wingdings" charset="2"/>
              <a:buChar char="q"/>
            </a:pPr>
            <a:r>
              <a:rPr lang="en-US" sz="2000" b="1" dirty="0" smtClean="0"/>
              <a:t>Wednesday </a:t>
            </a:r>
            <a:r>
              <a:rPr lang="en-US" sz="2000" b="1" dirty="0"/>
              <a:t>22 Jan, PM1: 802.15.4 Revision drafting </a:t>
            </a:r>
            <a:r>
              <a:rPr lang="en-US" sz="2000" dirty="0"/>
              <a:t> </a:t>
            </a:r>
            <a:endParaRPr lang="en-US" sz="2000" dirty="0" smtClean="0"/>
          </a:p>
          <a:p>
            <a:pPr marL="800100" lvl="1" indent="-342900">
              <a:buClr>
                <a:srgbClr val="FF0000"/>
              </a:buClr>
              <a:buFont typeface="Wingdings" charset="2"/>
              <a:buChar char="q"/>
            </a:pPr>
            <a:r>
              <a:rPr lang="en-US" sz="2000" b="1" dirty="0" smtClean="0"/>
              <a:t>Wednesday </a:t>
            </a:r>
            <a:r>
              <a:rPr lang="en-US" sz="2000" b="1" dirty="0"/>
              <a:t>22 Jan, PM2: 802.15.4 Revision drafting </a:t>
            </a:r>
            <a:endParaRPr lang="en-US" sz="2000" dirty="0" smtClean="0"/>
          </a:p>
          <a:p>
            <a:pPr lvl="1"/>
            <a:endParaRPr lang="en-US" sz="2000" dirty="0" smtClean="0"/>
          </a:p>
          <a:p>
            <a:pPr marL="465138" lvl="1" indent="-457200">
              <a:buClr>
                <a:srgbClr val="FF0000"/>
              </a:buClr>
              <a:buFont typeface="Wingdings" charset="2"/>
              <a:buChar char="q"/>
            </a:pPr>
            <a:r>
              <a:rPr lang="en-US" sz="2800" b="1" dirty="0" smtClean="0"/>
              <a:t>SC WNG</a:t>
            </a:r>
          </a:p>
          <a:p>
            <a:pPr marL="914400" lvl="1" indent="-457200" eaLnBrk="0" fontAlgn="b" hangingPunct="0">
              <a:buClr>
                <a:srgbClr val="FF0000"/>
              </a:buClr>
              <a:buFont typeface="+mj-lt"/>
              <a:buAutoNum type="arabicPeriod"/>
            </a:pPr>
            <a:r>
              <a:rPr lang="en-US" sz="2000" b="1" dirty="0" smtClean="0"/>
              <a:t>100 </a:t>
            </a:r>
            <a:r>
              <a:rPr lang="en-US" sz="2000" b="1" dirty="0" err="1"/>
              <a:t>Gbps</a:t>
            </a:r>
            <a:r>
              <a:rPr lang="en-US" sz="2000" b="1" dirty="0"/>
              <a:t> OWC Tutorial Overview</a:t>
            </a:r>
            <a:r>
              <a:rPr lang="en-US" sz="2000" dirty="0"/>
              <a:t> </a:t>
            </a:r>
            <a:endParaRPr lang="en-US" sz="2000" dirty="0" smtClean="0"/>
          </a:p>
          <a:p>
            <a:pPr marL="914400" lvl="1" indent="-457200" eaLnBrk="0" fontAlgn="b" hangingPunct="0">
              <a:buClr>
                <a:srgbClr val="FF0000"/>
              </a:buClr>
              <a:buFont typeface="+mj-lt"/>
              <a:buAutoNum type="arabicPeriod"/>
            </a:pPr>
            <a:r>
              <a:rPr lang="en-US" sz="2000" b="1" dirty="0" smtClean="0"/>
              <a:t>Augmented </a:t>
            </a:r>
            <a:r>
              <a:rPr lang="en-US" sz="2000" b="1" dirty="0"/>
              <a:t>Reality standards, use cases and requirements: How can 802.15 contribute?</a:t>
            </a:r>
            <a:r>
              <a:rPr lang="en-US" sz="2000" dirty="0"/>
              <a:t> </a:t>
            </a:r>
            <a:endParaRPr lang="en-US" sz="2000" dirty="0" smtClean="0"/>
          </a:p>
          <a:p>
            <a:pPr marL="914400" lvl="1" indent="-457200" eaLnBrk="0" fontAlgn="b" hangingPunct="0">
              <a:buClr>
                <a:srgbClr val="FF0000"/>
              </a:buClr>
              <a:buFont typeface="+mj-lt"/>
              <a:buAutoNum type="arabicPeriod"/>
            </a:pPr>
            <a:r>
              <a:rPr lang="en-US" sz="2000" b="1" dirty="0" err="1" smtClean="0"/>
              <a:t>LnL</a:t>
            </a:r>
            <a:r>
              <a:rPr lang="en-US" sz="2000" b="1" dirty="0" smtClean="0"/>
              <a:t> </a:t>
            </a:r>
            <a:r>
              <a:rPr lang="en-US" sz="2000" b="1" dirty="0"/>
              <a:t>(Look-and-Link) Communications Intuitive device paring</a:t>
            </a:r>
            <a:r>
              <a:rPr lang="en-US" sz="2000" dirty="0"/>
              <a:t> </a:t>
            </a:r>
            <a:endParaRPr lang="en-US" sz="2000" dirty="0" smtClean="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&lt;January 2014&gt;</a:t>
            </a:r>
            <a:endParaRPr lang="en-US" sz="1400"/>
          </a:p>
        </p:txBody>
      </p:sp>
      <p:sp>
        <p:nvSpPr>
          <p:cNvPr id="25602"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560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C36C35DE-F890-C041-8F5F-CE2D4AA24710}" type="slidenum">
              <a:rPr lang="en-US"/>
              <a:pPr/>
              <a:t>3</a:t>
            </a:fld>
            <a:endParaRPr lang="en-US"/>
          </a:p>
        </p:txBody>
      </p:sp>
      <p:sp>
        <p:nvSpPr>
          <p:cNvPr id="25604" name="Rectangle 1027"/>
          <p:cNvSpPr>
            <a:spLocks noGrp="1" noChangeArrowheads="1"/>
          </p:cNvSpPr>
          <p:nvPr>
            <p:ph type="body" idx="4294967295"/>
          </p:nvPr>
        </p:nvSpPr>
        <p:spPr>
          <a:xfrm>
            <a:off x="152400" y="609600"/>
            <a:ext cx="8763000" cy="5943600"/>
          </a:xfrm>
        </p:spPr>
        <p:txBody>
          <a:bodyPr lIns="90487" tIns="44450" rIns="90487" bIns="44450"/>
          <a:lstStyle/>
          <a:p>
            <a:pPr>
              <a:lnSpc>
                <a:spcPct val="80000"/>
              </a:lnSpc>
              <a:spcAft>
                <a:spcPct val="30000"/>
              </a:spcAft>
              <a:buFont typeface="Monotype Sorts" charset="0"/>
              <a:buNone/>
            </a:pPr>
            <a:r>
              <a:rPr lang="en-US" sz="1800" b="1">
                <a:latin typeface="Arial" charset="0"/>
                <a:ea typeface="ＭＳ Ｐゴシック" charset="0"/>
                <a:cs typeface="ＭＳ Ｐゴシック" charset="0"/>
              </a:rPr>
              <a:t>	The IEEE-SA strongly recommends that at each WG meeting the chair or a designee:</a:t>
            </a:r>
            <a:endParaRPr lang="en-US" sz="1800">
              <a:latin typeface="Arial" charset="0"/>
              <a:ea typeface="ＭＳ Ｐゴシック" charset="0"/>
              <a:cs typeface="ＭＳ Ｐゴシック" charset="0"/>
            </a:endParaRPr>
          </a:p>
          <a:p>
            <a:pPr lvl="1">
              <a:lnSpc>
                <a:spcPct val="80000"/>
              </a:lnSpc>
            </a:pPr>
            <a:r>
              <a:rPr lang="en-US" sz="1400" b="1">
                <a:latin typeface="Arial" charset="0"/>
                <a:ea typeface="ＭＳ Ｐゴシック" charset="0"/>
              </a:rPr>
              <a:t>Show slides #1 through #4 of this presentation</a:t>
            </a:r>
          </a:p>
          <a:p>
            <a:pPr lvl="1">
              <a:lnSpc>
                <a:spcPct val="80000"/>
              </a:lnSpc>
            </a:pPr>
            <a:r>
              <a:rPr lang="en-US" sz="1400" b="1">
                <a:latin typeface="Arial" charset="0"/>
                <a:ea typeface="ＭＳ Ｐゴシック" charset="0"/>
              </a:rPr>
              <a:t>Advise the WG attendees that:</a:t>
            </a:r>
            <a:r>
              <a:rPr lang="en-US" sz="1400">
                <a:latin typeface="Arial" charset="0"/>
                <a:ea typeface="ＭＳ Ｐゴシック" charset="0"/>
              </a:rPr>
              <a:t> </a:t>
            </a:r>
          </a:p>
          <a:p>
            <a:pPr lvl="2">
              <a:lnSpc>
                <a:spcPct val="80000"/>
              </a:lnSpc>
            </a:pPr>
            <a:r>
              <a:rPr lang="en-US" sz="1400">
                <a:latin typeface="Arial" charset="0"/>
                <a:ea typeface="ＭＳ Ｐゴシック" charset="0"/>
              </a:rPr>
              <a:t>The IEEE’s patent policy is consistent with the ANSI patent policy and is described in Clause 6 of the </a:t>
            </a:r>
            <a:r>
              <a:rPr lang="en-US" sz="1400" i="1">
                <a:latin typeface="Arial" charset="0"/>
                <a:ea typeface="ＭＳ Ｐゴシック" charset="0"/>
              </a:rPr>
              <a:t>IEEE-SA Standards Board Bylaws</a:t>
            </a:r>
            <a:r>
              <a:rPr lang="en-US" sz="1400">
                <a:latin typeface="Arial" charset="0"/>
                <a:ea typeface="ＭＳ Ｐゴシック" charset="0"/>
              </a:rPr>
              <a:t>;</a:t>
            </a:r>
          </a:p>
          <a:p>
            <a:pPr lvl="2">
              <a:lnSpc>
                <a:spcPct val="80000"/>
              </a:lnSpc>
            </a:pPr>
            <a:r>
              <a:rPr lang="en-US" sz="1400">
                <a:latin typeface="Arial" charset="0"/>
                <a:ea typeface="ＭＳ Ｐゴシック" charset="0"/>
              </a:rPr>
              <a:t>Early identification of patent claims which may be essential for the use of standards under development is strongly encouraged; </a:t>
            </a:r>
          </a:p>
          <a:p>
            <a:pPr lvl="2">
              <a:lnSpc>
                <a:spcPct val="80000"/>
              </a:lnSpc>
            </a:pPr>
            <a:r>
              <a:rPr lang="en-US" sz="1400">
                <a:latin typeface="Arial" charset="0"/>
                <a:ea typeface="ＭＳ Ｐゴシック"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a:latin typeface="Arial" charset="0"/>
                <a:ea typeface="ＭＳ Ｐゴシック" charset="0"/>
              </a:rPr>
            </a:br>
            <a:endParaRPr lang="en-US" sz="1400">
              <a:latin typeface="Arial" charset="0"/>
              <a:ea typeface="ＭＳ Ｐゴシック" charset="0"/>
            </a:endParaRPr>
          </a:p>
          <a:p>
            <a:pPr lvl="1">
              <a:lnSpc>
                <a:spcPct val="20000"/>
              </a:lnSpc>
            </a:pPr>
            <a:r>
              <a:rPr lang="en-US" sz="1400" b="1">
                <a:latin typeface="Arial" charset="0"/>
                <a:ea typeface="ＭＳ Ｐゴシック" charset="0"/>
              </a:rPr>
              <a:t>Instruct the WG Secretary to record in the minutes of the relevant WG meeting:</a:t>
            </a:r>
            <a:r>
              <a:rPr lang="en-US" sz="900">
                <a:latin typeface="Arial" charset="0"/>
                <a:ea typeface="ＭＳ Ｐゴシック" charset="0"/>
              </a:rPr>
              <a:t> </a:t>
            </a:r>
          </a:p>
          <a:p>
            <a:pPr lvl="2">
              <a:lnSpc>
                <a:spcPct val="80000"/>
              </a:lnSpc>
            </a:pPr>
            <a:r>
              <a:rPr lang="en-US" sz="1400">
                <a:latin typeface="Arial" charset="0"/>
                <a:ea typeface="ＭＳ Ｐゴシック" charset="0"/>
              </a:rPr>
              <a:t>That the foregoing information was provided and that slides 1 through 4 (and this slide 0, if applicable) were shown; </a:t>
            </a:r>
          </a:p>
          <a:p>
            <a:pPr lvl="2">
              <a:lnSpc>
                <a:spcPct val="80000"/>
              </a:lnSpc>
            </a:pPr>
            <a:r>
              <a:rPr lang="en-US" sz="1400">
                <a:latin typeface="Arial" charset="0"/>
                <a:ea typeface="ＭＳ Ｐゴシック"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a:latin typeface="Arial" charset="0"/>
                <a:ea typeface="ＭＳ Ｐゴシック" charset="0"/>
              </a:rPr>
              <a:t>Any responses that were given, specifically the patent claim(s)/patent application claim(s) and/or the holder of the patent claim(s)/patent application claim(s) that were identified (if any) and by whom.</a:t>
            </a:r>
          </a:p>
          <a:p>
            <a:pPr lvl="2">
              <a:lnSpc>
                <a:spcPct val="80000"/>
              </a:lnSpc>
            </a:pPr>
            <a:endParaRPr lang="en-US" sz="800">
              <a:latin typeface="Arial" charset="0"/>
              <a:ea typeface="ＭＳ Ｐゴシック" charset="0"/>
            </a:endParaRPr>
          </a:p>
          <a:p>
            <a:pPr lvl="1">
              <a:lnSpc>
                <a:spcPct val="80000"/>
              </a:lnSpc>
              <a:spcBef>
                <a:spcPct val="5000"/>
              </a:spcBef>
            </a:pPr>
            <a:r>
              <a:rPr lang="en-US" sz="1400">
                <a:latin typeface="Arial" charset="0"/>
                <a:ea typeface="ＭＳ Ｐゴシック" charset="0"/>
              </a:rPr>
              <a:t>The WG Chair shall ensure that a request is made to any identified holders of potential essential patent claim(s) to complete and submit a Letter of Assurance.</a:t>
            </a:r>
          </a:p>
          <a:p>
            <a:pPr lvl="1">
              <a:lnSpc>
                <a:spcPct val="80000"/>
              </a:lnSpc>
              <a:spcBef>
                <a:spcPct val="5000"/>
              </a:spcBef>
            </a:pPr>
            <a:r>
              <a:rPr lang="en-US" sz="1400">
                <a:latin typeface="Arial" charset="0"/>
                <a:ea typeface="ＭＳ Ｐゴシック" charset="0"/>
              </a:rPr>
              <a:t>It is recommended that the WG chair review the guidance in </a:t>
            </a:r>
            <a:r>
              <a:rPr lang="en-US" sz="1400" i="1">
                <a:latin typeface="Arial" charset="0"/>
                <a:ea typeface="ＭＳ Ｐゴシック" charset="0"/>
              </a:rPr>
              <a:t>IEEE-SA Standards Board Operations Manual</a:t>
            </a:r>
            <a:r>
              <a:rPr lang="en-US" sz="1400">
                <a:latin typeface="Arial" charset="0"/>
                <a:ea typeface="ＭＳ Ｐゴシック" charset="0"/>
              </a:rPr>
              <a:t> 6.3.5 and in FAQs 12 and 12a on inclusion of potential Essential Patent Claims by incorporation or by reference.</a:t>
            </a:r>
            <a:r>
              <a:rPr lang="en-US" sz="1400">
                <a:solidFill>
                  <a:srgbClr val="FF3300"/>
                </a:solidFill>
                <a:latin typeface="Arial" charset="0"/>
                <a:ea typeface="ＭＳ Ｐゴシック" charset="0"/>
              </a:rPr>
              <a:t> </a:t>
            </a:r>
          </a:p>
          <a:p>
            <a:pPr lvl="1">
              <a:lnSpc>
                <a:spcPct val="80000"/>
              </a:lnSpc>
              <a:spcBef>
                <a:spcPct val="5000"/>
              </a:spcBef>
              <a:buFont typeface="Monotype Sorts" charset="0"/>
              <a:buNone/>
            </a:pPr>
            <a:endParaRPr lang="en-US" sz="1200">
              <a:latin typeface="Arial" charset="0"/>
              <a:ea typeface="ＭＳ Ｐゴシック" charset="0"/>
            </a:endParaRPr>
          </a:p>
          <a:p>
            <a:pPr lvl="1">
              <a:lnSpc>
                <a:spcPct val="80000"/>
              </a:lnSpc>
              <a:spcBef>
                <a:spcPct val="5000"/>
              </a:spcBef>
              <a:buFont typeface="Monotype Sorts" charset="0"/>
              <a:buNone/>
            </a:pPr>
            <a:r>
              <a:rPr lang="en-US" sz="1200">
                <a:latin typeface="Arial" charset="0"/>
                <a:ea typeface="ＭＳ Ｐゴシック" charset="0"/>
              </a:rPr>
              <a:t>	Note: </a:t>
            </a:r>
            <a:r>
              <a:rPr lang="en-US" sz="1200" b="1">
                <a:latin typeface="Arial" charset="0"/>
                <a:ea typeface="ＭＳ Ｐゴシック" charset="0"/>
              </a:rPr>
              <a:t>WG</a:t>
            </a:r>
            <a:r>
              <a:rPr lang="en-US" sz="1200">
                <a:latin typeface="Arial" charset="0"/>
                <a:ea typeface="ＭＳ Ｐゴシック" charset="0"/>
              </a:rPr>
              <a:t> includes Working Groups, Task Groups, and other standards-developing committees with a PAR approved by the IEEE-SA Standards Board.</a:t>
            </a:r>
          </a:p>
        </p:txBody>
      </p:sp>
      <p:sp>
        <p:nvSpPr>
          <p:cNvPr id="25605" name="Rectangle 1026"/>
          <p:cNvSpPr>
            <a:spLocks noGrp="1" noChangeArrowheads="1"/>
          </p:cNvSpPr>
          <p:nvPr>
            <p:ph type="title" idx="4294967295"/>
          </p:nvPr>
        </p:nvSpPr>
        <p:spPr>
          <a:xfrm>
            <a:off x="228600" y="0"/>
            <a:ext cx="7772400" cy="609600"/>
          </a:xfrm>
        </p:spPr>
        <p:txBody>
          <a:bodyPr lIns="90487" tIns="44450" rIns="90487" bIns="44450"/>
          <a:lstStyle/>
          <a:p>
            <a:r>
              <a:rPr lang="en-US" sz="2400">
                <a:latin typeface="Times New Roman" charset="0"/>
                <a:ea typeface="ＭＳ Ｐゴシック" charset="0"/>
                <a:cs typeface="ＭＳ Ｐゴシック" charset="0"/>
              </a:rPr>
              <a:t>Instructions for the WG Chair</a:t>
            </a:r>
          </a:p>
        </p:txBody>
      </p:sp>
      <p:sp>
        <p:nvSpPr>
          <p:cNvPr id="25606"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sz="3200" b="1" u="sng">
              <a:solidFill>
                <a:srgbClr val="000099"/>
              </a:solidFill>
              <a:latin typeface="Arial" charset="0"/>
            </a:endParaRPr>
          </a:p>
        </p:txBody>
      </p:sp>
      <p:sp>
        <p:nvSpPr>
          <p:cNvPr id="25607"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5608" name="Slide Number Placeholder 7"/>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4255CAD-CE32-DC49-BEE1-A92A5D4F166B}" type="slidenum">
              <a:rPr lang="en-US"/>
              <a:pPr algn="ctr"/>
              <a:t>3</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&lt;January 2014&gt;</a:t>
            </a:r>
            <a:endParaRPr lang="en-US" sz="1400"/>
          </a:p>
        </p:txBody>
      </p:sp>
      <p:sp>
        <p:nvSpPr>
          <p:cNvPr id="2765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765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BC035B2-1C51-5848-99DE-D04DAEE4E86C}" type="slidenum">
              <a:rPr lang="en-US"/>
              <a:pPr/>
              <a:t>4</a:t>
            </a:fld>
            <a:endParaRPr lang="en-US"/>
          </a:p>
        </p:txBody>
      </p:sp>
      <p:sp>
        <p:nvSpPr>
          <p:cNvPr id="27652" name="Rectangle 2"/>
          <p:cNvSpPr>
            <a:spLocks noGrp="1" noChangeArrowheads="1"/>
          </p:cNvSpPr>
          <p:nvPr>
            <p:ph type="title" idx="4294967295"/>
          </p:nvPr>
        </p:nvSpPr>
        <p:spPr>
          <a:xfrm>
            <a:off x="304800" y="457200"/>
            <a:ext cx="8458200" cy="609600"/>
          </a:xfrm>
        </p:spPr>
        <p:txBody>
          <a:bodyPr/>
          <a:lstStyle/>
          <a:p>
            <a:r>
              <a:rPr lang="en-US" sz="2800">
                <a:latin typeface="Times New Roman" charset="0"/>
                <a:ea typeface="ＭＳ Ｐゴシック" charset="0"/>
                <a:cs typeface="ＭＳ Ｐゴシック" charset="0"/>
              </a:rPr>
              <a:t>Participants, Patents, and Duty to Inform</a:t>
            </a:r>
          </a:p>
        </p:txBody>
      </p:sp>
      <p:sp>
        <p:nvSpPr>
          <p:cNvPr id="2765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
        <p:nvSpPr>
          <p:cNvPr id="27654" name="Rectangle 4"/>
          <p:cNvSpPr>
            <a:spLocks noChangeArrowheads="1"/>
          </p:cNvSpPr>
          <p:nvPr/>
        </p:nvSpPr>
        <p:spPr bwMode="auto">
          <a:xfrm>
            <a:off x="533400" y="9144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en-US" sz="1400" b="1">
                <a:solidFill>
                  <a:srgbClr val="000099"/>
                </a:solidFill>
                <a:latin typeface="Arial" charset="0"/>
              </a:rPr>
              <a:t>“Personal awareness” means that the participant “is personally aware that the holder may have a potential Essential Patent Claim,”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27655" name="Text Box 5"/>
          <p:cNvSpPr txBox="1">
            <a:spLocks noChangeArrowheads="1"/>
          </p:cNvSpPr>
          <p:nvPr/>
        </p:nvSpPr>
        <p:spPr bwMode="auto">
          <a:xfrm>
            <a:off x="4876800" y="60198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#1</a:t>
            </a:r>
            <a:endParaRPr lang="en-US"/>
          </a:p>
        </p:txBody>
      </p:sp>
      <p:sp>
        <p:nvSpPr>
          <p:cNvPr id="27656"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90450184-10C4-BC40-ABA0-2B8DD39BF772}" type="slidenum">
              <a:rPr lang="en-US"/>
              <a:pPr algn="ctr"/>
              <a:t>4</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&lt;January 2014&gt;</a:t>
            </a:r>
            <a:endParaRPr lang="en-US" sz="1400"/>
          </a:p>
        </p:txBody>
      </p:sp>
      <p:sp>
        <p:nvSpPr>
          <p:cNvPr id="2969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969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00A30521-28AC-514B-A800-E3365A813165}" type="slidenum">
              <a:rPr lang="en-US"/>
              <a:pPr/>
              <a:t>5</a:t>
            </a:fld>
            <a:endParaRPr lang="en-US"/>
          </a:p>
        </p:txBody>
      </p:sp>
      <p:sp>
        <p:nvSpPr>
          <p:cNvPr id="29700" name="Rectangle 2"/>
          <p:cNvSpPr>
            <a:spLocks noGrp="1" noChangeArrowheads="1"/>
          </p:cNvSpPr>
          <p:nvPr>
            <p:ph type="title" idx="4294967295"/>
          </p:nvPr>
        </p:nvSpPr>
        <p:spPr>
          <a:xfrm>
            <a:off x="609600" y="304800"/>
            <a:ext cx="7772400" cy="1143000"/>
          </a:xfrm>
        </p:spPr>
        <p:txBody>
          <a:bodyPr/>
          <a:lstStyle/>
          <a:p>
            <a:r>
              <a:rPr lang="en-GB">
                <a:latin typeface="Times New Roman" charset="0"/>
                <a:ea typeface="ＭＳ Ｐゴシック" charset="0"/>
                <a:cs typeface="ＭＳ Ｐゴシック" charset="0"/>
              </a:rPr>
              <a:t>Patent Related Links</a:t>
            </a:r>
            <a:endParaRPr lang="en-US">
              <a:latin typeface="Times New Roman" charset="0"/>
              <a:ea typeface="ＭＳ Ｐゴシック" charset="0"/>
              <a:cs typeface="ＭＳ Ｐゴシック" charset="0"/>
            </a:endParaRPr>
          </a:p>
        </p:txBody>
      </p:sp>
      <p:sp>
        <p:nvSpPr>
          <p:cNvPr id="29701" name="Rectangle 3"/>
          <p:cNvSpPr>
            <a:spLocks noGrp="1" noChangeArrowheads="1"/>
          </p:cNvSpPr>
          <p:nvPr>
            <p:ph type="body" idx="4294967295"/>
          </p:nvPr>
        </p:nvSpPr>
        <p:spPr>
          <a:xfrm>
            <a:off x="0" y="1295400"/>
            <a:ext cx="8991600" cy="3733800"/>
          </a:xfrm>
        </p:spPr>
        <p:txBody>
          <a:bodyPr/>
          <a:lstStyle/>
          <a:p>
            <a:pPr lvl="1">
              <a:lnSpc>
                <a:spcPct val="90000"/>
              </a:lnSpc>
              <a:buFont typeface="Monotype Sorts" charset="0"/>
              <a:buNone/>
            </a:pPr>
            <a:r>
              <a:rPr lang="en-US" sz="2400">
                <a:latin typeface="Arial" charset="0"/>
                <a:ea typeface="ＭＳ Ｐゴシック"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ea typeface="ＭＳ Ｐゴシック" charset="0"/>
                <a:cs typeface="Times New Roman" charset="0"/>
              </a:rPr>
              <a:t>	Patent Policy is stated in these sources:</a:t>
            </a:r>
          </a:p>
          <a:p>
            <a:pPr lvl="1">
              <a:lnSpc>
                <a:spcPct val="90000"/>
              </a:lnSpc>
              <a:buFont typeface="Monotype Sorts" charset="0"/>
              <a:buNone/>
            </a:pPr>
            <a:r>
              <a:rPr lang="en-GB" sz="2400">
                <a:latin typeface="Arial" charset="0"/>
                <a:ea typeface="ＭＳ Ｐゴシック" charset="0"/>
              </a:rPr>
              <a:t>		IEEE-SA Standards Boards Bylaws</a:t>
            </a:r>
          </a:p>
          <a:p>
            <a:pPr lvl="1">
              <a:lnSpc>
                <a:spcPct val="90000"/>
              </a:lnSpc>
              <a:buFont typeface="Monotype Sorts" charset="0"/>
              <a:buNone/>
            </a:pPr>
            <a:r>
              <a:rPr lang="en-US" sz="2100">
                <a:latin typeface="Arial" charset="0"/>
                <a:ea typeface="ＭＳ Ｐゴシック" charset="0"/>
              </a:rPr>
              <a:t>		</a:t>
            </a:r>
            <a:r>
              <a:rPr lang="en-US" sz="2100" i="1">
                <a:latin typeface="Arial" charset="0"/>
                <a:ea typeface="ＭＳ Ｐゴシック" charset="0"/>
              </a:rPr>
              <a:t>http://standards.ieee.org/guides/bylaws/sect6-7.html#6</a:t>
            </a:r>
          </a:p>
          <a:p>
            <a:pPr lvl="1">
              <a:lnSpc>
                <a:spcPct val="90000"/>
              </a:lnSpc>
              <a:buFont typeface="Monotype Sorts" charset="0"/>
              <a:buNone/>
            </a:pPr>
            <a:r>
              <a:rPr lang="en-GB" sz="2400">
                <a:latin typeface="Arial" charset="0"/>
                <a:ea typeface="ＭＳ Ｐゴシック" charset="0"/>
              </a:rPr>
              <a:t>		IEEE-SA Standards Board Operations Manual</a:t>
            </a:r>
          </a:p>
          <a:p>
            <a:pPr lvl="1">
              <a:lnSpc>
                <a:spcPct val="90000"/>
              </a:lnSpc>
              <a:buFont typeface="Monotype Sorts" charset="0"/>
              <a:buNone/>
            </a:pPr>
            <a:r>
              <a:rPr lang="en-US" sz="2400">
                <a:latin typeface="Arial" charset="0"/>
                <a:ea typeface="ＭＳ Ｐゴシック" charset="0"/>
              </a:rPr>
              <a:t>		</a:t>
            </a:r>
            <a:r>
              <a:rPr lang="en-US" sz="2100" i="1">
                <a:latin typeface="Arial" charset="0"/>
                <a:ea typeface="ＭＳ Ｐゴシック" charset="0"/>
              </a:rPr>
              <a:t>http://standards.ieee.org/guides/opman/sect6.html#6.3</a:t>
            </a:r>
            <a:endParaRPr lang="en-US" sz="2400">
              <a:latin typeface="Arial" charset="0"/>
              <a:ea typeface="ＭＳ Ｐゴシック" charset="0"/>
            </a:endParaRPr>
          </a:p>
          <a:p>
            <a:pPr lvl="1">
              <a:lnSpc>
                <a:spcPct val="90000"/>
              </a:lnSpc>
              <a:buFont typeface="Monotype Sorts" charset="0"/>
              <a:buNone/>
            </a:pPr>
            <a:r>
              <a:rPr lang="en-US" sz="2400">
                <a:latin typeface="Arial" charset="0"/>
                <a:ea typeface="ＭＳ Ｐゴシック" charset="0"/>
                <a:cs typeface="Times New Roman" charset="0"/>
              </a:rPr>
              <a:t>	Material about the patent policy is available at</a:t>
            </a:r>
            <a:r>
              <a:rPr lang="en-US" sz="2400">
                <a:latin typeface="Arial" charset="0"/>
                <a:ea typeface="ＭＳ Ｐゴシック" charset="0"/>
              </a:rPr>
              <a:t> </a:t>
            </a:r>
          </a:p>
          <a:p>
            <a:pPr lvl="1">
              <a:lnSpc>
                <a:spcPct val="90000"/>
              </a:lnSpc>
              <a:buFont typeface="Monotype Sorts" charset="0"/>
              <a:buNone/>
            </a:pPr>
            <a:r>
              <a:rPr lang="en-US" sz="2400">
                <a:latin typeface="Arial" charset="0"/>
                <a:ea typeface="ＭＳ Ｐゴシック" charset="0"/>
              </a:rPr>
              <a:t>		</a:t>
            </a:r>
            <a:r>
              <a:rPr lang="en-US" sz="2100" i="1">
                <a:latin typeface="Arial" charset="0"/>
                <a:ea typeface="ＭＳ Ｐゴシック" charset="0"/>
              </a:rPr>
              <a:t>http://standards.ieee.org/board/pat/pat-material.html</a:t>
            </a:r>
          </a:p>
        </p:txBody>
      </p:sp>
      <p:sp>
        <p:nvSpPr>
          <p:cNvPr id="29702" name="Text Box 6"/>
          <p:cNvSpPr txBox="1">
            <a:spLocks noChangeArrowheads="1"/>
          </p:cNvSpPr>
          <p:nvPr/>
        </p:nvSpPr>
        <p:spPr bwMode="auto">
          <a:xfrm>
            <a:off x="3733800" y="58674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#2</a:t>
            </a:r>
            <a:endParaRPr lang="en-US"/>
          </a:p>
        </p:txBody>
      </p:sp>
      <p:sp>
        <p:nvSpPr>
          <p:cNvPr id="29703" name="Rectangle 7"/>
          <p:cNvSpPr>
            <a:spLocks noChangeArrowheads="1"/>
          </p:cNvSpPr>
          <p:nvPr/>
        </p:nvSpPr>
        <p:spPr bwMode="auto">
          <a:xfrm>
            <a:off x="1143000" y="5029200"/>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29704"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8A9B3E1C-E013-274F-9D4F-0F22F92FBEF0}" type="slidenum">
              <a:rPr lang="en-US"/>
              <a:pPr algn="ctr"/>
              <a:t>5</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&lt;January 2014&gt;</a:t>
            </a:r>
            <a:endParaRPr lang="en-US" sz="1400"/>
          </a:p>
        </p:txBody>
      </p:sp>
      <p:sp>
        <p:nvSpPr>
          <p:cNvPr id="30722"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072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25293290-5722-4E46-A27C-0EF1DF4E536C}" type="slidenum">
              <a:rPr lang="en-US"/>
              <a:pPr/>
              <a:t>6</a:t>
            </a:fld>
            <a:endParaRPr lang="en-US"/>
          </a:p>
        </p:txBody>
      </p:sp>
      <p:sp>
        <p:nvSpPr>
          <p:cNvPr id="30724" name="Rectangle 1026"/>
          <p:cNvSpPr>
            <a:spLocks noGrp="1" noChangeArrowheads="1"/>
          </p:cNvSpPr>
          <p:nvPr>
            <p:ph type="title" idx="4294967295"/>
          </p:nvPr>
        </p:nvSpPr>
        <p:spPr>
          <a:xfrm>
            <a:off x="304800" y="381000"/>
            <a:ext cx="8686800" cy="1143000"/>
          </a:xfrm>
        </p:spPr>
        <p:txBody>
          <a:bodyPr/>
          <a:lstStyle/>
          <a:p>
            <a:r>
              <a:rPr lang="en-US">
                <a:latin typeface="Times New Roman" charset="0"/>
                <a:ea typeface="ＭＳ Ｐゴシック" charset="0"/>
                <a:cs typeface="ＭＳ Ｐゴシック" charset="0"/>
              </a:rPr>
              <a:t>Call for Potentially Essential Patents</a:t>
            </a:r>
          </a:p>
        </p:txBody>
      </p:sp>
      <p:sp>
        <p:nvSpPr>
          <p:cNvPr id="30725" name="Rectangle 1027"/>
          <p:cNvSpPr>
            <a:spLocks noGrp="1" noChangeArrowheads="1"/>
          </p:cNvSpPr>
          <p:nvPr>
            <p:ph type="body" idx="4294967295"/>
          </p:nvPr>
        </p:nvSpPr>
        <p:spPr>
          <a:xfrm>
            <a:off x="381000" y="1295400"/>
            <a:ext cx="7772400" cy="4876800"/>
          </a:xfrm>
        </p:spPr>
        <p:txBody>
          <a:bodyPr/>
          <a:lstStyle/>
          <a:p>
            <a:r>
              <a:rPr lang="en-US" sz="2800">
                <a:latin typeface="Arial" charset="0"/>
                <a:ea typeface="ＭＳ Ｐゴシック" charset="0"/>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a:latin typeface="Arial" charset="0"/>
                <a:ea typeface="ＭＳ Ｐゴシック" charset="0"/>
              </a:rPr>
              <a:t>Either speak up now or</a:t>
            </a:r>
          </a:p>
          <a:p>
            <a:pPr lvl="1"/>
            <a:r>
              <a:rPr lang="en-US" sz="2000">
                <a:latin typeface="Arial" charset="0"/>
                <a:ea typeface="ＭＳ Ｐゴシック" charset="0"/>
              </a:rPr>
              <a:t>Provide the chair of this group with the identity of the holder(s) of any and all such claims as soon as possible or</a:t>
            </a:r>
          </a:p>
          <a:p>
            <a:pPr lvl="1"/>
            <a:r>
              <a:rPr lang="en-US" sz="2000">
                <a:latin typeface="Arial" charset="0"/>
                <a:ea typeface="ＭＳ Ｐゴシック" charset="0"/>
              </a:rPr>
              <a:t>Cause an LOA to be submitted</a:t>
            </a:r>
          </a:p>
        </p:txBody>
      </p:sp>
      <p:sp>
        <p:nvSpPr>
          <p:cNvPr id="30726" name="Text Box 1028"/>
          <p:cNvSpPr txBox="1">
            <a:spLocks noChangeArrowheads="1"/>
          </p:cNvSpPr>
          <p:nvPr/>
        </p:nvSpPr>
        <p:spPr bwMode="auto">
          <a:xfrm>
            <a:off x="3352800" y="5486400"/>
            <a:ext cx="9525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#3</a:t>
            </a:r>
          </a:p>
        </p:txBody>
      </p:sp>
      <p:sp>
        <p:nvSpPr>
          <p:cNvPr id="30727"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896F8C0E-7283-2A44-A043-7924914A8E19}" type="slidenum">
              <a:rPr lang="en-US"/>
              <a:pPr algn="ctr"/>
              <a:t>6</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&lt;January 2014&gt;</a:t>
            </a:r>
            <a:endParaRPr lang="en-US" sz="1400"/>
          </a:p>
        </p:txBody>
      </p:sp>
      <p:sp>
        <p:nvSpPr>
          <p:cNvPr id="3174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174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B478FD80-E021-1146-8640-7B387F2A0DE5}" type="slidenum">
              <a:rPr lang="en-US"/>
              <a:pPr/>
              <a:t>7</a:t>
            </a:fld>
            <a:endParaRPr lang="en-US"/>
          </a:p>
        </p:txBody>
      </p:sp>
      <p:sp>
        <p:nvSpPr>
          <p:cNvPr id="31748" name="Rectangle 2"/>
          <p:cNvSpPr>
            <a:spLocks noGrp="1" noChangeArrowheads="1"/>
          </p:cNvSpPr>
          <p:nvPr>
            <p:ph type="title" idx="4294967295"/>
          </p:nvPr>
        </p:nvSpPr>
        <p:spPr>
          <a:xfrm>
            <a:off x="228600" y="609600"/>
            <a:ext cx="8458200" cy="609600"/>
          </a:xfrm>
        </p:spPr>
        <p:txBody>
          <a:bodyPr/>
          <a:lstStyle/>
          <a:p>
            <a:r>
              <a:rPr lang="en-US" sz="2800">
                <a:latin typeface="Times New Roman" charset="0"/>
                <a:ea typeface="ＭＳ Ｐゴシック" charset="0"/>
                <a:cs typeface="ＭＳ Ｐゴシック" charset="0"/>
              </a:rPr>
              <a:t>Other Guidelines for IEEE WG Meetings</a:t>
            </a:r>
          </a:p>
        </p:txBody>
      </p:sp>
      <p:sp>
        <p:nvSpPr>
          <p:cNvPr id="31749"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
        <p:nvSpPr>
          <p:cNvPr id="31750" name="Rectangle 4"/>
          <p:cNvSpPr>
            <a:spLocks noChangeArrowheads="1"/>
          </p:cNvSpPr>
          <p:nvPr/>
        </p:nvSpPr>
        <p:spPr bwMode="auto">
          <a:xfrm>
            <a:off x="533400" y="16002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altLang="ja-JP" b="1">
                <a:solidFill>
                  <a:srgbClr val="000099"/>
                </a:solidFill>
                <a:latin typeface="Arial" charset="0"/>
              </a:rPr>
              <a:t> for more details.</a:t>
            </a:r>
            <a:endParaRPr lang="en-US" b="1">
              <a:solidFill>
                <a:srgbClr val="000099"/>
              </a:solidFill>
              <a:latin typeface="Arial" charset="0"/>
            </a:endParaRPr>
          </a:p>
        </p:txBody>
      </p:sp>
      <p:sp>
        <p:nvSpPr>
          <p:cNvPr id="31751" name="Text Box 7"/>
          <p:cNvSpPr txBox="1">
            <a:spLocks noChangeArrowheads="1"/>
          </p:cNvSpPr>
          <p:nvPr/>
        </p:nvSpPr>
        <p:spPr bwMode="auto">
          <a:xfrm>
            <a:off x="4267200" y="59436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#4</a:t>
            </a:r>
            <a:endParaRPr lang="en-US"/>
          </a:p>
        </p:txBody>
      </p:sp>
      <p:sp>
        <p:nvSpPr>
          <p:cNvPr id="31752" name="Slide Number Placeholder 6"/>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1D17571F-D084-3D42-889F-050185ECD7DA}" type="slidenum">
              <a:rPr lang="en-US"/>
              <a:pPr algn="ctr"/>
              <a:t>7</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&lt;January 2014&gt;</a:t>
            </a:r>
            <a:endParaRPr lang="en-US" sz="1400"/>
          </a:p>
        </p:txBody>
      </p:sp>
      <p:sp>
        <p:nvSpPr>
          <p:cNvPr id="3379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379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A3A51FB-5A75-9A45-A17E-5844EA2DA793}" type="slidenum">
              <a:rPr lang="en-US"/>
              <a:pPr/>
              <a:t>8</a:t>
            </a:fld>
            <a:endParaRPr lang="en-US"/>
          </a:p>
        </p:txBody>
      </p:sp>
      <p:sp>
        <p:nvSpPr>
          <p:cNvPr id="33796"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EEEEEC27-9AB7-2748-97A7-7ACDD150DF3D}" type="slidenum">
              <a:rPr lang="en-US"/>
              <a:pPr algn="ctr"/>
              <a:t>8</a:t>
            </a:fld>
            <a:endParaRPr lang="en-US"/>
          </a:p>
        </p:txBody>
      </p:sp>
      <p:sp>
        <p:nvSpPr>
          <p:cNvPr id="33797" name="Rectangle 2"/>
          <p:cNvSpPr>
            <a:spLocks noGrp="1" noChangeArrowheads="1"/>
          </p:cNvSpPr>
          <p:nvPr>
            <p:ph type="title" idx="4294967295"/>
          </p:nvPr>
        </p:nvSpPr>
        <p:spPr/>
        <p:txBody>
          <a:bodyPr/>
          <a:lstStyle/>
          <a:p>
            <a:r>
              <a:rPr lang="en-US" dirty="0" err="1" smtClean="0">
                <a:latin typeface="Times New Roman" charset="0"/>
                <a:ea typeface="ＭＳ Ｐゴシック" charset="0"/>
                <a:cs typeface="ＭＳ Ｐゴシック" charset="0"/>
              </a:rPr>
              <a:t>SCmaintenance</a:t>
            </a:r>
            <a:r>
              <a:rPr lang="en-US" dirty="0" smtClean="0">
                <a:latin typeface="Times New Roman" charset="0"/>
                <a:ea typeface="ＭＳ Ｐゴシック" charset="0"/>
                <a:cs typeface="ＭＳ Ｐゴシック" charset="0"/>
              </a:rPr>
              <a:t>/</a:t>
            </a:r>
            <a:r>
              <a:rPr lang="en-US" dirty="0" err="1" smtClean="0">
                <a:latin typeface="Times New Roman" charset="0"/>
                <a:ea typeface="ＭＳ Ｐゴシック" charset="0"/>
                <a:cs typeface="ＭＳ Ｐゴシック" charset="0"/>
              </a:rPr>
              <a:t>SCwng</a:t>
            </a:r>
            <a:r>
              <a:rPr lang="en-US" dirty="0" smtClean="0">
                <a:latin typeface="Times New Roman" charset="0"/>
                <a:ea typeface="ＭＳ Ｐゴシック" charset="0"/>
                <a:cs typeface="ＭＳ Ｐゴシック" charset="0"/>
              </a:rPr>
              <a:t> Officer</a:t>
            </a:r>
            <a:endParaRPr lang="en-US" dirty="0">
              <a:latin typeface="Times New Roman" charset="0"/>
              <a:ea typeface="ＭＳ Ｐゴシック" charset="0"/>
              <a:cs typeface="ＭＳ Ｐゴシック" charset="0"/>
            </a:endParaRPr>
          </a:p>
        </p:txBody>
      </p:sp>
      <p:sp>
        <p:nvSpPr>
          <p:cNvPr id="33798" name="Rectangle 3"/>
          <p:cNvSpPr>
            <a:spLocks noGrp="1" noChangeArrowheads="1"/>
          </p:cNvSpPr>
          <p:nvPr>
            <p:ph type="body" idx="4294967295"/>
          </p:nvPr>
        </p:nvSpPr>
        <p:spPr>
          <a:xfrm>
            <a:off x="762000" y="1752600"/>
            <a:ext cx="7772400" cy="4419600"/>
          </a:xfrm>
        </p:spPr>
        <p:txBody>
          <a:bodyPr/>
          <a:lstStyle/>
          <a:p>
            <a:pPr>
              <a:lnSpc>
                <a:spcPct val="80000"/>
              </a:lnSpc>
              <a:buFontTx/>
              <a:buNone/>
            </a:pPr>
            <a:r>
              <a:rPr lang="en-US" sz="1800" dirty="0">
                <a:latin typeface="Arial" charset="0"/>
                <a:ea typeface="ＭＳ Ｐゴシック" charset="0"/>
                <a:cs typeface="ＭＳ Ｐゴシック" charset="0"/>
              </a:rPr>
              <a:t>Chair:		</a:t>
            </a:r>
            <a:r>
              <a:rPr lang="en-US" sz="1800" dirty="0" smtClean="0">
                <a:latin typeface="Arial" charset="0"/>
                <a:ea typeface="ＭＳ Ｐゴシック" charset="0"/>
                <a:cs typeface="ＭＳ Ｐゴシック" charset="0"/>
              </a:rPr>
              <a:t>	Patrick </a:t>
            </a:r>
            <a:r>
              <a:rPr lang="en-US" sz="1800" dirty="0">
                <a:latin typeface="Arial" charset="0"/>
                <a:ea typeface="ＭＳ Ｐゴシック" charset="0"/>
                <a:cs typeface="ＭＳ Ｐゴシック" charset="0"/>
              </a:rPr>
              <a:t>Kinney</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Vice </a:t>
            </a:r>
            <a:r>
              <a:rPr lang="en-US" sz="1800" dirty="0" smtClean="0">
                <a:latin typeface="Arial" charset="0"/>
                <a:ea typeface="ＭＳ Ｐゴシック" charset="0"/>
                <a:cs typeface="ＭＳ Ｐゴシック" charset="0"/>
              </a:rPr>
              <a:t>Chair		Ben Rolfe</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smtClean="0">
                <a:latin typeface="Arial" charset="0"/>
                <a:ea typeface="ＭＳ Ｐゴシック" charset="0"/>
                <a:cs typeface="ＭＳ Ｐゴシック" charset="0"/>
              </a:rPr>
              <a:t>Secretary	</a:t>
            </a:r>
            <a:endParaRPr lang="en-US" sz="1800" dirty="0">
              <a:latin typeface="Arial" charset="0"/>
              <a:ea typeface="ＭＳ Ｐゴシック" charset="0"/>
              <a:cs typeface="ＭＳ Ｐゴシック" charset="0"/>
            </a:endParaRPr>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&lt;January 2014&gt;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9</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9</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Chair’s Role</a:t>
            </a:r>
          </a:p>
        </p:txBody>
      </p:sp>
      <p:sp>
        <p:nvSpPr>
          <p:cNvPr id="34822" name="Rectangle 3"/>
          <p:cNvSpPr>
            <a:spLocks noGrp="1" noChangeArrowheads="1"/>
          </p:cNvSpPr>
          <p:nvPr>
            <p:ph type="body" idx="4294967295"/>
          </p:nvPr>
        </p:nvSpPr>
        <p:spPr>
          <a:xfrm>
            <a:off x="762000" y="1371600"/>
            <a:ext cx="7772400" cy="4876800"/>
          </a:xfrm>
        </p:spPr>
        <p:txBody>
          <a:bodyPr/>
          <a:lstStyle/>
          <a:p>
            <a:pPr>
              <a:lnSpc>
                <a:spcPct val="80000"/>
              </a:lnSpc>
            </a:pPr>
            <a:r>
              <a:rPr lang="en-US" sz="2400" b="1">
                <a:latin typeface="Arial" charset="0"/>
                <a:ea typeface="ＭＳ Ｐゴシック" charset="0"/>
                <a:cs typeface="ＭＳ Ｐゴシック" charset="0"/>
                <a:hlinkClick r:id="rId3"/>
              </a:rPr>
              <a:t>http://ieee802.org/Mike_Spring_Article_on_Stds_Process.pdf</a:t>
            </a:r>
            <a:endParaRPr lang="en-US" sz="2400" b="1">
              <a:latin typeface="Arial" charset="0"/>
              <a:ea typeface="ＭＳ Ｐゴシック" charset="0"/>
              <a:cs typeface="ＭＳ Ｐゴシック" charset="0"/>
            </a:endParaRPr>
          </a:p>
          <a:p>
            <a:pPr>
              <a:lnSpc>
                <a:spcPct val="80000"/>
              </a:lnSpc>
              <a:buFontTx/>
              <a:buNone/>
            </a:pPr>
            <a:r>
              <a:rPr lang="en-US" sz="2400" i="1">
                <a:latin typeface="Arial" charset="0"/>
                <a:ea typeface="ＭＳ Ｐゴシック" charset="0"/>
                <a:cs typeface="ＭＳ Ｐゴシック" charset="0"/>
              </a:rPr>
              <a:t>…the chairperson of the working group is key to what and how fast a standard is produced.</a:t>
            </a:r>
            <a:endParaRPr lang="en-US" sz="2400">
              <a:latin typeface="Arial" charset="0"/>
              <a:ea typeface="ＭＳ Ｐゴシック" charset="0"/>
              <a:cs typeface="ＭＳ Ｐゴシック" charset="0"/>
            </a:endParaRPr>
          </a:p>
          <a:p>
            <a:pPr>
              <a:lnSpc>
                <a:spcPct val="80000"/>
              </a:lnSpc>
              <a:buFontTx/>
              <a:buNone/>
            </a:pPr>
            <a:endParaRPr lang="en-US" sz="2400">
              <a:latin typeface="Arial" charset="0"/>
              <a:ea typeface="ＭＳ Ｐゴシック" charset="0"/>
              <a:cs typeface="ＭＳ Ｐゴシック" charset="0"/>
            </a:endParaRPr>
          </a:p>
          <a:p>
            <a:pPr>
              <a:lnSpc>
                <a:spcPct val="80000"/>
              </a:lnSpc>
              <a:buFontTx/>
              <a:buNone/>
            </a:pPr>
            <a:r>
              <a:rPr lang="en-US" sz="2400">
                <a:latin typeface="Arial" charset="0"/>
                <a:ea typeface="ＭＳ Ｐゴシック" charset="0"/>
                <a:cs typeface="ＭＳ Ｐゴシック" charset="0"/>
              </a:rPr>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19948</TotalTime>
  <Words>928</Words>
  <Application>Microsoft Macintosh PowerPoint</Application>
  <PresentationFormat>On-screen Show (4:3)</PresentationFormat>
  <Paragraphs>152</Paragraphs>
  <Slides>9</Slides>
  <Notes>6</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Default Design</vt:lpstr>
      <vt:lpstr>PowerPoint Presentation</vt:lpstr>
      <vt:lpstr>Meeting Goals (Agenda 15-14-0007-00)</vt:lpstr>
      <vt:lpstr>Instructions for the WG Chair</vt:lpstr>
      <vt:lpstr>Participants, Patents, and Duty to Inform</vt:lpstr>
      <vt:lpstr>Patent Related Links</vt:lpstr>
      <vt:lpstr>Call for Potentially Essential Patents</vt:lpstr>
      <vt:lpstr>Other Guidelines for IEEE WG Meetings</vt:lpstr>
      <vt:lpstr>SCmaintenance/SCwng Officer</vt:lpstr>
      <vt:lpstr>Chair’s Role</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Opening Report for LA</dc:title>
  <dc:subject>IEEE 802.15 &lt;SC Opening Report&gt;</dc:subject>
  <dc:creator>Pat Kinney</dc:creator>
  <cp:keywords/>
  <dc:description>&lt;15-14-0033-00-0mag&gt;</dc:description>
  <cp:lastModifiedBy>Pat Kinney</cp:lastModifiedBy>
  <cp:revision>490</cp:revision>
  <cp:lastPrinted>1998-02-10T13:28:06Z</cp:lastPrinted>
  <dcterms:created xsi:type="dcterms:W3CDTF">2009-07-12T16:25:16Z</dcterms:created>
  <dcterms:modified xsi:type="dcterms:W3CDTF">2014-01-20T00:47:18Z</dcterms:modified>
  <cp:category/>
</cp:coreProperties>
</file>