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5" r:id="rId2"/>
    <p:sldId id="256" r:id="rId3"/>
    <p:sldId id="257" r:id="rId4"/>
    <p:sldId id="265" r:id="rId5"/>
    <p:sldId id="274" r:id="rId6"/>
    <p:sldId id="276" r:id="rId7"/>
    <p:sldId id="269" r:id="rId8"/>
    <p:sldId id="277"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69" autoAdjust="0"/>
    <p:restoredTop sz="86095" autoAdjust="0"/>
  </p:normalViewPr>
  <p:slideViewPr>
    <p:cSldViewPr>
      <p:cViewPr varScale="1">
        <p:scale>
          <a:sx n="77" d="100"/>
          <a:sy n="77" d="100"/>
        </p:scale>
        <p:origin x="1272" y="6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802.11-14/0084r0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802.11-14/0084r0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IEEE802.</a:t>
            </a:r>
            <a:r>
              <a:rPr lang="en-US" sz="1800" b="1" dirty="0" smtClean="0">
                <a:solidFill>
                  <a:schemeClr val="tx1"/>
                </a:solidFill>
                <a:effectLst/>
              </a:rPr>
              <a:t>15-14-0030-00-0000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Jan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19 Jan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11-14/0084r0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err="1" smtClean="0"/>
              <a:t>Januray</a:t>
            </a:r>
            <a:r>
              <a:rPr lang="en-US" dirty="0" smtClean="0"/>
              <a:t>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2014-01-19</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57" name="Document" r:id="rId4" imgW="8257888" imgH="2948721" progId="Word.Document.8">
                  <p:embed/>
                </p:oleObj>
              </mc:Choice>
              <mc:Fallback>
                <p:oleObj name="Document" r:id="rId4" imgW="8257888" imgH="2948721" progId="Word.Document.8">
                  <p:embed/>
                  <p:pic>
                    <p:nvPicPr>
                      <p:cNvPr id="0" name="Picture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January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a:t>11-14/0084r0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defTabSz="914400" eaLnBrk="1" hangingPunct="1">
              <a:lnSpc>
                <a:spcPct val="90000"/>
              </a:lnSpc>
              <a:tabLst>
                <a:tab pos="7372350" algn="r"/>
              </a:tabLst>
            </a:pPr>
            <a:r>
              <a:rPr lang="en-US" dirty="0" smtClean="0"/>
              <a:t>Sept 1, 2013 – $</a:t>
            </a:r>
            <a:r>
              <a:rPr lang="en-US" b="0" dirty="0" smtClean="0"/>
              <a:t>409,424.4</a:t>
            </a:r>
            <a:r>
              <a:rPr lang="en-US" dirty="0" smtClean="0"/>
              <a:t>0</a:t>
            </a:r>
          </a:p>
          <a:p>
            <a:pPr lvl="1" defTabSz="914400" eaLnBrk="1" hangingPunct="1">
              <a:lnSpc>
                <a:spcPct val="90000"/>
              </a:lnSpc>
              <a:tabLst>
                <a:tab pos="7372350" algn="r"/>
              </a:tabLst>
            </a:pPr>
            <a:r>
              <a:rPr lang="en-US" sz="1600" dirty="0" smtClean="0"/>
              <a:t>IEEE account:  $386,061.74 +85.67-$21,515.00+88.07+83.64 = $364,804.12 </a:t>
            </a:r>
          </a:p>
          <a:p>
            <a:pPr lvl="1" defTabSz="914400" eaLnBrk="1" hangingPunct="1">
              <a:lnSpc>
                <a:spcPct val="90000"/>
              </a:lnSpc>
              <a:tabLst>
                <a:tab pos="7372350" algn="r"/>
              </a:tabLst>
            </a:pPr>
            <a:r>
              <a:rPr lang="en-US" sz="1600" dirty="0" smtClean="0"/>
              <a:t>Face-to-Face:  $193,000.31 - $146,358.20 -$1,982.86 - $39.00 = $44,620.25</a:t>
            </a:r>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Oct 31, 2013 – $409,466.33</a:t>
            </a:r>
          </a:p>
          <a:p>
            <a:pPr lvl="1" defTabSz="914400" eaLnBrk="1" hangingPunct="1">
              <a:lnSpc>
                <a:spcPct val="90000"/>
              </a:lnSpc>
              <a:tabLst>
                <a:tab pos="7372350" algn="r"/>
              </a:tabLst>
            </a:pPr>
            <a:r>
              <a:rPr lang="en-US" sz="1600" dirty="0" smtClean="0"/>
              <a:t>IEEE account:  $364,804.12 + $80.96 = $364,885.08</a:t>
            </a:r>
          </a:p>
          <a:p>
            <a:pPr lvl="1" defTabSz="914400" eaLnBrk="1" hangingPunct="1">
              <a:lnSpc>
                <a:spcPct val="90000"/>
              </a:lnSpc>
              <a:tabLst>
                <a:tab pos="7372350" algn="r"/>
              </a:tabLst>
            </a:pPr>
            <a:r>
              <a:rPr lang="en-US" sz="1600" dirty="0" smtClean="0"/>
              <a:t>Face-to-Face:      $44,620.25 – 39 + 9600 – 147.75 = $54,033.50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Dec 31, 2013 – $409,466.33</a:t>
            </a:r>
          </a:p>
          <a:p>
            <a:pPr lvl="1" defTabSz="914400" eaLnBrk="1" hangingPunct="1">
              <a:lnSpc>
                <a:spcPct val="90000"/>
              </a:lnSpc>
              <a:tabLst>
                <a:tab pos="7372350" algn="r"/>
              </a:tabLst>
            </a:pPr>
            <a:r>
              <a:rPr lang="en-US" sz="1600" dirty="0" smtClean="0"/>
              <a:t>IEEE account:  $364,885.08  +  83.67 + 80.99 + 21,515 -25   =  $386,539.74</a:t>
            </a:r>
          </a:p>
          <a:p>
            <a:pPr lvl="1" defTabSz="914400" eaLnBrk="1" hangingPunct="1">
              <a:lnSpc>
                <a:spcPct val="90000"/>
              </a:lnSpc>
              <a:tabLst>
                <a:tab pos="7372350" algn="r"/>
              </a:tabLst>
            </a:pPr>
            <a:r>
              <a:rPr lang="en-US" sz="1600" dirty="0" smtClean="0"/>
              <a:t>Face-to-Face:     $44,581.25 + 95,700 – 32,306.83 +104,850 – 10,836.33 = $211,440.34</a:t>
            </a:r>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8382000" cy="526297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Surplus 					$19,199</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(social0	$36,830</a:t>
            </a:r>
            <a:endParaRPr lang="en-US" sz="1600" dirty="0">
              <a:solidFill>
                <a:schemeClr val="tx1"/>
              </a:solidFill>
            </a:endParaRPr>
          </a:p>
        </p:txBody>
      </p:sp>
      <p:sp>
        <p:nvSpPr>
          <p:cNvPr id="4" name="TextBox 3"/>
          <p:cNvSpPr txBox="1"/>
          <p:nvPr/>
        </p:nvSpPr>
        <p:spPr>
          <a:xfrm>
            <a:off x="5562600" y="5105400"/>
            <a:ext cx="2819400" cy="861774"/>
          </a:xfrm>
          <a:prstGeom prst="rect">
            <a:avLst/>
          </a:prstGeom>
          <a:noFill/>
        </p:spPr>
        <p:txBody>
          <a:bodyPr wrap="square" rtlCol="0">
            <a:spAutoFit/>
          </a:bodyPr>
          <a:lstStyle/>
          <a:p>
            <a:r>
              <a:rPr lang="en-US" sz="1600" dirty="0" smtClean="0">
                <a:solidFill>
                  <a:schemeClr val="tx1"/>
                </a:solidFill>
              </a:rPr>
              <a:t>Surplus was returned to sponsor</a:t>
            </a:r>
          </a:p>
          <a:p>
            <a:endParaRPr lang="en-US" sz="1600" dirty="0">
              <a:solidFill>
                <a:schemeClr val="tx1"/>
              </a:solidFill>
            </a:endParaRPr>
          </a:p>
          <a:p>
            <a:r>
              <a:rPr lang="en-US" sz="1800" b="1" dirty="0" smtClean="0">
                <a:solidFill>
                  <a:schemeClr val="tx1"/>
                </a:solidFill>
              </a:rPr>
              <a:t>Net cost to 802.15/11 = $25</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January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200,250	$268,050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      7,600</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402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$209,563	$275,753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$17,000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10,513	$ 13,902</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$38,000	$ 45,750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$122,000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$ 57,000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$ 28,500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$ 6,500	$   4,000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1,400	$   1,600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a:t>
            </a:r>
            <a:r>
              <a:rPr lang="en-US" sz="1600" b="1" dirty="0">
                <a:solidFill>
                  <a:srgbClr val="FF0000"/>
                </a:solidFill>
                <a:ea typeface="MS PGothic" pitchFamily="34" charset="-128"/>
              </a:rPr>
              <a:t>9,313.00</a:t>
            </a:r>
            <a:r>
              <a:rPr lang="en-US" sz="1600" b="1" dirty="0" smtClean="0">
                <a:solidFill>
                  <a:srgbClr val="FF0000"/>
                </a:solidFill>
                <a:ea typeface="MS PGothic" pitchFamily="34" charset="-128"/>
              </a:rPr>
              <a:t>)	$(103)	</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181600" y="12954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35440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($680 -  $100.35)</a:t>
            </a:r>
          </a:p>
          <a:p>
            <a:pPr marL="515938" lvl="1" indent="-174625" defTabSz="914400" eaLnBrk="1" hangingPunct="1">
              <a:lnSpc>
                <a:spcPct val="90000"/>
              </a:lnSpc>
              <a:tabLst>
                <a:tab pos="7372350" algn="r"/>
              </a:tabLst>
            </a:pPr>
            <a:r>
              <a:rPr lang="en-US" sz="1400" dirty="0" smtClean="0"/>
              <a:t>314 – Indian Wells ($7,665 -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($15,259  - $ 5,887)</a:t>
            </a:r>
          </a:p>
          <a:p>
            <a:pPr marL="515938" lvl="1" indent="-174625" defTabSz="914400" eaLnBrk="1" hangingPunct="1">
              <a:lnSpc>
                <a:spcPct val="90000"/>
              </a:lnSpc>
              <a:tabLst>
                <a:tab pos="7372350" algn="r"/>
              </a:tabLst>
            </a:pPr>
            <a:r>
              <a:rPr lang="en-US" sz="1400" dirty="0" smtClean="0"/>
              <a:t>337 – Hawaii      ($ 10,533 - </a:t>
            </a:r>
            <a:r>
              <a:rPr lang="en-US" sz="1400" dirty="0"/>
              <a:t>$10,173</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($5,067 - $25) </a:t>
            </a: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913713"/>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300 – </a:t>
            </a:r>
            <a:r>
              <a:rPr lang="en-US" sz="1800" smtClean="0"/>
              <a:t>LA </a:t>
            </a:r>
            <a:r>
              <a:rPr lang="en-US" sz="1800" smtClean="0"/>
              <a:t>(</a:t>
            </a:r>
            <a:r>
              <a:rPr lang="en-US" sz="1800" smtClean="0">
                <a:solidFill>
                  <a:srgbClr val="FF0000"/>
                </a:solidFill>
              </a:rPr>
              <a:t>$</a:t>
            </a:r>
            <a:r>
              <a:rPr lang="en-US" sz="1800" b="1">
                <a:solidFill>
                  <a:srgbClr val="FF0000"/>
                </a:solidFill>
                <a:ea typeface="MS PGothic" pitchFamily="34" charset="-128"/>
              </a:rPr>
              <a:t> 9,313.00</a:t>
            </a:r>
            <a:r>
              <a:rPr lang="en-US" sz="1800" smtClean="0"/>
              <a:t> </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5095</TotalTime>
  <Words>819</Words>
  <Application>Microsoft Office PowerPoint</Application>
  <PresentationFormat>On-screen Show (4:3)</PresentationFormat>
  <Paragraphs>192</Paragraphs>
  <Slides>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Januray 2014</vt:lpstr>
      <vt:lpstr>Abstract</vt:lpstr>
      <vt:lpstr>Treasury Net Worth (Unaudited)</vt:lpstr>
      <vt:lpstr>Nanjing, China – Sept 2013</vt:lpstr>
      <vt:lpstr> Century City, CA - January 2014</vt:lpstr>
      <vt:lpstr>Historical Attendance</vt:lpstr>
      <vt:lpstr>Historical Attendance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2014</dc:title>
  <dc:creator>Jon Rosdahl</dc:creator>
  <cp:keywords>January 2014</cp:keywords>
  <dc:description>Jon Rosdahl (CSR Technologies); Ben Rolfe (BCA)</dc:description>
  <cp:lastModifiedBy>Benjamin Rolfe</cp:lastModifiedBy>
  <cp:revision>87</cp:revision>
  <cp:lastPrinted>1601-01-01T00:00:00Z</cp:lastPrinted>
  <dcterms:created xsi:type="dcterms:W3CDTF">2012-05-13T15:07:35Z</dcterms:created>
  <dcterms:modified xsi:type="dcterms:W3CDTF">2014-01-19T23:39:17Z</dcterms:modified>
</cp:coreProperties>
</file>