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75" r:id="rId2"/>
    <p:sldId id="256" r:id="rId3"/>
    <p:sldId id="257" r:id="rId4"/>
    <p:sldId id="265" r:id="rId5"/>
    <p:sldId id="274" r:id="rId6"/>
    <p:sldId id="276" r:id="rId7"/>
    <p:sldId id="269" r:id="rId8"/>
    <p:sldId id="277" r:id="rId9"/>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169" autoAdjust="0"/>
    <p:restoredTop sz="86095" autoAdjust="0"/>
  </p:normalViewPr>
  <p:slideViewPr>
    <p:cSldViewPr>
      <p:cViewPr varScale="1">
        <p:scale>
          <a:sx n="77" d="100"/>
          <a:sy n="77" d="100"/>
        </p:scale>
        <p:origin x="1272" y="53"/>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5" d="100"/>
          <a:sy n="65" d="100"/>
        </p:scale>
        <p:origin x="214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802.11-14/0084r0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802.11-14/0084r0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802.11-14/0084r0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2014</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802.11-14/0084r0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January 2014</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extLst>
      <p:ext uri="{BB962C8B-B14F-4D97-AF65-F5344CB8AC3E}">
        <p14:creationId xmlns:p14="http://schemas.microsoft.com/office/powerpoint/2010/main" val="14102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p14="http://schemas.microsoft.com/office/powerpoint/2010/main" val="2629508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January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January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Ben Rolfe (BCA), Jon </a:t>
            </a:r>
            <a:r>
              <a:rPr lang="en-GB" dirty="0" err="1" smtClean="0"/>
              <a:t>Rosdahl</a:t>
            </a:r>
            <a:r>
              <a:rPr lang="en-GB" dirty="0" smtClean="0"/>
              <a:t>,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a:t>
            </a:r>
            <a:r>
              <a:rPr lang="en-GB" sz="1800" b="1" dirty="0" smtClean="0">
                <a:solidFill>
                  <a:schemeClr val="tx1"/>
                </a:solidFill>
                <a:latin typeface="Times New Roman" pitchFamily="16" charset="0"/>
                <a:ea typeface="MS Gothic" charset="-128"/>
                <a:cs typeface="Arial Unicode MS" charset="0"/>
              </a:rPr>
              <a:t>IEEE802.</a:t>
            </a:r>
            <a:r>
              <a:rPr lang="en-US" sz="1800" b="1" dirty="0" smtClean="0">
                <a:solidFill>
                  <a:schemeClr val="tx1"/>
                </a:solidFill>
                <a:effectLst/>
              </a:rPr>
              <a:t>15-14-0030-00-0000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January 2014</a:t>
            </a:r>
            <a:endParaRPr lang="en-US" dirty="0" smtClean="0"/>
          </a:p>
        </p:txBody>
      </p:sp>
      <p:sp>
        <p:nvSpPr>
          <p:cNvPr id="5" name="Footer Placeholder 4"/>
          <p:cNvSpPr>
            <a:spLocks noGrp="1"/>
          </p:cNvSpPr>
          <p:nvPr>
            <p:ph type="ftr" idx="11"/>
          </p:nvPr>
        </p:nvSpPr>
        <p:spPr/>
        <p:txBody>
          <a:bodyPr/>
          <a:lstStyle/>
          <a:p>
            <a:pPr>
              <a:defRPr/>
            </a:pPr>
            <a:r>
              <a:rPr lang="en-GB" smtClean="0"/>
              <a:t>Jon Rosdahl, CSR</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Jan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19 Jan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Jan 2014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11-14/0084r0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2014</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a:t>
            </a:r>
            <a:r>
              <a:rPr lang="en-US" dirty="0" err="1" smtClean="0"/>
              <a:t>Januray</a:t>
            </a:r>
            <a:r>
              <a:rPr lang="en-US" dirty="0" smtClean="0"/>
              <a:t> 2014</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2014-01-19</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mc:AlternateContent xmlns:mc="http://schemas.openxmlformats.org/markup-compatibility/2006">
              <mc:Choice xmlns:v="urn:schemas-microsoft-com:vml" Requires="v">
                <p:oleObj spid="_x0000_s1056" name="Document" r:id="rId4" imgW="8257888" imgH="2948721" progId="Word.Document.8">
                  <p:embed/>
                </p:oleObj>
              </mc:Choice>
              <mc:Fallback>
                <p:oleObj name="Document" r:id="rId4" imgW="8257888" imgH="2948721" progId="Word.Document.8">
                  <p:embed/>
                  <p:pic>
                    <p:nvPicPr>
                      <p:cNvPr id="0" name="Picture 3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463" y="2286000"/>
                        <a:ext cx="7704137"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2014</a:t>
            </a:r>
            <a:endParaRPr lang="en-GB" dirty="0"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January </a:t>
            </a:r>
            <a:r>
              <a:rPr lang="en-GB" dirty="0" smtClean="0"/>
              <a:t>2014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a:t>11-14/0084r0</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t>
            </a: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2014</a:t>
            </a:r>
            <a:endParaRPr lang="en-GB" dirty="0"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dirty="0" smtClean="0"/>
              <a:t>Treasury Net Worth</a:t>
            </a:r>
            <a:br>
              <a:rPr lang="en-US" sz="2800" dirty="0" smtClean="0"/>
            </a:br>
            <a:r>
              <a:rPr lang="en-US" sz="2400" dirty="0" smtClean="0"/>
              <a:t>(Unaudited)</a:t>
            </a:r>
          </a:p>
        </p:txBody>
      </p:sp>
      <p:sp>
        <p:nvSpPr>
          <p:cNvPr id="5127" name="Rectangle 3"/>
          <p:cNvSpPr>
            <a:spLocks noGrp="1" noChangeArrowheads="1"/>
          </p:cNvSpPr>
          <p:nvPr>
            <p:ph type="body" idx="4294967295"/>
          </p:nvPr>
        </p:nvSpPr>
        <p:spPr>
          <a:xfrm>
            <a:off x="533400" y="1447800"/>
            <a:ext cx="8001000" cy="4648200"/>
          </a:xfrm>
        </p:spPr>
        <p:txBody>
          <a:bodyPr lIns="92075" tIns="46038" rIns="92075" bIns="46038"/>
          <a:lstStyle/>
          <a:p>
            <a:pPr defTabSz="914400" eaLnBrk="1" hangingPunct="1">
              <a:lnSpc>
                <a:spcPct val="90000"/>
              </a:lnSpc>
              <a:tabLst>
                <a:tab pos="7372350" algn="r"/>
              </a:tabLst>
            </a:pPr>
            <a:r>
              <a:rPr lang="en-US" dirty="0" smtClean="0"/>
              <a:t>Sept 1, 2013 – $</a:t>
            </a:r>
            <a:r>
              <a:rPr lang="en-US" b="0" dirty="0" smtClean="0"/>
              <a:t>409,424.4</a:t>
            </a:r>
            <a:r>
              <a:rPr lang="en-US" dirty="0" smtClean="0"/>
              <a:t>0</a:t>
            </a:r>
          </a:p>
          <a:p>
            <a:pPr lvl="1" defTabSz="914400" eaLnBrk="1" hangingPunct="1">
              <a:lnSpc>
                <a:spcPct val="90000"/>
              </a:lnSpc>
              <a:tabLst>
                <a:tab pos="7372350" algn="r"/>
              </a:tabLst>
            </a:pPr>
            <a:r>
              <a:rPr lang="en-US" sz="1600" dirty="0" smtClean="0"/>
              <a:t>IEEE account:  $386,061.74 +85.67-$21,515.00+88.07+83.64 = $364,804.12 </a:t>
            </a:r>
          </a:p>
          <a:p>
            <a:pPr lvl="1" defTabSz="914400" eaLnBrk="1" hangingPunct="1">
              <a:lnSpc>
                <a:spcPct val="90000"/>
              </a:lnSpc>
              <a:tabLst>
                <a:tab pos="7372350" algn="r"/>
              </a:tabLst>
            </a:pPr>
            <a:r>
              <a:rPr lang="en-US" sz="1600" dirty="0" smtClean="0"/>
              <a:t>Face-to-Face:  $193,000.31 - $146,358.20 -$1,982.86 - $39.00 = $44,620.25</a:t>
            </a:r>
          </a:p>
          <a:p>
            <a:pPr lvl="1" defTabSz="914400" eaLnBrk="1" hangingPunct="1">
              <a:lnSpc>
                <a:spcPct val="90000"/>
              </a:lnSpc>
              <a:tabLst>
                <a:tab pos="7372350" algn="r"/>
              </a:tabLst>
            </a:pPr>
            <a:endParaRPr lang="en-US" dirty="0" smtClean="0"/>
          </a:p>
          <a:p>
            <a:pPr defTabSz="914400" eaLnBrk="1" hangingPunct="1">
              <a:lnSpc>
                <a:spcPct val="90000"/>
              </a:lnSpc>
              <a:tabLst>
                <a:tab pos="7372350" algn="r"/>
              </a:tabLst>
            </a:pPr>
            <a:r>
              <a:rPr lang="en-US" dirty="0" smtClean="0"/>
              <a:t>Oct 31, 2013 – $409,466.33</a:t>
            </a:r>
          </a:p>
          <a:p>
            <a:pPr lvl="1" defTabSz="914400" eaLnBrk="1" hangingPunct="1">
              <a:lnSpc>
                <a:spcPct val="90000"/>
              </a:lnSpc>
              <a:tabLst>
                <a:tab pos="7372350" algn="r"/>
              </a:tabLst>
            </a:pPr>
            <a:r>
              <a:rPr lang="en-US" sz="1600" dirty="0" smtClean="0"/>
              <a:t>IEEE account:  $364,804.12 + $80.96 = $364,885.08</a:t>
            </a:r>
          </a:p>
          <a:p>
            <a:pPr lvl="1" defTabSz="914400" eaLnBrk="1" hangingPunct="1">
              <a:lnSpc>
                <a:spcPct val="90000"/>
              </a:lnSpc>
              <a:tabLst>
                <a:tab pos="7372350" algn="r"/>
              </a:tabLst>
            </a:pPr>
            <a:r>
              <a:rPr lang="en-US" sz="1600" dirty="0" smtClean="0"/>
              <a:t>Face-to-Face:      $44,620.25 – 39 + 9600 – 147.75 = $54,033.50</a:t>
            </a:r>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Dec 31, 2013 – $409,466.33</a:t>
            </a:r>
          </a:p>
          <a:p>
            <a:pPr lvl="1" defTabSz="914400" eaLnBrk="1" hangingPunct="1">
              <a:lnSpc>
                <a:spcPct val="90000"/>
              </a:lnSpc>
              <a:tabLst>
                <a:tab pos="7372350" algn="r"/>
              </a:tabLst>
            </a:pPr>
            <a:r>
              <a:rPr lang="en-US" sz="1600" dirty="0" smtClean="0"/>
              <a:t>IEEE account:  $364,885.08  +  83.67 + 80.99 + 21,515 -25   =  $386,539.74</a:t>
            </a:r>
          </a:p>
          <a:p>
            <a:pPr lvl="1" defTabSz="914400" eaLnBrk="1" hangingPunct="1">
              <a:lnSpc>
                <a:spcPct val="90000"/>
              </a:lnSpc>
              <a:tabLst>
                <a:tab pos="7372350" algn="r"/>
              </a:tabLst>
            </a:pPr>
            <a:r>
              <a:rPr lang="en-US" sz="1600" dirty="0" smtClean="0"/>
              <a:t>Face-to-Face:     $44,581.25 + 95,700 – 32,306.83 +104,850 – 10,836.33 = $211,440.34</a:t>
            </a:r>
          </a:p>
          <a:p>
            <a:pPr defTabSz="914400" eaLnBrk="1" hangingPunct="1">
              <a:lnSpc>
                <a:spcPct val="90000"/>
              </a:lnSpc>
              <a:tabLst>
                <a:tab pos="7372350" algn="r"/>
              </a:tabLst>
            </a:pPr>
            <a:endParaRPr lang="en-US" dirty="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2014</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Nanjing, China – Sept 2013</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2819400" y="10668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
        <p:nvSpPr>
          <p:cNvPr id="2" name="TextBox 1"/>
          <p:cNvSpPr txBox="1"/>
          <p:nvPr/>
        </p:nvSpPr>
        <p:spPr>
          <a:xfrm>
            <a:off x="304800" y="1447800"/>
            <a:ext cx="8382000" cy="5262979"/>
          </a:xfrm>
          <a:prstGeom prst="rect">
            <a:avLst/>
          </a:prstGeom>
          <a:noFill/>
        </p:spPr>
        <p:txBody>
          <a:bodyPr wrap="square" rtlCol="0">
            <a:spAutoFit/>
          </a:bodyPr>
          <a:lstStyle/>
          <a:p>
            <a:pPr marL="285750" indent="-285750">
              <a:buFont typeface="Arial" panose="020B0604020202020204" pitchFamily="34" charset="0"/>
              <a:buChar char="•"/>
            </a:pPr>
            <a:r>
              <a:rPr lang="en-US" sz="1800" b="1" dirty="0">
                <a:solidFill>
                  <a:schemeClr val="tx1"/>
                </a:solidFill>
              </a:rPr>
              <a:t>Registration Income:                </a:t>
            </a:r>
            <a:r>
              <a:rPr lang="en-US" sz="1600" dirty="0">
                <a:solidFill>
                  <a:schemeClr val="tx1"/>
                </a:solidFill>
              </a:rPr>
              <a:t>	</a:t>
            </a:r>
            <a:r>
              <a:rPr lang="en-US" sz="1600" b="1" dirty="0" smtClean="0">
                <a:solidFill>
                  <a:schemeClr val="tx1"/>
                </a:solidFill>
              </a:rPr>
              <a:t>$179,925</a:t>
            </a:r>
            <a:r>
              <a:rPr lang="en-US" sz="1600" dirty="0">
                <a:solidFill>
                  <a:schemeClr val="tx1"/>
                </a:solidFill>
              </a:rPr>
              <a:t>		</a:t>
            </a:r>
            <a:r>
              <a:rPr lang="en-US" sz="1600" dirty="0" smtClean="0">
                <a:solidFill>
                  <a:schemeClr val="tx1"/>
                </a:solidFill>
              </a:rPr>
              <a:t>			</a:t>
            </a:r>
            <a:r>
              <a:rPr lang="en-US" sz="1800" dirty="0" smtClean="0">
                <a:solidFill>
                  <a:schemeClr val="tx1"/>
                </a:solidFill>
              </a:rPr>
              <a:t>$</a:t>
            </a:r>
            <a:r>
              <a:rPr lang="en-US" sz="1800" b="1" dirty="0" smtClean="0">
                <a:solidFill>
                  <a:schemeClr val="tx1"/>
                </a:solidFill>
              </a:rPr>
              <a:t>180,825 </a:t>
            </a:r>
            <a:endParaRPr lang="en-US" sz="1600" b="1" dirty="0">
              <a:solidFill>
                <a:schemeClr val="tx1"/>
              </a:solidFill>
            </a:endParaRPr>
          </a:p>
          <a:p>
            <a:pPr marL="1028700" lvl="1">
              <a:buFont typeface="Times New Roman" panose="02020603050405020304" pitchFamily="18" charset="0"/>
              <a:buChar char="−"/>
            </a:pPr>
            <a:r>
              <a:rPr lang="en-US" sz="1600" dirty="0">
                <a:solidFill>
                  <a:schemeClr val="tx1"/>
                </a:solidFill>
              </a:rPr>
              <a:t>Registrations			</a:t>
            </a:r>
            <a:r>
              <a:rPr lang="en-US" sz="1600" dirty="0" smtClean="0">
                <a:solidFill>
                  <a:schemeClr val="tx1"/>
                </a:solidFill>
              </a:rPr>
              <a:t>290  (+34 Students)				291  (+33 students)</a:t>
            </a:r>
            <a:endParaRPr lang="en-US" sz="1600" dirty="0">
              <a:solidFill>
                <a:schemeClr val="tx1"/>
              </a:solidFill>
            </a:endParaRPr>
          </a:p>
          <a:p>
            <a:pPr marL="1028700" lvl="1">
              <a:buFont typeface="Times New Roman" panose="02020603050405020304" pitchFamily="18" charset="0"/>
              <a:buChar char="−"/>
            </a:pPr>
            <a:r>
              <a:rPr lang="en-US" sz="1600" dirty="0">
                <a:solidFill>
                  <a:schemeClr val="tx1"/>
                </a:solidFill>
              </a:rPr>
              <a:t>Meeting Expense Estimate    </a:t>
            </a:r>
            <a:r>
              <a:rPr lang="en-US" sz="1600" dirty="0" smtClean="0">
                <a:solidFill>
                  <a:schemeClr val="tx1"/>
                </a:solidFill>
              </a:rPr>
              <a:t>   $173,692</a:t>
            </a:r>
          </a:p>
          <a:p>
            <a:pPr marL="1028700" lvl="1">
              <a:buFont typeface="Times New Roman" panose="02020603050405020304" pitchFamily="18" charset="0"/>
              <a:buChar char="−"/>
            </a:pPr>
            <a:endParaRPr lang="en-US" sz="1100" b="1"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Expense </a:t>
            </a:r>
            <a:r>
              <a:rPr lang="en-US" sz="1800" b="1" dirty="0">
                <a:solidFill>
                  <a:schemeClr val="tx1"/>
                </a:solidFill>
              </a:rPr>
              <a:t>Estimates:				$</a:t>
            </a:r>
            <a:r>
              <a:rPr lang="en-US" sz="1800" b="1" dirty="0" smtClean="0">
                <a:solidFill>
                  <a:schemeClr val="tx1"/>
                </a:solidFill>
              </a:rPr>
              <a:t>161,626</a:t>
            </a:r>
            <a:endParaRPr lang="en-US" sz="1800" b="1" dirty="0">
              <a:solidFill>
                <a:schemeClr val="tx1"/>
              </a:solidFill>
            </a:endParaRPr>
          </a:p>
          <a:p>
            <a:pPr marL="1028700" lvl="1">
              <a:buFont typeface="Times New Roman" panose="02020603050405020304" pitchFamily="18" charset="0"/>
              <a:buChar char="−"/>
            </a:pPr>
            <a:r>
              <a:rPr lang="en-US" sz="1600" dirty="0">
                <a:solidFill>
                  <a:schemeClr val="tx1"/>
                </a:solidFill>
              </a:rPr>
              <a:t>Electronic </a:t>
            </a:r>
            <a:r>
              <a:rPr lang="en-US" sz="1600" dirty="0" smtClean="0">
                <a:solidFill>
                  <a:schemeClr val="tx1"/>
                </a:solidFill>
              </a:rPr>
              <a:t>Facilities			$  7,700</a:t>
            </a:r>
            <a:endParaRPr lang="en-US" sz="1600" dirty="0">
              <a:solidFill>
                <a:schemeClr val="tx1"/>
              </a:solidFill>
            </a:endParaRPr>
          </a:p>
          <a:p>
            <a:pPr marL="1028700" lvl="1">
              <a:buFont typeface="Times New Roman" panose="02020603050405020304" pitchFamily="18" charset="0"/>
              <a:buChar char="−"/>
            </a:pPr>
            <a:r>
              <a:rPr lang="en-US" sz="1600" dirty="0" smtClean="0">
                <a:solidFill>
                  <a:schemeClr val="tx1"/>
                </a:solidFill>
              </a:rPr>
              <a:t>Networking &amp; Shipping		$52,376</a:t>
            </a:r>
          </a:p>
          <a:p>
            <a:pPr marL="1028700" lvl="1">
              <a:buFont typeface="Times New Roman" panose="02020603050405020304" pitchFamily="18" charset="0"/>
              <a:buChar char="−"/>
            </a:pPr>
            <a:r>
              <a:rPr lang="en-US" sz="1600" dirty="0" smtClean="0">
                <a:solidFill>
                  <a:schemeClr val="tx1"/>
                </a:solidFill>
              </a:rPr>
              <a:t>Special Services on site		$22,313</a:t>
            </a:r>
          </a:p>
          <a:p>
            <a:pPr marL="1028700" lvl="1">
              <a:buFont typeface="Times New Roman" panose="02020603050405020304" pitchFamily="18" charset="0"/>
              <a:buChar char="−"/>
            </a:pPr>
            <a:r>
              <a:rPr lang="en-US" sz="1600" dirty="0" smtClean="0">
                <a:solidFill>
                  <a:schemeClr val="tx1"/>
                </a:solidFill>
              </a:rPr>
              <a:t>On site setup				$  5,765</a:t>
            </a:r>
          </a:p>
          <a:p>
            <a:pPr marL="1028700" lvl="1">
              <a:buFont typeface="Times New Roman" panose="02020603050405020304" pitchFamily="18" charset="0"/>
              <a:buChar char="−"/>
            </a:pPr>
            <a:r>
              <a:rPr lang="en-US" sz="1600" dirty="0" smtClean="0">
                <a:solidFill>
                  <a:schemeClr val="tx1"/>
                </a:solidFill>
              </a:rPr>
              <a:t>Staffing on site			$ </a:t>
            </a:r>
            <a:r>
              <a:rPr lang="en-US" sz="1600" dirty="0">
                <a:solidFill>
                  <a:schemeClr val="tx1"/>
                </a:solidFill>
              </a:rPr>
              <a:t>15,175</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Disbursements				$   4,367</a:t>
            </a:r>
          </a:p>
          <a:p>
            <a:pPr marL="1028700" lvl="1">
              <a:buFont typeface="Times New Roman" panose="02020603050405020304" pitchFamily="18" charset="0"/>
              <a:buChar char="−"/>
            </a:pPr>
            <a:r>
              <a:rPr lang="en-US" sz="1600" dirty="0" smtClean="0">
                <a:solidFill>
                  <a:schemeClr val="tx1"/>
                </a:solidFill>
              </a:rPr>
              <a:t>Accounting and Legal		$ 19,677</a:t>
            </a:r>
          </a:p>
          <a:p>
            <a:pPr marL="1028700" lvl="1">
              <a:buFont typeface="Times New Roman" panose="02020603050405020304" pitchFamily="18" charset="0"/>
              <a:buChar char="−"/>
            </a:pPr>
            <a:r>
              <a:rPr lang="en-US" sz="1600" dirty="0" smtClean="0">
                <a:solidFill>
                  <a:schemeClr val="tx1"/>
                </a:solidFill>
              </a:rPr>
              <a:t>Management				$ 30,822</a:t>
            </a:r>
          </a:p>
          <a:p>
            <a:pPr marL="1028700" lvl="1">
              <a:buFont typeface="Times New Roman" panose="02020603050405020304" pitchFamily="18" charset="0"/>
              <a:buChar char="−"/>
            </a:pPr>
            <a:r>
              <a:rPr lang="en-US" sz="1600" dirty="0" smtClean="0">
                <a:solidFill>
                  <a:schemeClr val="tx1"/>
                </a:solidFill>
              </a:rPr>
              <a:t>Delegate Materials			$   3,430</a:t>
            </a:r>
          </a:p>
          <a:p>
            <a:pPr marL="1028700" lvl="1">
              <a:buFont typeface="Times New Roman" panose="02020603050405020304" pitchFamily="18" charset="0"/>
              <a:buChar char="−"/>
            </a:pPr>
            <a:endParaRPr lang="en-US" sz="1100" b="1" dirty="0" smtClean="0">
              <a:solidFill>
                <a:schemeClr val="tx1"/>
              </a:solidFill>
            </a:endParaRPr>
          </a:p>
          <a:p>
            <a:pPr marL="0" lvl="1" indent="0"/>
            <a:r>
              <a:rPr lang="en-US" sz="1600" b="1" dirty="0" smtClean="0">
                <a:solidFill>
                  <a:schemeClr val="tx1"/>
                </a:solidFill>
              </a:rPr>
              <a:t>      Surplus 					$19,199</a:t>
            </a:r>
          </a:p>
          <a:p>
            <a:endParaRPr lang="en-US" sz="1200"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Estimated Sponsor Contribution:   </a:t>
            </a:r>
            <a:r>
              <a:rPr lang="en-US" sz="1800" b="1" dirty="0">
                <a:solidFill>
                  <a:schemeClr val="tx1"/>
                </a:solidFill>
              </a:rPr>
              <a:t>$</a:t>
            </a:r>
            <a:r>
              <a:rPr lang="en-US" sz="1800" b="1" dirty="0" smtClean="0">
                <a:solidFill>
                  <a:schemeClr val="tx1"/>
                </a:solidFill>
              </a:rPr>
              <a:t>115,995</a:t>
            </a:r>
            <a:r>
              <a:rPr lang="en-US" sz="1600" b="1" dirty="0" smtClean="0">
                <a:solidFill>
                  <a:schemeClr val="tx1"/>
                </a:solidFill>
              </a:rPr>
              <a:t>	</a:t>
            </a:r>
            <a:r>
              <a:rPr lang="en-US" sz="1600" dirty="0" smtClean="0">
                <a:solidFill>
                  <a:schemeClr val="tx1"/>
                </a:solidFill>
              </a:rPr>
              <a:t>	</a:t>
            </a:r>
          </a:p>
          <a:p>
            <a:pPr marL="1028700" lvl="1">
              <a:buFont typeface="Times New Roman" panose="02020603050405020304" pitchFamily="18" charset="0"/>
              <a:buChar char="−"/>
            </a:pPr>
            <a:r>
              <a:rPr lang="en-US" sz="1600" dirty="0" smtClean="0">
                <a:solidFill>
                  <a:schemeClr val="tx1"/>
                </a:solidFill>
              </a:rPr>
              <a:t>Meeting facilities		$44,165</a:t>
            </a:r>
          </a:p>
          <a:p>
            <a:pPr marL="1028700" lvl="1">
              <a:buFont typeface="Times New Roman" panose="02020603050405020304" pitchFamily="18" charset="0"/>
              <a:buChar char="−"/>
            </a:pPr>
            <a:r>
              <a:rPr lang="en-US" sz="1600" dirty="0" smtClean="0">
                <a:solidFill>
                  <a:schemeClr val="tx1"/>
                </a:solidFill>
              </a:rPr>
              <a:t>AV					$35,000</a:t>
            </a:r>
          </a:p>
          <a:p>
            <a:pPr marL="1028700" lvl="1">
              <a:buFont typeface="Times New Roman" panose="02020603050405020304" pitchFamily="18" charset="0"/>
              <a:buChar char="−"/>
            </a:pPr>
            <a:r>
              <a:rPr lang="en-US" sz="1600" dirty="0" smtClean="0">
                <a:solidFill>
                  <a:schemeClr val="tx1"/>
                </a:solidFill>
              </a:rPr>
              <a:t>Special Event (social0	$36,830</a:t>
            </a:r>
            <a:endParaRPr lang="en-US" sz="1600" dirty="0">
              <a:solidFill>
                <a:schemeClr val="tx1"/>
              </a:solidFill>
            </a:endParaRPr>
          </a:p>
        </p:txBody>
      </p:sp>
      <p:sp>
        <p:nvSpPr>
          <p:cNvPr id="4" name="TextBox 3"/>
          <p:cNvSpPr txBox="1"/>
          <p:nvPr/>
        </p:nvSpPr>
        <p:spPr>
          <a:xfrm>
            <a:off x="5562600" y="5105400"/>
            <a:ext cx="2819400" cy="861774"/>
          </a:xfrm>
          <a:prstGeom prst="rect">
            <a:avLst/>
          </a:prstGeom>
          <a:noFill/>
        </p:spPr>
        <p:txBody>
          <a:bodyPr wrap="square" rtlCol="0">
            <a:spAutoFit/>
          </a:bodyPr>
          <a:lstStyle/>
          <a:p>
            <a:r>
              <a:rPr lang="en-US" sz="1600" dirty="0" smtClean="0">
                <a:solidFill>
                  <a:schemeClr val="tx1"/>
                </a:solidFill>
              </a:rPr>
              <a:t>Surplus was returned to sponsor</a:t>
            </a:r>
          </a:p>
          <a:p>
            <a:endParaRPr lang="en-US" sz="1600" dirty="0">
              <a:solidFill>
                <a:schemeClr val="tx1"/>
              </a:solidFill>
            </a:endParaRPr>
          </a:p>
          <a:p>
            <a:r>
              <a:rPr lang="en-US" sz="1800" b="1" dirty="0" smtClean="0">
                <a:solidFill>
                  <a:schemeClr val="tx1"/>
                </a:solidFill>
              </a:rPr>
              <a:t>Net cost to 802.15/11 = $25</a:t>
            </a:r>
            <a:endParaRPr lang="en-US" sz="1800" b="1" dirty="0">
              <a:solidFill>
                <a:schemeClr val="tx1"/>
              </a:solidFill>
            </a:endParaRPr>
          </a:p>
        </p:txBody>
      </p:sp>
      <p:sp>
        <p:nvSpPr>
          <p:cNvPr id="12" name="Text Box 8"/>
          <p:cNvSpPr txBox="1">
            <a:spLocks noChangeArrowheads="1"/>
          </p:cNvSpPr>
          <p:nvPr/>
        </p:nvSpPr>
        <p:spPr bwMode="auto">
          <a:xfrm>
            <a:off x="5943600" y="11430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Final Expenses Nov 10, 2013</a:t>
            </a:r>
            <a:endParaRPr lang="en-US" sz="1800" b="1" dirty="0">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530224"/>
          </a:xfrm>
        </p:spPr>
        <p:txBody>
          <a:bodyPr/>
          <a:lstStyle/>
          <a:p>
            <a:r>
              <a:rPr lang="en-US" dirty="0" smtClean="0"/>
              <a:t> Century City, CA - January 2014</a:t>
            </a:r>
            <a:endParaRPr lang="en-US" dirty="0"/>
          </a:p>
        </p:txBody>
      </p:sp>
      <p:sp>
        <p:nvSpPr>
          <p:cNvPr id="2" name="Date Placeholder 1"/>
          <p:cNvSpPr>
            <a:spLocks noGrp="1"/>
          </p:cNvSpPr>
          <p:nvPr>
            <p:ph type="dt" idx="10"/>
          </p:nvPr>
        </p:nvSpPr>
        <p:spPr/>
        <p:txBody>
          <a:bodyPr/>
          <a:lstStyle/>
          <a:p>
            <a:pPr>
              <a:defRPr/>
            </a:pPr>
            <a:r>
              <a:rPr lang="en-US" smtClean="0"/>
              <a:t>January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smtClean="0">
                <a:solidFill>
                  <a:schemeClr val="tx1"/>
                </a:solidFill>
                <a:ea typeface="MS PGothic" pitchFamily="34" charset="-128"/>
              </a:rPr>
              <a:t>200,250	$268,050	</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0	$      7,600</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300	402	</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$209,563	$275,753	</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$17,000</a:t>
            </a:r>
            <a:r>
              <a:rPr lang="en-US" sz="1400" dirty="0">
                <a:solidFill>
                  <a:schemeClr val="tx1"/>
                </a:solidFill>
                <a:ea typeface="MS PGothic" pitchFamily="34" charset="-128"/>
              </a:rPr>
              <a:t>	</a:t>
            </a:r>
            <a:r>
              <a:rPr lang="en-US" sz="1400" dirty="0" smtClean="0">
                <a:solidFill>
                  <a:schemeClr val="tx1"/>
                </a:solidFill>
                <a:ea typeface="MS PGothic" pitchFamily="34" charset="-128"/>
              </a:rPr>
              <a:t>$17,000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a:t>
            </a:r>
            <a:r>
              <a:rPr lang="en-US" sz="1400" dirty="0" smtClean="0">
                <a:solidFill>
                  <a:schemeClr val="tx1"/>
                </a:solidFill>
                <a:ea typeface="MS PGothic" pitchFamily="34" charset="-128"/>
              </a:rPr>
              <a:t>10,513	$ 13,902</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a:t>
            </a:r>
            <a:r>
              <a:rPr lang="en-US" sz="1400" dirty="0" smtClean="0">
                <a:solidFill>
                  <a:schemeClr val="tx1"/>
                </a:solidFill>
                <a:ea typeface="MS PGothic" pitchFamily="34" charset="-128"/>
              </a:rPr>
              <a:t>$38,000	$ 45,750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$122,000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$36,000	$ 57,000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18,000	$ 28,500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a:t>
            </a:r>
            <a:r>
              <a:rPr lang="en-US" sz="1400" dirty="0" smtClean="0">
                <a:solidFill>
                  <a:schemeClr val="tx1"/>
                </a:solidFill>
                <a:ea typeface="MS PGothic" pitchFamily="34" charset="-128"/>
              </a:rPr>
              <a:t>$ 6,500	$   4,000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a:t>
            </a:r>
            <a:r>
              <a:rPr lang="en-US" sz="1400" dirty="0" smtClean="0">
                <a:solidFill>
                  <a:schemeClr val="tx1"/>
                </a:solidFill>
                <a:ea typeface="MS PGothic" pitchFamily="34" charset="-128"/>
              </a:rPr>
              <a:t>$  1,400	$   1,600</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a:t>
            </a:r>
            <a:r>
              <a:rPr lang="en-US" sz="1600" b="1" dirty="0">
                <a:solidFill>
                  <a:srgbClr val="FF0000"/>
                </a:solidFill>
                <a:ea typeface="MS PGothic" pitchFamily="34" charset="-128"/>
              </a:rPr>
              <a:t>9,313.00</a:t>
            </a:r>
            <a:r>
              <a:rPr lang="en-US" sz="1600" b="1" dirty="0" smtClean="0">
                <a:solidFill>
                  <a:srgbClr val="FF0000"/>
                </a:solidFill>
                <a:ea typeface="MS PGothic" pitchFamily="34" charset="-128"/>
              </a:rPr>
              <a:t>)	$(103)	</a:t>
            </a: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429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November 2013</a:t>
            </a:r>
            <a:endParaRPr lang="en-US" sz="1800" b="1" dirty="0">
              <a:solidFill>
                <a:schemeClr val="tx1"/>
              </a:solidFill>
              <a:ea typeface="MS PGothic" pitchFamily="34" charset="-128"/>
            </a:endParaRPr>
          </a:p>
        </p:txBody>
      </p:sp>
      <p:sp>
        <p:nvSpPr>
          <p:cNvPr id="8" name="Text Box 8"/>
          <p:cNvSpPr txBox="1">
            <a:spLocks noChangeArrowheads="1"/>
          </p:cNvSpPr>
          <p:nvPr/>
        </p:nvSpPr>
        <p:spPr bwMode="auto">
          <a:xfrm>
            <a:off x="5181600" y="1295400"/>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Estimated Budget  Jan 2014</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2354405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4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($680 -  $100.35)</a:t>
            </a:r>
          </a:p>
          <a:p>
            <a:pPr marL="515938" lvl="1" indent="-174625" defTabSz="914400" eaLnBrk="1" hangingPunct="1">
              <a:lnSpc>
                <a:spcPct val="90000"/>
              </a:lnSpc>
              <a:tabLst>
                <a:tab pos="7372350" algn="r"/>
              </a:tabLst>
            </a:pPr>
            <a:r>
              <a:rPr lang="en-US" sz="1400" dirty="0" smtClean="0"/>
              <a:t>314 – Indian Wells ($7,665 -  $ 15,480) </a:t>
            </a:r>
          </a:p>
          <a:p>
            <a:pPr marL="115888" indent="-174625" defTabSz="914400" eaLnBrk="1" hangingPunct="1">
              <a:lnSpc>
                <a:spcPct val="90000"/>
              </a:lnSpc>
              <a:tabLst>
                <a:tab pos="7372350" algn="r"/>
              </a:tabLst>
            </a:pPr>
            <a:r>
              <a:rPr lang="en-US" sz="1400" dirty="0" smtClean="0"/>
              <a:t>2013</a:t>
            </a:r>
          </a:p>
          <a:p>
            <a:pPr marL="515938" lvl="1" indent="-174625" defTabSz="914400" eaLnBrk="1" hangingPunct="1">
              <a:lnSpc>
                <a:spcPct val="90000"/>
              </a:lnSpc>
              <a:tabLst>
                <a:tab pos="7372350" algn="r"/>
              </a:tabLst>
            </a:pPr>
            <a:r>
              <a:rPr lang="en-US" sz="1400" dirty="0" smtClean="0"/>
              <a:t>356 – Vancouver ($15,259  - $ 5,887)</a:t>
            </a:r>
          </a:p>
          <a:p>
            <a:pPr marL="515938" lvl="1" indent="-174625" defTabSz="914400" eaLnBrk="1" hangingPunct="1">
              <a:lnSpc>
                <a:spcPct val="90000"/>
              </a:lnSpc>
              <a:tabLst>
                <a:tab pos="7372350" algn="r"/>
              </a:tabLst>
            </a:pPr>
            <a:r>
              <a:rPr lang="en-US" sz="1400" dirty="0" smtClean="0"/>
              <a:t>337 – Hawaii      ($ 10,533 - </a:t>
            </a:r>
            <a:r>
              <a:rPr lang="en-US" sz="1400" dirty="0"/>
              <a:t>$10,173</a:t>
            </a:r>
            <a:r>
              <a:rPr lang="en-US" sz="1400" dirty="0" smtClean="0"/>
              <a:t>)</a:t>
            </a:r>
          </a:p>
          <a:p>
            <a:pPr marL="515938" lvl="1" indent="-174625" defTabSz="914400" eaLnBrk="1" hangingPunct="1">
              <a:lnSpc>
                <a:spcPct val="90000"/>
              </a:lnSpc>
              <a:tabLst>
                <a:tab pos="7372350" algn="r"/>
              </a:tabLst>
            </a:pPr>
            <a:r>
              <a:rPr lang="en-US" sz="1400" dirty="0" smtClean="0"/>
              <a:t>279 </a:t>
            </a:r>
            <a:r>
              <a:rPr lang="en-US" sz="1400" dirty="0"/>
              <a:t>– Nanjing </a:t>
            </a:r>
            <a:r>
              <a:rPr lang="en-US" sz="1400" dirty="0" smtClean="0"/>
              <a:t>       ($5,067 - $25) </a:t>
            </a:r>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5943600" y="64770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913713"/>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300 – LA </a:t>
            </a:r>
            <a:r>
              <a:rPr lang="en-US" sz="1800" dirty="0" smtClean="0"/>
              <a:t>(</a:t>
            </a:r>
            <a:r>
              <a:rPr lang="en-US" sz="1800" dirty="0" smtClean="0">
                <a:solidFill>
                  <a:srgbClr val="FF0000"/>
                </a:solidFill>
              </a:rPr>
              <a:t>$103</a:t>
            </a:r>
            <a:r>
              <a:rPr lang="en-US" sz="1800" dirty="0" smtClean="0"/>
              <a:t> </a:t>
            </a:r>
            <a:r>
              <a:rPr lang="en-US" sz="1800" dirty="0" smtClean="0"/>
              <a:t>)</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5943600" y="64770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4756</TotalTime>
  <Words>819</Words>
  <Application>Microsoft Office PowerPoint</Application>
  <PresentationFormat>On-screen Show (4:3)</PresentationFormat>
  <Paragraphs>192</Paragraphs>
  <Slides>8</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6" baseType="lpstr">
      <vt:lpstr>Arial Unicode MS</vt:lpstr>
      <vt:lpstr>굴림</vt:lpstr>
      <vt:lpstr>MS Gothic</vt:lpstr>
      <vt:lpstr>MS PGothic</vt:lpstr>
      <vt:lpstr>Arial</vt:lpstr>
      <vt:lpstr>Times New Roman</vt:lpstr>
      <vt:lpstr>802-11-Submission</vt:lpstr>
      <vt:lpstr>Document</vt:lpstr>
      <vt:lpstr>PowerPoint Presentation</vt:lpstr>
      <vt:lpstr>Treasurer Report Januray 2014</vt:lpstr>
      <vt:lpstr>Abstract</vt:lpstr>
      <vt:lpstr>Treasury Net Worth (Unaudited)</vt:lpstr>
      <vt:lpstr>Nanjing, China – Sept 2013</vt:lpstr>
      <vt:lpstr> Century City, CA - January 2014</vt:lpstr>
      <vt:lpstr>Historical Attendance</vt:lpstr>
      <vt:lpstr>Historical Attendance</vt:lpstr>
    </vt:vector>
  </TitlesOfParts>
  <Company>CSR, BCA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January 2014</dc:title>
  <dc:creator>Jon Rosdahl</dc:creator>
  <cp:keywords>January 2014</cp:keywords>
  <dc:description>Jon Rosdahl (CSR Technologies); Ben Rolfe (BCA)</dc:description>
  <cp:lastModifiedBy>Benjamin Rolfe</cp:lastModifiedBy>
  <cp:revision>86</cp:revision>
  <cp:lastPrinted>1601-01-01T00:00:00Z</cp:lastPrinted>
  <dcterms:created xsi:type="dcterms:W3CDTF">2012-05-13T15:07:35Z</dcterms:created>
  <dcterms:modified xsi:type="dcterms:W3CDTF">2014-01-19T18:00:00Z</dcterms:modified>
</cp:coreProperties>
</file>