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p:sldMasterIdLst>
    <p:sldMasterId id="2147483648" r:id="rId1"/>
  </p:sldMasterIdLst>
  <p:notesMasterIdLst>
    <p:notesMasterId r:id="rId10"/>
  </p:notesMasterIdLst>
  <p:handoutMasterIdLst>
    <p:handoutMasterId r:id="rId11"/>
  </p:handoutMasterIdLst>
  <p:sldIdLst>
    <p:sldId id="259" r:id="rId2"/>
    <p:sldId id="415" r:id="rId3"/>
    <p:sldId id="416" r:id="rId4"/>
    <p:sldId id="418" r:id="rId5"/>
    <p:sldId id="423" r:id="rId6"/>
    <p:sldId id="419" r:id="rId7"/>
    <p:sldId id="420" r:id="rId8"/>
    <p:sldId id="422" r:id="rId9"/>
  </p:sldIdLst>
  <p:sldSz cx="9144000" cy="6858000" type="screen4x3"/>
  <p:notesSz cx="10234613" cy="7099300"/>
  <p:embeddedFontLst>
    <p:embeddedFont>
      <p:font typeface="맑은 고딕" panose="020B0503020000020004" pitchFamily="50" charset="-127"/>
      <p:regular r:id="rId12"/>
      <p:bold r:id="rId13"/>
    </p:embeddedFont>
  </p:embeddedFontLst>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128" autoAdjust="0"/>
    <p:restoredTop sz="78029" autoAdjust="0"/>
  </p:normalViewPr>
  <p:slideViewPr>
    <p:cSldViewPr>
      <p:cViewPr varScale="1">
        <p:scale>
          <a:sx n="87" d="100"/>
          <a:sy n="87" d="100"/>
        </p:scale>
        <p:origin x="-528"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4488"/>
    </p:cViewPr>
  </p:sorterViewPr>
  <p:notesViewPr>
    <p:cSldViewPr>
      <p:cViewPr varScale="1">
        <p:scale>
          <a:sx n="90" d="100"/>
          <a:sy n="90" d="100"/>
        </p:scale>
        <p:origin x="-1914" y="-108"/>
      </p:cViewPr>
      <p:guideLst>
        <p:guide orient="horz" pos="2236"/>
        <p:guide pos="322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2.fntdata"/><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1.fntdata"/><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232854" y="68223"/>
            <a:ext cx="3975847" cy="23083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67334">
              <a:defRPr sz="1500" b="1"/>
            </a:lvl1pPr>
          </a:lstStyle>
          <a:p>
            <a:pPr>
              <a:defRPr/>
            </a:pPr>
            <a:r>
              <a:rPr lang="en-US" dirty="0"/>
              <a:t>&lt;doc.: IEE 802.15-doc&gt;</a:t>
            </a:r>
          </a:p>
        </p:txBody>
      </p:sp>
      <p:sp>
        <p:nvSpPr>
          <p:cNvPr id="3075" name="Rectangle 3"/>
          <p:cNvSpPr>
            <a:spLocks noGrp="1" noChangeArrowheads="1"/>
          </p:cNvSpPr>
          <p:nvPr>
            <p:ph type="dt" sz="quarter" idx="1"/>
          </p:nvPr>
        </p:nvSpPr>
        <p:spPr bwMode="auto">
          <a:xfrm>
            <a:off x="1025912" y="68223"/>
            <a:ext cx="3410370" cy="23083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67334">
              <a:defRPr sz="1500" b="1"/>
            </a:lvl1pPr>
          </a:lstStyle>
          <a:p>
            <a:pPr>
              <a:defRPr/>
            </a:pPr>
            <a:r>
              <a:rPr lang="en-US" dirty="0"/>
              <a:t>&lt;month year&gt;</a:t>
            </a:r>
          </a:p>
        </p:txBody>
      </p:sp>
      <p:sp>
        <p:nvSpPr>
          <p:cNvPr id="3076" name="Rectangle 4"/>
          <p:cNvSpPr>
            <a:spLocks noGrp="1" noChangeArrowheads="1"/>
          </p:cNvSpPr>
          <p:nvPr>
            <p:ph type="ftr" sz="quarter" idx="2"/>
          </p:nvPr>
        </p:nvSpPr>
        <p:spPr bwMode="auto">
          <a:xfrm>
            <a:off x="6141469" y="6871759"/>
            <a:ext cx="3184531"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67334">
              <a:defRPr sz="1000"/>
            </a:lvl1pPr>
          </a:lstStyle>
          <a:p>
            <a:pPr>
              <a:defRPr/>
            </a:pPr>
            <a:r>
              <a:rPr lang="en-US" dirty="0"/>
              <a:t>&lt;author&gt;, &lt;company&gt;</a:t>
            </a:r>
          </a:p>
        </p:txBody>
      </p:sp>
      <p:sp>
        <p:nvSpPr>
          <p:cNvPr id="3077" name="Rectangle 5"/>
          <p:cNvSpPr>
            <a:spLocks noGrp="1" noChangeArrowheads="1"/>
          </p:cNvSpPr>
          <p:nvPr>
            <p:ph type="sldNum" sz="quarter" idx="3"/>
          </p:nvPr>
        </p:nvSpPr>
        <p:spPr bwMode="auto">
          <a:xfrm>
            <a:off x="3981100" y="6871759"/>
            <a:ext cx="2044822"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67334">
              <a:defRPr sz="1000"/>
            </a:lvl1pPr>
          </a:lstStyle>
          <a:p>
            <a:pPr>
              <a:defRPr/>
            </a:pPr>
            <a:r>
              <a:rPr lang="en-US" dirty="0"/>
              <a:t>Page </a:t>
            </a:r>
            <a:fld id="{2D8E5585-AA48-4A6C-94A1-E9E28903A82C}" type="slidenum">
              <a:rPr lang="en-US"/>
              <a:pPr>
                <a:defRPr/>
              </a:pPr>
              <a:t>‹#›</a:t>
            </a:fld>
            <a:endParaRPr lang="en-US" dirty="0"/>
          </a:p>
        </p:txBody>
      </p:sp>
      <p:sp>
        <p:nvSpPr>
          <p:cNvPr id="33798" name="Line 6"/>
          <p:cNvSpPr>
            <a:spLocks noChangeShapeType="1"/>
          </p:cNvSpPr>
          <p:nvPr/>
        </p:nvSpPr>
        <p:spPr bwMode="auto">
          <a:xfrm>
            <a:off x="1024164" y="295804"/>
            <a:ext cx="8186289" cy="0"/>
          </a:xfrm>
          <a:prstGeom prst="line">
            <a:avLst/>
          </a:prstGeom>
          <a:noFill/>
          <a:ln w="12700">
            <a:solidFill>
              <a:schemeClr val="tx1"/>
            </a:solidFill>
            <a:round/>
            <a:headEnd type="none" w="sm" len="sm"/>
            <a:tailEnd type="none" w="sm" len="sm"/>
          </a:ln>
        </p:spPr>
        <p:txBody>
          <a:bodyPr wrap="none" lIns="94759" tIns="47380" rIns="94759" bIns="47380" anchor="ctr"/>
          <a:lstStyle/>
          <a:p>
            <a:endParaRPr lang="en-US" dirty="0"/>
          </a:p>
        </p:txBody>
      </p:sp>
      <p:sp>
        <p:nvSpPr>
          <p:cNvPr id="33799" name="Rectangle 7"/>
          <p:cNvSpPr>
            <a:spLocks noChangeArrowheads="1"/>
          </p:cNvSpPr>
          <p:nvPr/>
        </p:nvSpPr>
        <p:spPr bwMode="auto">
          <a:xfrm>
            <a:off x="1024164" y="6871759"/>
            <a:ext cx="1048670" cy="184666"/>
          </a:xfrm>
          <a:prstGeom prst="rect">
            <a:avLst/>
          </a:prstGeom>
          <a:noFill/>
          <a:ln w="9525">
            <a:noFill/>
            <a:miter lim="800000"/>
            <a:headEnd/>
            <a:tailEnd/>
          </a:ln>
        </p:spPr>
        <p:txBody>
          <a:bodyPr lIns="0" tIns="0" rIns="0" bIns="0">
            <a:spAutoFit/>
          </a:bodyPr>
          <a:lstStyle/>
          <a:p>
            <a:pPr defTabSz="967334"/>
            <a:r>
              <a:rPr lang="en-US" dirty="0"/>
              <a:t>Submission</a:t>
            </a:r>
          </a:p>
        </p:txBody>
      </p:sp>
      <p:sp>
        <p:nvSpPr>
          <p:cNvPr id="33800" name="Line 8"/>
          <p:cNvSpPr>
            <a:spLocks noChangeShapeType="1"/>
          </p:cNvSpPr>
          <p:nvPr/>
        </p:nvSpPr>
        <p:spPr bwMode="auto">
          <a:xfrm>
            <a:off x="1024163" y="6862006"/>
            <a:ext cx="8413882" cy="0"/>
          </a:xfrm>
          <a:prstGeom prst="line">
            <a:avLst/>
          </a:prstGeom>
          <a:noFill/>
          <a:ln w="12700">
            <a:solidFill>
              <a:schemeClr val="tx1"/>
            </a:solidFill>
            <a:round/>
            <a:headEnd type="none" w="sm" len="sm"/>
            <a:tailEnd type="none" w="sm" len="sm"/>
          </a:ln>
        </p:spPr>
        <p:txBody>
          <a:bodyPr wrap="none" lIns="94759" tIns="47380" rIns="94759" bIns="47380" anchor="ctr"/>
          <a:lstStyle/>
          <a:p>
            <a:endParaRPr lang="en-US" dirty="0"/>
          </a:p>
        </p:txBody>
      </p:sp>
    </p:spTree>
    <p:extLst>
      <p:ext uri="{BB962C8B-B14F-4D97-AF65-F5344CB8AC3E}">
        <p14:creationId xmlns:p14="http://schemas.microsoft.com/office/powerpoint/2010/main" val="2910695906"/>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1" name="Rectangle 3"/>
          <p:cNvSpPr>
            <a:spLocks noGrp="1" noChangeArrowheads="1"/>
          </p:cNvSpPr>
          <p:nvPr>
            <p:ph type="dt" idx="1"/>
          </p:nvPr>
        </p:nvSpPr>
        <p:spPr bwMode="auto">
          <a:xfrm>
            <a:off x="964638" y="6461"/>
            <a:ext cx="4040624" cy="23083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67334">
              <a:defRPr sz="1500" b="1"/>
            </a:lvl1pPr>
          </a:lstStyle>
          <a:p>
            <a:pPr>
              <a:defRPr/>
            </a:pPr>
            <a:r>
              <a:rPr lang="en-US" dirty="0"/>
              <a:t>&lt;month year&gt;</a:t>
            </a:r>
          </a:p>
        </p:txBody>
      </p:sp>
      <p:sp>
        <p:nvSpPr>
          <p:cNvPr id="31748" name="Rectangle 4"/>
          <p:cNvSpPr>
            <a:spLocks noGrp="1" noRot="1" noChangeAspect="1" noChangeArrowheads="1" noTextEdit="1"/>
          </p:cNvSpPr>
          <p:nvPr>
            <p:ph type="sldImg" idx="2"/>
          </p:nvPr>
        </p:nvSpPr>
        <p:spPr bwMode="auto">
          <a:xfrm>
            <a:off x="3349625" y="536575"/>
            <a:ext cx="3535363" cy="2652713"/>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1363800" y="3372494"/>
            <a:ext cx="7507016" cy="3195335"/>
          </a:xfrm>
          <a:prstGeom prst="rect">
            <a:avLst/>
          </a:prstGeom>
          <a:noFill/>
          <a:ln w="9525">
            <a:noFill/>
            <a:miter lim="800000"/>
            <a:headEnd/>
            <a:tailEnd/>
          </a:ln>
          <a:effectLst/>
        </p:spPr>
        <p:txBody>
          <a:bodyPr vert="horz" wrap="square" lIns="97062" tIns="47709" rIns="97062" bIns="4770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567238" y="6873385"/>
            <a:ext cx="3704488"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73796" lvl="4" algn="r" defTabSz="967334">
              <a:defRPr/>
            </a:lvl5pPr>
          </a:lstStyle>
          <a:p>
            <a:pPr lvl="4">
              <a:defRPr/>
            </a:pPr>
            <a:r>
              <a:rPr lang="en-US" dirty="0"/>
              <a:t>&lt;author&gt;, &lt;company&gt;</a:t>
            </a:r>
          </a:p>
        </p:txBody>
      </p:sp>
      <p:sp>
        <p:nvSpPr>
          <p:cNvPr id="2055" name="Rectangle 7"/>
          <p:cNvSpPr>
            <a:spLocks noGrp="1" noChangeArrowheads="1"/>
          </p:cNvSpPr>
          <p:nvPr>
            <p:ph type="sldNum" sz="quarter" idx="5"/>
          </p:nvPr>
        </p:nvSpPr>
        <p:spPr bwMode="auto">
          <a:xfrm>
            <a:off x="4329491" y="6873385"/>
            <a:ext cx="11834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67334">
              <a:defRPr/>
            </a:lvl1pPr>
          </a:lstStyle>
          <a:p>
            <a:pPr>
              <a:defRPr/>
            </a:pPr>
            <a:r>
              <a:rPr lang="en-US" dirty="0"/>
              <a:t>Page </a:t>
            </a:r>
            <a:fld id="{CFCFFB1B-5E61-421F-B527-E02EA7E834D2}" type="slidenum">
              <a:rPr lang="en-US"/>
              <a:pPr>
                <a:defRPr/>
              </a:pPr>
              <a:t>‹#›</a:t>
            </a:fld>
            <a:endParaRPr lang="en-US" dirty="0"/>
          </a:p>
        </p:txBody>
      </p:sp>
      <p:sp>
        <p:nvSpPr>
          <p:cNvPr id="31752" name="Rectangle 8"/>
          <p:cNvSpPr>
            <a:spLocks noChangeArrowheads="1"/>
          </p:cNvSpPr>
          <p:nvPr/>
        </p:nvSpPr>
        <p:spPr bwMode="auto">
          <a:xfrm>
            <a:off x="1067929" y="6873385"/>
            <a:ext cx="1050422" cy="184666"/>
          </a:xfrm>
          <a:prstGeom prst="rect">
            <a:avLst/>
          </a:prstGeom>
          <a:noFill/>
          <a:ln w="9525">
            <a:noFill/>
            <a:miter lim="800000"/>
            <a:headEnd/>
            <a:tailEnd/>
          </a:ln>
        </p:spPr>
        <p:txBody>
          <a:bodyPr lIns="0" tIns="0" rIns="0" bIns="0">
            <a:spAutoFit/>
          </a:bodyPr>
          <a:lstStyle/>
          <a:p>
            <a:r>
              <a:rPr lang="en-US" dirty="0"/>
              <a:t>Submission</a:t>
            </a:r>
          </a:p>
        </p:txBody>
      </p:sp>
      <p:sp>
        <p:nvSpPr>
          <p:cNvPr id="31753" name="Line 9"/>
          <p:cNvSpPr>
            <a:spLocks noChangeShapeType="1"/>
          </p:cNvSpPr>
          <p:nvPr/>
        </p:nvSpPr>
        <p:spPr bwMode="auto">
          <a:xfrm>
            <a:off x="1067931" y="6871759"/>
            <a:ext cx="8098755" cy="0"/>
          </a:xfrm>
          <a:prstGeom prst="line">
            <a:avLst/>
          </a:prstGeom>
          <a:noFill/>
          <a:ln w="12700">
            <a:solidFill>
              <a:schemeClr val="tx1"/>
            </a:solidFill>
            <a:round/>
            <a:headEnd type="none" w="sm" len="sm"/>
            <a:tailEnd type="none" w="sm" len="sm"/>
          </a:ln>
        </p:spPr>
        <p:txBody>
          <a:bodyPr wrap="none" lIns="94759" tIns="47380" rIns="94759" bIns="47380" anchor="ctr"/>
          <a:lstStyle/>
          <a:p>
            <a:endParaRPr lang="en-US" dirty="0"/>
          </a:p>
        </p:txBody>
      </p:sp>
      <p:sp>
        <p:nvSpPr>
          <p:cNvPr id="31754" name="Line 10"/>
          <p:cNvSpPr>
            <a:spLocks noChangeShapeType="1"/>
          </p:cNvSpPr>
          <p:nvPr/>
        </p:nvSpPr>
        <p:spPr bwMode="auto">
          <a:xfrm>
            <a:off x="955885" y="227541"/>
            <a:ext cx="8322844" cy="0"/>
          </a:xfrm>
          <a:prstGeom prst="line">
            <a:avLst/>
          </a:prstGeom>
          <a:noFill/>
          <a:ln w="12700">
            <a:solidFill>
              <a:schemeClr val="tx1"/>
            </a:solidFill>
            <a:round/>
            <a:headEnd type="none" w="sm" len="sm"/>
            <a:tailEnd type="none" w="sm" len="sm"/>
          </a:ln>
        </p:spPr>
        <p:txBody>
          <a:bodyPr wrap="none" lIns="94759" tIns="47380" rIns="94759" bIns="47380" anchor="ctr"/>
          <a:lstStyle/>
          <a:p>
            <a:endParaRPr lang="en-US" dirty="0"/>
          </a:p>
        </p:txBody>
      </p:sp>
      <p:sp>
        <p:nvSpPr>
          <p:cNvPr id="2" name="머리글 개체 틀 1"/>
          <p:cNvSpPr>
            <a:spLocks noGrp="1"/>
          </p:cNvSpPr>
          <p:nvPr>
            <p:ph type="hdr" sz="quarter"/>
          </p:nvPr>
        </p:nvSpPr>
        <p:spPr>
          <a:xfrm>
            <a:off x="0" y="1"/>
            <a:ext cx="4434532" cy="354315"/>
          </a:xfrm>
          <a:prstGeom prst="rect">
            <a:avLst/>
          </a:prstGeom>
        </p:spPr>
        <p:txBody>
          <a:bodyPr vert="horz" lIns="94759" tIns="47380" rIns="94759" bIns="47380" rtlCol="0"/>
          <a:lstStyle>
            <a:lvl1pPr algn="l">
              <a:defRPr sz="1200"/>
            </a:lvl1pPr>
          </a:lstStyle>
          <a:p>
            <a:endParaRPr lang="ko-KR" altLang="en-US" dirty="0"/>
          </a:p>
        </p:txBody>
      </p:sp>
    </p:spTree>
    <p:extLst>
      <p:ext uri="{BB962C8B-B14F-4D97-AF65-F5344CB8AC3E}">
        <p14:creationId xmlns:p14="http://schemas.microsoft.com/office/powerpoint/2010/main" val="180831508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ln/>
        </p:spPr>
      </p:sp>
      <p:sp>
        <p:nvSpPr>
          <p:cNvPr id="32771" name="Notes Placeholder 2"/>
          <p:cNvSpPr>
            <a:spLocks noGrp="1"/>
          </p:cNvSpPr>
          <p:nvPr>
            <p:ph type="body" idx="1"/>
          </p:nvPr>
        </p:nvSpPr>
        <p:spPr>
          <a:noFill/>
          <a:ln/>
        </p:spPr>
        <p:txBody>
          <a:bodyPr/>
          <a:lstStyle/>
          <a:p>
            <a:endParaRPr lang="en-US" dirty="0" smtClean="0"/>
          </a:p>
        </p:txBody>
      </p:sp>
      <p:sp>
        <p:nvSpPr>
          <p:cNvPr id="32772" name="Date Placeholder 4"/>
          <p:cNvSpPr>
            <a:spLocks noGrp="1"/>
          </p:cNvSpPr>
          <p:nvPr>
            <p:ph type="dt" sz="quarter" idx="1"/>
          </p:nvPr>
        </p:nvSpPr>
        <p:spPr>
          <a:noFill/>
        </p:spPr>
        <p:txBody>
          <a:bodyPr/>
          <a:lstStyle/>
          <a:p>
            <a:r>
              <a:rPr lang="en-US" dirty="0" smtClean="0"/>
              <a:t>&lt;month year&gt;</a:t>
            </a:r>
          </a:p>
        </p:txBody>
      </p:sp>
      <p:sp>
        <p:nvSpPr>
          <p:cNvPr id="32773" name="Footer Placeholder 5"/>
          <p:cNvSpPr>
            <a:spLocks noGrp="1"/>
          </p:cNvSpPr>
          <p:nvPr>
            <p:ph type="ftr" sz="quarter" idx="4"/>
          </p:nvPr>
        </p:nvSpPr>
        <p:spPr>
          <a:noFill/>
        </p:spPr>
        <p:txBody>
          <a:bodyPr/>
          <a:lstStyle/>
          <a:p>
            <a:pPr lvl="4"/>
            <a:r>
              <a:rPr lang="en-US" dirty="0" smtClean="0"/>
              <a:t>&lt;author&gt;, &lt;company&gt;</a:t>
            </a:r>
          </a:p>
        </p:txBody>
      </p:sp>
      <p:sp>
        <p:nvSpPr>
          <p:cNvPr id="32774" name="Slide Number Placeholder 6"/>
          <p:cNvSpPr>
            <a:spLocks noGrp="1"/>
          </p:cNvSpPr>
          <p:nvPr>
            <p:ph type="sldNum" sz="quarter" idx="5"/>
          </p:nvPr>
        </p:nvSpPr>
        <p:spPr>
          <a:noFill/>
        </p:spPr>
        <p:txBody>
          <a:bodyPr/>
          <a:lstStyle/>
          <a:p>
            <a:r>
              <a:rPr lang="en-US" dirty="0" smtClean="0"/>
              <a:t>Page </a:t>
            </a:r>
            <a:fld id="{5BBEEDFA-F7F6-43A4-A610-70B3C86ABFAC}" type="slidenum">
              <a:rPr lang="en-US" smtClean="0"/>
              <a:pPr/>
              <a:t>1</a:t>
            </a:fld>
            <a:endParaRPr lang="en-US" dirty="0" smtClean="0"/>
          </a:p>
        </p:txBody>
      </p:sp>
      <p:sp>
        <p:nvSpPr>
          <p:cNvPr id="32775" name="Header Placeholder 7"/>
          <p:cNvSpPr>
            <a:spLocks noGrp="1"/>
          </p:cNvSpPr>
          <p:nvPr>
            <p:ph type="hdr" sz="quarter"/>
          </p:nvPr>
        </p:nvSpPr>
        <p:spPr>
          <a:xfrm>
            <a:off x="5117308" y="17879"/>
            <a:ext cx="4154419" cy="219414"/>
          </a:xfrm>
          <a:prstGeom prst="rect">
            <a:avLst/>
          </a:prstGeom>
          <a:noFill/>
        </p:spPr>
        <p:txBody>
          <a:bodyPr/>
          <a:lstStyle/>
          <a:p>
            <a:r>
              <a:rPr lang="en-US" dirty="0" smtClean="0"/>
              <a:t>&lt;doc.: IEEE 802.15-doc&gt;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Jan.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dirty="0" smtClean="0"/>
              <a:t>Seungkwon Cho (ETRI)</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4BD87155-569B-4DBA-8749-719998213F10}"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Jan. 2014</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dirty="0" smtClean="0"/>
              <a:t>Seungkwon Cho (ETRI)</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62C54A7A-5A59-455E-AA82-2453163CF1B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1"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Jan. 2014</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dirty="0" smtClean="0"/>
              <a:t>Seungkwon Cho (ETRI)</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B710406C-0A4B-4287-86CB-E69B38A4FCD2}"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Jan.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dirty="0" smtClean="0"/>
              <a:t>Seungkwon Cho (ETRI)</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79C01A0F-06F9-4140-BBA2-80574D575D15}"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Jan.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dirty="0" smtClean="0"/>
              <a:t>Seungkwon Cho (ETRI)</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56514D2A-9BD7-4A93-B0DC-0D60FAB3B441}"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dirty="0" smtClean="0"/>
              <a:t>Jan. 2014</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dirty="0" smtClean="0"/>
              <a:t>Seungkwon Cho (ETRI)</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C92954C1-6C84-4239-A96E-C19FF0AABCB9}"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dirty="0" smtClean="0"/>
              <a:t>Jan. 2014</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dirty="0" smtClean="0"/>
              <a:t>Seungkwon Cho (ETRI)</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dirty="0"/>
              <a:t>Slide </a:t>
            </a:r>
            <a:fld id="{6D594534-8821-4151-ABBA-265043A4FA93}"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dirty="0" smtClean="0"/>
              <a:t>Jan. 2014</a:t>
            </a:r>
            <a:endParaRPr lang="en-US" altLang="ko-KR" dirty="0"/>
          </a:p>
        </p:txBody>
      </p:sp>
      <p:sp>
        <p:nvSpPr>
          <p:cNvPr id="4"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altLang="ko-KR" dirty="0" smtClean="0"/>
              <a:t>Seungkwon Cho (ETRI)</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dirty="0"/>
              <a:t>Slide </a:t>
            </a:r>
            <a:fld id="{97C5A047-55A6-4834-BE02-040B442471B8}"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dirty="0" smtClean="0"/>
              <a:t>Jan. 2014</a:t>
            </a:r>
            <a:endParaRPr lang="en-US" altLang="ko-KR" dirty="0"/>
          </a:p>
        </p:txBody>
      </p:sp>
      <p:sp>
        <p:nvSpPr>
          <p:cNvPr id="3"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altLang="ko-KR" dirty="0" smtClean="0"/>
              <a:t>Seungkwon Cho (ETRI)</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dirty="0"/>
              <a:t>Slide </a:t>
            </a:r>
            <a:fld id="{C2F5E963-C4FC-40A9-B136-96EC9B729A6E}"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dirty="0" smtClean="0"/>
              <a:t>Jan. 2014</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dirty="0" smtClean="0"/>
              <a:t>Seungkwon Cho (ETRI)</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962B2F87-19E7-4E1F-BB6E-A09D847E5D4C}"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dirty="0" smtClean="0"/>
              <a:t>Jan. 2014</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dirty="0" smtClean="0"/>
              <a:t>Seungkwon Cho (ETRI)</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39BF9032-C89B-41FF-8C68-F32C8D81AC67}" type="slidenum">
              <a:rPr lang="en-US"/>
              <a:pPr>
                <a:defRPr/>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pPr>
              <a:defRPr/>
            </a:pPr>
            <a:r>
              <a:rPr lang="en-US" dirty="0" smtClean="0"/>
              <a:t>Jan. 2014</a:t>
            </a:r>
            <a:endParaRPr lang="en-US"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dirty="0" smtClean="0"/>
              <a:t>Seungkwon Cho (ETRI)</a:t>
            </a:r>
            <a:endParaRPr lang="en-US" dirty="0"/>
          </a:p>
        </p:txBody>
      </p:sp>
      <p:sp>
        <p:nvSpPr>
          <p:cNvPr id="1030" name="Rectangle 6"/>
          <p:cNvSpPr>
            <a:spLocks noGrp="1" noChangeArrowheads="1"/>
          </p:cNvSpPr>
          <p:nvPr>
            <p:ph type="sldNum" sz="quarter" idx="4"/>
          </p:nvPr>
        </p:nvSpPr>
        <p:spPr bwMode="auto">
          <a:xfrm>
            <a:off x="43418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dirty="0"/>
              <a:t>Slide </a:t>
            </a:r>
            <a:fld id="{B3B30CBC-5D18-4001-9779-31978EB400F5}" type="slidenum">
              <a:rPr lang="en-US"/>
              <a:pPr>
                <a:defRPr/>
              </a:pPr>
              <a:t>‹#›</a:t>
            </a:fld>
            <a:endParaRPr lang="en-US" dirty="0"/>
          </a:p>
        </p:txBody>
      </p:sp>
      <p:sp>
        <p:nvSpPr>
          <p:cNvPr id="1031" name="Rectangle 7"/>
          <p:cNvSpPr>
            <a:spLocks noChangeArrowheads="1"/>
          </p:cNvSpPr>
          <p:nvPr/>
        </p:nvSpPr>
        <p:spPr bwMode="auto">
          <a:xfrm>
            <a:off x="3657600" y="393700"/>
            <a:ext cx="4800600" cy="215900"/>
          </a:xfrm>
          <a:prstGeom prst="rect">
            <a:avLst/>
          </a:prstGeom>
          <a:noFill/>
          <a:ln w="9525">
            <a:noFill/>
            <a:miter lim="800000"/>
            <a:headEnd/>
            <a:tailEnd/>
          </a:ln>
        </p:spPr>
        <p:txBody>
          <a:bodyPr lIns="0" tIns="0" rIns="0" bIns="0" anchor="b">
            <a:spAutoFit/>
          </a:bodyPr>
          <a:lstStyle/>
          <a:p>
            <a:pPr lvl="4" algn="r"/>
            <a:r>
              <a:rPr lang="en-US" sz="1400" b="1" dirty="0"/>
              <a:t>Doc: IEEE </a:t>
            </a:r>
            <a:r>
              <a:rPr lang="en-US" sz="1400" b="1" dirty="0" smtClean="0"/>
              <a:t>802.15-14-0027-02-0008</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endParaRPr lang="en-US" dirty="0"/>
          </a:p>
        </p:txBody>
      </p:sp>
      <p:sp>
        <p:nvSpPr>
          <p:cNvPr id="1033" name="Rectangle 9"/>
          <p:cNvSpPr>
            <a:spLocks noChangeArrowheads="1"/>
          </p:cNvSpPr>
          <p:nvPr/>
        </p:nvSpPr>
        <p:spPr bwMode="auto">
          <a:xfrm>
            <a:off x="685800" y="6475413"/>
            <a:ext cx="711200" cy="184150"/>
          </a:xfrm>
          <a:prstGeom prst="rect">
            <a:avLst/>
          </a:prstGeom>
          <a:noFill/>
          <a:ln w="9525">
            <a:noFill/>
            <a:miter lim="800000"/>
            <a:headEnd/>
            <a:tailEnd/>
          </a:ln>
        </p:spPr>
        <p:txBody>
          <a:bodyPr lIns="0" tIns="0" rIns="0" bIns="0">
            <a:spAutoFit/>
          </a:bodyPr>
          <a:lstStyle/>
          <a:p>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half" idx="10"/>
          </p:nvPr>
        </p:nvSpPr>
        <p:spPr>
          <a:noFill/>
        </p:spPr>
        <p:txBody>
          <a:bodyPr/>
          <a:lstStyle/>
          <a:p>
            <a:r>
              <a:rPr lang="en-US" dirty="0" smtClean="0"/>
              <a:t>Jan 2014</a:t>
            </a:r>
          </a:p>
        </p:txBody>
      </p:sp>
      <p:sp>
        <p:nvSpPr>
          <p:cNvPr id="3075" name="Footer Placeholder 2"/>
          <p:cNvSpPr>
            <a:spLocks noGrp="1"/>
          </p:cNvSpPr>
          <p:nvPr>
            <p:ph type="ftr" sz="quarter" idx="11"/>
          </p:nvPr>
        </p:nvSpPr>
        <p:spPr>
          <a:noFill/>
        </p:spPr>
        <p:txBody>
          <a:bodyPr/>
          <a:lstStyle/>
          <a:p>
            <a:pPr>
              <a:defRPr/>
            </a:pPr>
            <a:r>
              <a:rPr lang="en-US" altLang="ko-KR" dirty="0" smtClean="0"/>
              <a:t>Seungkwon Cho (ETRI</a:t>
            </a:r>
            <a:r>
              <a:rPr lang="en-US" altLang="ko-KR" dirty="0"/>
              <a:t>)</a:t>
            </a:r>
          </a:p>
        </p:txBody>
      </p:sp>
      <p:sp>
        <p:nvSpPr>
          <p:cNvPr id="3076" name="Slide Number Placeholder 3"/>
          <p:cNvSpPr>
            <a:spLocks noGrp="1"/>
          </p:cNvSpPr>
          <p:nvPr>
            <p:ph type="sldNum" sz="quarter" idx="12"/>
          </p:nvPr>
        </p:nvSpPr>
        <p:spPr>
          <a:xfrm>
            <a:off x="4394200" y="6475413"/>
            <a:ext cx="431800" cy="184150"/>
          </a:xfrm>
          <a:noFill/>
        </p:spPr>
        <p:txBody>
          <a:bodyPr/>
          <a:lstStyle/>
          <a:p>
            <a:r>
              <a:rPr lang="en-US" dirty="0" smtClean="0"/>
              <a:t>Slide </a:t>
            </a:r>
            <a:fld id="{10AEFEF5-DEC2-4C25-A4FC-C5273EDDE2B8}" type="slidenum">
              <a:rPr lang="en-US" smtClean="0"/>
              <a:pPr/>
              <a:t>1</a:t>
            </a:fld>
            <a:endParaRPr lang="en-US" dirty="0" smtClean="0"/>
          </a:p>
        </p:txBody>
      </p:sp>
      <p:sp>
        <p:nvSpPr>
          <p:cNvPr id="27651" name="Rectangle 3"/>
          <p:cNvSpPr>
            <a:spLocks noChangeArrowheads="1"/>
          </p:cNvSpPr>
          <p:nvPr/>
        </p:nvSpPr>
        <p:spPr bwMode="auto">
          <a:xfrm>
            <a:off x="152400" y="609600"/>
            <a:ext cx="8991600" cy="5262979"/>
          </a:xfrm>
          <a:prstGeom prst="rect">
            <a:avLst/>
          </a:prstGeom>
          <a:noFill/>
          <a:ln w="12700">
            <a:noFill/>
            <a:miter lim="800000"/>
            <a:headEnd type="none" w="sm" len="sm"/>
            <a:tailEnd type="none" w="sm" len="sm"/>
          </a:ln>
          <a:effectLst/>
        </p:spPr>
        <p:txBody>
          <a:bodyPr>
            <a:spAutoFit/>
          </a:bodyPr>
          <a:lstStyle/>
          <a:p>
            <a:pPr algn="ctr">
              <a:defRPr/>
            </a:pP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a:defRPr/>
            </a:pPr>
            <a:endParaRPr lang="en-US" sz="1600" dirty="0">
              <a:solidFill>
                <a:schemeClr val="tx2"/>
              </a:solidFill>
            </a:endParaRPr>
          </a:p>
          <a:p>
            <a:pPr>
              <a:defRPr/>
            </a:pPr>
            <a:r>
              <a:rPr lang="en-US" sz="1600" b="1" dirty="0">
                <a:solidFill>
                  <a:schemeClr val="tx2"/>
                </a:solidFill>
              </a:rPr>
              <a:t>Submission Title:</a:t>
            </a:r>
            <a:r>
              <a:rPr lang="en-US" sz="1600" dirty="0">
                <a:solidFill>
                  <a:schemeClr val="tx2"/>
                </a:solidFill>
              </a:rPr>
              <a:t> </a:t>
            </a:r>
            <a:r>
              <a:rPr lang="en-US" sz="1600" dirty="0" smtClean="0">
                <a:solidFill>
                  <a:schemeClr val="tx2"/>
                </a:solidFill>
              </a:rPr>
              <a:t>[</a:t>
            </a:r>
            <a:r>
              <a:rPr lang="en-US" sz="1600" dirty="0" smtClean="0">
                <a:solidFill>
                  <a:srgbClr val="0000FF"/>
                </a:solidFill>
              </a:rPr>
              <a:t>Reports on Teleconferences after the Dallas Meeting in Nov. 2013</a:t>
            </a:r>
            <a:r>
              <a:rPr lang="en-US" sz="1600" dirty="0" smtClean="0">
                <a:solidFill>
                  <a:schemeClr val="tx2"/>
                </a:solidFill>
              </a:rPr>
              <a:t>]</a:t>
            </a:r>
            <a:endParaRPr lang="en-US" sz="1600" dirty="0">
              <a:solidFill>
                <a:schemeClr val="tx2"/>
              </a:solidFill>
            </a:endParaRPr>
          </a:p>
          <a:p>
            <a:pPr>
              <a:defRPr/>
            </a:pPr>
            <a:r>
              <a:rPr lang="en-US" sz="1600" b="1" dirty="0">
                <a:solidFill>
                  <a:schemeClr val="tx2"/>
                </a:solidFill>
              </a:rPr>
              <a:t>Date Submitted: </a:t>
            </a:r>
            <a:r>
              <a:rPr lang="en-US" sz="1600" dirty="0" smtClean="0">
                <a:solidFill>
                  <a:schemeClr val="tx2"/>
                </a:solidFill>
              </a:rPr>
              <a:t>[ </a:t>
            </a:r>
            <a:r>
              <a:rPr lang="en-US" sz="1600" dirty="0" smtClean="0">
                <a:solidFill>
                  <a:srgbClr val="0000FF"/>
                </a:solidFill>
              </a:rPr>
              <a:t>Jan. </a:t>
            </a:r>
            <a:r>
              <a:rPr lang="en-US" sz="1600" dirty="0" smtClean="0">
                <a:solidFill>
                  <a:srgbClr val="0000FF"/>
                </a:solidFill>
              </a:rPr>
              <a:t>20</a:t>
            </a:r>
            <a:r>
              <a:rPr lang="en-US" sz="1600" baseline="30000" dirty="0" smtClean="0">
                <a:solidFill>
                  <a:srgbClr val="0000FF"/>
                </a:solidFill>
              </a:rPr>
              <a:t>th</a:t>
            </a:r>
            <a:r>
              <a:rPr lang="en-US" sz="1600" dirty="0" smtClean="0">
                <a:solidFill>
                  <a:srgbClr val="0000FF"/>
                </a:solidFill>
              </a:rPr>
              <a:t>, 2013</a:t>
            </a:r>
            <a:r>
              <a:rPr lang="en-US" sz="1600" dirty="0" smtClean="0">
                <a:solidFill>
                  <a:schemeClr val="tx2"/>
                </a:solidFill>
              </a:rPr>
              <a:t> </a:t>
            </a:r>
            <a:r>
              <a:rPr lang="en-US" sz="1600" dirty="0">
                <a:solidFill>
                  <a:schemeClr val="tx2"/>
                </a:solidFill>
              </a:rPr>
              <a:t>]</a:t>
            </a:r>
          </a:p>
          <a:p>
            <a:pPr>
              <a:defRPr/>
            </a:pPr>
            <a:r>
              <a:rPr lang="en-US" sz="1600" b="1" dirty="0">
                <a:solidFill>
                  <a:schemeClr val="tx2"/>
                </a:solidFill>
              </a:rPr>
              <a:t>Source:</a:t>
            </a:r>
            <a:r>
              <a:rPr lang="en-US" sz="1600" dirty="0">
                <a:solidFill>
                  <a:schemeClr val="tx2"/>
                </a:solidFill>
              </a:rPr>
              <a:t> </a:t>
            </a:r>
            <a:r>
              <a:rPr lang="en-US" sz="1600" dirty="0" smtClean="0">
                <a:solidFill>
                  <a:schemeClr val="tx2"/>
                </a:solidFill>
              </a:rPr>
              <a:t>[</a:t>
            </a:r>
            <a:r>
              <a:rPr lang="en-US" altLang="ko-KR" sz="1600" dirty="0">
                <a:solidFill>
                  <a:srgbClr val="0000FF"/>
                </a:solidFill>
              </a:rPr>
              <a:t>Seungkwon </a:t>
            </a:r>
            <a:r>
              <a:rPr lang="en-US" altLang="ko-KR" sz="1600" dirty="0" smtClean="0">
                <a:solidFill>
                  <a:srgbClr val="0000FF"/>
                </a:solidFill>
              </a:rPr>
              <a:t>Cho</a:t>
            </a:r>
            <a:r>
              <a:rPr lang="en-US" sz="1600" dirty="0" smtClean="0"/>
              <a:t>] </a:t>
            </a:r>
            <a:endParaRPr lang="en-US" sz="1600" dirty="0"/>
          </a:p>
          <a:p>
            <a:pPr>
              <a:defRPr/>
            </a:pPr>
            <a:r>
              <a:rPr lang="en-US" sz="1600" b="1" dirty="0">
                <a:solidFill>
                  <a:schemeClr val="tx2"/>
                </a:solidFill>
              </a:rPr>
              <a:t>Company:</a:t>
            </a:r>
            <a:r>
              <a:rPr lang="en-US" sz="1600" dirty="0">
                <a:solidFill>
                  <a:schemeClr val="tx2"/>
                </a:solidFill>
              </a:rPr>
              <a:t> </a:t>
            </a:r>
            <a:r>
              <a:rPr lang="en-US" sz="1600" dirty="0" smtClean="0">
                <a:solidFill>
                  <a:schemeClr val="tx2"/>
                </a:solidFill>
              </a:rPr>
              <a:t>[</a:t>
            </a:r>
            <a:r>
              <a:rPr lang="en-US" sz="1600" dirty="0" smtClean="0">
                <a:solidFill>
                  <a:srgbClr val="0000FF"/>
                </a:solidFill>
              </a:rPr>
              <a:t>ETRI</a:t>
            </a:r>
            <a:r>
              <a:rPr lang="en-US" sz="1600" dirty="0" smtClean="0"/>
              <a:t>]</a:t>
            </a:r>
            <a:endParaRPr lang="en-US" sz="1600" dirty="0"/>
          </a:p>
          <a:p>
            <a:pPr>
              <a:defRPr/>
            </a:pPr>
            <a:r>
              <a:rPr lang="en-US" sz="1600" b="1" dirty="0">
                <a:solidFill>
                  <a:schemeClr val="tx2"/>
                </a:solidFill>
              </a:rPr>
              <a:t>Address: </a:t>
            </a:r>
            <a:r>
              <a:rPr lang="en-US" sz="1600" dirty="0" smtClean="0">
                <a:solidFill>
                  <a:schemeClr val="tx2"/>
                </a:solidFill>
              </a:rPr>
              <a:t>[</a:t>
            </a:r>
            <a:r>
              <a:rPr lang="en-US" sz="1600" dirty="0" smtClean="0">
                <a:solidFill>
                  <a:srgbClr val="0000FF"/>
                </a:solidFill>
              </a:rPr>
              <a:t>218 Gajeong-ro, Yuseong-gu, 305-700, Republic of Korea</a:t>
            </a:r>
            <a:r>
              <a:rPr lang="en-US" sz="1600" dirty="0" smtClean="0">
                <a:solidFill>
                  <a:schemeClr val="tx2"/>
                </a:solidFill>
              </a:rPr>
              <a:t>]</a:t>
            </a:r>
            <a:endParaRPr lang="en-US" sz="1600" dirty="0">
              <a:solidFill>
                <a:schemeClr val="tx2"/>
              </a:solidFill>
            </a:endParaRPr>
          </a:p>
          <a:p>
            <a:pPr>
              <a:defRPr/>
            </a:pPr>
            <a:r>
              <a:rPr lang="en-US" sz="1600" b="1" dirty="0" smtClean="0">
                <a:solidFill>
                  <a:schemeClr val="tx2"/>
                </a:solidFill>
              </a:rPr>
              <a:t>Fax</a:t>
            </a:r>
            <a:r>
              <a:rPr lang="en-US" sz="1600" b="1" dirty="0">
                <a:solidFill>
                  <a:schemeClr val="tx2"/>
                </a:solidFill>
              </a:rPr>
              <a:t>:</a:t>
            </a:r>
            <a:r>
              <a:rPr lang="en-US" sz="1600" dirty="0">
                <a:solidFill>
                  <a:schemeClr val="tx2"/>
                </a:solidFill>
              </a:rPr>
              <a:t> </a:t>
            </a:r>
            <a:r>
              <a:rPr lang="en-US" sz="1600" dirty="0"/>
              <a:t>[</a:t>
            </a:r>
            <a:r>
              <a:rPr lang="en-US" sz="1600" dirty="0">
                <a:solidFill>
                  <a:srgbClr val="0000FF"/>
                </a:solidFill>
              </a:rPr>
              <a:t>+</a:t>
            </a:r>
            <a:r>
              <a:rPr lang="en-US" sz="1600" dirty="0" smtClean="0">
                <a:solidFill>
                  <a:srgbClr val="0000FF"/>
                </a:solidFill>
              </a:rPr>
              <a:t>82-42-861-1966</a:t>
            </a:r>
            <a:r>
              <a:rPr lang="en-US" sz="1600" dirty="0" smtClean="0">
                <a:solidFill>
                  <a:schemeClr val="tx2"/>
                </a:solidFill>
              </a:rPr>
              <a:t>] </a:t>
            </a:r>
            <a:r>
              <a:rPr lang="en-US" sz="1600" b="1" dirty="0">
                <a:solidFill>
                  <a:schemeClr val="tx2"/>
                </a:solidFill>
              </a:rPr>
              <a:t>E-Mail</a:t>
            </a:r>
            <a:r>
              <a:rPr lang="en-US" sz="1600" b="1" dirty="0" smtClean="0">
                <a:solidFill>
                  <a:schemeClr val="tx2"/>
                </a:solidFill>
              </a:rPr>
              <a:t>:</a:t>
            </a:r>
            <a:r>
              <a:rPr lang="en-US" sz="1600" dirty="0" smtClean="0">
                <a:solidFill>
                  <a:schemeClr val="tx2"/>
                </a:solidFill>
              </a:rPr>
              <a:t>[</a:t>
            </a:r>
            <a:r>
              <a:rPr lang="en-US" sz="1600" dirty="0" smtClean="0">
                <a:solidFill>
                  <a:srgbClr val="0000FF"/>
                </a:solidFill>
              </a:rPr>
              <a:t>skcho@etri.re.kr</a:t>
            </a:r>
            <a:r>
              <a:rPr lang="en-US" sz="1600" dirty="0" smtClean="0">
                <a:solidFill>
                  <a:schemeClr val="tx2"/>
                </a:solidFill>
              </a:rPr>
              <a:t>]</a:t>
            </a:r>
            <a:r>
              <a:rPr lang="en-US" sz="1600" dirty="0">
                <a:solidFill>
                  <a:schemeClr val="tx2"/>
                </a:solidFill>
              </a:rPr>
              <a:t>	</a:t>
            </a:r>
          </a:p>
          <a:p>
            <a:pPr>
              <a:spcBef>
                <a:spcPts val="600"/>
              </a:spcBef>
              <a:spcAft>
                <a:spcPts val="600"/>
              </a:spcAft>
              <a:defRPr/>
            </a:pPr>
            <a:r>
              <a:rPr lang="en-US" sz="1600" b="1" dirty="0">
                <a:solidFill>
                  <a:schemeClr val="tx2"/>
                </a:solidFill>
              </a:rPr>
              <a:t>Re:</a:t>
            </a:r>
            <a:r>
              <a:rPr lang="en-US" sz="1600" dirty="0">
                <a:solidFill>
                  <a:schemeClr val="tx2"/>
                </a:solidFill>
              </a:rPr>
              <a:t> </a:t>
            </a:r>
            <a:r>
              <a:rPr lang="en-US" sz="1600" dirty="0" smtClean="0">
                <a:solidFill>
                  <a:schemeClr val="tx2"/>
                </a:solidFill>
              </a:rPr>
              <a:t>[]</a:t>
            </a:r>
            <a:endParaRPr lang="en-US" dirty="0">
              <a:solidFill>
                <a:schemeClr val="tx2"/>
              </a:solidFill>
            </a:endParaRPr>
          </a:p>
          <a:p>
            <a:pPr>
              <a:spcBef>
                <a:spcPts val="600"/>
              </a:spcBef>
              <a:spcAft>
                <a:spcPts val="600"/>
              </a:spcAft>
              <a:defRPr/>
            </a:pPr>
            <a:r>
              <a:rPr lang="en-US" sz="1600" b="1" dirty="0">
                <a:solidFill>
                  <a:schemeClr val="tx2"/>
                </a:solidFill>
              </a:rPr>
              <a:t>Abstract:</a:t>
            </a:r>
            <a:r>
              <a:rPr lang="en-US" sz="1600" dirty="0">
                <a:solidFill>
                  <a:schemeClr val="tx2"/>
                </a:solidFill>
              </a:rPr>
              <a:t>	[</a:t>
            </a:r>
            <a:r>
              <a:rPr lang="en-US" sz="1600" dirty="0">
                <a:solidFill>
                  <a:srgbClr val="0000FF"/>
                </a:solidFill>
              </a:rPr>
              <a:t>This document </a:t>
            </a:r>
            <a:r>
              <a:rPr lang="en-US" sz="1600" dirty="0" smtClean="0">
                <a:solidFill>
                  <a:srgbClr val="0000FF"/>
                </a:solidFill>
              </a:rPr>
              <a:t>is a summary of IEEE 802.15 TG8 Teleconferences took place after the Dallas Meeting in Nov. 2013.</a:t>
            </a:r>
            <a:r>
              <a:rPr lang="en-US" sz="1600" dirty="0" smtClean="0">
                <a:solidFill>
                  <a:schemeClr val="tx2"/>
                </a:solidFill>
              </a:rPr>
              <a:t>]</a:t>
            </a:r>
            <a:endParaRPr lang="en-US" sz="1600" dirty="0">
              <a:solidFill>
                <a:schemeClr val="tx2"/>
              </a:solidFill>
            </a:endParaRPr>
          </a:p>
          <a:p>
            <a:pPr>
              <a:spcBef>
                <a:spcPts val="600"/>
              </a:spcBef>
              <a:spcAft>
                <a:spcPts val="600"/>
              </a:spcAft>
              <a:defRPr/>
            </a:pPr>
            <a:r>
              <a:rPr lang="en-US" sz="1600" b="1" dirty="0">
                <a:solidFill>
                  <a:schemeClr val="tx2"/>
                </a:solidFill>
              </a:rPr>
              <a:t>Purpose:</a:t>
            </a:r>
            <a:r>
              <a:rPr lang="en-US" sz="1600" dirty="0">
                <a:solidFill>
                  <a:schemeClr val="tx2"/>
                </a:solidFill>
              </a:rPr>
              <a:t>	</a:t>
            </a:r>
            <a:r>
              <a:rPr lang="en-US" sz="1600" dirty="0" smtClean="0">
                <a:solidFill>
                  <a:schemeClr val="tx2"/>
                </a:solidFill>
              </a:rPr>
              <a:t>[</a:t>
            </a:r>
            <a:r>
              <a:rPr lang="en-US" sz="1600" dirty="0" smtClean="0">
                <a:solidFill>
                  <a:srgbClr val="0000FF"/>
                </a:solidFill>
              </a:rPr>
              <a:t>To report a summary of IEEE 802.15 TG8 Teleconferences took place after the Dallas Meeting in Nov. 2013.</a:t>
            </a:r>
            <a:r>
              <a:rPr lang="en-US" sz="1600" dirty="0" smtClean="0">
                <a:solidFill>
                  <a:schemeClr val="tx2"/>
                </a:solidFill>
              </a:rPr>
              <a:t>]</a:t>
            </a:r>
            <a:endParaRPr lang="en-US" sz="1600" dirty="0">
              <a:solidFill>
                <a:schemeClr val="tx2"/>
              </a:solidFill>
            </a:endParaRPr>
          </a:p>
          <a:p>
            <a:pPr>
              <a:defRPr/>
            </a:pPr>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Teleconference Schedule</a:t>
            </a:r>
            <a:endParaRPr lang="ko-KR" altLang="en-US" dirty="0"/>
          </a:p>
        </p:txBody>
      </p:sp>
      <p:sp>
        <p:nvSpPr>
          <p:cNvPr id="3" name="내용 개체 틀 2"/>
          <p:cNvSpPr>
            <a:spLocks noGrp="1"/>
          </p:cNvSpPr>
          <p:nvPr>
            <p:ph idx="1"/>
          </p:nvPr>
        </p:nvSpPr>
        <p:spPr/>
        <p:txBody>
          <a:bodyPr/>
          <a:lstStyle/>
          <a:p>
            <a:r>
              <a:rPr lang="en-US" altLang="ko-KR" sz="2000" dirty="0"/>
              <a:t>Two teleconferences </a:t>
            </a:r>
            <a:r>
              <a:rPr lang="en-US" altLang="ko-KR" sz="2000" dirty="0" smtClean="0"/>
              <a:t>took place after </a:t>
            </a:r>
            <a:r>
              <a:rPr lang="en-US" altLang="ko-KR" sz="2000" dirty="0"/>
              <a:t>the Dallas meeting in Nov. 2013</a:t>
            </a:r>
            <a:r>
              <a:rPr lang="en-US" altLang="ko-KR" sz="2000" dirty="0" smtClean="0"/>
              <a:t>.</a:t>
            </a:r>
          </a:p>
          <a:p>
            <a:endParaRPr lang="en-US" altLang="ko-KR" sz="2000" dirty="0"/>
          </a:p>
          <a:p>
            <a:r>
              <a:rPr lang="en-US" altLang="ko-KR" sz="2000" dirty="0" smtClean="0"/>
              <a:t>First </a:t>
            </a:r>
            <a:r>
              <a:rPr lang="en-US" altLang="ko-KR" sz="2000" dirty="0"/>
              <a:t>Teleconference:</a:t>
            </a:r>
          </a:p>
          <a:p>
            <a:pPr lvl="1"/>
            <a:r>
              <a:rPr lang="en-US" altLang="ko-KR" sz="1800" dirty="0"/>
              <a:t>December 5th, Thursday 6:00PM US EST (8 AM Friday KOREA/JAPAN, 12:00PM Thursday Europe )</a:t>
            </a:r>
          </a:p>
          <a:p>
            <a:pPr lvl="1"/>
            <a:r>
              <a:rPr lang="en-US" altLang="ko-KR" sz="1800" dirty="0"/>
              <a:t>Agenda: Report harmonization status (PHY, MAC)</a:t>
            </a:r>
          </a:p>
          <a:p>
            <a:endParaRPr lang="en-US" altLang="ko-KR" sz="2000" dirty="0"/>
          </a:p>
          <a:p>
            <a:r>
              <a:rPr lang="en-US" altLang="ko-KR" sz="2000" dirty="0"/>
              <a:t>Second Teleconference:</a:t>
            </a:r>
          </a:p>
          <a:p>
            <a:pPr lvl="1"/>
            <a:r>
              <a:rPr lang="en-US" altLang="ko-KR" sz="1800" dirty="0"/>
              <a:t>January 8th, 2014 Wednesday  8:00 AM US EST (10 PM Wednesday KOREA/JAPAN, 2:00PM Wednesday Europe)</a:t>
            </a:r>
          </a:p>
          <a:p>
            <a:pPr lvl="1"/>
            <a:r>
              <a:rPr lang="en-US" altLang="ko-KR" sz="1800" dirty="0"/>
              <a:t>Agenda: Report harmonization status (PHY, MAC</a:t>
            </a:r>
            <a:r>
              <a:rPr lang="en-US" altLang="ko-KR" sz="1800" dirty="0" smtClean="0"/>
              <a:t>)</a:t>
            </a:r>
            <a:endParaRPr lang="ko-KR" altLang="en-US" sz="2400" dirty="0"/>
          </a:p>
        </p:txBody>
      </p:sp>
      <p:sp>
        <p:nvSpPr>
          <p:cNvPr id="4" name="날짜 개체 틀 3"/>
          <p:cNvSpPr>
            <a:spLocks noGrp="1"/>
          </p:cNvSpPr>
          <p:nvPr>
            <p:ph type="dt" sz="half" idx="10"/>
          </p:nvPr>
        </p:nvSpPr>
        <p:spPr/>
        <p:txBody>
          <a:bodyPr/>
          <a:lstStyle/>
          <a:p>
            <a:r>
              <a:rPr lang="en-US" altLang="ko-KR" dirty="0"/>
              <a:t>Jan 2014</a:t>
            </a:r>
          </a:p>
        </p:txBody>
      </p:sp>
      <p:sp>
        <p:nvSpPr>
          <p:cNvPr id="5" name="바닥글 개체 틀 4"/>
          <p:cNvSpPr>
            <a:spLocks noGrp="1"/>
          </p:cNvSpPr>
          <p:nvPr>
            <p:ph type="ftr" sz="quarter" idx="11"/>
          </p:nvPr>
        </p:nvSpPr>
        <p:spPr/>
        <p:txBody>
          <a:bodyPr/>
          <a:lstStyle/>
          <a:p>
            <a:pPr>
              <a:defRPr/>
            </a:pPr>
            <a:r>
              <a:rPr lang="en-US" altLang="ko-KR" dirty="0"/>
              <a:t>Seungkwon Cho (ETRI)</a:t>
            </a:r>
          </a:p>
        </p:txBody>
      </p:sp>
      <p:sp>
        <p:nvSpPr>
          <p:cNvPr id="6" name="슬라이드 번호 개체 틀 5"/>
          <p:cNvSpPr>
            <a:spLocks noGrp="1"/>
          </p:cNvSpPr>
          <p:nvPr>
            <p:ph type="sldNum" sz="quarter" idx="12"/>
          </p:nvPr>
        </p:nvSpPr>
        <p:spPr/>
        <p:txBody>
          <a:bodyPr/>
          <a:lstStyle/>
          <a:p>
            <a:pPr>
              <a:defRPr/>
            </a:pPr>
            <a:r>
              <a:rPr lang="en-US" dirty="0" smtClean="0"/>
              <a:t>Slide </a:t>
            </a:r>
            <a:fld id="{79C01A0F-06F9-4140-BBA2-80574D575D15}" type="slidenum">
              <a:rPr lang="en-US" smtClean="0"/>
              <a:pPr>
                <a:defRPr/>
              </a:pPr>
              <a:t>2</a:t>
            </a:fld>
            <a:endParaRPr lang="en-US" dirty="0"/>
          </a:p>
        </p:txBody>
      </p:sp>
    </p:spTree>
    <p:extLst>
      <p:ext uri="{BB962C8B-B14F-4D97-AF65-F5344CB8AC3E}">
        <p14:creationId xmlns:p14="http://schemas.microsoft.com/office/powerpoint/2010/main" val="8876791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The 1</a:t>
            </a:r>
            <a:r>
              <a:rPr lang="en-US" altLang="ko-KR" baseline="30000" dirty="0" smtClean="0"/>
              <a:t>st</a:t>
            </a:r>
            <a:r>
              <a:rPr lang="en-US" altLang="ko-KR" dirty="0" smtClean="0"/>
              <a:t> Teleconference</a:t>
            </a:r>
            <a:endParaRPr lang="ko-KR" altLang="en-US" dirty="0"/>
          </a:p>
        </p:txBody>
      </p:sp>
      <p:sp>
        <p:nvSpPr>
          <p:cNvPr id="3" name="내용 개체 틀 2"/>
          <p:cNvSpPr>
            <a:spLocks noGrp="1"/>
          </p:cNvSpPr>
          <p:nvPr>
            <p:ph idx="1"/>
          </p:nvPr>
        </p:nvSpPr>
        <p:spPr/>
        <p:txBody>
          <a:bodyPr/>
          <a:lstStyle/>
          <a:p>
            <a:r>
              <a:rPr lang="en-US" altLang="ko-KR" sz="2000" dirty="0" smtClean="0"/>
              <a:t>Dates and Time:</a:t>
            </a:r>
          </a:p>
          <a:p>
            <a:pPr lvl="1"/>
            <a:r>
              <a:rPr lang="en-US" altLang="ko-KR" sz="1800" dirty="0"/>
              <a:t>December 5th, Thursday </a:t>
            </a:r>
            <a:r>
              <a:rPr lang="en-US" altLang="ko-KR" sz="1800" dirty="0" smtClean="0"/>
              <a:t>6:00 PM ~ 7:01 PM US EST</a:t>
            </a:r>
            <a:endParaRPr lang="en-US" altLang="ko-KR" sz="1800" dirty="0"/>
          </a:p>
          <a:p>
            <a:r>
              <a:rPr lang="en-US" altLang="ko-KR" sz="2000" dirty="0"/>
              <a:t>Presider:</a:t>
            </a:r>
          </a:p>
          <a:p>
            <a:pPr lvl="1"/>
            <a:r>
              <a:rPr lang="en-US" altLang="ko-KR" sz="1800" dirty="0"/>
              <a:t>The Vice Chair, Huan-Bang Li</a:t>
            </a:r>
            <a:r>
              <a:rPr lang="en-US" altLang="ko-KR" sz="1800" dirty="0" smtClean="0"/>
              <a:t>.</a:t>
            </a:r>
            <a:endParaRPr lang="en-US" altLang="ko-KR" sz="2000" dirty="0" smtClean="0"/>
          </a:p>
          <a:p>
            <a:r>
              <a:rPr lang="en-US" altLang="ko-KR" sz="2000" dirty="0" smtClean="0"/>
              <a:t>Attendees</a:t>
            </a:r>
            <a:r>
              <a:rPr lang="en-US" altLang="ko-KR" sz="2000" dirty="0"/>
              <a:t>*</a:t>
            </a:r>
            <a:endParaRPr lang="en-US" altLang="ko-KR" sz="2000" dirty="0" smtClean="0"/>
          </a:p>
          <a:p>
            <a:pPr lvl="1"/>
            <a:r>
              <a:rPr lang="en-US" altLang="ko-KR" sz="1800" dirty="0"/>
              <a:t>Myung Lee, Huan-Bang Li, Hyungjin Kim, Igor Dotlic, Marco Hernandez, Qing Li, Seokki Kim, Seung-Hoon Park, Seungkwon Cho, Soojung Jung, </a:t>
            </a:r>
            <a:r>
              <a:rPr lang="en-US" altLang="ko-KR" sz="1800" dirty="0" smtClean="0"/>
              <a:t>and Suhwook </a:t>
            </a:r>
            <a:r>
              <a:rPr lang="en-US" altLang="ko-KR" sz="1800" dirty="0"/>
              <a:t>Kim.</a:t>
            </a:r>
          </a:p>
          <a:p>
            <a:r>
              <a:rPr lang="en-US" altLang="ko-KR" sz="2000" dirty="0"/>
              <a:t>Announced agenda:</a:t>
            </a:r>
          </a:p>
          <a:p>
            <a:pPr lvl="1"/>
            <a:r>
              <a:rPr lang="en-US" altLang="ko-KR" sz="1800" dirty="0"/>
              <a:t>Report of harmonization status </a:t>
            </a:r>
            <a:r>
              <a:rPr lang="en-US" altLang="ko-KR" sz="1800" dirty="0"/>
              <a:t>(PHY: Marco Hernandez, MAC: Qing Li). </a:t>
            </a:r>
            <a:endParaRPr lang="en-US" altLang="ko-KR" sz="1800" dirty="0"/>
          </a:p>
        </p:txBody>
      </p:sp>
      <p:sp>
        <p:nvSpPr>
          <p:cNvPr id="4" name="날짜 개체 틀 3"/>
          <p:cNvSpPr>
            <a:spLocks noGrp="1"/>
          </p:cNvSpPr>
          <p:nvPr>
            <p:ph type="dt" sz="half" idx="10"/>
          </p:nvPr>
        </p:nvSpPr>
        <p:spPr/>
        <p:txBody>
          <a:bodyPr/>
          <a:lstStyle/>
          <a:p>
            <a:r>
              <a:rPr lang="en-US" altLang="ko-KR" dirty="0"/>
              <a:t>Jan 2014</a:t>
            </a:r>
          </a:p>
        </p:txBody>
      </p:sp>
      <p:sp>
        <p:nvSpPr>
          <p:cNvPr id="5" name="바닥글 개체 틀 4"/>
          <p:cNvSpPr>
            <a:spLocks noGrp="1"/>
          </p:cNvSpPr>
          <p:nvPr>
            <p:ph type="ftr" sz="quarter" idx="11"/>
          </p:nvPr>
        </p:nvSpPr>
        <p:spPr/>
        <p:txBody>
          <a:bodyPr/>
          <a:lstStyle/>
          <a:p>
            <a:pPr>
              <a:defRPr/>
            </a:pPr>
            <a:r>
              <a:rPr lang="en-US" altLang="ko-KR" dirty="0"/>
              <a:t>Seungkwon Cho (ETRI)</a:t>
            </a:r>
          </a:p>
        </p:txBody>
      </p:sp>
      <p:sp>
        <p:nvSpPr>
          <p:cNvPr id="6" name="슬라이드 번호 개체 틀 5"/>
          <p:cNvSpPr>
            <a:spLocks noGrp="1"/>
          </p:cNvSpPr>
          <p:nvPr>
            <p:ph type="sldNum" sz="quarter" idx="12"/>
          </p:nvPr>
        </p:nvSpPr>
        <p:spPr/>
        <p:txBody>
          <a:bodyPr/>
          <a:lstStyle/>
          <a:p>
            <a:pPr>
              <a:defRPr/>
            </a:pPr>
            <a:r>
              <a:rPr lang="en-US" dirty="0" smtClean="0"/>
              <a:t>Slide </a:t>
            </a:r>
            <a:fld id="{79C01A0F-06F9-4140-BBA2-80574D575D15}" type="slidenum">
              <a:rPr lang="en-US" smtClean="0"/>
              <a:pPr>
                <a:defRPr/>
              </a:pPr>
              <a:t>3</a:t>
            </a:fld>
            <a:endParaRPr lang="en-US" dirty="0"/>
          </a:p>
        </p:txBody>
      </p:sp>
      <p:sp>
        <p:nvSpPr>
          <p:cNvPr id="7" name="TextBox 6"/>
          <p:cNvSpPr txBox="1"/>
          <p:nvPr/>
        </p:nvSpPr>
        <p:spPr>
          <a:xfrm>
            <a:off x="3276600" y="6096000"/>
            <a:ext cx="5257800" cy="307777"/>
          </a:xfrm>
          <a:prstGeom prst="rect">
            <a:avLst/>
          </a:prstGeom>
          <a:noFill/>
        </p:spPr>
        <p:txBody>
          <a:bodyPr wrap="square" rtlCol="0">
            <a:spAutoFit/>
          </a:bodyPr>
          <a:lstStyle/>
          <a:p>
            <a:pPr algn="r"/>
            <a:r>
              <a:rPr lang="en-US" altLang="ko-KR" sz="1400" dirty="0" smtClean="0"/>
              <a:t>* Listed in alphabetical order except for the Chair</a:t>
            </a:r>
            <a:endParaRPr lang="ko-KR" altLang="en-US" sz="1400" dirty="0"/>
          </a:p>
        </p:txBody>
      </p:sp>
    </p:spTree>
    <p:extLst>
      <p:ext uri="{BB962C8B-B14F-4D97-AF65-F5344CB8AC3E}">
        <p14:creationId xmlns:p14="http://schemas.microsoft.com/office/powerpoint/2010/main" val="14730879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The 1</a:t>
            </a:r>
            <a:r>
              <a:rPr lang="en-US" altLang="ko-KR" baseline="30000" dirty="0"/>
              <a:t>st</a:t>
            </a:r>
            <a:r>
              <a:rPr lang="en-US" altLang="ko-KR" dirty="0"/>
              <a:t> Teleconference</a:t>
            </a:r>
            <a:endParaRPr lang="ko-KR" altLang="en-US" dirty="0"/>
          </a:p>
        </p:txBody>
      </p:sp>
      <p:sp>
        <p:nvSpPr>
          <p:cNvPr id="3" name="내용 개체 틀 2"/>
          <p:cNvSpPr>
            <a:spLocks noGrp="1"/>
          </p:cNvSpPr>
          <p:nvPr>
            <p:ph idx="1"/>
          </p:nvPr>
        </p:nvSpPr>
        <p:spPr/>
        <p:txBody>
          <a:bodyPr/>
          <a:lstStyle/>
          <a:p>
            <a:r>
              <a:rPr lang="en-US" altLang="ko-KR" sz="2000" dirty="0" smtClean="0"/>
              <a:t>Summary</a:t>
            </a:r>
            <a:endParaRPr lang="en-US" altLang="ko-KR" sz="2000" dirty="0"/>
          </a:p>
          <a:p>
            <a:pPr lvl="1"/>
            <a:r>
              <a:rPr lang="en-US" altLang="ko-KR" sz="1800" dirty="0" smtClean="0"/>
              <a:t>Marco Hernandez reported the latest update of PHY harmonization status</a:t>
            </a:r>
          </a:p>
          <a:p>
            <a:pPr lvl="2"/>
            <a:r>
              <a:rPr lang="en-US" altLang="ko-KR" sz="1600" dirty="0" smtClean="0"/>
              <a:t>Clarified “6.4 Multiplexing” by inserting subclause “Multicarrier modulation”</a:t>
            </a:r>
            <a:endParaRPr lang="en-US" altLang="ko-KR" sz="1600" dirty="0"/>
          </a:p>
          <a:p>
            <a:pPr lvl="2"/>
            <a:r>
              <a:rPr lang="en-US" altLang="ko-KR" sz="1600" dirty="0" smtClean="0"/>
              <a:t>Need to replace published standard text of UWB </a:t>
            </a:r>
            <a:r>
              <a:rPr lang="en-US" altLang="ko-KR" sz="1600" dirty="0"/>
              <a:t>PHY (802.15.4a) </a:t>
            </a:r>
            <a:r>
              <a:rPr lang="en-US" altLang="ko-KR" sz="1600" dirty="0" smtClean="0"/>
              <a:t>with just the reference to it.</a:t>
            </a:r>
            <a:endParaRPr lang="en-US" altLang="ko-KR" sz="1600" dirty="0"/>
          </a:p>
          <a:p>
            <a:pPr lvl="2"/>
            <a:r>
              <a:rPr lang="en-US" altLang="ko-KR" sz="1600" dirty="0"/>
              <a:t>Igor Dotlic mentioned the harmonization status between NICT and DecaWave</a:t>
            </a:r>
            <a:r>
              <a:rPr lang="en-US" altLang="ko-KR" sz="1600" dirty="0" smtClean="0"/>
              <a:t>.</a:t>
            </a:r>
          </a:p>
          <a:p>
            <a:pPr lvl="2"/>
            <a:endParaRPr lang="en-US" altLang="ko-KR" sz="1600" dirty="0"/>
          </a:p>
          <a:p>
            <a:pPr lvl="1"/>
            <a:r>
              <a:rPr lang="en-US" altLang="ko-KR" sz="1800" dirty="0" smtClean="0"/>
              <a:t>Qing Li reported </a:t>
            </a:r>
            <a:r>
              <a:rPr lang="en-US" altLang="ko-KR" sz="1800" dirty="0"/>
              <a:t>the latest update of </a:t>
            </a:r>
            <a:r>
              <a:rPr lang="en-US" altLang="ko-KR" sz="1800" dirty="0" smtClean="0"/>
              <a:t>MAC </a:t>
            </a:r>
            <a:r>
              <a:rPr lang="en-US" altLang="ko-KR" sz="1800" dirty="0"/>
              <a:t>harmonization </a:t>
            </a:r>
            <a:r>
              <a:rPr lang="en-US" altLang="ko-KR" sz="1800" dirty="0" smtClean="0"/>
              <a:t>status</a:t>
            </a:r>
          </a:p>
          <a:p>
            <a:pPr lvl="2"/>
            <a:r>
              <a:rPr lang="en-US" altLang="ko-KR" sz="1600" dirty="0"/>
              <a:t>Qing Li suggested all the proposers to trim their text in the draft PFD because they were too detail to harmonize with each other. </a:t>
            </a:r>
          </a:p>
          <a:p>
            <a:pPr lvl="2"/>
            <a:endParaRPr lang="en-US" altLang="ko-KR" sz="1600" dirty="0" smtClean="0"/>
          </a:p>
          <a:p>
            <a:pPr lvl="1"/>
            <a:r>
              <a:rPr lang="en-US" altLang="ko-KR" sz="1800" dirty="0" smtClean="0"/>
              <a:t>There was discussion on “high-level”</a:t>
            </a:r>
          </a:p>
          <a:p>
            <a:pPr lvl="2"/>
            <a:r>
              <a:rPr lang="en-US" altLang="ko-KR" sz="1600" dirty="0"/>
              <a:t>PFD should be a ‘high level’ description which leaves chances to propose good idea after call for contribution.</a:t>
            </a:r>
          </a:p>
          <a:p>
            <a:pPr lvl="1"/>
            <a:endParaRPr lang="en-US" altLang="ko-KR" sz="1800" dirty="0" smtClean="0"/>
          </a:p>
          <a:p>
            <a:pPr lvl="1"/>
            <a:endParaRPr lang="en-US" altLang="ko-KR" sz="1800" dirty="0" smtClean="0"/>
          </a:p>
          <a:p>
            <a:pPr lvl="1"/>
            <a:endParaRPr lang="en-US" altLang="ko-KR" sz="1800" dirty="0"/>
          </a:p>
        </p:txBody>
      </p:sp>
      <p:sp>
        <p:nvSpPr>
          <p:cNvPr id="4" name="날짜 개체 틀 3"/>
          <p:cNvSpPr>
            <a:spLocks noGrp="1"/>
          </p:cNvSpPr>
          <p:nvPr>
            <p:ph type="dt" sz="half" idx="10"/>
          </p:nvPr>
        </p:nvSpPr>
        <p:spPr/>
        <p:txBody>
          <a:bodyPr/>
          <a:lstStyle/>
          <a:p>
            <a:r>
              <a:rPr lang="en-US" altLang="ko-KR" dirty="0"/>
              <a:t>Jan 2014</a:t>
            </a:r>
          </a:p>
        </p:txBody>
      </p:sp>
      <p:sp>
        <p:nvSpPr>
          <p:cNvPr id="5" name="바닥글 개체 틀 4"/>
          <p:cNvSpPr>
            <a:spLocks noGrp="1"/>
          </p:cNvSpPr>
          <p:nvPr>
            <p:ph type="ftr" sz="quarter" idx="11"/>
          </p:nvPr>
        </p:nvSpPr>
        <p:spPr/>
        <p:txBody>
          <a:bodyPr/>
          <a:lstStyle/>
          <a:p>
            <a:pPr>
              <a:defRPr/>
            </a:pPr>
            <a:r>
              <a:rPr lang="en-US" altLang="ko-KR" dirty="0"/>
              <a:t>Seungkwon Cho (ETRI)</a:t>
            </a:r>
          </a:p>
        </p:txBody>
      </p:sp>
      <p:sp>
        <p:nvSpPr>
          <p:cNvPr id="6" name="슬라이드 번호 개체 틀 5"/>
          <p:cNvSpPr>
            <a:spLocks noGrp="1"/>
          </p:cNvSpPr>
          <p:nvPr>
            <p:ph type="sldNum" sz="quarter" idx="12"/>
          </p:nvPr>
        </p:nvSpPr>
        <p:spPr/>
        <p:txBody>
          <a:bodyPr/>
          <a:lstStyle/>
          <a:p>
            <a:pPr>
              <a:defRPr/>
            </a:pPr>
            <a:r>
              <a:rPr lang="en-US" dirty="0" smtClean="0"/>
              <a:t>Slide </a:t>
            </a:r>
            <a:fld id="{79C01A0F-06F9-4140-BBA2-80574D575D15}" type="slidenum">
              <a:rPr lang="en-US" smtClean="0"/>
              <a:pPr>
                <a:defRPr/>
              </a:pPr>
              <a:t>4</a:t>
            </a:fld>
            <a:endParaRPr lang="en-US" dirty="0"/>
          </a:p>
        </p:txBody>
      </p:sp>
    </p:spTree>
    <p:extLst>
      <p:ext uri="{BB962C8B-B14F-4D97-AF65-F5344CB8AC3E}">
        <p14:creationId xmlns:p14="http://schemas.microsoft.com/office/powerpoint/2010/main" val="7370104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The 1</a:t>
            </a:r>
            <a:r>
              <a:rPr lang="en-US" altLang="ko-KR" baseline="30000" dirty="0"/>
              <a:t>st</a:t>
            </a:r>
            <a:r>
              <a:rPr lang="en-US" altLang="ko-KR" dirty="0"/>
              <a:t> Teleconference</a:t>
            </a:r>
            <a:endParaRPr lang="ko-KR" altLang="en-US" dirty="0"/>
          </a:p>
        </p:txBody>
      </p:sp>
      <p:sp>
        <p:nvSpPr>
          <p:cNvPr id="3" name="내용 개체 틀 2"/>
          <p:cNvSpPr>
            <a:spLocks noGrp="1"/>
          </p:cNvSpPr>
          <p:nvPr>
            <p:ph idx="1"/>
          </p:nvPr>
        </p:nvSpPr>
        <p:spPr/>
        <p:txBody>
          <a:bodyPr/>
          <a:lstStyle/>
          <a:p>
            <a:r>
              <a:rPr lang="en-US" altLang="ko-KR" sz="2000" dirty="0" smtClean="0"/>
              <a:t>Summary (cont’d)</a:t>
            </a:r>
            <a:endParaRPr lang="en-US" altLang="ko-KR" sz="2000" dirty="0"/>
          </a:p>
          <a:p>
            <a:pPr lvl="1"/>
            <a:r>
              <a:rPr lang="en-US" altLang="ko-KR" sz="1800" dirty="0" smtClean="0">
                <a:ea typeface="+mn-ea"/>
              </a:rPr>
              <a:t>Some </a:t>
            </a:r>
            <a:r>
              <a:rPr lang="en-US" altLang="ko-KR" sz="1800" dirty="0">
                <a:ea typeface="+mn-ea"/>
              </a:rPr>
              <a:t>common features should be extracted from the current PFD to activate TG8 discussions. The extraction works are assigned as follows:</a:t>
            </a:r>
            <a:endParaRPr lang="ko-KR" altLang="ko-KR" sz="1800" dirty="0">
              <a:ea typeface="+mn-ea"/>
            </a:endParaRPr>
          </a:p>
          <a:p>
            <a:pPr lvl="2"/>
            <a:r>
              <a:rPr lang="en-US" altLang="ko-KR" sz="1600" dirty="0">
                <a:ea typeface="+mn-ea"/>
              </a:rPr>
              <a:t>PHY component: </a:t>
            </a:r>
            <a:r>
              <a:rPr lang="en-US" altLang="ko-KR" sz="1600" dirty="0" smtClean="0">
                <a:ea typeface="+mn-ea"/>
              </a:rPr>
              <a:t>Seung-Hoon Park (</a:t>
            </a:r>
            <a:r>
              <a:rPr lang="en-US" altLang="ko-KR" sz="1600" dirty="0"/>
              <a:t>Technical </a:t>
            </a:r>
            <a:r>
              <a:rPr lang="en-US" altLang="ko-KR" sz="1600" dirty="0" smtClean="0"/>
              <a:t>editor)</a:t>
            </a:r>
            <a:r>
              <a:rPr lang="en-US" altLang="ko-KR" sz="1600" dirty="0" smtClean="0">
                <a:ea typeface="+mn-ea"/>
              </a:rPr>
              <a:t> / Marco Hernandez (</a:t>
            </a:r>
            <a:r>
              <a:rPr lang="en-US" altLang="ko-KR" sz="1600" dirty="0"/>
              <a:t>PHY ad hoc </a:t>
            </a:r>
            <a:r>
              <a:rPr lang="en-US" altLang="ko-KR" sz="1600" dirty="0" smtClean="0"/>
              <a:t>leader)</a:t>
            </a:r>
            <a:endParaRPr lang="ko-KR" altLang="ko-KR" sz="1600" dirty="0">
              <a:ea typeface="+mn-ea"/>
            </a:endParaRPr>
          </a:p>
          <a:p>
            <a:pPr lvl="2"/>
            <a:r>
              <a:rPr lang="en-US" altLang="ko-KR" sz="1600" dirty="0">
                <a:ea typeface="+mn-ea"/>
              </a:rPr>
              <a:t> MAC component</a:t>
            </a:r>
            <a:r>
              <a:rPr lang="en-US" altLang="ko-KR" sz="1600" dirty="0" smtClean="0">
                <a:ea typeface="+mn-ea"/>
              </a:rPr>
              <a:t>: Byung-Jae </a:t>
            </a:r>
            <a:r>
              <a:rPr lang="en-US" altLang="ko-KR" sz="1600" dirty="0">
                <a:ea typeface="+mn-ea"/>
              </a:rPr>
              <a:t>Kwak </a:t>
            </a:r>
            <a:r>
              <a:rPr lang="en-US" altLang="ko-KR" sz="1600" dirty="0"/>
              <a:t>(Technical editor</a:t>
            </a:r>
            <a:r>
              <a:rPr lang="en-US" altLang="ko-KR" sz="1600" dirty="0" smtClean="0"/>
              <a:t>) / </a:t>
            </a:r>
            <a:r>
              <a:rPr lang="en-US" altLang="ko-KR" sz="1600" dirty="0"/>
              <a:t>Qing </a:t>
            </a:r>
            <a:r>
              <a:rPr lang="en-US" altLang="ko-KR" sz="1600" dirty="0" smtClean="0"/>
              <a:t>Li (</a:t>
            </a:r>
            <a:r>
              <a:rPr lang="en-US" altLang="ko-KR" sz="1600" dirty="0" smtClean="0">
                <a:ea typeface="+mn-ea"/>
              </a:rPr>
              <a:t>MAC </a:t>
            </a:r>
            <a:r>
              <a:rPr lang="en-US" altLang="ko-KR" sz="1600" dirty="0">
                <a:ea typeface="+mn-ea"/>
              </a:rPr>
              <a:t>ad hoc </a:t>
            </a:r>
            <a:r>
              <a:rPr lang="en-US" altLang="ko-KR" sz="1600" dirty="0" smtClean="0">
                <a:ea typeface="+mn-ea"/>
              </a:rPr>
              <a:t>leader)</a:t>
            </a:r>
          </a:p>
          <a:p>
            <a:pPr lvl="2"/>
            <a:endParaRPr lang="en-US" altLang="ko-KR" sz="1600" dirty="0">
              <a:ea typeface="+mn-ea"/>
            </a:endParaRPr>
          </a:p>
          <a:p>
            <a:pPr lvl="1"/>
            <a:r>
              <a:rPr lang="en-US" altLang="ko-KR" sz="1800" dirty="0" smtClean="0"/>
              <a:t>Attendees </a:t>
            </a:r>
            <a:r>
              <a:rPr lang="en-US" altLang="ko-KR" sz="1800" dirty="0"/>
              <a:t>agreed that two Editors came up with a draft PFD at a proper level of </a:t>
            </a:r>
            <a:r>
              <a:rPr lang="en-US" altLang="ko-KR" sz="1800" dirty="0" smtClean="0"/>
              <a:t>description until the next teleconference.</a:t>
            </a:r>
          </a:p>
          <a:p>
            <a:pPr lvl="2"/>
            <a:r>
              <a:rPr lang="en-US" altLang="ko-KR" sz="1600" dirty="0">
                <a:ea typeface="+mn-ea"/>
              </a:rPr>
              <a:t>With acceptable level and acceptable </a:t>
            </a:r>
            <a:r>
              <a:rPr lang="en-US" altLang="ko-KR" sz="1600" dirty="0" smtClean="0">
                <a:ea typeface="+mn-ea"/>
              </a:rPr>
              <a:t>contents</a:t>
            </a:r>
          </a:p>
          <a:p>
            <a:pPr lvl="2"/>
            <a:endParaRPr lang="en-US" altLang="ko-KR" sz="1600" dirty="0" smtClean="0">
              <a:ea typeface="+mn-ea"/>
            </a:endParaRPr>
          </a:p>
          <a:p>
            <a:pPr lvl="1"/>
            <a:r>
              <a:rPr lang="en-US" altLang="ko-KR" sz="1800" dirty="0"/>
              <a:t>Seungkwon Cho(ETRI) presented “A suggestion for harmonized PAC frame structure “ (DCN: 737r0)</a:t>
            </a:r>
            <a:endParaRPr lang="ko-KR" altLang="ko-KR" sz="1800" dirty="0"/>
          </a:p>
          <a:p>
            <a:pPr lvl="1"/>
            <a:endParaRPr lang="ko-KR" altLang="en-US" sz="1800" dirty="0"/>
          </a:p>
        </p:txBody>
      </p:sp>
      <p:sp>
        <p:nvSpPr>
          <p:cNvPr id="4" name="날짜 개체 틀 3"/>
          <p:cNvSpPr>
            <a:spLocks noGrp="1"/>
          </p:cNvSpPr>
          <p:nvPr>
            <p:ph type="dt" sz="half" idx="10"/>
          </p:nvPr>
        </p:nvSpPr>
        <p:spPr/>
        <p:txBody>
          <a:bodyPr/>
          <a:lstStyle/>
          <a:p>
            <a:r>
              <a:rPr lang="en-US" altLang="ko-KR" dirty="0"/>
              <a:t>Jan 2014</a:t>
            </a:r>
          </a:p>
        </p:txBody>
      </p:sp>
      <p:sp>
        <p:nvSpPr>
          <p:cNvPr id="5" name="바닥글 개체 틀 4"/>
          <p:cNvSpPr>
            <a:spLocks noGrp="1"/>
          </p:cNvSpPr>
          <p:nvPr>
            <p:ph type="ftr" sz="quarter" idx="11"/>
          </p:nvPr>
        </p:nvSpPr>
        <p:spPr/>
        <p:txBody>
          <a:bodyPr/>
          <a:lstStyle/>
          <a:p>
            <a:pPr>
              <a:defRPr/>
            </a:pPr>
            <a:r>
              <a:rPr lang="en-US" altLang="ko-KR" dirty="0"/>
              <a:t>Seungkwon Cho (ETRI)</a:t>
            </a:r>
          </a:p>
        </p:txBody>
      </p:sp>
      <p:sp>
        <p:nvSpPr>
          <p:cNvPr id="6" name="슬라이드 번호 개체 틀 5"/>
          <p:cNvSpPr>
            <a:spLocks noGrp="1"/>
          </p:cNvSpPr>
          <p:nvPr>
            <p:ph type="sldNum" sz="quarter" idx="12"/>
          </p:nvPr>
        </p:nvSpPr>
        <p:spPr/>
        <p:txBody>
          <a:bodyPr/>
          <a:lstStyle/>
          <a:p>
            <a:pPr>
              <a:defRPr/>
            </a:pPr>
            <a:r>
              <a:rPr lang="en-US" dirty="0" smtClean="0"/>
              <a:t>Slide </a:t>
            </a:r>
            <a:fld id="{79C01A0F-06F9-4140-BBA2-80574D575D15}" type="slidenum">
              <a:rPr lang="en-US" smtClean="0"/>
              <a:pPr>
                <a:defRPr/>
              </a:pPr>
              <a:t>5</a:t>
            </a:fld>
            <a:endParaRPr lang="en-US" dirty="0"/>
          </a:p>
        </p:txBody>
      </p:sp>
    </p:spTree>
    <p:extLst>
      <p:ext uri="{BB962C8B-B14F-4D97-AF65-F5344CB8AC3E}">
        <p14:creationId xmlns:p14="http://schemas.microsoft.com/office/powerpoint/2010/main" val="13763863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The 2</a:t>
            </a:r>
            <a:r>
              <a:rPr lang="en-US" altLang="ko-KR" baseline="30000" dirty="0" smtClean="0"/>
              <a:t>nd</a:t>
            </a:r>
            <a:r>
              <a:rPr lang="en-US" altLang="ko-KR" dirty="0" smtClean="0"/>
              <a:t> Teleconference</a:t>
            </a:r>
            <a:endParaRPr lang="ko-KR" altLang="en-US" dirty="0"/>
          </a:p>
        </p:txBody>
      </p:sp>
      <p:sp>
        <p:nvSpPr>
          <p:cNvPr id="3" name="내용 개체 틀 2"/>
          <p:cNvSpPr>
            <a:spLocks noGrp="1"/>
          </p:cNvSpPr>
          <p:nvPr>
            <p:ph idx="1"/>
          </p:nvPr>
        </p:nvSpPr>
        <p:spPr/>
        <p:txBody>
          <a:bodyPr/>
          <a:lstStyle/>
          <a:p>
            <a:r>
              <a:rPr lang="en-US" altLang="ko-KR" sz="2000" dirty="0" smtClean="0"/>
              <a:t>Dates and Time:</a:t>
            </a:r>
          </a:p>
          <a:p>
            <a:pPr lvl="1"/>
            <a:r>
              <a:rPr lang="en-US" altLang="ko-KR" sz="1800" dirty="0"/>
              <a:t>January 8th, 2014 Wednesday 8:00 </a:t>
            </a:r>
            <a:r>
              <a:rPr lang="en-US" altLang="ko-KR" sz="1800" dirty="0" smtClean="0"/>
              <a:t>AM ~ 8:59 AM US EST.</a:t>
            </a:r>
          </a:p>
          <a:p>
            <a:r>
              <a:rPr lang="en-US" altLang="ko-KR" sz="2000" dirty="0" smtClean="0"/>
              <a:t>Presider:</a:t>
            </a:r>
          </a:p>
          <a:p>
            <a:pPr lvl="1"/>
            <a:r>
              <a:rPr lang="en-US" altLang="ko-KR" sz="1800" dirty="0" smtClean="0"/>
              <a:t>The </a:t>
            </a:r>
            <a:r>
              <a:rPr lang="en-US" altLang="ko-KR" sz="1800" dirty="0"/>
              <a:t>Vice </a:t>
            </a:r>
            <a:r>
              <a:rPr lang="en-US" altLang="ko-KR" sz="1800" dirty="0" smtClean="0"/>
              <a:t>Chair</a:t>
            </a:r>
            <a:r>
              <a:rPr lang="en-US" altLang="ko-KR" sz="1800" dirty="0"/>
              <a:t>, Suhwook </a:t>
            </a:r>
            <a:r>
              <a:rPr lang="en-US" altLang="ko-KR" sz="1800" dirty="0" smtClean="0"/>
              <a:t>Kim.</a:t>
            </a:r>
          </a:p>
          <a:p>
            <a:r>
              <a:rPr lang="en-US" altLang="ko-KR" sz="2000" dirty="0" smtClean="0"/>
              <a:t>Attendees*:</a:t>
            </a:r>
          </a:p>
          <a:p>
            <a:pPr lvl="1"/>
            <a:r>
              <a:rPr lang="en-US" altLang="ko-KR" sz="1800" dirty="0"/>
              <a:t>Myung </a:t>
            </a:r>
            <a:r>
              <a:rPr lang="en-US" altLang="ko-KR" sz="1800" dirty="0" smtClean="0"/>
              <a:t>Lee, </a:t>
            </a:r>
            <a:r>
              <a:rPr lang="en-US" altLang="ko-KR" sz="1800" dirty="0"/>
              <a:t>Billy Verso, </a:t>
            </a:r>
            <a:r>
              <a:rPr lang="en-US" altLang="ko-KR" sz="1800" dirty="0" smtClean="0"/>
              <a:t>Byung-Jae </a:t>
            </a:r>
            <a:r>
              <a:rPr lang="en-US" altLang="ko-KR" sz="1800" dirty="0"/>
              <a:t>Kwak, </a:t>
            </a:r>
            <a:r>
              <a:rPr lang="en-US" altLang="ko-KR" sz="1800" dirty="0" smtClean="0"/>
              <a:t>Huan-Bang </a:t>
            </a:r>
            <a:r>
              <a:rPr lang="en-US" altLang="ko-KR" sz="1800" dirty="0"/>
              <a:t>Li, Hyungjin Kim, </a:t>
            </a:r>
            <a:r>
              <a:rPr lang="en-US" altLang="ko-KR" sz="1800" dirty="0" smtClean="0"/>
              <a:t>Igor Dotlic, </a:t>
            </a:r>
            <a:r>
              <a:rPr lang="en-US" altLang="ko-KR" sz="1800" dirty="0"/>
              <a:t>Jeongseok Yu</a:t>
            </a:r>
            <a:r>
              <a:rPr lang="en-US" altLang="ko-KR" sz="1800" dirty="0" smtClean="0"/>
              <a:t>, </a:t>
            </a:r>
            <a:r>
              <a:rPr lang="en-US" altLang="ko-KR" sz="1800" dirty="0"/>
              <a:t>Marco Hernandez, Michael McLaughlin, Qing Li, Seokki Kim, Seong-Soon Joo, Seung-Hoon Park, Seungkwon Cho, </a:t>
            </a:r>
            <a:r>
              <a:rPr lang="en-US" altLang="ko-KR" sz="1800" dirty="0" smtClean="0"/>
              <a:t>Soojung </a:t>
            </a:r>
            <a:r>
              <a:rPr lang="en-US" altLang="ko-KR" sz="1800" dirty="0"/>
              <a:t>Jung, Suhwook Kim, </a:t>
            </a:r>
            <a:r>
              <a:rPr lang="en-US" altLang="ko-KR" sz="1800" dirty="0" smtClean="0"/>
              <a:t>and Woongsoo Na.</a:t>
            </a:r>
          </a:p>
          <a:p>
            <a:r>
              <a:rPr lang="en-US" altLang="ko-KR" sz="2000" dirty="0" smtClean="0"/>
              <a:t>Announced agenda:</a:t>
            </a:r>
          </a:p>
          <a:p>
            <a:pPr lvl="1"/>
            <a:r>
              <a:rPr lang="en-US" altLang="ko-KR" sz="1800" dirty="0"/>
              <a:t>Report of harmonization status (</a:t>
            </a:r>
            <a:r>
              <a:rPr lang="en-US" altLang="ko-KR" sz="1800" dirty="0" smtClean="0"/>
              <a:t>PHY</a:t>
            </a:r>
            <a:r>
              <a:rPr lang="en-US" altLang="ko-KR" sz="1800" dirty="0"/>
              <a:t>: Marco Hernandez, </a:t>
            </a:r>
            <a:r>
              <a:rPr lang="en-US" altLang="ko-KR" sz="1800" dirty="0" smtClean="0"/>
              <a:t>MAC: Qing Li).</a:t>
            </a:r>
          </a:p>
          <a:p>
            <a:endParaRPr lang="en-US" altLang="ko-KR" sz="2000" dirty="0" smtClean="0"/>
          </a:p>
          <a:p>
            <a:endParaRPr lang="ko-KR" altLang="en-US" sz="2000" dirty="0"/>
          </a:p>
        </p:txBody>
      </p:sp>
      <p:sp>
        <p:nvSpPr>
          <p:cNvPr id="4" name="날짜 개체 틀 3"/>
          <p:cNvSpPr>
            <a:spLocks noGrp="1"/>
          </p:cNvSpPr>
          <p:nvPr>
            <p:ph type="dt" sz="half" idx="10"/>
          </p:nvPr>
        </p:nvSpPr>
        <p:spPr/>
        <p:txBody>
          <a:bodyPr/>
          <a:lstStyle/>
          <a:p>
            <a:r>
              <a:rPr lang="en-US" altLang="ko-KR" dirty="0"/>
              <a:t>Jan 2014</a:t>
            </a:r>
          </a:p>
        </p:txBody>
      </p:sp>
      <p:sp>
        <p:nvSpPr>
          <p:cNvPr id="5" name="바닥글 개체 틀 4"/>
          <p:cNvSpPr>
            <a:spLocks noGrp="1"/>
          </p:cNvSpPr>
          <p:nvPr>
            <p:ph type="ftr" sz="quarter" idx="11"/>
          </p:nvPr>
        </p:nvSpPr>
        <p:spPr/>
        <p:txBody>
          <a:bodyPr/>
          <a:lstStyle/>
          <a:p>
            <a:pPr>
              <a:defRPr/>
            </a:pPr>
            <a:r>
              <a:rPr lang="en-US" altLang="ko-KR" dirty="0"/>
              <a:t>Seungkwon Cho (ETRI)</a:t>
            </a:r>
          </a:p>
        </p:txBody>
      </p:sp>
      <p:sp>
        <p:nvSpPr>
          <p:cNvPr id="6" name="슬라이드 번호 개체 틀 5"/>
          <p:cNvSpPr>
            <a:spLocks noGrp="1"/>
          </p:cNvSpPr>
          <p:nvPr>
            <p:ph type="sldNum" sz="quarter" idx="12"/>
          </p:nvPr>
        </p:nvSpPr>
        <p:spPr/>
        <p:txBody>
          <a:bodyPr/>
          <a:lstStyle/>
          <a:p>
            <a:pPr>
              <a:defRPr/>
            </a:pPr>
            <a:r>
              <a:rPr lang="en-US" dirty="0" smtClean="0"/>
              <a:t>Slide </a:t>
            </a:r>
            <a:fld id="{79C01A0F-06F9-4140-BBA2-80574D575D15}" type="slidenum">
              <a:rPr lang="en-US" smtClean="0"/>
              <a:pPr>
                <a:defRPr/>
              </a:pPr>
              <a:t>6</a:t>
            </a:fld>
            <a:endParaRPr lang="en-US" dirty="0"/>
          </a:p>
        </p:txBody>
      </p:sp>
      <p:sp>
        <p:nvSpPr>
          <p:cNvPr id="7" name="TextBox 6"/>
          <p:cNvSpPr txBox="1"/>
          <p:nvPr/>
        </p:nvSpPr>
        <p:spPr>
          <a:xfrm>
            <a:off x="3276600" y="6096000"/>
            <a:ext cx="5257800" cy="307777"/>
          </a:xfrm>
          <a:prstGeom prst="rect">
            <a:avLst/>
          </a:prstGeom>
          <a:noFill/>
        </p:spPr>
        <p:txBody>
          <a:bodyPr wrap="square" rtlCol="0">
            <a:spAutoFit/>
          </a:bodyPr>
          <a:lstStyle/>
          <a:p>
            <a:pPr algn="r"/>
            <a:r>
              <a:rPr lang="en-US" altLang="ko-KR" sz="1400" dirty="0" smtClean="0"/>
              <a:t>* Listed in alphabetical order except for the Chair</a:t>
            </a:r>
            <a:endParaRPr lang="ko-KR" altLang="en-US" sz="1400" dirty="0"/>
          </a:p>
        </p:txBody>
      </p:sp>
    </p:spTree>
    <p:extLst>
      <p:ext uri="{BB962C8B-B14F-4D97-AF65-F5344CB8AC3E}">
        <p14:creationId xmlns:p14="http://schemas.microsoft.com/office/powerpoint/2010/main" val="22682883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The 2</a:t>
            </a:r>
            <a:r>
              <a:rPr lang="en-US" altLang="ko-KR" baseline="30000" dirty="0" smtClean="0"/>
              <a:t>nd</a:t>
            </a:r>
            <a:r>
              <a:rPr lang="en-US" altLang="ko-KR" dirty="0" smtClean="0"/>
              <a:t> Teleconference</a:t>
            </a:r>
            <a:endParaRPr lang="ko-KR" altLang="en-US" dirty="0"/>
          </a:p>
        </p:txBody>
      </p:sp>
      <p:sp>
        <p:nvSpPr>
          <p:cNvPr id="3" name="내용 개체 틀 2"/>
          <p:cNvSpPr>
            <a:spLocks noGrp="1"/>
          </p:cNvSpPr>
          <p:nvPr>
            <p:ph idx="1"/>
          </p:nvPr>
        </p:nvSpPr>
        <p:spPr/>
        <p:txBody>
          <a:bodyPr/>
          <a:lstStyle/>
          <a:p>
            <a:r>
              <a:rPr lang="en-US" altLang="ko-KR" sz="2000" dirty="0" smtClean="0"/>
              <a:t>Summary</a:t>
            </a:r>
          </a:p>
          <a:p>
            <a:pPr lvl="1"/>
            <a:r>
              <a:rPr lang="en-US" altLang="ko-KR" sz="1800" dirty="0" smtClean="0"/>
              <a:t>Marco </a:t>
            </a:r>
            <a:r>
              <a:rPr lang="en-US" altLang="ko-KR" sz="1800" dirty="0"/>
              <a:t>Hernandez presented “PHY frame structures comparison and harmonization</a:t>
            </a:r>
            <a:r>
              <a:rPr lang="en-US" altLang="ko-KR" sz="1800" dirty="0" smtClean="0"/>
              <a:t>” (DCN: 15-14-0002-02-0008)</a:t>
            </a:r>
          </a:p>
          <a:p>
            <a:pPr lvl="2"/>
            <a:r>
              <a:rPr lang="pt-BR" altLang="ko-KR" sz="1600" dirty="0" smtClean="0"/>
              <a:t>A way of harmonization among &lt;737r0</a:t>
            </a:r>
            <a:r>
              <a:rPr lang="pt-BR" altLang="ko-KR" sz="1600" dirty="0"/>
              <a:t>&gt;, &lt;377r0&gt; , &lt;707r2&gt; and &lt;373r1</a:t>
            </a:r>
            <a:r>
              <a:rPr lang="pt-BR" altLang="ko-KR" sz="1600" dirty="0" smtClean="0"/>
              <a:t>&gt; was proposed.</a:t>
            </a:r>
          </a:p>
          <a:p>
            <a:pPr lvl="2"/>
            <a:endParaRPr lang="en-US" altLang="ko-KR" sz="1200" dirty="0" smtClean="0"/>
          </a:p>
          <a:p>
            <a:pPr lvl="1"/>
            <a:r>
              <a:rPr lang="en-US" altLang="ko-KR" sz="1800" dirty="0" smtClean="0"/>
              <a:t>Byung-Jae Kwak</a:t>
            </a:r>
            <a:r>
              <a:rPr lang="en-US" altLang="ko-KR" sz="1800" dirty="0"/>
              <a:t> presented “TG8 PAC Framework Document (Draft</a:t>
            </a:r>
            <a:r>
              <a:rPr lang="en-US" altLang="ko-KR" sz="1800" dirty="0" smtClean="0"/>
              <a:t>)” (DCN: 15-13-0328-09-0008)</a:t>
            </a:r>
          </a:p>
          <a:p>
            <a:pPr lvl="2"/>
            <a:r>
              <a:rPr lang="en-US" altLang="ko-KR" sz="1600" dirty="0" smtClean="0"/>
              <a:t>Basically</a:t>
            </a:r>
            <a:r>
              <a:rPr lang="ko-KR" altLang="en-US" sz="1600" dirty="0" smtClean="0"/>
              <a:t> </a:t>
            </a:r>
            <a:r>
              <a:rPr lang="en-US" altLang="ko-KR" sz="1600" dirty="0" smtClean="0"/>
              <a:t>the same as revision 8 with some clean up.</a:t>
            </a:r>
          </a:p>
          <a:p>
            <a:pPr lvl="2"/>
            <a:endParaRPr lang="en-US" altLang="ko-KR" sz="1600" dirty="0" smtClean="0"/>
          </a:p>
          <a:p>
            <a:pPr lvl="1"/>
            <a:r>
              <a:rPr lang="en-US" altLang="ko-KR" sz="1800" dirty="0"/>
              <a:t>Byung-Jae Kwak presented “Proposal for </a:t>
            </a:r>
            <a:r>
              <a:rPr lang="en-US" altLang="ko-KR" sz="1800" dirty="0" smtClean="0"/>
              <a:t>PFD” (DCN: 15-14-0008-00-0008)</a:t>
            </a:r>
          </a:p>
          <a:p>
            <a:pPr lvl="2"/>
            <a:r>
              <a:rPr lang="en-US" altLang="ko-KR" sz="1600" dirty="0" smtClean="0"/>
              <a:t>A proposal on how to generate texts for PFD by the Editors was presented including “Comment-edit” cycle schedule.</a:t>
            </a:r>
          </a:p>
          <a:p>
            <a:endParaRPr lang="en-US" altLang="ko-KR" sz="2000" dirty="0" smtClean="0"/>
          </a:p>
          <a:p>
            <a:endParaRPr lang="ko-KR" altLang="en-US" sz="2000" dirty="0"/>
          </a:p>
        </p:txBody>
      </p:sp>
      <p:sp>
        <p:nvSpPr>
          <p:cNvPr id="4" name="날짜 개체 틀 3"/>
          <p:cNvSpPr>
            <a:spLocks noGrp="1"/>
          </p:cNvSpPr>
          <p:nvPr>
            <p:ph type="dt" sz="half" idx="10"/>
          </p:nvPr>
        </p:nvSpPr>
        <p:spPr/>
        <p:txBody>
          <a:bodyPr/>
          <a:lstStyle/>
          <a:p>
            <a:r>
              <a:rPr lang="en-US" altLang="ko-KR" dirty="0"/>
              <a:t>Jan 2014</a:t>
            </a:r>
          </a:p>
        </p:txBody>
      </p:sp>
      <p:sp>
        <p:nvSpPr>
          <p:cNvPr id="5" name="바닥글 개체 틀 4"/>
          <p:cNvSpPr>
            <a:spLocks noGrp="1"/>
          </p:cNvSpPr>
          <p:nvPr>
            <p:ph type="ftr" sz="quarter" idx="11"/>
          </p:nvPr>
        </p:nvSpPr>
        <p:spPr/>
        <p:txBody>
          <a:bodyPr/>
          <a:lstStyle/>
          <a:p>
            <a:pPr>
              <a:defRPr/>
            </a:pPr>
            <a:r>
              <a:rPr lang="en-US" altLang="ko-KR" dirty="0"/>
              <a:t>Seungkwon Cho (ETRI)</a:t>
            </a:r>
          </a:p>
        </p:txBody>
      </p:sp>
      <p:sp>
        <p:nvSpPr>
          <p:cNvPr id="6" name="슬라이드 번호 개체 틀 5"/>
          <p:cNvSpPr>
            <a:spLocks noGrp="1"/>
          </p:cNvSpPr>
          <p:nvPr>
            <p:ph type="sldNum" sz="quarter" idx="12"/>
          </p:nvPr>
        </p:nvSpPr>
        <p:spPr/>
        <p:txBody>
          <a:bodyPr/>
          <a:lstStyle/>
          <a:p>
            <a:pPr>
              <a:defRPr/>
            </a:pPr>
            <a:r>
              <a:rPr lang="en-US" dirty="0" smtClean="0"/>
              <a:t>Slide </a:t>
            </a:r>
            <a:fld id="{79C01A0F-06F9-4140-BBA2-80574D575D15}" type="slidenum">
              <a:rPr lang="en-US" smtClean="0"/>
              <a:pPr>
                <a:defRPr/>
              </a:pPr>
              <a:t>7</a:t>
            </a:fld>
            <a:endParaRPr lang="en-US" dirty="0"/>
          </a:p>
        </p:txBody>
      </p:sp>
    </p:spTree>
    <p:extLst>
      <p:ext uri="{BB962C8B-B14F-4D97-AF65-F5344CB8AC3E}">
        <p14:creationId xmlns:p14="http://schemas.microsoft.com/office/powerpoint/2010/main" val="4352835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The 2</a:t>
            </a:r>
            <a:r>
              <a:rPr lang="en-US" altLang="ko-KR" baseline="30000" dirty="0" smtClean="0"/>
              <a:t>nd</a:t>
            </a:r>
            <a:r>
              <a:rPr lang="en-US" altLang="ko-KR" dirty="0" smtClean="0"/>
              <a:t> Teleconference</a:t>
            </a:r>
            <a:endParaRPr lang="ko-KR" altLang="en-US" dirty="0"/>
          </a:p>
        </p:txBody>
      </p:sp>
      <p:sp>
        <p:nvSpPr>
          <p:cNvPr id="3" name="내용 개체 틀 2"/>
          <p:cNvSpPr>
            <a:spLocks noGrp="1"/>
          </p:cNvSpPr>
          <p:nvPr>
            <p:ph idx="1"/>
          </p:nvPr>
        </p:nvSpPr>
        <p:spPr/>
        <p:txBody>
          <a:bodyPr/>
          <a:lstStyle/>
          <a:p>
            <a:r>
              <a:rPr lang="en-US" altLang="ko-KR" sz="2000" dirty="0" smtClean="0"/>
              <a:t>Summary (cont’d)</a:t>
            </a:r>
            <a:endParaRPr lang="en-US" altLang="ko-KR" sz="2000" dirty="0"/>
          </a:p>
          <a:p>
            <a:pPr lvl="1"/>
            <a:r>
              <a:rPr lang="en-US" altLang="ko-KR" sz="1800" dirty="0" smtClean="0"/>
              <a:t>The Chair announced that</a:t>
            </a:r>
          </a:p>
          <a:p>
            <a:pPr lvl="2"/>
            <a:r>
              <a:rPr lang="en-US" altLang="ko-KR" sz="1600" dirty="0"/>
              <a:t>The Editors </a:t>
            </a:r>
            <a:r>
              <a:rPr lang="en-US" altLang="ko-KR" sz="1600" dirty="0" smtClean="0"/>
              <a:t>would </a:t>
            </a:r>
            <a:r>
              <a:rPr lang="en-US" altLang="ko-KR" sz="1600" dirty="0"/>
              <a:t>come up with baseline PFD considering all the </a:t>
            </a:r>
            <a:r>
              <a:rPr lang="en-US" altLang="ko-KR" sz="1600" dirty="0" smtClean="0"/>
              <a:t>proposals</a:t>
            </a:r>
            <a:r>
              <a:rPr lang="en-US" altLang="ko-KR" sz="1600" dirty="0"/>
              <a:t>.</a:t>
            </a:r>
          </a:p>
          <a:p>
            <a:pPr lvl="2"/>
            <a:r>
              <a:rPr lang="en-US" altLang="ko-KR" sz="1600" dirty="0"/>
              <a:t>PAC participants were encouraged to help the 2 </a:t>
            </a:r>
            <a:r>
              <a:rPr lang="en-US" altLang="ko-KR" sz="1600" dirty="0" smtClean="0"/>
              <a:t>rounds </a:t>
            </a:r>
            <a:r>
              <a:rPr lang="en-US" altLang="ko-KR" sz="1600" dirty="0"/>
              <a:t>of “Comment-edit” </a:t>
            </a:r>
            <a:r>
              <a:rPr lang="en-US" altLang="ko-KR" sz="1600" dirty="0" smtClean="0"/>
              <a:t>leaded by </a:t>
            </a:r>
            <a:r>
              <a:rPr lang="en-US" altLang="ko-KR" sz="1600" dirty="0"/>
              <a:t>the Editors, before the next face-to-face meeting</a:t>
            </a:r>
            <a:r>
              <a:rPr lang="en-US" altLang="ko-KR" sz="1600" dirty="0" smtClean="0"/>
              <a:t>. </a:t>
            </a:r>
          </a:p>
          <a:p>
            <a:pPr lvl="2"/>
            <a:endParaRPr lang="en-US" altLang="ko-KR" sz="1600" dirty="0" smtClean="0"/>
          </a:p>
          <a:p>
            <a:pPr lvl="1"/>
            <a:r>
              <a:rPr lang="en-US" altLang="ko-KR" sz="1800" dirty="0" smtClean="0"/>
              <a:t>Marco </a:t>
            </a:r>
            <a:r>
              <a:rPr lang="en-US" altLang="ko-KR" sz="1800" dirty="0"/>
              <a:t>Hernandez mentioned that 741r0 included a </a:t>
            </a:r>
            <a:r>
              <a:rPr lang="en-US" altLang="ko-KR" sz="1800" dirty="0" smtClean="0"/>
              <a:t>harmonized text </a:t>
            </a:r>
            <a:r>
              <a:rPr lang="en-US" altLang="ko-KR" sz="1800" dirty="0"/>
              <a:t>of </a:t>
            </a:r>
            <a:r>
              <a:rPr lang="en-US" altLang="ko-KR" sz="1800" dirty="0" smtClean="0"/>
              <a:t>PHY for PFD</a:t>
            </a:r>
            <a:endParaRPr lang="en-US" altLang="ko-KR" sz="1800" dirty="0"/>
          </a:p>
          <a:p>
            <a:pPr lvl="2"/>
            <a:r>
              <a:rPr lang="en-US" altLang="ko-KR" sz="1600" dirty="0" smtClean="0"/>
              <a:t>The MAC editor pointed out that the document is too detail in general.</a:t>
            </a:r>
            <a:endParaRPr lang="en-US" altLang="ko-KR" sz="1600" dirty="0"/>
          </a:p>
          <a:p>
            <a:endParaRPr lang="en-US" altLang="ko-KR" sz="2000" dirty="0" smtClean="0"/>
          </a:p>
          <a:p>
            <a:endParaRPr lang="ko-KR" altLang="en-US" sz="2000" dirty="0"/>
          </a:p>
        </p:txBody>
      </p:sp>
      <p:sp>
        <p:nvSpPr>
          <p:cNvPr id="4" name="날짜 개체 틀 3"/>
          <p:cNvSpPr>
            <a:spLocks noGrp="1"/>
          </p:cNvSpPr>
          <p:nvPr>
            <p:ph type="dt" sz="half" idx="10"/>
          </p:nvPr>
        </p:nvSpPr>
        <p:spPr/>
        <p:txBody>
          <a:bodyPr/>
          <a:lstStyle/>
          <a:p>
            <a:r>
              <a:rPr lang="en-US" altLang="ko-KR" dirty="0"/>
              <a:t>Jan 2014</a:t>
            </a:r>
          </a:p>
        </p:txBody>
      </p:sp>
      <p:sp>
        <p:nvSpPr>
          <p:cNvPr id="5" name="바닥글 개체 틀 4"/>
          <p:cNvSpPr>
            <a:spLocks noGrp="1"/>
          </p:cNvSpPr>
          <p:nvPr>
            <p:ph type="ftr" sz="quarter" idx="11"/>
          </p:nvPr>
        </p:nvSpPr>
        <p:spPr/>
        <p:txBody>
          <a:bodyPr/>
          <a:lstStyle/>
          <a:p>
            <a:pPr>
              <a:defRPr/>
            </a:pPr>
            <a:r>
              <a:rPr lang="en-US" altLang="ko-KR" dirty="0"/>
              <a:t>Seungkwon Cho (ETRI)</a:t>
            </a:r>
          </a:p>
        </p:txBody>
      </p:sp>
      <p:sp>
        <p:nvSpPr>
          <p:cNvPr id="6" name="슬라이드 번호 개체 틀 5"/>
          <p:cNvSpPr>
            <a:spLocks noGrp="1"/>
          </p:cNvSpPr>
          <p:nvPr>
            <p:ph type="sldNum" sz="quarter" idx="12"/>
          </p:nvPr>
        </p:nvSpPr>
        <p:spPr/>
        <p:txBody>
          <a:bodyPr/>
          <a:lstStyle/>
          <a:p>
            <a:pPr>
              <a:defRPr/>
            </a:pPr>
            <a:r>
              <a:rPr lang="en-US" dirty="0" smtClean="0"/>
              <a:t>Slide </a:t>
            </a:r>
            <a:fld id="{79C01A0F-06F9-4140-BBA2-80574D575D15}" type="slidenum">
              <a:rPr lang="en-US" smtClean="0"/>
              <a:pPr>
                <a:defRPr/>
              </a:pPr>
              <a:t>8</a:t>
            </a:fld>
            <a:endParaRPr lang="en-US" dirty="0"/>
          </a:p>
        </p:txBody>
      </p:sp>
    </p:spTree>
    <p:extLst>
      <p:ext uri="{BB962C8B-B14F-4D97-AF65-F5344CB8AC3E}">
        <p14:creationId xmlns:p14="http://schemas.microsoft.com/office/powerpoint/2010/main" val="2963224523"/>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15886</TotalTime>
  <Words>786</Words>
  <Application>Microsoft Office PowerPoint</Application>
  <PresentationFormat>화면 슬라이드 쇼(4:3)</PresentationFormat>
  <Paragraphs>112</Paragraphs>
  <Slides>8</Slides>
  <Notes>1</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8</vt:i4>
      </vt:variant>
    </vt:vector>
  </HeadingPairs>
  <TitlesOfParts>
    <vt:vector size="13" baseType="lpstr">
      <vt:lpstr>굴림</vt:lpstr>
      <vt:lpstr>Arial</vt:lpstr>
      <vt:lpstr>맑은 고딕</vt:lpstr>
      <vt:lpstr>Times New Roman</vt:lpstr>
      <vt:lpstr>Default Design</vt:lpstr>
      <vt:lpstr>PowerPoint 프레젠테이션</vt:lpstr>
      <vt:lpstr>Teleconference Schedule</vt:lpstr>
      <vt:lpstr>The 1st Teleconference</vt:lpstr>
      <vt:lpstr>The 1st Teleconference</vt:lpstr>
      <vt:lpstr>The 1st Teleconference</vt:lpstr>
      <vt:lpstr>The 2nd Teleconference</vt:lpstr>
      <vt:lpstr>The 2nd Teleconference</vt:lpstr>
      <vt:lpstr>The 2nd Teleconference</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skcho</cp:lastModifiedBy>
  <cp:revision>1075</cp:revision>
  <cp:lastPrinted>2013-07-08T15:17:22Z</cp:lastPrinted>
  <dcterms:created xsi:type="dcterms:W3CDTF">1999-11-08T18:59:45Z</dcterms:created>
  <dcterms:modified xsi:type="dcterms:W3CDTF">2014-01-20T17:17:33Z</dcterms:modified>
</cp:coreProperties>
</file>