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322" r:id="rId3"/>
    <p:sldId id="328" r:id="rId4"/>
    <p:sldId id="330" r:id="rId5"/>
    <p:sldId id="335" r:id="rId6"/>
    <p:sldId id="336" r:id="rId7"/>
    <p:sldId id="337" r:id="rId8"/>
    <p:sldId id="338" r:id="rId9"/>
    <p:sldId id="333" r:id="rId10"/>
    <p:sldId id="334" r:id="rId11"/>
    <p:sldId id="342"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宋体" charset="-122"/>
        <a:cs typeface="+mn-cs"/>
      </a:defRPr>
    </a:lvl1pPr>
    <a:lvl2pPr marL="457200" algn="l" rtl="0" fontAlgn="base">
      <a:spcBef>
        <a:spcPct val="0"/>
      </a:spcBef>
      <a:spcAft>
        <a:spcPct val="0"/>
      </a:spcAft>
      <a:defRPr sz="1200" kern="1200">
        <a:solidFill>
          <a:schemeClr val="tx1"/>
        </a:solidFill>
        <a:latin typeface="Times New Roman" pitchFamily="18" charset="0"/>
        <a:ea typeface="宋体" charset="-122"/>
        <a:cs typeface="+mn-cs"/>
      </a:defRPr>
    </a:lvl2pPr>
    <a:lvl3pPr marL="914400" algn="l" rtl="0" fontAlgn="base">
      <a:spcBef>
        <a:spcPct val="0"/>
      </a:spcBef>
      <a:spcAft>
        <a:spcPct val="0"/>
      </a:spcAft>
      <a:defRPr sz="1200" kern="1200">
        <a:solidFill>
          <a:schemeClr val="tx1"/>
        </a:solidFill>
        <a:latin typeface="Times New Roman" pitchFamily="18" charset="0"/>
        <a:ea typeface="宋体" charset="-122"/>
        <a:cs typeface="+mn-cs"/>
      </a:defRPr>
    </a:lvl3pPr>
    <a:lvl4pPr marL="1371600" algn="l" rtl="0" fontAlgn="base">
      <a:spcBef>
        <a:spcPct val="0"/>
      </a:spcBef>
      <a:spcAft>
        <a:spcPct val="0"/>
      </a:spcAft>
      <a:defRPr sz="1200" kern="1200">
        <a:solidFill>
          <a:schemeClr val="tx1"/>
        </a:solidFill>
        <a:latin typeface="Times New Roman" pitchFamily="18" charset="0"/>
        <a:ea typeface="宋体" charset="-122"/>
        <a:cs typeface="+mn-cs"/>
      </a:defRPr>
    </a:lvl4pPr>
    <a:lvl5pPr marL="1828800" algn="l" rtl="0" fontAlgn="base">
      <a:spcBef>
        <a:spcPct val="0"/>
      </a:spcBef>
      <a:spcAft>
        <a:spcPct val="0"/>
      </a:spcAft>
      <a:defRPr sz="1200" kern="1200">
        <a:solidFill>
          <a:schemeClr val="tx1"/>
        </a:solidFill>
        <a:latin typeface="Times New Roman" pitchFamily="18" charset="0"/>
        <a:ea typeface="宋体" charset="-122"/>
        <a:cs typeface="+mn-cs"/>
      </a:defRPr>
    </a:lvl5pPr>
    <a:lvl6pPr marL="2286000" algn="l" defTabSz="914400" rtl="0" eaLnBrk="1" latinLnBrk="0" hangingPunct="1">
      <a:defRPr sz="1200" kern="1200">
        <a:solidFill>
          <a:schemeClr val="tx1"/>
        </a:solidFill>
        <a:latin typeface="Times New Roman" pitchFamily="18" charset="0"/>
        <a:ea typeface="宋体" charset="-122"/>
        <a:cs typeface="+mn-cs"/>
      </a:defRPr>
    </a:lvl6pPr>
    <a:lvl7pPr marL="2743200" algn="l" defTabSz="914400" rtl="0" eaLnBrk="1" latinLnBrk="0" hangingPunct="1">
      <a:defRPr sz="1200" kern="1200">
        <a:solidFill>
          <a:schemeClr val="tx1"/>
        </a:solidFill>
        <a:latin typeface="Times New Roman" pitchFamily="18" charset="0"/>
        <a:ea typeface="宋体" charset="-122"/>
        <a:cs typeface="+mn-cs"/>
      </a:defRPr>
    </a:lvl7pPr>
    <a:lvl8pPr marL="3200400" algn="l" defTabSz="914400" rtl="0" eaLnBrk="1" latinLnBrk="0" hangingPunct="1">
      <a:defRPr sz="1200" kern="1200">
        <a:solidFill>
          <a:schemeClr val="tx1"/>
        </a:solidFill>
        <a:latin typeface="Times New Roman" pitchFamily="18" charset="0"/>
        <a:ea typeface="宋体" charset="-122"/>
        <a:cs typeface="+mn-cs"/>
      </a:defRPr>
    </a:lvl8pPr>
    <a:lvl9pPr marL="3657600" algn="l" defTabSz="914400" rtl="0" eaLnBrk="1" latinLnBrk="0" hangingPunct="1">
      <a:defRPr sz="1200" kern="1200">
        <a:solidFill>
          <a:schemeClr val="tx1"/>
        </a:solidFill>
        <a:latin typeface="Times New Roman" pitchFamily="18" charset="0"/>
        <a:ea typeface="宋体" charset="-122"/>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LocalAccount" initials="" lastIdx="6" clrIdx="0"/>
  <p:cmAuthor id="1" name="c00228773" initials=""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8" autoAdjust="0"/>
    <p:restoredTop sz="91399" autoAdjust="0"/>
  </p:normalViewPr>
  <p:slideViewPr>
    <p:cSldViewPr>
      <p:cViewPr>
        <p:scale>
          <a:sx n="125" d="100"/>
          <a:sy n="125" d="100"/>
        </p:scale>
        <p:origin x="-504" y="21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3360" y="-102"/>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6.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ltLang="zh-CN" dirty="0"/>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ltLang="zh-CN"/>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ea typeface="+mn-ea"/>
              </a:defRPr>
            </a:lvl1pPr>
          </a:lstStyle>
          <a:p>
            <a:pPr>
              <a:defRPr/>
            </a:pPr>
            <a:r>
              <a:rPr lang="en-US" altLang="zh-CN"/>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ea typeface="+mn-ea"/>
              </a:defRPr>
            </a:lvl1pPr>
          </a:lstStyle>
          <a:p>
            <a:pPr>
              <a:defRPr/>
            </a:pPr>
            <a:r>
              <a:rPr lang="en-US" altLang="zh-CN"/>
              <a:t>Page </a:t>
            </a:r>
            <a:fld id="{6261CEA6-3623-4B53-97DB-52D80C4E1A3A}" type="slidenum">
              <a:rPr lang="en-US" altLang="zh-CN"/>
              <a:pPr>
                <a:defRPr/>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eaLnBrk="0" hangingPunct="0">
              <a:defRPr/>
            </a:pPr>
            <a:r>
              <a:rPr lang="en-US" altLang="zh-CN">
                <a:ea typeface="+mn-ea"/>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ea typeface="+mn-ea"/>
              </a:defRPr>
            </a:lvl1pPr>
          </a:lstStyle>
          <a:p>
            <a:pPr>
              <a:defRPr/>
            </a:pPr>
            <a:r>
              <a:rPr lang="en-US" altLang="zh-CN"/>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ea typeface="+mn-ea"/>
              </a:defRPr>
            </a:lvl1pPr>
          </a:lstStyle>
          <a:p>
            <a:pPr>
              <a:defRPr/>
            </a:pPr>
            <a:r>
              <a:rPr lang="en-US" altLang="zh-CN"/>
              <a:t>&lt;month year&gt;</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ea typeface="+mn-ea"/>
              </a:defRPr>
            </a:lvl5pPr>
          </a:lstStyle>
          <a:p>
            <a:pPr lvl="4">
              <a:defRPr/>
            </a:pPr>
            <a:r>
              <a:rPr lang="en-US" altLang="zh-CN"/>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ea typeface="+mn-ea"/>
              </a:defRPr>
            </a:lvl1pPr>
          </a:lstStyle>
          <a:p>
            <a:pPr>
              <a:defRPr/>
            </a:pPr>
            <a:r>
              <a:rPr lang="en-US" altLang="zh-CN"/>
              <a:t>Page </a:t>
            </a:r>
            <a:fld id="{1B76384E-B173-4143-93E6-762FE22C5C82}" type="slidenum">
              <a:rPr lang="en-US" altLang="zh-CN"/>
              <a:pPr>
                <a:defRPr/>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pPr eaLnBrk="0" hangingPunct="0">
              <a:defRPr/>
            </a:pPr>
            <a:r>
              <a:rPr lang="en-US" altLang="zh-CN">
                <a:ea typeface="+mn-ea"/>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Tree>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a:p>
        </p:txBody>
      </p:sp>
      <p:sp>
        <p:nvSpPr>
          <p:cNvPr id="5" name="日期占位符 4"/>
          <p:cNvSpPr>
            <a:spLocks noGrp="1"/>
          </p:cNvSpPr>
          <p:nvPr>
            <p:ph type="dt" idx="11"/>
          </p:nvPr>
        </p:nvSpPr>
        <p:spPr/>
        <p:txBody>
          <a:bodyPr/>
          <a:lstStyle/>
          <a:p>
            <a:pPr>
              <a:defRPr/>
            </a:pPr>
            <a:r>
              <a:rPr lang="en-US" altLang="zh-CN" smtClean="0"/>
              <a:t>&lt;month year&gt;</a:t>
            </a:r>
            <a:endParaRPr lang="en-US" altLang="zh-CN"/>
          </a:p>
        </p:txBody>
      </p:sp>
      <p:sp>
        <p:nvSpPr>
          <p:cNvPr id="6" name="页脚占位符 5"/>
          <p:cNvSpPr>
            <a:spLocks noGrp="1"/>
          </p:cNvSpPr>
          <p:nvPr>
            <p:ph type="ftr" sz="quarter" idx="12"/>
          </p:nvPr>
        </p:nvSpPr>
        <p:spPr/>
        <p:txBody>
          <a:bodyPr/>
          <a:lstStyle/>
          <a:p>
            <a:pPr lvl="4">
              <a:defRPr/>
            </a:pPr>
            <a:r>
              <a:rPr lang="en-US" altLang="zh-CN" smtClean="0"/>
              <a:t>&lt;author&gt;, &lt;company&gt;</a:t>
            </a:r>
            <a:endParaRPr lang="en-US" altLang="zh-CN"/>
          </a:p>
        </p:txBody>
      </p:sp>
      <p:sp>
        <p:nvSpPr>
          <p:cNvPr id="7" name="灯片编号占位符 6"/>
          <p:cNvSpPr>
            <a:spLocks noGrp="1"/>
          </p:cNvSpPr>
          <p:nvPr>
            <p:ph type="sldNum" sz="quarter" idx="13"/>
          </p:nvPr>
        </p:nvSpPr>
        <p:spPr/>
        <p:txBody>
          <a:bodyPr/>
          <a:lstStyle/>
          <a:p>
            <a:pPr>
              <a:defRPr/>
            </a:pPr>
            <a:r>
              <a:rPr lang="en-US" altLang="zh-CN" smtClean="0"/>
              <a:t>Page </a:t>
            </a:r>
            <a:fld id="{1B76384E-B173-4143-93E6-762FE22C5C82}" type="slidenum">
              <a:rPr lang="en-US" altLang="zh-CN" smtClean="0"/>
              <a:pPr>
                <a:defRPr/>
              </a:pPr>
              <a:t>1</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幻灯片图像占位符 1"/>
          <p:cNvSpPr>
            <a:spLocks noGrp="1" noRot="1" noChangeAspect="1"/>
          </p:cNvSpPr>
          <p:nvPr>
            <p:ph type="sldImg"/>
          </p:nvPr>
        </p:nvSpPr>
        <p:spPr>
          <a:xfrm>
            <a:off x="1154113" y="701675"/>
            <a:ext cx="4625975" cy="3468688"/>
          </a:xfrm>
          <a:ln/>
        </p:spPr>
      </p:sp>
      <p:sp>
        <p:nvSpPr>
          <p:cNvPr id="19458" name="备注占位符 2"/>
          <p:cNvSpPr>
            <a:spLocks noGrp="1"/>
          </p:cNvSpPr>
          <p:nvPr>
            <p:ph type="body" idx="1"/>
          </p:nvPr>
        </p:nvSpPr>
        <p:spPr>
          <a:noFill/>
          <a:ln/>
        </p:spPr>
        <p:txBody>
          <a:bodyPr/>
          <a:lstStyle/>
          <a:p>
            <a:endParaRPr lang="zh-CN" altLang="en-US" dirty="0" smtClean="0"/>
          </a:p>
        </p:txBody>
      </p:sp>
      <p:sp>
        <p:nvSpPr>
          <p:cNvPr id="19460" name="日期占位符 4"/>
          <p:cNvSpPr>
            <a:spLocks noGrp="1"/>
          </p:cNvSpPr>
          <p:nvPr>
            <p:ph type="dt" sz="quarter" idx="1"/>
          </p:nvPr>
        </p:nvSpPr>
        <p:spPr>
          <a:noFill/>
        </p:spPr>
        <p:txBody>
          <a:bodyPr/>
          <a:lstStyle/>
          <a:p>
            <a:r>
              <a:rPr lang="en-US" altLang="zh-CN" smtClean="0"/>
              <a:t>&lt;month year&gt;</a:t>
            </a:r>
          </a:p>
        </p:txBody>
      </p:sp>
      <p:sp>
        <p:nvSpPr>
          <p:cNvPr id="19461" name="页脚占位符 5"/>
          <p:cNvSpPr>
            <a:spLocks noGrp="1"/>
          </p:cNvSpPr>
          <p:nvPr>
            <p:ph type="ftr" sz="quarter" idx="4"/>
          </p:nvPr>
        </p:nvSpPr>
        <p:spPr>
          <a:noFill/>
        </p:spPr>
        <p:txBody>
          <a:bodyPr/>
          <a:lstStyle/>
          <a:p>
            <a:pPr lvl="4"/>
            <a:r>
              <a:rPr lang="en-US" altLang="zh-CN" smtClean="0"/>
              <a:t>&lt;author&gt;, &lt;company&gt;</a:t>
            </a:r>
          </a:p>
        </p:txBody>
      </p:sp>
      <p:sp>
        <p:nvSpPr>
          <p:cNvPr id="19462" name="灯片编号占位符 6"/>
          <p:cNvSpPr>
            <a:spLocks noGrp="1"/>
          </p:cNvSpPr>
          <p:nvPr>
            <p:ph type="sldNum" sz="quarter" idx="5"/>
          </p:nvPr>
        </p:nvSpPr>
        <p:spPr>
          <a:noFill/>
        </p:spPr>
        <p:txBody>
          <a:bodyPr/>
          <a:lstStyle/>
          <a:p>
            <a:r>
              <a:rPr lang="en-US" altLang="zh-CN" smtClean="0"/>
              <a:t>Page </a:t>
            </a:r>
            <a:fld id="{550BFDBD-480F-4393-B5CB-687F10B6528A}" type="slidenum">
              <a:rPr lang="en-US" altLang="zh-CN" smtClean="0"/>
              <a:pPr/>
              <a:t>2</a:t>
            </a:fld>
            <a:endParaRPr lang="en-US"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日期占位符 3"/>
          <p:cNvSpPr>
            <a:spLocks noGrp="1"/>
          </p:cNvSpPr>
          <p:nvPr>
            <p:ph type="dt" idx="10"/>
          </p:nvPr>
        </p:nvSpPr>
        <p:spPr/>
        <p:txBody>
          <a:bodyPr/>
          <a:lstStyle/>
          <a:p>
            <a:pPr>
              <a:defRPr/>
            </a:pPr>
            <a:r>
              <a:rPr lang="en-US" altLang="zh-CN" smtClean="0"/>
              <a:t>&lt;month year&gt;</a:t>
            </a:r>
            <a:endParaRPr lang="en-US" altLang="zh-CN"/>
          </a:p>
        </p:txBody>
      </p:sp>
      <p:sp>
        <p:nvSpPr>
          <p:cNvPr id="5" name="页脚占位符 4"/>
          <p:cNvSpPr>
            <a:spLocks noGrp="1"/>
          </p:cNvSpPr>
          <p:nvPr>
            <p:ph type="ftr" sz="quarter" idx="11"/>
          </p:nvPr>
        </p:nvSpPr>
        <p:spPr/>
        <p:txBody>
          <a:bodyPr/>
          <a:lstStyle/>
          <a:p>
            <a:pPr lvl="4">
              <a:defRPr/>
            </a:pPr>
            <a:r>
              <a:rPr lang="en-US" altLang="zh-CN" smtClean="0"/>
              <a:t>&lt;author&gt;, &lt;company&gt;</a:t>
            </a:r>
            <a:endParaRPr lang="en-US" altLang="zh-CN"/>
          </a:p>
        </p:txBody>
      </p:sp>
      <p:sp>
        <p:nvSpPr>
          <p:cNvPr id="6" name="灯片编号占位符 5"/>
          <p:cNvSpPr>
            <a:spLocks noGrp="1"/>
          </p:cNvSpPr>
          <p:nvPr>
            <p:ph type="sldNum" sz="quarter" idx="12"/>
          </p:nvPr>
        </p:nvSpPr>
        <p:spPr/>
        <p:txBody>
          <a:bodyPr/>
          <a:lstStyle/>
          <a:p>
            <a:pPr>
              <a:defRPr/>
            </a:pPr>
            <a:r>
              <a:rPr lang="en-US" altLang="zh-CN" smtClean="0"/>
              <a:t>Page </a:t>
            </a:r>
            <a:fld id="{1B76384E-B173-4143-93E6-762FE22C5C82}" type="slidenum">
              <a:rPr lang="en-US" altLang="zh-CN" smtClean="0"/>
              <a:pPr>
                <a:defRPr/>
              </a:pPr>
              <a:t>3</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a:bodyPr>
          <a:lstStyle/>
          <a:p>
            <a:endParaRPr lang="zh-CN" altLang="en-US" dirty="0"/>
          </a:p>
        </p:txBody>
      </p:sp>
      <p:sp>
        <p:nvSpPr>
          <p:cNvPr id="4" name="日期占位符 3"/>
          <p:cNvSpPr>
            <a:spLocks noGrp="1"/>
          </p:cNvSpPr>
          <p:nvPr>
            <p:ph type="dt" idx="10"/>
          </p:nvPr>
        </p:nvSpPr>
        <p:spPr/>
        <p:txBody>
          <a:bodyPr/>
          <a:lstStyle/>
          <a:p>
            <a:pPr>
              <a:defRPr/>
            </a:pPr>
            <a:r>
              <a:rPr lang="en-US" altLang="zh-CN" smtClean="0"/>
              <a:t>&lt;month year&gt;</a:t>
            </a:r>
            <a:endParaRPr lang="en-US" altLang="zh-CN"/>
          </a:p>
        </p:txBody>
      </p:sp>
      <p:sp>
        <p:nvSpPr>
          <p:cNvPr id="5" name="页脚占位符 4"/>
          <p:cNvSpPr>
            <a:spLocks noGrp="1"/>
          </p:cNvSpPr>
          <p:nvPr>
            <p:ph type="ftr" sz="quarter" idx="11"/>
          </p:nvPr>
        </p:nvSpPr>
        <p:spPr/>
        <p:txBody>
          <a:bodyPr/>
          <a:lstStyle/>
          <a:p>
            <a:pPr lvl="4">
              <a:defRPr/>
            </a:pPr>
            <a:r>
              <a:rPr lang="en-US" altLang="zh-CN" smtClean="0"/>
              <a:t>&lt;author&gt;, &lt;company&gt;</a:t>
            </a:r>
            <a:endParaRPr lang="en-US" altLang="zh-CN"/>
          </a:p>
        </p:txBody>
      </p:sp>
      <p:sp>
        <p:nvSpPr>
          <p:cNvPr id="6" name="灯片编号占位符 5"/>
          <p:cNvSpPr>
            <a:spLocks noGrp="1"/>
          </p:cNvSpPr>
          <p:nvPr>
            <p:ph type="sldNum" sz="quarter" idx="12"/>
          </p:nvPr>
        </p:nvSpPr>
        <p:spPr/>
        <p:txBody>
          <a:bodyPr/>
          <a:lstStyle/>
          <a:p>
            <a:pPr>
              <a:defRPr/>
            </a:pPr>
            <a:r>
              <a:rPr lang="en-US" altLang="zh-CN" smtClean="0"/>
              <a:t>Page </a:t>
            </a:r>
            <a:fld id="{1B76384E-B173-4143-93E6-762FE22C5C82}" type="slidenum">
              <a:rPr lang="en-US" altLang="zh-CN" smtClean="0"/>
              <a:pPr>
                <a:defRPr/>
              </a:pPr>
              <a:t>5</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normAutofit fontScale="32500" lnSpcReduction="20000"/>
          </a:bodyPr>
          <a:lstStyle/>
          <a:p>
            <a:pPr lvl="0"/>
            <a:r>
              <a:rPr lang="en-US" altLang="zh-CN" sz="1200" kern="1200" dirty="0" smtClean="0">
                <a:solidFill>
                  <a:schemeClr val="tx1"/>
                </a:solidFill>
                <a:latin typeface="Times New Roman" pitchFamily="18" charset="0"/>
                <a:ea typeface="+mn-ea"/>
                <a:cs typeface="+mn-cs"/>
              </a:rPr>
              <a:t>M. E. </a:t>
            </a:r>
            <a:r>
              <a:rPr lang="en-US" altLang="zh-CN" sz="1200" kern="1200" dirty="0" err="1" smtClean="0">
                <a:solidFill>
                  <a:schemeClr val="tx1"/>
                </a:solidFill>
                <a:latin typeface="Times New Roman" pitchFamily="18" charset="0"/>
                <a:ea typeface="+mn-ea"/>
                <a:cs typeface="+mn-cs"/>
              </a:rPr>
              <a:t>Belkin,"A</a:t>
            </a:r>
            <a:r>
              <a:rPr lang="en-US" altLang="zh-CN" sz="1200" kern="1200" dirty="0" smtClean="0">
                <a:solidFill>
                  <a:schemeClr val="tx1"/>
                </a:solidFill>
                <a:latin typeface="Times New Roman" pitchFamily="18" charset="0"/>
                <a:ea typeface="+mn-ea"/>
                <a:cs typeface="+mn-cs"/>
              </a:rPr>
              <a:t> Microwave Optoelectronic Oscillator: Mach-</a:t>
            </a:r>
            <a:r>
              <a:rPr lang="en-US" altLang="zh-CN" sz="1200" kern="1200" dirty="0" err="1" smtClean="0">
                <a:solidFill>
                  <a:schemeClr val="tx1"/>
                </a:solidFill>
                <a:latin typeface="Times New Roman" pitchFamily="18" charset="0"/>
                <a:ea typeface="+mn-ea"/>
                <a:cs typeface="+mn-cs"/>
              </a:rPr>
              <a:t>Zehnder</a:t>
            </a:r>
            <a:r>
              <a:rPr lang="en-US" altLang="zh-CN" sz="1200" kern="1200" dirty="0" smtClean="0">
                <a:solidFill>
                  <a:schemeClr val="tx1"/>
                </a:solidFill>
                <a:latin typeface="Times New Roman" pitchFamily="18" charset="0"/>
                <a:ea typeface="+mn-ea"/>
                <a:cs typeface="+mn-cs"/>
              </a:rPr>
              <a:t> Modulator or VCSEL Based Layout Comparison", Progress In </a:t>
            </a:r>
            <a:r>
              <a:rPr lang="en-US" altLang="zh-CN" sz="1200" kern="1200" dirty="0" err="1" smtClean="0">
                <a:solidFill>
                  <a:schemeClr val="tx1"/>
                </a:solidFill>
                <a:latin typeface="Times New Roman" pitchFamily="18" charset="0"/>
                <a:ea typeface="+mn-ea"/>
                <a:cs typeface="+mn-cs"/>
              </a:rPr>
              <a:t>Electromagnetics</a:t>
            </a:r>
            <a:r>
              <a:rPr lang="en-US" altLang="zh-CN" sz="1200" kern="1200" dirty="0" smtClean="0">
                <a:solidFill>
                  <a:schemeClr val="tx1"/>
                </a:solidFill>
                <a:latin typeface="Times New Roman" pitchFamily="18" charset="0"/>
                <a:ea typeface="+mn-ea"/>
                <a:cs typeface="+mn-cs"/>
              </a:rPr>
              <a:t> Research Symposium Abstracts, Moscow, Russia, August 19,2012</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J </a:t>
            </a:r>
            <a:r>
              <a:rPr lang="en-US" altLang="zh-CN" sz="1200" kern="1200" dirty="0" err="1" smtClean="0">
                <a:solidFill>
                  <a:schemeClr val="tx1"/>
                </a:solidFill>
                <a:latin typeface="Times New Roman" pitchFamily="18" charset="0"/>
                <a:ea typeface="+mn-ea"/>
                <a:cs typeface="+mn-cs"/>
              </a:rPr>
              <a:t>Zhang,"local</a:t>
            </a:r>
            <a:r>
              <a:rPr lang="en-US" altLang="zh-CN" sz="1200" kern="1200" dirty="0" smtClean="0">
                <a:solidFill>
                  <a:schemeClr val="tx1"/>
                </a:solidFill>
                <a:latin typeface="Times New Roman" pitchFamily="18" charset="0"/>
                <a:ea typeface="+mn-ea"/>
                <a:cs typeface="+mn-cs"/>
              </a:rPr>
              <a:t> oscillator  uncorrelated phase noise analysis for millimeter-wave passive imager bhu-2d frequency </a:t>
            </a:r>
            <a:r>
              <a:rPr lang="en-US" altLang="zh-CN" sz="1200" kern="1200" dirty="0" err="1" smtClean="0">
                <a:solidFill>
                  <a:schemeClr val="tx1"/>
                </a:solidFill>
                <a:latin typeface="Times New Roman" pitchFamily="18" charset="0"/>
                <a:ea typeface="+mn-ea"/>
                <a:cs typeface="+mn-cs"/>
              </a:rPr>
              <a:t>synthesizer",Progress</a:t>
            </a:r>
            <a:r>
              <a:rPr lang="en-US" altLang="zh-CN" sz="1200" kern="1200" dirty="0" smtClean="0">
                <a:solidFill>
                  <a:schemeClr val="tx1"/>
                </a:solidFill>
                <a:latin typeface="Times New Roman" pitchFamily="18" charset="0"/>
                <a:ea typeface="+mn-ea"/>
                <a:cs typeface="+mn-cs"/>
              </a:rPr>
              <a:t> In </a:t>
            </a:r>
            <a:r>
              <a:rPr lang="en-US" altLang="zh-CN" sz="1200" kern="1200" dirty="0" err="1" smtClean="0">
                <a:solidFill>
                  <a:schemeClr val="tx1"/>
                </a:solidFill>
                <a:latin typeface="Times New Roman" pitchFamily="18" charset="0"/>
                <a:ea typeface="+mn-ea"/>
                <a:cs typeface="+mn-cs"/>
              </a:rPr>
              <a:t>Electromagnetics</a:t>
            </a:r>
            <a:r>
              <a:rPr lang="en-US" altLang="zh-CN" sz="1200" kern="1200" dirty="0" smtClean="0">
                <a:solidFill>
                  <a:schemeClr val="tx1"/>
                </a:solidFill>
                <a:latin typeface="Times New Roman" pitchFamily="18" charset="0"/>
                <a:ea typeface="+mn-ea"/>
                <a:cs typeface="+mn-cs"/>
              </a:rPr>
              <a:t> Research B, Vol. 54, 89-106, 2013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HF </a:t>
            </a:r>
            <a:r>
              <a:rPr lang="en-US" altLang="zh-CN" sz="1200" kern="1200" dirty="0" err="1" smtClean="0">
                <a:solidFill>
                  <a:schemeClr val="tx1"/>
                </a:solidFill>
                <a:latin typeface="Times New Roman" pitchFamily="18" charset="0"/>
                <a:ea typeface="+mn-ea"/>
                <a:cs typeface="+mn-cs"/>
              </a:rPr>
              <a:t>Zhou,"a</a:t>
            </a:r>
            <a:r>
              <a:rPr lang="en-US" altLang="zh-CN" sz="1200" kern="1200" dirty="0" smtClean="0">
                <a:solidFill>
                  <a:schemeClr val="tx1"/>
                </a:solidFill>
                <a:latin typeface="Times New Roman" pitchFamily="18" charset="0"/>
                <a:ea typeface="+mn-ea"/>
                <a:cs typeface="+mn-cs"/>
              </a:rPr>
              <a:t> low power low phase noise LC voltage-controlled oscillator", Progress In </a:t>
            </a:r>
            <a:r>
              <a:rPr lang="en-US" altLang="zh-CN" sz="1200" kern="1200" dirty="0" err="1" smtClean="0">
                <a:solidFill>
                  <a:schemeClr val="tx1"/>
                </a:solidFill>
                <a:latin typeface="Times New Roman" pitchFamily="18" charset="0"/>
                <a:ea typeface="+mn-ea"/>
                <a:cs typeface="+mn-cs"/>
              </a:rPr>
              <a:t>Electromagnetics</a:t>
            </a:r>
            <a:r>
              <a:rPr lang="en-US" altLang="zh-CN" sz="1200" kern="1200" dirty="0" smtClean="0">
                <a:solidFill>
                  <a:schemeClr val="tx1"/>
                </a:solidFill>
                <a:latin typeface="Times New Roman" pitchFamily="18" charset="0"/>
                <a:ea typeface="+mn-ea"/>
                <a:cs typeface="+mn-cs"/>
              </a:rPr>
              <a:t> Research Letters, Vol. 38, 65-73, 2013</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Z </a:t>
            </a:r>
            <a:r>
              <a:rPr lang="en-US" altLang="zh-CN" sz="1200" kern="1200" dirty="0" err="1" smtClean="0">
                <a:solidFill>
                  <a:schemeClr val="tx1"/>
                </a:solidFill>
                <a:latin typeface="Times New Roman" pitchFamily="18" charset="0"/>
                <a:ea typeface="+mn-ea"/>
                <a:cs typeface="+mn-cs"/>
              </a:rPr>
              <a:t>Xu</a:t>
            </a:r>
            <a:r>
              <a:rPr lang="en-US" altLang="zh-CN" sz="1200" kern="1200" dirty="0" smtClean="0">
                <a:solidFill>
                  <a:schemeClr val="tx1"/>
                </a:solidFill>
                <a:latin typeface="Times New Roman" pitchFamily="18" charset="0"/>
                <a:ea typeface="+mn-ea"/>
                <a:cs typeface="+mn-cs"/>
              </a:rPr>
              <a:t>, "An Integrated Frequency Synthesizer for 81-86GHz Satellite Communications in 65nm CMOS ", 2010 IEEE Radio Frequency Integrated Circuits Symposium, University of California, Los Angeles, CA 90025, USA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HL Kao, "A Low Phase Noise Ka-Band Voltage Controlled Oscillator Using 0.15  </a:t>
            </a:r>
            <a:r>
              <a:rPr lang="en-US" altLang="zh-CN" sz="1200" kern="1200" dirty="0" err="1" smtClean="0">
                <a:solidFill>
                  <a:schemeClr val="tx1"/>
                </a:solidFill>
                <a:latin typeface="Times New Roman" pitchFamily="18" charset="0"/>
                <a:ea typeface="+mn-ea"/>
                <a:cs typeface="+mn-cs"/>
              </a:rPr>
              <a:t>μm</a:t>
            </a:r>
            <a:r>
              <a:rPr lang="en-US" altLang="zh-CN" sz="1200" kern="1200" dirty="0" smtClean="0">
                <a:solidFill>
                  <a:schemeClr val="tx1"/>
                </a:solidFill>
                <a:latin typeface="Times New Roman" pitchFamily="18" charset="0"/>
                <a:ea typeface="+mn-ea"/>
                <a:cs typeface="+mn-cs"/>
              </a:rPr>
              <a:t> </a:t>
            </a:r>
            <a:r>
              <a:rPr lang="en-US" altLang="zh-CN" sz="1200" kern="1200" dirty="0" err="1" smtClean="0">
                <a:solidFill>
                  <a:schemeClr val="tx1"/>
                </a:solidFill>
                <a:latin typeface="Times New Roman" pitchFamily="18" charset="0"/>
                <a:ea typeface="+mn-ea"/>
                <a:cs typeface="+mn-cs"/>
              </a:rPr>
              <a:t>GaAs</a:t>
            </a:r>
            <a:r>
              <a:rPr lang="en-US" altLang="zh-CN" sz="1200" kern="1200" dirty="0" smtClean="0">
                <a:solidFill>
                  <a:schemeClr val="tx1"/>
                </a:solidFill>
                <a:latin typeface="Times New Roman" pitchFamily="18" charset="0"/>
                <a:ea typeface="+mn-ea"/>
                <a:cs typeface="+mn-cs"/>
              </a:rPr>
              <a:t> </a:t>
            </a:r>
            <a:r>
              <a:rPr lang="en-US" altLang="zh-CN" sz="1200" kern="1200" dirty="0" err="1" smtClean="0">
                <a:solidFill>
                  <a:schemeClr val="tx1"/>
                </a:solidFill>
                <a:latin typeface="Times New Roman" pitchFamily="18" charset="0"/>
                <a:ea typeface="+mn-ea"/>
                <a:cs typeface="+mn-cs"/>
              </a:rPr>
              <a:t>pHEMT</a:t>
            </a:r>
            <a:r>
              <a:rPr lang="en-US" altLang="zh-CN" sz="1200" kern="1200" dirty="0" smtClean="0">
                <a:solidFill>
                  <a:schemeClr val="tx1"/>
                </a:solidFill>
                <a:latin typeface="Times New Roman" pitchFamily="18" charset="0"/>
                <a:ea typeface="+mn-ea"/>
                <a:cs typeface="+mn-cs"/>
              </a:rPr>
              <a:t> Technology ",Design and Diagnostics of Electronic Circuits &amp; Systems (DDECS), 2012 IEEE 15th International Symposium on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Hsuan</a:t>
            </a:r>
            <a:r>
              <a:rPr lang="en-US" altLang="zh-CN" sz="1200" kern="1200" dirty="0" smtClean="0">
                <a:solidFill>
                  <a:schemeClr val="tx1"/>
                </a:solidFill>
                <a:latin typeface="Times New Roman" pitchFamily="18" charset="0"/>
                <a:ea typeface="+mn-ea"/>
                <a:cs typeface="+mn-cs"/>
              </a:rPr>
              <a:t>-ling Kao, "High Power and Low Phase Noise MMIC VCO Using 0.35 µm </a:t>
            </a:r>
            <a:r>
              <a:rPr lang="en-US" altLang="zh-CN" sz="1200" kern="1200" dirty="0" err="1" smtClean="0">
                <a:solidFill>
                  <a:schemeClr val="tx1"/>
                </a:solidFill>
                <a:latin typeface="Times New Roman" pitchFamily="18" charset="0"/>
                <a:ea typeface="+mn-ea"/>
                <a:cs typeface="+mn-cs"/>
              </a:rPr>
              <a:t>GaN</a:t>
            </a:r>
            <a:r>
              <a:rPr lang="en-US" altLang="zh-CN" sz="1200" kern="1200" dirty="0" smtClean="0">
                <a:solidFill>
                  <a:schemeClr val="tx1"/>
                </a:solidFill>
                <a:latin typeface="Times New Roman" pitchFamily="18" charset="0"/>
                <a:ea typeface="+mn-ea"/>
                <a:cs typeface="+mn-cs"/>
              </a:rPr>
              <a:t>-on-Si HEMT ",International Journal of Computer Theory and Engineering vol. 5, no. 6, pp. 910-913, 2013.</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B </a:t>
            </a:r>
            <a:r>
              <a:rPr lang="en-US" altLang="zh-CN" sz="1200" kern="1200" dirty="0" err="1" smtClean="0">
                <a:solidFill>
                  <a:schemeClr val="tx1"/>
                </a:solidFill>
                <a:latin typeface="Times New Roman" pitchFamily="18" charset="0"/>
                <a:ea typeface="+mn-ea"/>
                <a:cs typeface="+mn-cs"/>
              </a:rPr>
              <a:t>Razeghi</a:t>
            </a:r>
            <a:r>
              <a:rPr lang="en-US" altLang="zh-CN" sz="1200" kern="1200" dirty="0" smtClean="0">
                <a:solidFill>
                  <a:schemeClr val="tx1"/>
                </a:solidFill>
                <a:latin typeface="Times New Roman" pitchFamily="18" charset="0"/>
                <a:ea typeface="+mn-ea"/>
                <a:cs typeface="+mn-cs"/>
              </a:rPr>
              <a:t>, "Phase Noise Calculation in CMOS Single-Ended  Ring Oscillators", </a:t>
            </a:r>
            <a:r>
              <a:rPr lang="en-US" altLang="zh-CN" sz="1200" kern="1200" dirty="0" err="1" smtClean="0">
                <a:solidFill>
                  <a:schemeClr val="tx1"/>
                </a:solidFill>
                <a:latin typeface="Times New Roman" pitchFamily="18" charset="0"/>
                <a:ea typeface="+mn-ea"/>
                <a:cs typeface="+mn-cs"/>
              </a:rPr>
              <a:t>Majlesi</a:t>
            </a:r>
            <a:r>
              <a:rPr lang="en-US" altLang="zh-CN" sz="1200" kern="1200" dirty="0" smtClean="0">
                <a:solidFill>
                  <a:schemeClr val="tx1"/>
                </a:solidFill>
                <a:latin typeface="Times New Roman" pitchFamily="18" charset="0"/>
                <a:ea typeface="+mn-ea"/>
                <a:cs typeface="+mn-cs"/>
              </a:rPr>
              <a:t> Journal of Telecommunication Devices     Vol.  2 , No. 3 ,  September   2013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Syamsundar</a:t>
            </a:r>
            <a:r>
              <a:rPr lang="en-US" altLang="zh-CN" sz="1200" kern="1200" dirty="0" smtClean="0">
                <a:solidFill>
                  <a:schemeClr val="tx1"/>
                </a:solidFill>
                <a:latin typeface="Times New Roman" pitchFamily="18" charset="0"/>
                <a:ea typeface="+mn-ea"/>
                <a:cs typeface="+mn-cs"/>
              </a:rPr>
              <a:t> </a:t>
            </a:r>
            <a:r>
              <a:rPr lang="en-US" altLang="zh-CN" sz="1200" kern="1200" dirty="0" err="1" smtClean="0">
                <a:solidFill>
                  <a:schemeClr val="tx1"/>
                </a:solidFill>
                <a:latin typeface="Times New Roman" pitchFamily="18" charset="0"/>
                <a:ea typeface="+mn-ea"/>
                <a:cs typeface="+mn-cs"/>
              </a:rPr>
              <a:t>De,"Phase</a:t>
            </a:r>
            <a:r>
              <a:rPr lang="en-US" altLang="zh-CN" sz="1200" kern="1200" dirty="0" smtClean="0">
                <a:solidFill>
                  <a:schemeClr val="tx1"/>
                </a:solidFill>
                <a:latin typeface="Times New Roman" pitchFamily="18" charset="0"/>
                <a:ea typeface="+mn-ea"/>
                <a:cs typeface="+mn-cs"/>
              </a:rPr>
              <a:t> Noise of the Radio Frequency (RF) </a:t>
            </a:r>
            <a:r>
              <a:rPr lang="en-US" altLang="zh-CN" sz="1200" kern="1200" dirty="0" err="1" smtClean="0">
                <a:solidFill>
                  <a:schemeClr val="tx1"/>
                </a:solidFill>
                <a:latin typeface="Times New Roman" pitchFamily="18" charset="0"/>
                <a:ea typeface="+mn-ea"/>
                <a:cs typeface="+mn-cs"/>
              </a:rPr>
              <a:t>Beatnote</a:t>
            </a:r>
            <a:r>
              <a:rPr lang="en-US" altLang="zh-CN" sz="1200" kern="1200" dirty="0" smtClean="0">
                <a:solidFill>
                  <a:schemeClr val="tx1"/>
                </a:solidFill>
                <a:latin typeface="Times New Roman" pitchFamily="18" charset="0"/>
                <a:ea typeface="+mn-ea"/>
                <a:cs typeface="+mn-cs"/>
              </a:rPr>
              <a:t> Generated by a Dual-Frequency VECSEL",JOURNAL OF LIGHTWAVE TECHNOLOGY, 2013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C. H. Doan et al. Millimeter-wave CMOS design[J].    IEEE J. Solid-State Circuits, 2005, 40(1): 144-155.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L. Li. Design and analysis of a 90 nm mm-Wave Oscillator using </a:t>
            </a:r>
            <a:r>
              <a:rPr lang="en-US" altLang="zh-CN" sz="1200" kern="1200" dirty="0" err="1" smtClean="0">
                <a:solidFill>
                  <a:schemeClr val="tx1"/>
                </a:solidFill>
                <a:latin typeface="Times New Roman" pitchFamily="18" charset="0"/>
                <a:ea typeface="+mn-ea"/>
                <a:cs typeface="+mn-cs"/>
              </a:rPr>
              <a:t>Inductiv</a:t>
            </a:r>
            <a:r>
              <a:rPr lang="en-US" altLang="zh-CN" sz="1200" kern="1200" dirty="0" smtClean="0">
                <a:solidFill>
                  <a:schemeClr val="tx1"/>
                </a:solidFill>
                <a:latin typeface="Times New Roman" pitchFamily="18" charset="0"/>
                <a:ea typeface="+mn-ea"/>
                <a:cs typeface="+mn-cs"/>
              </a:rPr>
              <a:t>-Division LC Tank Millimeter-wave voltage-controlled oscillator in 0.13-um CMOS technology[J]. IEEE J. Solid-State Circuits, 2009, 44(7),  140 1950-1957.</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C. Cao. Millimeter-Wave Voltage-Controlled Oscillators in 0.13-um CMOS Technology[J]. IEEE J. Solid-State Circuits, 2006, 41(6), 1297-1303.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M. </a:t>
            </a:r>
            <a:r>
              <a:rPr lang="en-US" altLang="zh-CN" sz="1200" kern="1200" dirty="0" err="1" smtClean="0">
                <a:solidFill>
                  <a:schemeClr val="tx1"/>
                </a:solidFill>
                <a:latin typeface="Times New Roman" pitchFamily="18" charset="0"/>
                <a:ea typeface="+mn-ea"/>
                <a:cs typeface="+mn-cs"/>
              </a:rPr>
              <a:t>Tiebout</a:t>
            </a:r>
            <a:r>
              <a:rPr lang="en-US" altLang="zh-CN" sz="1200" kern="1200" dirty="0" smtClean="0">
                <a:solidFill>
                  <a:schemeClr val="tx1"/>
                </a:solidFill>
                <a:latin typeface="Times New Roman" pitchFamily="18" charset="0"/>
                <a:ea typeface="+mn-ea"/>
                <a:cs typeface="+mn-cs"/>
              </a:rPr>
              <a:t>, H. D, </a:t>
            </a:r>
            <a:r>
              <a:rPr lang="en-US" altLang="zh-CN" sz="1200" kern="1200" dirty="0" err="1" smtClean="0">
                <a:solidFill>
                  <a:schemeClr val="tx1"/>
                </a:solidFill>
                <a:latin typeface="Times New Roman" pitchFamily="18" charset="0"/>
                <a:ea typeface="+mn-ea"/>
                <a:cs typeface="+mn-cs"/>
              </a:rPr>
              <a:t>Wohlmuth</a:t>
            </a:r>
            <a:r>
              <a:rPr lang="en-US" altLang="zh-CN" sz="1200" kern="1200" dirty="0" smtClean="0">
                <a:solidFill>
                  <a:schemeClr val="tx1"/>
                </a:solidFill>
                <a:latin typeface="Times New Roman" pitchFamily="18" charset="0"/>
                <a:ea typeface="+mn-ea"/>
                <a:cs typeface="+mn-cs"/>
              </a:rPr>
              <a:t> and W. </a:t>
            </a:r>
            <a:r>
              <a:rPr lang="en-US" altLang="zh-CN" sz="1200" kern="1200" dirty="0" err="1" smtClean="0">
                <a:solidFill>
                  <a:schemeClr val="tx1"/>
                </a:solidFill>
                <a:latin typeface="Times New Roman" pitchFamily="18" charset="0"/>
                <a:ea typeface="+mn-ea"/>
                <a:cs typeface="+mn-cs"/>
              </a:rPr>
              <a:t>Simburger</a:t>
            </a:r>
            <a:r>
              <a:rPr lang="en-US" altLang="zh-CN" sz="1200" kern="1200" dirty="0" smtClean="0">
                <a:solidFill>
                  <a:schemeClr val="tx1"/>
                </a:solidFill>
                <a:latin typeface="Times New Roman" pitchFamily="18" charset="0"/>
                <a:ea typeface="+mn-ea"/>
                <a:cs typeface="+mn-cs"/>
              </a:rPr>
              <a:t>. A 1 V 51 GHz </a:t>
            </a:r>
            <a:r>
              <a:rPr lang="en-US" altLang="zh-CN" sz="1200" kern="1200" dirty="0" err="1" smtClean="0">
                <a:solidFill>
                  <a:schemeClr val="tx1"/>
                </a:solidFill>
                <a:latin typeface="Times New Roman" pitchFamily="18" charset="0"/>
                <a:ea typeface="+mn-ea"/>
                <a:cs typeface="+mn-cs"/>
              </a:rPr>
              <a:t>fitlly</a:t>
            </a:r>
            <a:r>
              <a:rPr lang="en-US" altLang="zh-CN" sz="1200" kern="1200" dirty="0" smtClean="0">
                <a:solidFill>
                  <a:schemeClr val="tx1"/>
                </a:solidFill>
                <a:latin typeface="Times New Roman" pitchFamily="18" charset="0"/>
                <a:ea typeface="+mn-ea"/>
                <a:cs typeface="+mn-cs"/>
              </a:rPr>
              <a:t>-integrated VCO in 0.12um CMOS [J]. IEEE Int. Solid-State </a:t>
            </a:r>
            <a:r>
              <a:rPr lang="en-US" altLang="zh-CN" sz="1200" kern="1200" dirty="0" err="1" smtClean="0">
                <a:solidFill>
                  <a:schemeClr val="tx1"/>
                </a:solidFill>
                <a:latin typeface="Times New Roman" pitchFamily="18" charset="0"/>
                <a:ea typeface="+mn-ea"/>
                <a:cs typeface="+mn-cs"/>
              </a:rPr>
              <a:t>Circuirts</a:t>
            </a:r>
            <a:r>
              <a:rPr lang="en-US" altLang="zh-CN" sz="1200" kern="1200" dirty="0" smtClean="0">
                <a:solidFill>
                  <a:schemeClr val="tx1"/>
                </a:solidFill>
                <a:latin typeface="Times New Roman" pitchFamily="18" charset="0"/>
                <a:ea typeface="+mn-ea"/>
                <a:cs typeface="+mn-cs"/>
              </a:rPr>
              <a:t> Dig. Tech. Papers, 2002, 465-468.</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B. </a:t>
            </a:r>
            <a:r>
              <a:rPr lang="en-US" altLang="zh-CN" sz="1200" kern="1200" dirty="0" err="1" smtClean="0">
                <a:solidFill>
                  <a:schemeClr val="tx1"/>
                </a:solidFill>
                <a:latin typeface="Times New Roman" pitchFamily="18" charset="0"/>
                <a:ea typeface="+mn-ea"/>
                <a:cs typeface="+mn-cs"/>
              </a:rPr>
              <a:t>Sadhu,"A</a:t>
            </a:r>
            <a:r>
              <a:rPr lang="en-US" altLang="zh-CN" sz="1200" kern="1200" dirty="0" smtClean="0">
                <a:solidFill>
                  <a:schemeClr val="tx1"/>
                </a:solidFill>
                <a:latin typeface="Times New Roman" pitchFamily="18" charset="0"/>
                <a:ea typeface="+mn-ea"/>
                <a:cs typeface="+mn-cs"/>
              </a:rPr>
              <a:t> </a:t>
            </a:r>
            <a:r>
              <a:rPr lang="en-US" altLang="zh-CN" sz="1200" kern="1200" dirty="0" err="1" smtClean="0">
                <a:solidFill>
                  <a:schemeClr val="tx1"/>
                </a:solidFill>
                <a:latin typeface="Times New Roman" pitchFamily="18" charset="0"/>
                <a:ea typeface="+mn-ea"/>
                <a:cs typeface="+mn-cs"/>
              </a:rPr>
              <a:t>linearized</a:t>
            </a:r>
            <a:r>
              <a:rPr lang="en-US" altLang="zh-CN" sz="1200" kern="1200" dirty="0" smtClean="0">
                <a:solidFill>
                  <a:schemeClr val="tx1"/>
                </a:solidFill>
                <a:latin typeface="Times New Roman" pitchFamily="18" charset="0"/>
                <a:ea typeface="+mn-ea"/>
                <a:cs typeface="+mn-cs"/>
              </a:rPr>
              <a:t>, low-phase-noise VCO-based 25-GHz PLL with autonomic biasing", In Proceedings of J. Solid-State Circuits. 2013, 1138-1150.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M. </a:t>
            </a:r>
            <a:r>
              <a:rPr lang="en-US" altLang="zh-CN" sz="1200" kern="1200" dirty="0" err="1" smtClean="0">
                <a:solidFill>
                  <a:schemeClr val="tx1"/>
                </a:solidFill>
                <a:latin typeface="Times New Roman" pitchFamily="18" charset="0"/>
                <a:ea typeface="+mn-ea"/>
                <a:cs typeface="+mn-cs"/>
              </a:rPr>
              <a:t>Moslehi</a:t>
            </a:r>
            <a:r>
              <a:rPr lang="en-US" altLang="zh-CN" sz="1200" kern="1200" dirty="0" smtClean="0">
                <a:solidFill>
                  <a:schemeClr val="tx1"/>
                </a:solidFill>
                <a:latin typeface="Times New Roman" pitchFamily="18" charset="0"/>
                <a:ea typeface="+mn-ea"/>
                <a:cs typeface="+mn-cs"/>
              </a:rPr>
              <a:t> </a:t>
            </a:r>
            <a:r>
              <a:rPr lang="en-US" altLang="zh-CN" sz="1200" kern="1200" dirty="0" err="1" smtClean="0">
                <a:solidFill>
                  <a:schemeClr val="tx1"/>
                </a:solidFill>
                <a:latin typeface="Times New Roman" pitchFamily="18" charset="0"/>
                <a:ea typeface="+mn-ea"/>
                <a:cs typeface="+mn-cs"/>
              </a:rPr>
              <a:t>Bajestan,"A</a:t>
            </a:r>
            <a:r>
              <a:rPr lang="en-US" altLang="zh-CN" sz="1200" kern="1200" dirty="0" smtClean="0">
                <a:solidFill>
                  <a:schemeClr val="tx1"/>
                </a:solidFill>
                <a:latin typeface="Times New Roman" pitchFamily="18" charset="0"/>
                <a:ea typeface="+mn-ea"/>
                <a:cs typeface="+mn-cs"/>
              </a:rPr>
              <a:t> 5.12-12.95GHz Triple-Resonance  Low Phase Noise CMOS VCO for S </a:t>
            </a:r>
            <a:r>
              <a:rPr lang="en-US" altLang="zh-CN" sz="1200" kern="1200" dirty="0" err="1" smtClean="0">
                <a:solidFill>
                  <a:schemeClr val="tx1"/>
                </a:solidFill>
                <a:latin typeface="Times New Roman" pitchFamily="18" charset="0"/>
                <a:ea typeface="+mn-ea"/>
                <a:cs typeface="+mn-cs"/>
              </a:rPr>
              <a:t>oftware</a:t>
            </a:r>
            <a:r>
              <a:rPr lang="en-US" altLang="zh-CN" sz="1200" kern="1200" dirty="0" smtClean="0">
                <a:solidFill>
                  <a:schemeClr val="tx1"/>
                </a:solidFill>
                <a:latin typeface="Times New Roman" pitchFamily="18" charset="0"/>
                <a:ea typeface="+mn-ea"/>
                <a:cs typeface="+mn-cs"/>
              </a:rPr>
              <a:t>-Defined Radio  Applications", 2013 IEEE Radio Frequency Integrated Circuits Symposium</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Callahan, P.T. ,"Phase Noise Measurements of a Dual-Wavelength </a:t>
            </a:r>
            <a:r>
              <a:rPr lang="en-US" altLang="zh-CN" sz="1200" kern="1200" dirty="0" err="1" smtClean="0">
                <a:solidFill>
                  <a:schemeClr val="tx1"/>
                </a:solidFill>
                <a:latin typeface="Times New Roman" pitchFamily="18" charset="0"/>
                <a:ea typeface="+mn-ea"/>
                <a:cs typeface="+mn-cs"/>
              </a:rPr>
              <a:t>Brillouin</a:t>
            </a:r>
            <a:r>
              <a:rPr lang="en-US" altLang="zh-CN" sz="1200" kern="1200" dirty="0" smtClean="0">
                <a:solidFill>
                  <a:schemeClr val="tx1"/>
                </a:solidFill>
                <a:latin typeface="Times New Roman" pitchFamily="18" charset="0"/>
                <a:ea typeface="+mn-ea"/>
                <a:cs typeface="+mn-cs"/>
              </a:rPr>
              <a:t> Fiber Laser", Microwave Photonics (MWP), 2010 IEEE Topical Meeting on</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A </a:t>
            </a:r>
            <a:r>
              <a:rPr lang="en-US" altLang="zh-CN" sz="1200" kern="1200" dirty="0" err="1" smtClean="0">
                <a:solidFill>
                  <a:schemeClr val="tx1"/>
                </a:solidFill>
                <a:latin typeface="Times New Roman" pitchFamily="18" charset="0"/>
                <a:ea typeface="+mn-ea"/>
                <a:cs typeface="+mn-cs"/>
              </a:rPr>
              <a:t>Katz,"Design</a:t>
            </a:r>
            <a:r>
              <a:rPr lang="en-US" altLang="zh-CN" sz="1200" kern="1200" dirty="0" smtClean="0">
                <a:solidFill>
                  <a:schemeClr val="tx1"/>
                </a:solidFill>
                <a:latin typeface="Times New Roman" pitchFamily="18" charset="0"/>
                <a:ea typeface="+mn-ea"/>
                <a:cs typeface="+mn-cs"/>
              </a:rPr>
              <a:t> and Optimization of a Low-Noise Cross-Coupled Fundamental  VCO in 90nm CMOS for 60GHz Applications", Silicon Monolithic Integrated Circuits in RF Systems (</a:t>
            </a:r>
            <a:r>
              <a:rPr lang="en-US" altLang="zh-CN" sz="1200" kern="1200" dirty="0" err="1" smtClean="0">
                <a:solidFill>
                  <a:schemeClr val="tx1"/>
                </a:solidFill>
                <a:latin typeface="Times New Roman" pitchFamily="18" charset="0"/>
                <a:ea typeface="+mn-ea"/>
                <a:cs typeface="+mn-cs"/>
              </a:rPr>
              <a:t>SiRF</a:t>
            </a:r>
            <a:r>
              <a:rPr lang="en-US" altLang="zh-CN" sz="1200" kern="1200" dirty="0" smtClean="0">
                <a:solidFill>
                  <a:schemeClr val="tx1"/>
                </a:solidFill>
                <a:latin typeface="Times New Roman" pitchFamily="18" charset="0"/>
                <a:ea typeface="+mn-ea"/>
                <a:cs typeface="+mn-cs"/>
              </a:rPr>
              <a:t>), 2011 IEEE 11th Topical Meeting on</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VP </a:t>
            </a:r>
            <a:r>
              <a:rPr lang="en-US" altLang="zh-CN" sz="1200" kern="1200" dirty="0" err="1" smtClean="0">
                <a:solidFill>
                  <a:schemeClr val="tx1"/>
                </a:solidFill>
                <a:latin typeface="Times New Roman" pitchFamily="18" charset="0"/>
                <a:ea typeface="+mn-ea"/>
                <a:cs typeface="+mn-cs"/>
              </a:rPr>
              <a:t>Trivedi</a:t>
            </a:r>
            <a:r>
              <a:rPr lang="en-US" altLang="zh-CN" sz="1200" kern="1200" dirty="0" smtClean="0">
                <a:solidFill>
                  <a:schemeClr val="tx1"/>
                </a:solidFill>
                <a:latin typeface="Times New Roman" pitchFamily="18" charset="0"/>
                <a:ea typeface="+mn-ea"/>
                <a:cs typeface="+mn-cs"/>
              </a:rPr>
              <a:t> , "A 77GHz CMOS VCO with 11.3GHz Tuning Range, 6dBm Output Power, and Competitive Phase Noise in 65nm Bulk CMOS ", Radio Frequency Integrated Circuits Symposium (RFIC), 2011 IEEE</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Garcia, A. ,"Optical Generation of Low-Phase Noise Microwave Signals using Nonlinear MZM and Ultra-Long </a:t>
            </a:r>
            <a:r>
              <a:rPr lang="en-US" altLang="zh-CN" sz="1200" kern="1200" dirty="0" err="1" smtClean="0">
                <a:solidFill>
                  <a:schemeClr val="tx1"/>
                </a:solidFill>
                <a:latin typeface="Times New Roman" pitchFamily="18" charset="0"/>
                <a:ea typeface="+mn-ea"/>
                <a:cs typeface="+mn-cs"/>
              </a:rPr>
              <a:t>SOA",Microwave</a:t>
            </a:r>
            <a:r>
              <a:rPr lang="en-US" altLang="zh-CN" sz="1200" kern="1200" dirty="0" smtClean="0">
                <a:solidFill>
                  <a:schemeClr val="tx1"/>
                </a:solidFill>
                <a:latin typeface="Times New Roman" pitchFamily="18" charset="0"/>
                <a:ea typeface="+mn-ea"/>
                <a:cs typeface="+mn-cs"/>
              </a:rPr>
              <a:t> &amp; Optoelectronics Conference (IMOC), 2011 SBMO/IEEE MTT-S International</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Abdul-</a:t>
            </a:r>
            <a:r>
              <a:rPr lang="en-US" altLang="zh-CN" sz="1200" kern="1200" dirty="0" err="1" smtClean="0">
                <a:solidFill>
                  <a:schemeClr val="tx1"/>
                </a:solidFill>
                <a:latin typeface="Times New Roman" pitchFamily="18" charset="0"/>
                <a:ea typeface="+mn-ea"/>
                <a:cs typeface="+mn-cs"/>
              </a:rPr>
              <a:t>Latif</a:t>
            </a:r>
            <a:r>
              <a:rPr lang="en-US" altLang="zh-CN" sz="1200" kern="1200" dirty="0" smtClean="0">
                <a:solidFill>
                  <a:schemeClr val="tx1"/>
                </a:solidFill>
                <a:latin typeface="Times New Roman" pitchFamily="18" charset="0"/>
                <a:ea typeface="+mn-ea"/>
                <a:cs typeface="+mn-cs"/>
              </a:rPr>
              <a:t>, M.M.,"A 3.16 – 12.8GHz Low Phase Noise N-Push/M-Push Cyclic Coupled Ring </a:t>
            </a:r>
            <a:r>
              <a:rPr lang="en-US" altLang="zh-CN" sz="1200" kern="1200" dirty="0" err="1" smtClean="0">
                <a:solidFill>
                  <a:schemeClr val="tx1"/>
                </a:solidFill>
                <a:latin typeface="Times New Roman" pitchFamily="18" charset="0"/>
                <a:ea typeface="+mn-ea"/>
                <a:cs typeface="+mn-cs"/>
              </a:rPr>
              <a:t>Oscillator",Radio</a:t>
            </a:r>
            <a:r>
              <a:rPr lang="en-US" altLang="zh-CN" sz="1200" kern="1200" dirty="0" smtClean="0">
                <a:solidFill>
                  <a:schemeClr val="tx1"/>
                </a:solidFill>
                <a:latin typeface="Times New Roman" pitchFamily="18" charset="0"/>
                <a:ea typeface="+mn-ea"/>
                <a:cs typeface="+mn-cs"/>
              </a:rPr>
              <a:t> Frequency Integrated Circuits Symposium (RFIC), 2011 IEEE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Juntunen</a:t>
            </a:r>
            <a:r>
              <a:rPr lang="en-US" altLang="zh-CN" sz="1200" kern="1200" dirty="0" smtClean="0">
                <a:solidFill>
                  <a:schemeClr val="tx1"/>
                </a:solidFill>
                <a:latin typeface="Times New Roman" pitchFamily="18" charset="0"/>
                <a:ea typeface="+mn-ea"/>
                <a:cs typeface="+mn-cs"/>
              </a:rPr>
              <a:t>, E,"A High-Efficiency, High-Power Millimeter-</a:t>
            </a:r>
            <a:r>
              <a:rPr lang="en-US" altLang="zh-CN" sz="1200" kern="1200" dirty="0" err="1" smtClean="0">
                <a:solidFill>
                  <a:schemeClr val="tx1"/>
                </a:solidFill>
                <a:latin typeface="Times New Roman" pitchFamily="18" charset="0"/>
                <a:ea typeface="+mn-ea"/>
                <a:cs typeface="+mn-cs"/>
              </a:rPr>
              <a:t>Waven</a:t>
            </a:r>
            <a:r>
              <a:rPr lang="en-US" altLang="zh-CN" sz="1200" kern="1200" dirty="0" smtClean="0">
                <a:solidFill>
                  <a:schemeClr val="tx1"/>
                </a:solidFill>
                <a:latin typeface="Times New Roman" pitchFamily="18" charset="0"/>
                <a:ea typeface="+mn-ea"/>
                <a:cs typeface="+mn-cs"/>
              </a:rPr>
              <a:t> Oscillator Using a Feedback Class-E Power Amplifier in 45 nm CMOS",IEEE MICROWAVE AND WIRELESS COMPONENTS LETTERS, VOL. 21, NO. 8, AUGUST 2011</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Xiaolei</a:t>
            </a:r>
            <a:r>
              <a:rPr lang="en-US" altLang="zh-CN" sz="1200" kern="1200" dirty="0" smtClean="0">
                <a:solidFill>
                  <a:schemeClr val="tx1"/>
                </a:solidFill>
                <a:latin typeface="Times New Roman" pitchFamily="18" charset="0"/>
                <a:ea typeface="+mn-ea"/>
                <a:cs typeface="+mn-cs"/>
              </a:rPr>
              <a:t> </a:t>
            </a:r>
            <a:r>
              <a:rPr lang="en-US" altLang="zh-CN" sz="1200" kern="1200" dirty="0" err="1" smtClean="0">
                <a:solidFill>
                  <a:schemeClr val="tx1"/>
                </a:solidFill>
                <a:latin typeface="Times New Roman" pitchFamily="18" charset="0"/>
                <a:ea typeface="+mn-ea"/>
                <a:cs typeface="+mn-cs"/>
              </a:rPr>
              <a:t>Gai,"A</a:t>
            </a:r>
            <a:r>
              <a:rPr lang="en-US" altLang="zh-CN" sz="1200" kern="1200" dirty="0" smtClean="0">
                <a:solidFill>
                  <a:schemeClr val="tx1"/>
                </a:solidFill>
                <a:latin typeface="Times New Roman" pitchFamily="18" charset="0"/>
                <a:ea typeface="+mn-ea"/>
                <a:cs typeface="+mn-cs"/>
              </a:rPr>
              <a:t> 35 GHz Dual-loop PLL with Low Phase Noise and Fast Lock for Millimeter Wave Applications", Microwave Symposium Digest (MTT), 2011 IEEE MTT-S International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Lianming</a:t>
            </a:r>
            <a:r>
              <a:rPr lang="en-US" altLang="zh-CN" sz="1200" kern="1200" dirty="0" smtClean="0">
                <a:solidFill>
                  <a:schemeClr val="tx1"/>
                </a:solidFill>
                <a:latin typeface="Times New Roman" pitchFamily="18" charset="0"/>
                <a:ea typeface="+mn-ea"/>
                <a:cs typeface="+mn-cs"/>
              </a:rPr>
              <a:t> Li ,"A </a:t>
            </a:r>
            <a:r>
              <a:rPr lang="en-US" altLang="zh-CN" sz="1200" kern="1200" dirty="0" err="1" smtClean="0">
                <a:solidFill>
                  <a:schemeClr val="tx1"/>
                </a:solidFill>
                <a:latin typeface="Times New Roman" pitchFamily="18" charset="0"/>
                <a:ea typeface="+mn-ea"/>
                <a:cs typeface="+mn-cs"/>
              </a:rPr>
              <a:t>Colpitts</a:t>
            </a:r>
            <a:r>
              <a:rPr lang="en-US" altLang="zh-CN" sz="1200" kern="1200" dirty="0" smtClean="0">
                <a:solidFill>
                  <a:schemeClr val="tx1"/>
                </a:solidFill>
                <a:latin typeface="Times New Roman" pitchFamily="18" charset="0"/>
                <a:ea typeface="+mn-ea"/>
                <a:cs typeface="+mn-cs"/>
              </a:rPr>
              <a:t> LC VCO with Miller-Capacitance Gm Enhancing and Phase Noise Reduction Techniques", ESSCIRC (ESSCIRC), 2011 Proceedings of the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Abdul-</a:t>
            </a:r>
            <a:r>
              <a:rPr lang="en-US" altLang="zh-CN" sz="1200" kern="1200" dirty="0" err="1" smtClean="0">
                <a:solidFill>
                  <a:schemeClr val="tx1"/>
                </a:solidFill>
                <a:latin typeface="Times New Roman" pitchFamily="18" charset="0"/>
                <a:ea typeface="+mn-ea"/>
                <a:cs typeface="+mn-cs"/>
              </a:rPr>
              <a:t>Latif</a:t>
            </a:r>
            <a:r>
              <a:rPr lang="en-US" altLang="zh-CN" sz="1200" kern="1200" dirty="0" smtClean="0">
                <a:solidFill>
                  <a:schemeClr val="tx1"/>
                </a:solidFill>
                <a:latin typeface="Times New Roman" pitchFamily="18" charset="0"/>
                <a:ea typeface="+mn-ea"/>
                <a:cs typeface="+mn-cs"/>
              </a:rPr>
              <a:t>, M.M., "Low Phase Noise Wide Tuning Range N -Push Cyclic-Coupled Ring Oscillators", IEEE JOURNAL OF SOLID-STATE CIRCUITS, VOL. 47, NO. 6, JUNE 2012</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Banin</a:t>
            </a:r>
            <a:r>
              <a:rPr lang="en-US" altLang="zh-CN" sz="1200" kern="1200" dirty="0" smtClean="0">
                <a:solidFill>
                  <a:schemeClr val="tx1"/>
                </a:solidFill>
                <a:latin typeface="Times New Roman" pitchFamily="18" charset="0"/>
                <a:ea typeface="+mn-ea"/>
                <a:cs typeface="+mn-cs"/>
              </a:rPr>
              <a:t>, R. ,"V-band low phase noise QVCO in 90nm CMOS technology using a gate-connected tank", ELECTRONICS LETTERS 16th August 2012 Vol. 48 No. 17</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Voinigescu</a:t>
            </a:r>
            <a:r>
              <a:rPr lang="en-US" altLang="zh-CN" sz="1200" kern="1200" dirty="0" smtClean="0">
                <a:solidFill>
                  <a:schemeClr val="tx1"/>
                </a:solidFill>
                <a:latin typeface="Times New Roman" pitchFamily="18" charset="0"/>
                <a:ea typeface="+mn-ea"/>
                <a:cs typeface="+mn-cs"/>
              </a:rPr>
              <a:t>, S.P.,"A Study of </a:t>
            </a:r>
            <a:r>
              <a:rPr lang="en-US" altLang="zh-CN" sz="1200" kern="1200" dirty="0" err="1" smtClean="0">
                <a:solidFill>
                  <a:schemeClr val="tx1"/>
                </a:solidFill>
                <a:latin typeface="Times New Roman" pitchFamily="18" charset="0"/>
                <a:ea typeface="+mn-ea"/>
                <a:cs typeface="+mn-cs"/>
              </a:rPr>
              <a:t>SiGe</a:t>
            </a:r>
            <a:r>
              <a:rPr lang="en-US" altLang="zh-CN" sz="1200" kern="1200" dirty="0" smtClean="0">
                <a:solidFill>
                  <a:schemeClr val="tx1"/>
                </a:solidFill>
                <a:latin typeface="Times New Roman" pitchFamily="18" charset="0"/>
                <a:ea typeface="+mn-ea"/>
                <a:cs typeface="+mn-cs"/>
              </a:rPr>
              <a:t> Signal Sources in the 220-330 GHz Range", Bipolar/</a:t>
            </a:r>
            <a:r>
              <a:rPr lang="en-US" altLang="zh-CN" sz="1200" kern="1200" dirty="0" err="1" smtClean="0">
                <a:solidFill>
                  <a:schemeClr val="tx1"/>
                </a:solidFill>
                <a:latin typeface="Times New Roman" pitchFamily="18" charset="0"/>
                <a:ea typeface="+mn-ea"/>
                <a:cs typeface="+mn-cs"/>
              </a:rPr>
              <a:t>BiCMOS</a:t>
            </a:r>
            <a:r>
              <a:rPr lang="en-US" altLang="zh-CN" sz="1200" kern="1200" dirty="0" smtClean="0">
                <a:solidFill>
                  <a:schemeClr val="tx1"/>
                </a:solidFill>
                <a:latin typeface="Times New Roman" pitchFamily="18" charset="0"/>
                <a:ea typeface="+mn-ea"/>
                <a:cs typeface="+mn-cs"/>
              </a:rPr>
              <a:t> Circuits and Technology Meeting (BCTM), 2012 IEEE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Min Huang, "A Low-Power 24 GHz Phase Lock Loop with Gain-Boosted Charge Pump Embedded in 0.18 μ m COMS Technology", Proceedings of APMC 2012, Kaohsiung, Taiwan, Dec. 4-</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Matsumura, H. , "Ultra-Low Phase Noise 76-81 GHz PLL Synthesizer for FMCW Radar in 65 nm CMOS ", Proceedings of APMC 2012, Kaohsiung, Taiwan, Dec. 4-7, 2012</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Beom-Ik</a:t>
            </a:r>
            <a:r>
              <a:rPr lang="en-US" altLang="zh-CN" sz="1200" kern="1200" dirty="0" smtClean="0">
                <a:solidFill>
                  <a:schemeClr val="tx1"/>
                </a:solidFill>
                <a:latin typeface="Times New Roman" pitchFamily="18" charset="0"/>
                <a:ea typeface="+mn-ea"/>
                <a:cs typeface="+mn-cs"/>
              </a:rPr>
              <a:t> Son ,"Design of a Low Phase Noise Voltage Tuned DRO based on </a:t>
            </a:r>
            <a:r>
              <a:rPr lang="en-US" altLang="zh-CN" sz="1200" kern="1200" dirty="0" err="1" smtClean="0">
                <a:solidFill>
                  <a:schemeClr val="tx1"/>
                </a:solidFill>
                <a:latin typeface="Times New Roman" pitchFamily="18" charset="0"/>
                <a:ea typeface="+mn-ea"/>
                <a:cs typeface="+mn-cs"/>
              </a:rPr>
              <a:t>ImprovedG</a:t>
            </a:r>
            <a:r>
              <a:rPr lang="en-US" altLang="zh-CN" sz="1200" kern="1200" dirty="0" smtClean="0">
                <a:solidFill>
                  <a:schemeClr val="tx1"/>
                </a:solidFill>
                <a:latin typeface="Times New Roman" pitchFamily="18" charset="0"/>
                <a:ea typeface="+mn-ea"/>
                <a:cs typeface="+mn-cs"/>
              </a:rPr>
              <a:t> Dielectric Resonator Coupling Structure ",Proceedings of APMC 2012, Kaohsiung, Taiwan, Dec. 4-7, 2012</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Qiyang</a:t>
            </a:r>
            <a:r>
              <a:rPr lang="en-US" altLang="zh-CN" sz="1200" kern="1200" dirty="0" smtClean="0">
                <a:solidFill>
                  <a:schemeClr val="tx1"/>
                </a:solidFill>
                <a:latin typeface="Times New Roman" pitchFamily="18" charset="0"/>
                <a:ea typeface="+mn-ea"/>
                <a:cs typeface="+mn-cs"/>
              </a:rPr>
              <a:t> Wu ,"A 10mW 37.8GHz Current-Redistribution </a:t>
            </a:r>
            <a:r>
              <a:rPr lang="en-US" altLang="zh-CN" sz="1200" kern="1200" dirty="0" err="1" smtClean="0">
                <a:solidFill>
                  <a:schemeClr val="tx1"/>
                </a:solidFill>
                <a:latin typeface="Times New Roman" pitchFamily="18" charset="0"/>
                <a:ea typeface="+mn-ea"/>
                <a:cs typeface="+mn-cs"/>
              </a:rPr>
              <a:t>BiCMOS</a:t>
            </a:r>
            <a:r>
              <a:rPr lang="en-US" altLang="zh-CN" sz="1200" kern="1200" dirty="0" smtClean="0">
                <a:solidFill>
                  <a:schemeClr val="tx1"/>
                </a:solidFill>
                <a:latin typeface="Times New Roman" pitchFamily="18" charset="0"/>
                <a:ea typeface="+mn-ea"/>
                <a:cs typeface="+mn-cs"/>
              </a:rPr>
              <a:t> VCO with an Average FOMT of -193.5dBc/</a:t>
            </a:r>
            <a:r>
              <a:rPr lang="en-US" altLang="zh-CN" sz="1200" kern="1200" dirty="0" err="1" smtClean="0">
                <a:solidFill>
                  <a:schemeClr val="tx1"/>
                </a:solidFill>
                <a:latin typeface="Times New Roman" pitchFamily="18" charset="0"/>
                <a:ea typeface="+mn-ea"/>
                <a:cs typeface="+mn-cs"/>
              </a:rPr>
              <a:t>Hz",Solid</a:t>
            </a:r>
            <a:r>
              <a:rPr lang="en-US" altLang="zh-CN" sz="1200" kern="1200" dirty="0" smtClean="0">
                <a:solidFill>
                  <a:schemeClr val="tx1"/>
                </a:solidFill>
                <a:latin typeface="Times New Roman" pitchFamily="18" charset="0"/>
                <a:ea typeface="+mn-ea"/>
                <a:cs typeface="+mn-cs"/>
              </a:rPr>
              <a:t>-State Circuits Conference Digest of Technical Papers (ISSCC), 2013 IEEE International</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Mammei</a:t>
            </a:r>
            <a:r>
              <a:rPr lang="en-US" altLang="zh-CN" sz="1200" kern="1200" dirty="0" smtClean="0">
                <a:solidFill>
                  <a:schemeClr val="tx1"/>
                </a:solidFill>
                <a:latin typeface="Times New Roman" pitchFamily="18" charset="0"/>
                <a:ea typeface="+mn-ea"/>
                <a:cs typeface="+mn-cs"/>
              </a:rPr>
              <a:t>, E. ,"A 33.6-to-46.2GHz 32nm CMOS VCO with 177.5dBc/Hz Minimum Noise FOM Using Inductor Splitting for Tuning </a:t>
            </a:r>
            <a:r>
              <a:rPr lang="en-US" altLang="zh-CN" sz="1200" kern="1200" dirty="0" err="1" smtClean="0">
                <a:solidFill>
                  <a:schemeClr val="tx1"/>
                </a:solidFill>
                <a:latin typeface="Times New Roman" pitchFamily="18" charset="0"/>
                <a:ea typeface="+mn-ea"/>
                <a:cs typeface="+mn-cs"/>
              </a:rPr>
              <a:t>Extension",ISSCC</a:t>
            </a:r>
            <a:r>
              <a:rPr lang="en-US" altLang="zh-CN" sz="1200" kern="1200" dirty="0" smtClean="0">
                <a:solidFill>
                  <a:schemeClr val="tx1"/>
                </a:solidFill>
                <a:latin typeface="Times New Roman" pitchFamily="18" charset="0"/>
                <a:ea typeface="+mn-ea"/>
                <a:cs typeface="+mn-cs"/>
              </a:rPr>
              <a:t> 2013 / SESSION 20 / FREQUENCY GENERATION / 20.3</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D </a:t>
            </a:r>
            <a:r>
              <a:rPr lang="en-US" altLang="zh-CN" sz="1200" kern="1200" dirty="0" err="1" smtClean="0">
                <a:solidFill>
                  <a:schemeClr val="tx1"/>
                </a:solidFill>
                <a:latin typeface="Times New Roman" pitchFamily="18" charset="0"/>
                <a:ea typeface="+mn-ea"/>
                <a:cs typeface="+mn-cs"/>
              </a:rPr>
              <a:t>Cai,"A</a:t>
            </a:r>
            <a:r>
              <a:rPr lang="en-US" altLang="zh-CN" sz="1200" kern="1200" dirty="0" smtClean="0">
                <a:solidFill>
                  <a:schemeClr val="tx1"/>
                </a:solidFill>
                <a:latin typeface="Times New Roman" pitchFamily="18" charset="0"/>
                <a:ea typeface="+mn-ea"/>
                <a:cs typeface="+mn-cs"/>
              </a:rPr>
              <a:t> 76 GHz Oscillator by High-Q Differential Transmission Line Loaded with Split Ring Re </a:t>
            </a:r>
            <a:r>
              <a:rPr lang="en-US" altLang="zh-CN" sz="1200" kern="1200" dirty="0" err="1" smtClean="0">
                <a:solidFill>
                  <a:schemeClr val="tx1"/>
                </a:solidFill>
                <a:latin typeface="Times New Roman" pitchFamily="18" charset="0"/>
                <a:ea typeface="+mn-ea"/>
                <a:cs typeface="+mn-cs"/>
              </a:rPr>
              <a:t>sonator</a:t>
            </a:r>
            <a:r>
              <a:rPr lang="en-US" altLang="zh-CN" sz="1200" kern="1200" dirty="0" smtClean="0">
                <a:solidFill>
                  <a:schemeClr val="tx1"/>
                </a:solidFill>
                <a:latin typeface="Times New Roman" pitchFamily="18" charset="0"/>
                <a:ea typeface="+mn-ea"/>
                <a:cs typeface="+mn-cs"/>
              </a:rPr>
              <a:t> in 65-nm </a:t>
            </a:r>
            <a:r>
              <a:rPr lang="en-US" altLang="zh-CN" sz="1200" kern="1200" dirty="0" err="1" smtClean="0">
                <a:solidFill>
                  <a:schemeClr val="tx1"/>
                </a:solidFill>
                <a:latin typeface="Times New Roman" pitchFamily="18" charset="0"/>
                <a:ea typeface="+mn-ea"/>
                <a:cs typeface="+mn-cs"/>
              </a:rPr>
              <a:t>CMOS",Silicon</a:t>
            </a:r>
            <a:r>
              <a:rPr lang="en-US" altLang="zh-CN" sz="1200" kern="1200" dirty="0" smtClean="0">
                <a:solidFill>
                  <a:schemeClr val="tx1"/>
                </a:solidFill>
                <a:latin typeface="Times New Roman" pitchFamily="18" charset="0"/>
                <a:ea typeface="+mn-ea"/>
                <a:cs typeface="+mn-cs"/>
              </a:rPr>
              <a:t> Monolithic Integrated Circuits in RF Systems (</a:t>
            </a:r>
            <a:r>
              <a:rPr lang="en-US" altLang="zh-CN" sz="1200" kern="1200" dirty="0" err="1" smtClean="0">
                <a:solidFill>
                  <a:schemeClr val="tx1"/>
                </a:solidFill>
                <a:latin typeface="Times New Roman" pitchFamily="18" charset="0"/>
                <a:ea typeface="+mn-ea"/>
                <a:cs typeface="+mn-cs"/>
              </a:rPr>
              <a:t>SiRF</a:t>
            </a:r>
            <a:r>
              <a:rPr lang="en-US" altLang="zh-CN" sz="1200" kern="1200" dirty="0" smtClean="0">
                <a:solidFill>
                  <a:schemeClr val="tx1"/>
                </a:solidFill>
                <a:latin typeface="Times New Roman" pitchFamily="18" charset="0"/>
                <a:ea typeface="+mn-ea"/>
                <a:cs typeface="+mn-cs"/>
              </a:rPr>
              <a:t>), 2013 IEEE 13th Topical Meeting on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Yang </a:t>
            </a:r>
            <a:r>
              <a:rPr lang="en-US" altLang="zh-CN" sz="1200" kern="1200" dirty="0" err="1" smtClean="0">
                <a:solidFill>
                  <a:schemeClr val="tx1"/>
                </a:solidFill>
                <a:latin typeface="Times New Roman" pitchFamily="18" charset="0"/>
                <a:ea typeface="+mn-ea"/>
                <a:cs typeface="+mn-cs"/>
              </a:rPr>
              <a:t>Shang,"Design</a:t>
            </a:r>
            <a:r>
              <a:rPr lang="en-US" altLang="zh-CN" sz="1200" kern="1200" dirty="0" smtClean="0">
                <a:solidFill>
                  <a:schemeClr val="tx1"/>
                </a:solidFill>
                <a:latin typeface="Times New Roman" pitchFamily="18" charset="0"/>
                <a:ea typeface="+mn-ea"/>
                <a:cs typeface="+mn-cs"/>
              </a:rPr>
              <a:t> of High-Q Millimeter-Wave Oscillator by Differential Transmission Line Loaded With </a:t>
            </a:r>
            <a:r>
              <a:rPr lang="en-US" altLang="zh-CN" sz="1200" kern="1200" dirty="0" err="1" smtClean="0">
                <a:solidFill>
                  <a:schemeClr val="tx1"/>
                </a:solidFill>
                <a:latin typeface="Times New Roman" pitchFamily="18" charset="0"/>
                <a:ea typeface="+mn-ea"/>
                <a:cs typeface="+mn-cs"/>
              </a:rPr>
              <a:t>Metamaterial</a:t>
            </a:r>
            <a:r>
              <a:rPr lang="en-US" altLang="zh-CN" sz="1200" kern="1200" dirty="0" smtClean="0">
                <a:solidFill>
                  <a:schemeClr val="tx1"/>
                </a:solidFill>
                <a:latin typeface="Times New Roman" pitchFamily="18" charset="0"/>
                <a:ea typeface="+mn-ea"/>
                <a:cs typeface="+mn-cs"/>
              </a:rPr>
              <a:t> Resonator in 65-nm CMOS",IEEE TRANSACTIONS ON MICROWAVE THEORY AND TECHNIQUES, VOL. 61, NO. 5, MAY 2013</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Weber, R. ,"A 67 GHz </a:t>
            </a:r>
            <a:r>
              <a:rPr lang="en-US" altLang="zh-CN" sz="1200" kern="1200" dirty="0" err="1" smtClean="0">
                <a:solidFill>
                  <a:schemeClr val="tx1"/>
                </a:solidFill>
                <a:latin typeface="Times New Roman" pitchFamily="18" charset="0"/>
                <a:ea typeface="+mn-ea"/>
                <a:cs typeface="+mn-cs"/>
              </a:rPr>
              <a:t>GaN</a:t>
            </a:r>
            <a:r>
              <a:rPr lang="en-US" altLang="zh-CN" sz="1200" kern="1200" dirty="0" smtClean="0">
                <a:solidFill>
                  <a:schemeClr val="tx1"/>
                </a:solidFill>
                <a:latin typeface="Times New Roman" pitchFamily="18" charset="0"/>
                <a:ea typeface="+mn-ea"/>
                <a:cs typeface="+mn-cs"/>
              </a:rPr>
              <a:t> Voltage-Controlled Oscillator MMIC With High Output </a:t>
            </a:r>
            <a:r>
              <a:rPr lang="en-US" altLang="zh-CN" sz="1200" kern="1200" dirty="0" err="1" smtClean="0">
                <a:solidFill>
                  <a:schemeClr val="tx1"/>
                </a:solidFill>
                <a:latin typeface="Times New Roman" pitchFamily="18" charset="0"/>
                <a:ea typeface="+mn-ea"/>
                <a:cs typeface="+mn-cs"/>
              </a:rPr>
              <a:t>Power",IEEE</a:t>
            </a:r>
            <a:r>
              <a:rPr lang="en-US" altLang="zh-CN" sz="1200" kern="1200" dirty="0" smtClean="0">
                <a:solidFill>
                  <a:schemeClr val="tx1"/>
                </a:solidFill>
                <a:latin typeface="Times New Roman" pitchFamily="18" charset="0"/>
                <a:ea typeface="+mn-ea"/>
                <a:cs typeface="+mn-cs"/>
              </a:rPr>
              <a:t> MICROWAVE AND WIRELESS COMPONENTS LETTERS, VOL. 23, NO. 7, JULY 2013</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Danny </a:t>
            </a:r>
            <a:r>
              <a:rPr lang="en-US" altLang="zh-CN" sz="1200" kern="1200" dirty="0" err="1" smtClean="0">
                <a:solidFill>
                  <a:schemeClr val="tx1"/>
                </a:solidFill>
                <a:latin typeface="Times New Roman" pitchFamily="18" charset="0"/>
                <a:ea typeface="+mn-ea"/>
                <a:cs typeface="+mn-cs"/>
              </a:rPr>
              <a:t>Eliyahu,"Resonant</a:t>
            </a:r>
            <a:r>
              <a:rPr lang="en-US" altLang="zh-CN" sz="1200" kern="1200" dirty="0" smtClean="0">
                <a:solidFill>
                  <a:schemeClr val="tx1"/>
                </a:solidFill>
                <a:latin typeface="Times New Roman" pitchFamily="18" charset="0"/>
                <a:ea typeface="+mn-ea"/>
                <a:cs typeface="+mn-cs"/>
              </a:rPr>
              <a:t> Widely Tunable </a:t>
            </a:r>
            <a:r>
              <a:rPr lang="en-US" altLang="zh-CN" sz="1200" kern="1200" dirty="0" err="1" smtClean="0">
                <a:solidFill>
                  <a:schemeClr val="tx1"/>
                </a:solidFill>
                <a:latin typeface="Times New Roman" pitchFamily="18" charset="0"/>
                <a:ea typeface="+mn-ea"/>
                <a:cs typeface="+mn-cs"/>
              </a:rPr>
              <a:t>Opto</a:t>
            </a:r>
            <a:r>
              <a:rPr lang="en-US" altLang="zh-CN" sz="1200" kern="1200" dirty="0" smtClean="0">
                <a:solidFill>
                  <a:schemeClr val="tx1"/>
                </a:solidFill>
                <a:latin typeface="Times New Roman" pitchFamily="18" charset="0"/>
                <a:ea typeface="+mn-ea"/>
                <a:cs typeface="+mn-cs"/>
              </a:rPr>
              <a:t>-Electronic Oscillator", IEEE PHOTONICS TECHNOLOGY LETTERS, VOL.25, NO. 15, AUGUST 1, 2013</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Ying </a:t>
            </a:r>
            <a:r>
              <a:rPr lang="en-US" altLang="zh-CN" sz="1200" kern="1200" dirty="0" err="1" smtClean="0">
                <a:solidFill>
                  <a:schemeClr val="tx1"/>
                </a:solidFill>
                <a:latin typeface="Times New Roman" pitchFamily="18" charset="0"/>
                <a:ea typeface="+mn-ea"/>
                <a:cs typeface="+mn-cs"/>
              </a:rPr>
              <a:t>Chen,"A</a:t>
            </a:r>
            <a:r>
              <a:rPr lang="en-US" altLang="zh-CN" sz="1200" kern="1200" dirty="0" smtClean="0">
                <a:solidFill>
                  <a:schemeClr val="tx1"/>
                </a:solidFill>
                <a:latin typeface="Times New Roman" pitchFamily="18" charset="0"/>
                <a:ea typeface="+mn-ea"/>
                <a:cs typeface="+mn-cs"/>
              </a:rPr>
              <a:t> Dual-band LO Generation System Using a 40GHz VCO with a Phase Noise of -106.8dBc/Hz at 1-MHz ",2013 IEEE Radio Frequency Integrated Circuits Symposium</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Jianjun</a:t>
            </a:r>
            <a:r>
              <a:rPr lang="en-US" altLang="zh-CN" sz="1200" kern="1200" dirty="0" smtClean="0">
                <a:solidFill>
                  <a:schemeClr val="tx1"/>
                </a:solidFill>
                <a:latin typeface="Times New Roman" pitchFamily="18" charset="0"/>
                <a:ea typeface="+mn-ea"/>
                <a:cs typeface="+mn-cs"/>
              </a:rPr>
              <a:t> </a:t>
            </a:r>
            <a:r>
              <a:rPr lang="en-US" altLang="zh-CN" sz="1200" kern="1200" dirty="0" err="1" smtClean="0">
                <a:solidFill>
                  <a:schemeClr val="tx1"/>
                </a:solidFill>
                <a:latin typeface="Times New Roman" pitchFamily="18" charset="0"/>
                <a:ea typeface="+mn-ea"/>
                <a:cs typeface="+mn-cs"/>
              </a:rPr>
              <a:t>Yu,"Phase</a:t>
            </a:r>
            <a:r>
              <a:rPr lang="en-US" altLang="zh-CN" sz="1200" kern="1200" dirty="0" smtClean="0">
                <a:solidFill>
                  <a:schemeClr val="tx1"/>
                </a:solidFill>
                <a:latin typeface="Times New Roman" pitchFamily="18" charset="0"/>
                <a:ea typeface="+mn-ea"/>
                <a:cs typeface="+mn-cs"/>
              </a:rPr>
              <a:t> Noise Improvement Using Digitally Controlled Artificial </a:t>
            </a:r>
            <a:r>
              <a:rPr lang="en-US" altLang="zh-CN" sz="1200" kern="1200" dirty="0" err="1" smtClean="0">
                <a:solidFill>
                  <a:schemeClr val="tx1"/>
                </a:solidFill>
                <a:latin typeface="Times New Roman" pitchFamily="18" charset="0"/>
                <a:ea typeface="+mn-ea"/>
                <a:cs typeface="+mn-cs"/>
              </a:rPr>
              <a:t>Dielectric",Proceedings</a:t>
            </a:r>
            <a:r>
              <a:rPr lang="en-US" altLang="zh-CN" sz="1200" kern="1200" dirty="0" smtClean="0">
                <a:solidFill>
                  <a:schemeClr val="tx1"/>
                </a:solidFill>
                <a:latin typeface="Times New Roman" pitchFamily="18" charset="0"/>
                <a:ea typeface="+mn-ea"/>
                <a:cs typeface="+mn-cs"/>
              </a:rPr>
              <a:t> of the 43rd European Microwave Conference,7 -10 Oct 2013</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Fan-</a:t>
            </a:r>
            <a:r>
              <a:rPr lang="en-US" altLang="zh-CN" sz="1200" kern="1200" dirty="0" err="1" smtClean="0">
                <a:solidFill>
                  <a:schemeClr val="tx1"/>
                </a:solidFill>
                <a:latin typeface="Times New Roman" pitchFamily="18" charset="0"/>
                <a:ea typeface="+mn-ea"/>
                <a:cs typeface="+mn-cs"/>
              </a:rPr>
              <a:t>Hsiu</a:t>
            </a:r>
            <a:r>
              <a:rPr lang="en-US" altLang="zh-CN" sz="1200" kern="1200" dirty="0" smtClean="0">
                <a:solidFill>
                  <a:schemeClr val="tx1"/>
                </a:solidFill>
                <a:latin typeface="Times New Roman" pitchFamily="18" charset="0"/>
                <a:ea typeface="+mn-ea"/>
                <a:cs typeface="+mn-cs"/>
              </a:rPr>
              <a:t> </a:t>
            </a:r>
            <a:r>
              <a:rPr lang="en-US" altLang="zh-CN" sz="1200" kern="1200" dirty="0" err="1" smtClean="0">
                <a:solidFill>
                  <a:schemeClr val="tx1"/>
                </a:solidFill>
                <a:latin typeface="Times New Roman" pitchFamily="18" charset="0"/>
                <a:ea typeface="+mn-ea"/>
                <a:cs typeface="+mn-cs"/>
              </a:rPr>
              <a:t>Huang,"A</a:t>
            </a:r>
            <a:r>
              <a:rPr lang="en-US" altLang="zh-CN" sz="1200" kern="1200" dirty="0" smtClean="0">
                <a:solidFill>
                  <a:schemeClr val="tx1"/>
                </a:solidFill>
                <a:latin typeface="Times New Roman" pitchFamily="18" charset="0"/>
                <a:ea typeface="+mn-ea"/>
                <a:cs typeface="+mn-cs"/>
              </a:rPr>
              <a:t> Low Phase Noise </a:t>
            </a:r>
            <a:r>
              <a:rPr lang="en-US" altLang="zh-CN" sz="1200" kern="1200" dirty="0" err="1" smtClean="0">
                <a:solidFill>
                  <a:schemeClr val="tx1"/>
                </a:solidFill>
                <a:latin typeface="Times New Roman" pitchFamily="18" charset="0"/>
                <a:ea typeface="+mn-ea"/>
                <a:cs typeface="+mn-cs"/>
              </a:rPr>
              <a:t>Quadrature</a:t>
            </a:r>
            <a:r>
              <a:rPr lang="en-US" altLang="zh-CN" sz="1200" kern="1200" dirty="0" smtClean="0">
                <a:solidFill>
                  <a:schemeClr val="tx1"/>
                </a:solidFill>
                <a:latin typeface="Times New Roman" pitchFamily="18" charset="0"/>
                <a:ea typeface="+mn-ea"/>
                <a:cs typeface="+mn-cs"/>
              </a:rPr>
              <a:t> Ring Oscillator Using 0.5 </a:t>
            </a:r>
            <a:r>
              <a:rPr lang="en-US" altLang="zh-CN" sz="1200" kern="1200" dirty="0" err="1" smtClean="0">
                <a:solidFill>
                  <a:schemeClr val="tx1"/>
                </a:solidFill>
                <a:latin typeface="Times New Roman" pitchFamily="18" charset="0"/>
                <a:ea typeface="+mn-ea"/>
                <a:cs typeface="+mn-cs"/>
              </a:rPr>
              <a:t>μm</a:t>
            </a:r>
            <a:r>
              <a:rPr lang="en-US" altLang="zh-CN" sz="1200" kern="1200" dirty="0" smtClean="0">
                <a:solidFill>
                  <a:schemeClr val="tx1"/>
                </a:solidFill>
                <a:latin typeface="Times New Roman" pitchFamily="18" charset="0"/>
                <a:ea typeface="+mn-ea"/>
                <a:cs typeface="+mn-cs"/>
              </a:rPr>
              <a:t> </a:t>
            </a:r>
            <a:r>
              <a:rPr lang="en-US" altLang="zh-CN" sz="1200" kern="1200" dirty="0" err="1" smtClean="0">
                <a:solidFill>
                  <a:schemeClr val="tx1"/>
                </a:solidFill>
                <a:latin typeface="Times New Roman" pitchFamily="18" charset="0"/>
                <a:ea typeface="+mn-ea"/>
                <a:cs typeface="+mn-cs"/>
              </a:rPr>
              <a:t>GaN</a:t>
            </a:r>
            <a:r>
              <a:rPr lang="en-US" altLang="zh-CN" sz="1200" kern="1200" dirty="0" smtClean="0">
                <a:solidFill>
                  <a:schemeClr val="tx1"/>
                </a:solidFill>
                <a:latin typeface="Times New Roman" pitchFamily="18" charset="0"/>
                <a:ea typeface="+mn-ea"/>
                <a:cs typeface="+mn-cs"/>
              </a:rPr>
              <a:t>-on-Si </a:t>
            </a:r>
            <a:r>
              <a:rPr lang="en-US" altLang="zh-CN" sz="1200" kern="1200" dirty="0" err="1" smtClean="0">
                <a:solidFill>
                  <a:schemeClr val="tx1"/>
                </a:solidFill>
                <a:latin typeface="Times New Roman" pitchFamily="18" charset="0"/>
                <a:ea typeface="+mn-ea"/>
                <a:cs typeface="+mn-cs"/>
              </a:rPr>
              <a:t>HEMT",Proceedings</a:t>
            </a:r>
            <a:r>
              <a:rPr lang="en-US" altLang="zh-CN" sz="1200" kern="1200" dirty="0" smtClean="0">
                <a:solidFill>
                  <a:schemeClr val="tx1"/>
                </a:solidFill>
                <a:latin typeface="Times New Roman" pitchFamily="18" charset="0"/>
                <a:ea typeface="+mn-ea"/>
                <a:cs typeface="+mn-cs"/>
              </a:rPr>
              <a:t> of the 8th European Microwave Integrated Circuits Conference, 6 -8 Oct 2013,</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Lei Chen,"40GHz, 12% Tuning-Range , Fully Differential Low Phase-Noise LC </a:t>
            </a:r>
            <a:r>
              <a:rPr lang="en-US" altLang="zh-CN" sz="1200" kern="1200" dirty="0" err="1" smtClean="0">
                <a:solidFill>
                  <a:schemeClr val="tx1"/>
                </a:solidFill>
                <a:latin typeface="Times New Roman" pitchFamily="18" charset="0"/>
                <a:ea typeface="+mn-ea"/>
                <a:cs typeface="+mn-cs"/>
              </a:rPr>
              <a:t>VCO",Solid</a:t>
            </a:r>
            <a:r>
              <a:rPr lang="en-US" altLang="zh-CN" sz="1200" kern="1200" dirty="0" smtClean="0">
                <a:solidFill>
                  <a:schemeClr val="tx1"/>
                </a:solidFill>
                <a:latin typeface="Times New Roman" pitchFamily="18" charset="0"/>
                <a:ea typeface="+mn-ea"/>
                <a:cs typeface="+mn-cs"/>
              </a:rPr>
              <a:t>-State and Integrated Circuit Technology (ICSICT), 2012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err="1" smtClean="0">
                <a:solidFill>
                  <a:schemeClr val="tx1"/>
                </a:solidFill>
                <a:latin typeface="Times New Roman" pitchFamily="18" charset="0"/>
                <a:ea typeface="+mn-ea"/>
                <a:cs typeface="+mn-cs"/>
              </a:rPr>
              <a:t>Sorin</a:t>
            </a:r>
            <a:r>
              <a:rPr lang="en-US" altLang="zh-CN" sz="1200" kern="1200" dirty="0" smtClean="0">
                <a:solidFill>
                  <a:schemeClr val="tx1"/>
                </a:solidFill>
                <a:latin typeface="Times New Roman" pitchFamily="18" charset="0"/>
                <a:ea typeface="+mn-ea"/>
                <a:cs typeface="+mn-cs"/>
              </a:rPr>
              <a:t> P. </a:t>
            </a:r>
            <a:r>
              <a:rPr lang="en-US" altLang="zh-CN" sz="1200" kern="1200" dirty="0" err="1" smtClean="0">
                <a:solidFill>
                  <a:schemeClr val="tx1"/>
                </a:solidFill>
                <a:latin typeface="Times New Roman" pitchFamily="18" charset="0"/>
                <a:ea typeface="+mn-ea"/>
                <a:cs typeface="+mn-cs"/>
              </a:rPr>
              <a:t>Voinigescu,"A</a:t>
            </a:r>
            <a:r>
              <a:rPr lang="en-US" altLang="zh-CN" sz="1200" kern="1200" dirty="0" smtClean="0">
                <a:solidFill>
                  <a:schemeClr val="tx1"/>
                </a:solidFill>
                <a:latin typeface="Times New Roman" pitchFamily="18" charset="0"/>
                <a:ea typeface="+mn-ea"/>
                <a:cs typeface="+mn-cs"/>
              </a:rPr>
              <a:t> Study of </a:t>
            </a:r>
            <a:r>
              <a:rPr lang="en-US" altLang="zh-CN" sz="1200" kern="1200" dirty="0" err="1" smtClean="0">
                <a:solidFill>
                  <a:schemeClr val="tx1"/>
                </a:solidFill>
                <a:latin typeface="Times New Roman" pitchFamily="18" charset="0"/>
                <a:ea typeface="+mn-ea"/>
                <a:cs typeface="+mn-cs"/>
              </a:rPr>
              <a:t>SiGe</a:t>
            </a:r>
            <a:r>
              <a:rPr lang="en-US" altLang="zh-CN" sz="1200" kern="1200" dirty="0" smtClean="0">
                <a:solidFill>
                  <a:schemeClr val="tx1"/>
                </a:solidFill>
                <a:latin typeface="Times New Roman" pitchFamily="18" charset="0"/>
                <a:ea typeface="+mn-ea"/>
                <a:cs typeface="+mn-cs"/>
              </a:rPr>
              <a:t> HBT Signal Sources in the 220–330-GHz Range", IEEE JOURNAL OF SOLID-STATE CIRCUITS, VOL. 48, NO. 9, SEPTEMBER 2013</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Pei </a:t>
            </a:r>
            <a:r>
              <a:rPr lang="en-US" altLang="zh-CN" sz="1200" kern="1200" dirty="0" err="1" smtClean="0">
                <a:solidFill>
                  <a:schemeClr val="tx1"/>
                </a:solidFill>
                <a:latin typeface="Times New Roman" pitchFamily="18" charset="0"/>
                <a:ea typeface="+mn-ea"/>
                <a:cs typeface="+mn-cs"/>
              </a:rPr>
              <a:t>Zhou,"A</a:t>
            </a:r>
            <a:r>
              <a:rPr lang="en-US" altLang="zh-CN" sz="1200" kern="1200" dirty="0" smtClean="0">
                <a:solidFill>
                  <a:schemeClr val="tx1"/>
                </a:solidFill>
                <a:latin typeface="Times New Roman" pitchFamily="18" charset="0"/>
                <a:ea typeface="+mn-ea"/>
                <a:cs typeface="+mn-cs"/>
              </a:rPr>
              <a:t> Compact Optoelectronic Oscillator Based on an </a:t>
            </a:r>
            <a:r>
              <a:rPr lang="en-US" altLang="zh-CN" sz="1200" kern="1200" dirty="0" err="1" smtClean="0">
                <a:solidFill>
                  <a:schemeClr val="tx1"/>
                </a:solidFill>
                <a:latin typeface="Times New Roman" pitchFamily="18" charset="0"/>
                <a:ea typeface="+mn-ea"/>
                <a:cs typeface="+mn-cs"/>
              </a:rPr>
              <a:t>Electroabsorption</a:t>
            </a:r>
            <a:r>
              <a:rPr lang="en-US" altLang="zh-CN" sz="1200" kern="1200" dirty="0" smtClean="0">
                <a:solidFill>
                  <a:schemeClr val="tx1"/>
                </a:solidFill>
                <a:latin typeface="Times New Roman" pitchFamily="18" charset="0"/>
                <a:ea typeface="+mn-ea"/>
                <a:cs typeface="+mn-cs"/>
              </a:rPr>
              <a:t> Modulated </a:t>
            </a:r>
            <a:r>
              <a:rPr lang="en-US" altLang="zh-CN" sz="1200" kern="1200" dirty="0" err="1" smtClean="0">
                <a:solidFill>
                  <a:schemeClr val="tx1"/>
                </a:solidFill>
                <a:latin typeface="Times New Roman" pitchFamily="18" charset="0"/>
                <a:ea typeface="+mn-ea"/>
                <a:cs typeface="+mn-cs"/>
              </a:rPr>
              <a:t>Laser",IEEE</a:t>
            </a:r>
            <a:r>
              <a:rPr lang="en-US" altLang="zh-CN" sz="1200" kern="1200" dirty="0" smtClean="0">
                <a:solidFill>
                  <a:schemeClr val="tx1"/>
                </a:solidFill>
                <a:latin typeface="Times New Roman" pitchFamily="18" charset="0"/>
                <a:ea typeface="+mn-ea"/>
                <a:cs typeface="+mn-cs"/>
              </a:rPr>
              <a:t> PHOTONICS TECHNOLOGY LETTERS, VOL. 26, NO. 1, JANUARY 1, 2014</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Ma, S.,"A 75.7GHz to 102GHz rotary-traveling-wave VCO by tunable composite right/left hand T-line", Integrated Circuits Conference (CICC) 2013. </a:t>
            </a:r>
            <a:endParaRPr lang="zh-CN" altLang="zh-CN" sz="1200" kern="1200" dirty="0" smtClean="0">
              <a:solidFill>
                <a:schemeClr val="tx1"/>
              </a:solidFill>
              <a:latin typeface="Times New Roman" pitchFamily="18" charset="0"/>
              <a:ea typeface="+mn-ea"/>
              <a:cs typeface="+mn-cs"/>
            </a:endParaRPr>
          </a:p>
          <a:p>
            <a:pPr lvl="0"/>
            <a:r>
              <a:rPr lang="en-US" altLang="zh-CN" sz="1200" kern="1200" dirty="0" smtClean="0">
                <a:solidFill>
                  <a:schemeClr val="tx1"/>
                </a:solidFill>
                <a:latin typeface="Times New Roman" pitchFamily="18" charset="0"/>
                <a:ea typeface="+mn-ea"/>
                <a:cs typeface="+mn-cs"/>
              </a:rPr>
              <a:t>David </a:t>
            </a:r>
            <a:r>
              <a:rPr lang="en-US" altLang="zh-CN" sz="1200" kern="1200" dirty="0" err="1" smtClean="0">
                <a:solidFill>
                  <a:schemeClr val="tx1"/>
                </a:solidFill>
                <a:latin typeface="Times New Roman" pitchFamily="18" charset="0"/>
                <a:ea typeface="+mn-ea"/>
                <a:cs typeface="+mn-cs"/>
              </a:rPr>
              <a:t>Murphy,"A</a:t>
            </a:r>
            <a:r>
              <a:rPr lang="en-US" altLang="zh-CN" sz="1200" kern="1200" dirty="0" smtClean="0">
                <a:solidFill>
                  <a:schemeClr val="tx1"/>
                </a:solidFill>
                <a:latin typeface="Times New Roman" pitchFamily="18" charset="0"/>
                <a:ea typeface="+mn-ea"/>
                <a:cs typeface="+mn-cs"/>
              </a:rPr>
              <a:t> Low Phase Noise, Wideband and Compact CMOS PLL for Use in a Heterodyne 802.15.3c </a:t>
            </a:r>
            <a:r>
              <a:rPr lang="en-US" altLang="zh-CN" sz="1200" kern="1200" dirty="0" err="1" smtClean="0">
                <a:solidFill>
                  <a:schemeClr val="tx1"/>
                </a:solidFill>
                <a:latin typeface="Times New Roman" pitchFamily="18" charset="0"/>
                <a:ea typeface="+mn-ea"/>
                <a:cs typeface="+mn-cs"/>
              </a:rPr>
              <a:t>Transceiver",IEEE</a:t>
            </a:r>
            <a:r>
              <a:rPr lang="en-US" altLang="zh-CN" sz="1200" kern="1200" dirty="0" smtClean="0">
                <a:solidFill>
                  <a:schemeClr val="tx1"/>
                </a:solidFill>
                <a:latin typeface="Times New Roman" pitchFamily="18" charset="0"/>
                <a:ea typeface="+mn-ea"/>
                <a:cs typeface="+mn-cs"/>
              </a:rPr>
              <a:t> JOURNAL OF SOLID-STATE CIRCUITS, VOL. 46, NO. 7, JULY 2011</a:t>
            </a:r>
            <a:endParaRPr lang="zh-CN" altLang="zh-CN" sz="1200" kern="1200" dirty="0" smtClean="0">
              <a:solidFill>
                <a:schemeClr val="tx1"/>
              </a:solidFill>
              <a:latin typeface="Times New Roman" pitchFamily="18" charset="0"/>
              <a:ea typeface="+mn-ea"/>
              <a:cs typeface="+mn-cs"/>
            </a:endParaRPr>
          </a:p>
          <a:p>
            <a:endParaRPr lang="zh-CN" altLang="en-US" dirty="0"/>
          </a:p>
        </p:txBody>
      </p:sp>
      <p:sp>
        <p:nvSpPr>
          <p:cNvPr id="4" name="日期占位符 3"/>
          <p:cNvSpPr>
            <a:spLocks noGrp="1"/>
          </p:cNvSpPr>
          <p:nvPr>
            <p:ph type="dt" idx="10"/>
          </p:nvPr>
        </p:nvSpPr>
        <p:spPr/>
        <p:txBody>
          <a:bodyPr/>
          <a:lstStyle/>
          <a:p>
            <a:pPr>
              <a:defRPr/>
            </a:pPr>
            <a:r>
              <a:rPr lang="en-US" altLang="zh-CN" smtClean="0"/>
              <a:t>&lt;month year&gt;</a:t>
            </a:r>
            <a:endParaRPr lang="en-US" altLang="zh-CN"/>
          </a:p>
        </p:txBody>
      </p:sp>
      <p:sp>
        <p:nvSpPr>
          <p:cNvPr id="5" name="页脚占位符 4"/>
          <p:cNvSpPr>
            <a:spLocks noGrp="1"/>
          </p:cNvSpPr>
          <p:nvPr>
            <p:ph type="ftr" sz="quarter" idx="11"/>
          </p:nvPr>
        </p:nvSpPr>
        <p:spPr/>
        <p:txBody>
          <a:bodyPr/>
          <a:lstStyle/>
          <a:p>
            <a:pPr lvl="4">
              <a:defRPr/>
            </a:pPr>
            <a:r>
              <a:rPr lang="en-US" altLang="zh-CN" smtClean="0"/>
              <a:t>&lt;author&gt;, &lt;company&gt;</a:t>
            </a:r>
            <a:endParaRPr lang="en-US" altLang="zh-CN"/>
          </a:p>
        </p:txBody>
      </p:sp>
      <p:sp>
        <p:nvSpPr>
          <p:cNvPr id="6" name="灯片编号占位符 5"/>
          <p:cNvSpPr>
            <a:spLocks noGrp="1"/>
          </p:cNvSpPr>
          <p:nvPr>
            <p:ph type="sldNum" sz="quarter" idx="12"/>
          </p:nvPr>
        </p:nvSpPr>
        <p:spPr/>
        <p:txBody>
          <a:bodyPr/>
          <a:lstStyle/>
          <a:p>
            <a:pPr>
              <a:defRPr/>
            </a:pPr>
            <a:r>
              <a:rPr lang="en-US" altLang="zh-CN" smtClean="0"/>
              <a:t>Page </a:t>
            </a:r>
            <a:fld id="{1B76384E-B173-4143-93E6-762FE22C5C82}" type="slidenum">
              <a:rPr lang="en-US" altLang="zh-CN" smtClean="0"/>
              <a:pPr>
                <a:defRPr/>
              </a:pPr>
              <a:t>6</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幻灯片图像占位符 1"/>
          <p:cNvSpPr>
            <a:spLocks noGrp="1" noRot="1" noChangeAspect="1" noTextEdit="1"/>
          </p:cNvSpPr>
          <p:nvPr>
            <p:ph type="sldImg"/>
          </p:nvPr>
        </p:nvSpPr>
        <p:spPr bwMode="auto">
          <a:xfrm>
            <a:off x="1154113" y="700088"/>
            <a:ext cx="4625975" cy="3470275"/>
          </a:xfrm>
          <a:noFill/>
          <a:ln>
            <a:solidFill>
              <a:srgbClr val="000000"/>
            </a:solidFill>
            <a:miter lim="800000"/>
            <a:headEnd/>
            <a:tailEnd/>
          </a:ln>
        </p:spPr>
      </p:sp>
      <p:sp>
        <p:nvSpPr>
          <p:cNvPr id="108547" name="备注占位符 2"/>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altLang="zh-CN" dirty="0" smtClean="0"/>
              <a:t>IEEE </a:t>
            </a:r>
            <a:r>
              <a:rPr lang="en-US" altLang="zh-CN" dirty="0" err="1" smtClean="0"/>
              <a:t>Xplore</a:t>
            </a:r>
            <a:r>
              <a:rPr lang="en-US" altLang="zh-CN" dirty="0" smtClean="0"/>
              <a:t> </a:t>
            </a:r>
            <a:r>
              <a:rPr lang="en-US" altLang="zh-CN" dirty="0" err="1" smtClean="0"/>
              <a:t>DownloadPhase</a:t>
            </a:r>
            <a:r>
              <a:rPr lang="en-US" altLang="zh-CN" dirty="0" smtClean="0"/>
              <a:t> Noise Analysis of the OFDM Communication System.pdf</a:t>
            </a:r>
            <a:endParaRPr lang="zh-CN" altLang="en-US" dirty="0" smtClean="0"/>
          </a:p>
        </p:txBody>
      </p:sp>
      <p:sp>
        <p:nvSpPr>
          <p:cNvPr id="108548" name="页眉占位符 3"/>
          <p:cNvSpPr>
            <a:spLocks noGrp="1"/>
          </p:cNvSpPr>
          <p:nvPr>
            <p:ph type="hdr" sz="quarter"/>
          </p:nvPr>
        </p:nvSpPr>
        <p:spPr bwMode="auto">
          <a:xfrm>
            <a:off x="3467100" y="98425"/>
            <a:ext cx="2814638" cy="215444"/>
          </a:xfrm>
          <a:noFill/>
          <a:ln>
            <a:miter lim="800000"/>
            <a:headEnd/>
            <a:tailEnd/>
          </a:ln>
        </p:spPr>
        <p:txBody>
          <a:bodyPr wrap="square" numCol="1" anchor="t" anchorCtr="0" compatLnSpc="1">
            <a:prstTxWarp prst="textNoShape">
              <a:avLst/>
            </a:prstTxWarp>
          </a:bodyPr>
          <a:lstStyle/>
          <a:p>
            <a:r>
              <a:rPr lang="en-US" altLang="zh-CN" smtClean="0"/>
              <a:t>doc.: IEEE 802.11-07/xxxxr0</a:t>
            </a:r>
          </a:p>
        </p:txBody>
      </p:sp>
      <p:sp>
        <p:nvSpPr>
          <p:cNvPr id="108549" name="日期占位符 4"/>
          <p:cNvSpPr>
            <a:spLocks noGrp="1"/>
          </p:cNvSpPr>
          <p:nvPr>
            <p:ph type="dt" sz="quarter" idx="1"/>
          </p:nvPr>
        </p:nvSpPr>
        <p:spPr bwMode="auto">
          <a:xfrm>
            <a:off x="654050" y="98425"/>
            <a:ext cx="2736850" cy="215444"/>
          </a:xfrm>
          <a:noFill/>
          <a:ln>
            <a:miter lim="800000"/>
            <a:headEnd/>
            <a:tailEnd/>
          </a:ln>
        </p:spPr>
        <p:txBody>
          <a:bodyPr wrap="square" numCol="1" anchor="t" anchorCtr="0" compatLnSpc="1">
            <a:prstTxWarp prst="textNoShape">
              <a:avLst/>
            </a:prstTxWarp>
          </a:bodyPr>
          <a:lstStyle/>
          <a:p>
            <a:r>
              <a:rPr lang="en-US" altLang="zh-CN" smtClean="0"/>
              <a:t>Month Year</a:t>
            </a:r>
          </a:p>
        </p:txBody>
      </p:sp>
      <p:sp>
        <p:nvSpPr>
          <p:cNvPr id="108550" name="页脚占位符 5"/>
          <p:cNvSpPr>
            <a:spLocks noGrp="1"/>
          </p:cNvSpPr>
          <p:nvPr>
            <p:ph type="ftr" sz="quarter" idx="4"/>
          </p:nvPr>
        </p:nvSpPr>
        <p:spPr bwMode="auto">
          <a:xfrm>
            <a:off x="3771900" y="8985250"/>
            <a:ext cx="2509838" cy="184666"/>
          </a:xfrm>
          <a:noFill/>
          <a:ln>
            <a:miter lim="800000"/>
            <a:headEnd/>
            <a:tailEnd/>
          </a:ln>
        </p:spPr>
        <p:txBody>
          <a:bodyPr wrap="square" numCol="1" anchorCtr="0" compatLnSpc="1">
            <a:prstTxWarp prst="textNoShape">
              <a:avLst/>
            </a:prstTxWarp>
          </a:bodyPr>
          <a:lstStyle/>
          <a:p>
            <a:pPr lvl="4"/>
            <a:r>
              <a:rPr lang="en-US" altLang="zh-CN"/>
              <a:t>Vinko Erceg, Broadcom</a:t>
            </a:r>
          </a:p>
        </p:txBody>
      </p:sp>
      <p:sp>
        <p:nvSpPr>
          <p:cNvPr id="108551" name="灯片编号占位符 6"/>
          <p:cNvSpPr>
            <a:spLocks noGrp="1"/>
          </p:cNvSpPr>
          <p:nvPr>
            <p:ph type="sldNum" sz="quarter" idx="5"/>
          </p:nvPr>
        </p:nvSpPr>
        <p:spPr bwMode="auto">
          <a:xfrm>
            <a:off x="2933700" y="8985250"/>
            <a:ext cx="801688" cy="184666"/>
          </a:xfrm>
          <a:noFill/>
          <a:ln>
            <a:miter lim="800000"/>
            <a:headEnd/>
            <a:tailEnd/>
          </a:ln>
        </p:spPr>
        <p:txBody>
          <a:bodyPr wrap="square" numCol="1" anchorCtr="0" compatLnSpc="1">
            <a:prstTxWarp prst="textNoShape">
              <a:avLst/>
            </a:prstTxWarp>
          </a:bodyPr>
          <a:lstStyle/>
          <a:p>
            <a:r>
              <a:rPr lang="en-US" altLang="zh-CN" smtClean="0"/>
              <a:t>Page </a:t>
            </a:r>
            <a:fld id="{1225A042-C7A9-4EB5-AD1C-64C35C350AED}" type="slidenum">
              <a:rPr lang="en-US" altLang="zh-CN" smtClean="0"/>
              <a:pPr/>
              <a:t>9</a:t>
            </a:fld>
            <a:endParaRPr lang="en-US"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幻灯片图像占位符 1"/>
          <p:cNvSpPr>
            <a:spLocks noGrp="1" noRot="1" noChangeAspect="1" noTextEdit="1"/>
          </p:cNvSpPr>
          <p:nvPr>
            <p:ph type="sldImg"/>
          </p:nvPr>
        </p:nvSpPr>
        <p:spPr bwMode="auto">
          <a:xfrm>
            <a:off x="1154113" y="701675"/>
            <a:ext cx="4625975" cy="3468688"/>
          </a:xfrm>
          <a:noFill/>
          <a:ln>
            <a:solidFill>
              <a:srgbClr val="000000"/>
            </a:solidFill>
            <a:miter lim="800000"/>
            <a:headEnd/>
            <a:tailEnd/>
          </a:ln>
        </p:spPr>
      </p:sp>
      <p:sp>
        <p:nvSpPr>
          <p:cNvPr id="109571" name="备注占位符 2"/>
          <p:cNvSpPr>
            <a:spLocks noGrp="1"/>
          </p:cNvSpPr>
          <p:nvPr>
            <p:ph type="body" idx="1"/>
          </p:nvPr>
        </p:nvSpPr>
        <p:spPr bwMode="auto">
          <a:noFill/>
        </p:spPr>
        <p:txBody>
          <a:bodyPr wrap="square" numCol="1" anchor="t" anchorCtr="0" compatLnSpc="1">
            <a:prstTxWarp prst="textNoShape">
              <a:avLst/>
            </a:prstTxWarp>
          </a:bodyPr>
          <a:lstStyle/>
          <a:p>
            <a:pPr defTabSz="926470" eaLnBrk="1" hangingPunct="1"/>
            <a:endParaRPr lang="zh-CN" altLang="en-US" dirty="0" smtClean="0"/>
          </a:p>
        </p:txBody>
      </p:sp>
      <p:sp>
        <p:nvSpPr>
          <p:cNvPr id="109572" name="灯片编号占位符 3"/>
          <p:cNvSpPr>
            <a:spLocks noGrp="1"/>
          </p:cNvSpPr>
          <p:nvPr>
            <p:ph type="sldNum" sz="quarter" idx="5"/>
          </p:nvPr>
        </p:nvSpPr>
        <p:spPr bwMode="auto">
          <a:xfrm>
            <a:off x="2933700" y="8985250"/>
            <a:ext cx="801688" cy="184666"/>
          </a:xfrm>
          <a:noFill/>
          <a:ln>
            <a:miter lim="800000"/>
            <a:headEnd/>
            <a:tailEnd/>
          </a:ln>
        </p:spPr>
        <p:txBody>
          <a:bodyPr wrap="square" numCol="1" anchorCtr="0" compatLnSpc="1">
            <a:prstTxWarp prst="textNoShape">
              <a:avLst/>
            </a:prstTxWarp>
          </a:bodyPr>
          <a:lstStyle/>
          <a:p>
            <a:fld id="{2F58F60B-B9DC-45B6-85CD-466C13B8E26E}" type="slidenum">
              <a:rPr lang="zh-CN" altLang="en-US" smtClean="0"/>
              <a:pPr/>
              <a:t>10</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January 2014</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B6259CAC-ECAD-456E-A4EB-314823C2361A}"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January 2014</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5CC63C60-C496-46ED-8930-A6AAD61DA3BC}"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January 2014</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1EBFE303-E003-42DD-BE43-FED5828C01E8}" type="slidenum">
              <a:rPr lang="en-US" altLang="zh-CN"/>
              <a:pPr>
                <a:defRPr/>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dirty="0" smtClean="0"/>
              <a:t>January 2014</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dirty="0" err="1"/>
              <a:t>Cai</a:t>
            </a:r>
            <a:r>
              <a:rPr lang="en-US" altLang="zh-CN" dirty="0"/>
              <a:t> </a:t>
            </a:r>
            <a:r>
              <a:rPr lang="en-US" altLang="zh-CN" dirty="0" err="1"/>
              <a:t>Yunlong</a:t>
            </a:r>
            <a:r>
              <a:rPr lang="en-US" altLang="zh-CN" dirty="0"/>
              <a:t>, </a:t>
            </a:r>
            <a:r>
              <a:rPr lang="en-US" altLang="zh-CN" dirty="0" err="1"/>
              <a:t>Huawei</a:t>
            </a:r>
            <a:endParaRPr lang="en-US" altLang="zh-CN"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dirty="0"/>
              <a:t>Slide </a:t>
            </a:r>
            <a:fld id="{35424D16-11F1-48D0-B55B-D5CBE4EEA0BD}" type="slidenum">
              <a:rPr lang="en-US" altLang="zh-CN"/>
              <a:pPr>
                <a:defRPr/>
              </a:pPr>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zh-CN" smtClean="0"/>
              <a:t>January 2014</a:t>
            </a:r>
            <a:endParaRPr lang="en-US" altLang="zh-CN"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zh-CN"/>
              <a:t>Slide </a:t>
            </a:r>
            <a:fld id="{2C3150C0-A9C1-43B8-9423-720DC18CAA73}"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January 2014</a:t>
            </a:r>
            <a:endParaRPr lang="en-US" altLang="zh-CN"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384373A5-6D36-40CC-93D2-20F6721E329B}"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zh-CN" smtClean="0"/>
              <a:t>January 2014</a:t>
            </a:r>
            <a:endParaRPr lang="en-US" altLang="zh-CN"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zh-CN"/>
              <a:t>Slide </a:t>
            </a:r>
            <a:fld id="{0D02F958-F9C6-47BB-8CD0-451482D5BDC2}"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zh-CN" smtClean="0"/>
              <a:t>January 2014</a:t>
            </a:r>
            <a:endParaRPr lang="en-US" altLang="zh-CN"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zh-CN" dirty="0"/>
              <a:t>Slide </a:t>
            </a:r>
            <a:fld id="{5D795196-415F-4E52-869E-1F2C08F3BF4A}" type="slidenum">
              <a:rPr lang="en-US" altLang="zh-CN"/>
              <a:pPr>
                <a:defRPr/>
              </a:pPr>
              <a:t>‹#›</a:t>
            </a:fld>
            <a:endParaRPr lang="en-US" altLang="zh-C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zh-CN" smtClean="0"/>
              <a:t>January 2014</a:t>
            </a:r>
            <a:endParaRPr lang="en-US" altLang="zh-CN"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zh-CN"/>
              <a:t>Slide </a:t>
            </a:r>
            <a:fld id="{451E02C5-96B2-46A8-A0C3-3B8F2668570C}"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5" name="Rectangle 7"/>
          <p:cNvSpPr>
            <a:spLocks noChangeArrowheads="1"/>
          </p:cNvSpPr>
          <p:nvPr/>
        </p:nvSpPr>
        <p:spPr bwMode="auto">
          <a:xfrm>
            <a:off x="2514600" y="376238"/>
            <a:ext cx="5943600" cy="430212"/>
          </a:xfrm>
          <a:prstGeom prst="rect">
            <a:avLst/>
          </a:prstGeom>
          <a:noFill/>
          <a:ln w="9525">
            <a:noFill/>
            <a:miter lim="800000"/>
            <a:headEnd/>
            <a:tailEnd/>
          </a:ln>
          <a:effectLst/>
        </p:spPr>
        <p:txBody>
          <a:bodyPr lIns="0" tIns="0" rIns="0" bIns="0" anchor="b">
            <a:spAutoFit/>
          </a:bodyPr>
          <a:lstStyle/>
          <a:p>
            <a:pPr lvl="4" algn="r" eaLnBrk="0" hangingPunct="0">
              <a:defRPr/>
            </a:pPr>
            <a:r>
              <a:rPr lang="en-US" altLang="zh-CN" sz="1400" b="1" dirty="0"/>
              <a:t>doc.:</a:t>
            </a:r>
          </a:p>
          <a:p>
            <a:pPr lvl="4" algn="r" eaLnBrk="0" hangingPunct="0">
              <a:defRPr/>
            </a:pPr>
            <a:endParaRPr lang="en-US" altLang="zh-CN" sz="1400" b="1" dirty="0"/>
          </a:p>
        </p:txBody>
      </p:sp>
      <p:sp>
        <p:nvSpPr>
          <p:cNvPr id="6"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7"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ltLang="zh-CN"/>
              <a:t>Submission</a:t>
            </a:r>
          </a:p>
        </p:txBody>
      </p:sp>
      <p:sp>
        <p:nvSpPr>
          <p:cNvPr id="8"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9" name="日期占位符 4"/>
          <p:cNvSpPr>
            <a:spLocks noGrp="1"/>
          </p:cNvSpPr>
          <p:nvPr>
            <p:ph type="dt" sz="half" idx="10"/>
          </p:nvPr>
        </p:nvSpPr>
        <p:spPr/>
        <p:txBody>
          <a:bodyPr/>
          <a:lstStyle>
            <a:lvl1pPr>
              <a:defRPr smtClean="0"/>
            </a:lvl1pPr>
          </a:lstStyle>
          <a:p>
            <a:pPr>
              <a:defRPr/>
            </a:pPr>
            <a:r>
              <a:rPr lang="en-US" altLang="zh-CN" smtClean="0"/>
              <a:t>January 2014</a:t>
            </a:r>
            <a:endParaRPr lang="en-US" altLang="zh-CN" dirty="0"/>
          </a:p>
        </p:txBody>
      </p:sp>
      <p:sp>
        <p:nvSpPr>
          <p:cNvPr id="10" name="页脚占位符 5"/>
          <p:cNvSpPr>
            <a:spLocks noGrp="1"/>
          </p:cNvSpPr>
          <p:nvPr>
            <p:ph type="ftr" sz="quarter" idx="11"/>
          </p:nvPr>
        </p:nvSpPr>
        <p:spPr/>
        <p:txBody>
          <a:bodyPr/>
          <a:lstStyle>
            <a:lvl1pPr>
              <a:defRPr smtClean="0"/>
            </a:lvl1pPr>
          </a:lstStyle>
          <a:p>
            <a:pPr>
              <a:defRPr/>
            </a:pPr>
            <a:r>
              <a:rPr lang="en-US" altLang="zh-CN"/>
              <a:t>Cai Yunlong, Huawei</a:t>
            </a:r>
            <a:endParaRPr lang="en-US" altLang="zh-CN" dirty="0"/>
          </a:p>
        </p:txBody>
      </p:sp>
      <p:sp>
        <p:nvSpPr>
          <p:cNvPr id="11" name="灯片编号占位符 6"/>
          <p:cNvSpPr>
            <a:spLocks noGrp="1"/>
          </p:cNvSpPr>
          <p:nvPr>
            <p:ph type="sldNum" sz="quarter" idx="12"/>
          </p:nvPr>
        </p:nvSpPr>
        <p:spPr/>
        <p:txBody>
          <a:bodyPr/>
          <a:lstStyle>
            <a:lvl1pPr>
              <a:defRPr/>
            </a:lvl1pPr>
          </a:lstStyle>
          <a:p>
            <a:pPr>
              <a:defRPr/>
            </a:pPr>
            <a:r>
              <a:rPr lang="en-US" altLang="zh-CN"/>
              <a:t>Slide </a:t>
            </a:r>
            <a:fld id="{0FCCDEBF-F38E-4E87-B5C6-32863AB2D6D3}"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zh-CN" smtClean="0"/>
              <a:t>January 2014</a:t>
            </a:r>
            <a:endParaRPr lang="en-US" altLang="zh-CN"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CN"/>
              <a:t>Cai Yunlong,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zh-CN"/>
              <a:t>Slide </a:t>
            </a:r>
            <a:fld id="{F73AF081-B960-4D29-8FAF-E04C6A7076F2}"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smtClean="0">
                <a:ea typeface="宋体" charset="-122"/>
              </a:defRPr>
            </a:lvl1pPr>
          </a:lstStyle>
          <a:p>
            <a:pPr>
              <a:defRPr/>
            </a:pPr>
            <a:r>
              <a:rPr lang="en-US" altLang="zh-CN" dirty="0" smtClean="0"/>
              <a:t>January 2014</a:t>
            </a:r>
            <a:endParaRPr lang="en-US" altLang="zh-CN"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dirty="0" err="1" smtClean="0">
                <a:ea typeface="宋体" charset="-122"/>
              </a:defRPr>
            </a:lvl1pPr>
          </a:lstStyle>
          <a:p>
            <a:pPr>
              <a:defRPr/>
            </a:pPr>
            <a:r>
              <a:rPr lang="en-US" altLang="zh-CN"/>
              <a:t>Cai Yunlong,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ea typeface="宋体" charset="-122"/>
              </a:defRPr>
            </a:lvl1pPr>
          </a:lstStyle>
          <a:p>
            <a:pPr>
              <a:defRPr/>
            </a:pPr>
            <a:r>
              <a:rPr lang="en-US" altLang="zh-CN"/>
              <a:t>Slide </a:t>
            </a:r>
            <a:fld id="{DA2F1181-88CE-4FD6-8300-A02C3634356B}" type="slidenum">
              <a:rPr lang="en-US" altLang="zh-CN"/>
              <a:pPr>
                <a:defRPr/>
              </a:pPr>
              <a:t>‹#›</a:t>
            </a:fld>
            <a:endParaRPr lang="en-US" altLang="zh-CN"/>
          </a:p>
        </p:txBody>
      </p:sp>
      <p:sp>
        <p:nvSpPr>
          <p:cNvPr id="1031" name="Rectangle 7"/>
          <p:cNvSpPr>
            <a:spLocks noChangeArrowheads="1"/>
          </p:cNvSpPr>
          <p:nvPr/>
        </p:nvSpPr>
        <p:spPr bwMode="auto">
          <a:xfrm>
            <a:off x="2514600" y="375563"/>
            <a:ext cx="5943600" cy="430887"/>
          </a:xfrm>
          <a:prstGeom prst="rect">
            <a:avLst/>
          </a:prstGeom>
          <a:noFill/>
          <a:ln w="9525">
            <a:noFill/>
            <a:miter lim="800000"/>
            <a:headEnd/>
            <a:tailEnd/>
          </a:ln>
          <a:effectLst/>
        </p:spPr>
        <p:txBody>
          <a:bodyPr lIns="0" tIns="0" rIns="0" bIns="0" anchor="b">
            <a:spAutoFit/>
          </a:bodyPr>
          <a:lstStyle/>
          <a:p>
            <a:pPr lvl="4" algn="r" eaLnBrk="0" hangingPunct="0"/>
            <a:r>
              <a:rPr lang="en-US" altLang="zh-CN" sz="1400" b="1" dirty="0" smtClean="0"/>
              <a:t>Doc. </a:t>
            </a:r>
            <a:r>
              <a:rPr lang="en-US" altLang="zh-CN" sz="1400" b="1" dirty="0" smtClean="0"/>
              <a:t>:</a:t>
            </a:r>
            <a:r>
              <a:rPr lang="en-US" altLang="zh-CN" sz="1400" b="1" dirty="0" smtClean="0"/>
              <a:t> 15-14-0021-00-0thz</a:t>
            </a:r>
            <a:endParaRPr lang="en-US" altLang="zh-CN" sz="1400" b="1" dirty="0"/>
          </a:p>
          <a:p>
            <a:pPr lvl="4" algn="r" eaLnBrk="0" hangingPunct="0"/>
            <a:endParaRPr lang="en-US" altLang="zh-CN"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pPr eaLnBrk="0" hangingPunct="0">
              <a:defRPr/>
            </a:pPr>
            <a:r>
              <a:rPr lang="en-US" altLang="zh-CN"/>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zh-CN" altLang="en-US">
              <a:ea typeface="+mn-ea"/>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60" r:id="rId8"/>
    <p:sldLayoutId id="2147483652" r:id="rId9"/>
    <p:sldLayoutId id="2147483651" r:id="rId10"/>
    <p:sldLayoutId id="2147483650"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wmf"/></Relationships>
</file>

<file path=ppt/slides/_rels/slide6.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hyperlink" Target="http://www.qsl.net/va3iul/Frequency_Multipliers/Frequency_Multipliers.pdf" TargetMode="Externa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灯片编号占位符 3"/>
          <p:cNvSpPr>
            <a:spLocks noGrp="1"/>
          </p:cNvSpPr>
          <p:nvPr>
            <p:ph type="sldNum" sz="quarter" idx="12"/>
          </p:nvPr>
        </p:nvSpPr>
        <p:spPr>
          <a:xfrm>
            <a:off x="4394200" y="6475413"/>
            <a:ext cx="431800" cy="184150"/>
          </a:xfrm>
          <a:noFill/>
        </p:spPr>
        <p:txBody>
          <a:bodyPr/>
          <a:lstStyle/>
          <a:p>
            <a:r>
              <a:rPr lang="en-US" altLang="zh-CN" smtClean="0">
                <a:cs typeface="Times New Roman" pitchFamily="18" charset="0"/>
              </a:rPr>
              <a:t>Slide </a:t>
            </a:r>
            <a:fld id="{BC85A827-77E8-4F8B-BD18-14E07ABD3074}" type="slidenum">
              <a:rPr lang="en-US" altLang="zh-CN" smtClean="0">
                <a:cs typeface="Times New Roman" pitchFamily="18" charset="0"/>
              </a:rPr>
              <a:pPr/>
              <a:t>1</a:t>
            </a:fld>
            <a:endParaRPr lang="en-US" altLang="zh-CN" smtClean="0">
              <a:cs typeface="Times New Roman" pitchFamily="18" charset="0"/>
            </a:endParaRPr>
          </a:p>
        </p:txBody>
      </p:sp>
      <p:sp>
        <p:nvSpPr>
          <p:cNvPr id="27651" name="Rectangle 3"/>
          <p:cNvSpPr>
            <a:spLocks noChangeArrowheads="1"/>
          </p:cNvSpPr>
          <p:nvPr/>
        </p:nvSpPr>
        <p:spPr bwMode="auto">
          <a:xfrm>
            <a:off x="152400" y="609600"/>
            <a:ext cx="8991600" cy="4862870"/>
          </a:xfrm>
          <a:prstGeom prst="rect">
            <a:avLst/>
          </a:prstGeom>
          <a:noFill/>
          <a:ln w="12700">
            <a:noFill/>
            <a:miter lim="800000"/>
            <a:headEnd type="none" w="sm" len="sm"/>
            <a:tailEnd type="none" w="sm" len="sm"/>
          </a:ln>
          <a:effectLst/>
        </p:spPr>
        <p:txBody>
          <a:bodyPr>
            <a:spAutoFit/>
          </a:bodyPr>
          <a:lstStyle/>
          <a:p>
            <a:pPr algn="ctr" eaLnBrk="0" hangingPunct="0">
              <a:defRPr/>
            </a:pPr>
            <a:r>
              <a:rPr lang="en-US" altLang="zh-CN" sz="1800" b="1" u="sng" dirty="0">
                <a:solidFill>
                  <a:schemeClr val="tx2"/>
                </a:solidFill>
                <a:effectLst>
                  <a:outerShdw blurRad="38100" dist="38100" dir="2700000" algn="tl">
                    <a:srgbClr val="C0C0C0"/>
                  </a:outerShdw>
                </a:effectLst>
                <a:cs typeface="Times New Roman" pitchFamily="18" charset="0"/>
              </a:rPr>
              <a:t>Project: IEEE P802.15 Working Group for Wireless Personal Area Networks (WPANs)</a:t>
            </a:r>
            <a:endParaRPr lang="en-US" altLang="zh-CN" sz="1600" b="1" dirty="0">
              <a:solidFill>
                <a:schemeClr val="tx2"/>
              </a:solidFill>
              <a:cs typeface="Times New Roman" pitchFamily="18" charset="0"/>
            </a:endParaRPr>
          </a:p>
          <a:p>
            <a:pPr eaLnBrk="0" hangingPunct="0">
              <a:defRPr/>
            </a:pPr>
            <a:endParaRPr lang="en-US" altLang="zh-CN" sz="1600" dirty="0">
              <a:solidFill>
                <a:schemeClr val="tx2"/>
              </a:solidFill>
              <a:cs typeface="Times New Roman" pitchFamily="18" charset="0"/>
            </a:endParaRPr>
          </a:p>
          <a:p>
            <a:pPr eaLnBrk="0" hangingPunct="0">
              <a:defRPr/>
            </a:pPr>
            <a:r>
              <a:rPr lang="en-US" altLang="zh-CN" sz="1600" b="1" dirty="0">
                <a:solidFill>
                  <a:schemeClr val="tx2"/>
                </a:solidFill>
                <a:cs typeface="Times New Roman" pitchFamily="18" charset="0"/>
              </a:rPr>
              <a:t>Submission Title:</a:t>
            </a:r>
            <a:r>
              <a:rPr lang="en-US" altLang="zh-CN" sz="1600" dirty="0">
                <a:solidFill>
                  <a:schemeClr val="tx2"/>
                </a:solidFill>
                <a:cs typeface="Times New Roman" pitchFamily="18" charset="0"/>
              </a:rPr>
              <a:t> </a:t>
            </a:r>
            <a:r>
              <a:rPr lang="en-US" altLang="zh-CN" sz="1600" dirty="0" smtClean="0">
                <a:solidFill>
                  <a:schemeClr val="tx2"/>
                </a:solidFill>
                <a:cs typeface="Times New Roman" pitchFamily="18" charset="0"/>
              </a:rPr>
              <a:t> The Challenge of  Phase Noise  in 100Gb/s  Express</a:t>
            </a:r>
            <a:endParaRPr lang="en-US" altLang="zh-CN" sz="1600" dirty="0">
              <a:solidFill>
                <a:schemeClr val="tx2"/>
              </a:solidFill>
              <a:cs typeface="Times New Roman" pitchFamily="18" charset="0"/>
            </a:endParaRPr>
          </a:p>
          <a:p>
            <a:pPr eaLnBrk="0" hangingPunct="0">
              <a:defRPr/>
            </a:pPr>
            <a:r>
              <a:rPr lang="en-US" altLang="zh-CN" sz="1600" b="1" dirty="0">
                <a:solidFill>
                  <a:schemeClr val="tx2"/>
                </a:solidFill>
                <a:cs typeface="Times New Roman" pitchFamily="18" charset="0"/>
              </a:rPr>
              <a:t>Date Submitted:</a:t>
            </a:r>
            <a:endParaRPr lang="en-US" altLang="zh-CN" sz="1600" dirty="0">
              <a:solidFill>
                <a:schemeClr val="tx2"/>
              </a:solidFill>
              <a:cs typeface="Times New Roman" pitchFamily="18" charset="0"/>
            </a:endParaRPr>
          </a:p>
          <a:p>
            <a:pPr eaLnBrk="0" hangingPunct="0">
              <a:defRPr/>
            </a:pPr>
            <a:r>
              <a:rPr lang="en-US" altLang="zh-CN" sz="1600" b="1" dirty="0">
                <a:solidFill>
                  <a:schemeClr val="tx2"/>
                </a:solidFill>
                <a:cs typeface="Times New Roman" pitchFamily="18" charset="0"/>
              </a:rPr>
              <a:t>Source:</a:t>
            </a:r>
            <a:r>
              <a:rPr lang="en-US" altLang="zh-CN" sz="1600" dirty="0">
                <a:solidFill>
                  <a:schemeClr val="tx2"/>
                </a:solidFill>
                <a:cs typeface="Times New Roman" pitchFamily="18" charset="0"/>
              </a:rPr>
              <a:t> </a:t>
            </a:r>
            <a:r>
              <a:rPr lang="en-US" altLang="zh-CN" sz="1600" b="1" dirty="0" err="1">
                <a:cs typeface="Times New Roman" pitchFamily="18" charset="0"/>
              </a:rPr>
              <a:t>Cai</a:t>
            </a:r>
            <a:r>
              <a:rPr lang="en-US" altLang="zh-CN" sz="1600" b="1" dirty="0">
                <a:cs typeface="Times New Roman" pitchFamily="18" charset="0"/>
              </a:rPr>
              <a:t> </a:t>
            </a:r>
            <a:r>
              <a:rPr lang="en-US" altLang="zh-CN" sz="1600" b="1" dirty="0" err="1">
                <a:cs typeface="Times New Roman" pitchFamily="18" charset="0"/>
              </a:rPr>
              <a:t>Yunlong</a:t>
            </a:r>
            <a:r>
              <a:rPr lang="en-US" altLang="zh-CN" sz="1600" b="1" dirty="0">
                <a:cs typeface="Times New Roman" pitchFamily="18" charset="0"/>
              </a:rPr>
              <a:t>, </a:t>
            </a:r>
            <a:r>
              <a:rPr lang="en-US" altLang="zh-CN" sz="1600" b="1" dirty="0" err="1">
                <a:cs typeface="Times New Roman" pitchFamily="18" charset="0"/>
              </a:rPr>
              <a:t>Huawei</a:t>
            </a:r>
            <a:endParaRPr lang="en-US" altLang="zh-CN" sz="1600" b="1" dirty="0">
              <a:cs typeface="Times New Roman" pitchFamily="18" charset="0"/>
            </a:endParaRPr>
          </a:p>
          <a:p>
            <a:pPr eaLnBrk="0" hangingPunct="0">
              <a:defRPr/>
            </a:pPr>
            <a:r>
              <a:rPr lang="en-US" altLang="zh-CN" sz="1600" dirty="0">
                <a:solidFill>
                  <a:schemeClr val="tx2"/>
                </a:solidFill>
                <a:cs typeface="Times New Roman" pitchFamily="18" charset="0"/>
              </a:rPr>
              <a:t>Address:  </a:t>
            </a:r>
            <a:r>
              <a:rPr lang="en-US" altLang="zh-CN" sz="1600" dirty="0" err="1">
                <a:solidFill>
                  <a:schemeClr val="tx2"/>
                </a:solidFill>
                <a:cs typeface="Times New Roman" pitchFamily="18" charset="0"/>
              </a:rPr>
              <a:t>Huawei</a:t>
            </a:r>
            <a:r>
              <a:rPr lang="en-US" altLang="zh-CN" sz="1600" dirty="0">
                <a:solidFill>
                  <a:schemeClr val="tx2"/>
                </a:solidFill>
                <a:cs typeface="Times New Roman" pitchFamily="18" charset="0"/>
              </a:rPr>
              <a:t> Building,  No.3 </a:t>
            </a:r>
            <a:r>
              <a:rPr lang="en-US" altLang="zh-CN" sz="1600" dirty="0" err="1">
                <a:solidFill>
                  <a:schemeClr val="tx2"/>
                </a:solidFill>
                <a:cs typeface="Times New Roman" pitchFamily="18" charset="0"/>
              </a:rPr>
              <a:t>Xinxi</a:t>
            </a:r>
            <a:r>
              <a:rPr lang="en-US" altLang="zh-CN" sz="1600" dirty="0">
                <a:solidFill>
                  <a:schemeClr val="tx2"/>
                </a:solidFill>
                <a:cs typeface="Times New Roman" pitchFamily="18" charset="0"/>
              </a:rPr>
              <a:t> Road, </a:t>
            </a:r>
            <a:r>
              <a:rPr lang="en-US" altLang="zh-CN" sz="1600" dirty="0" err="1">
                <a:solidFill>
                  <a:schemeClr val="tx2"/>
                </a:solidFill>
                <a:cs typeface="Times New Roman" pitchFamily="18" charset="0"/>
              </a:rPr>
              <a:t>Shangdi</a:t>
            </a:r>
            <a:r>
              <a:rPr lang="en-US" altLang="zh-CN" sz="1600" dirty="0">
                <a:solidFill>
                  <a:schemeClr val="tx2"/>
                </a:solidFill>
                <a:cs typeface="Times New Roman" pitchFamily="18" charset="0"/>
              </a:rPr>
              <a:t>, District </a:t>
            </a:r>
            <a:r>
              <a:rPr lang="en-US" altLang="zh-CN" sz="1600" dirty="0" err="1">
                <a:solidFill>
                  <a:schemeClr val="tx2"/>
                </a:solidFill>
                <a:cs typeface="Times New Roman" pitchFamily="18" charset="0"/>
              </a:rPr>
              <a:t>Haidian</a:t>
            </a:r>
            <a:r>
              <a:rPr lang="en-US" altLang="zh-CN" sz="1600" dirty="0">
                <a:solidFill>
                  <a:schemeClr val="tx2"/>
                </a:solidFill>
                <a:cs typeface="Times New Roman" pitchFamily="18" charset="0"/>
              </a:rPr>
              <a:t>, Beijing, 100085, China</a:t>
            </a:r>
          </a:p>
          <a:p>
            <a:pPr eaLnBrk="0" hangingPunct="0">
              <a:defRPr/>
            </a:pPr>
            <a:r>
              <a:rPr lang="en-US" altLang="zh-CN" sz="1600" dirty="0">
                <a:solidFill>
                  <a:schemeClr val="tx2"/>
                </a:solidFill>
                <a:cs typeface="Times New Roman" pitchFamily="18" charset="0"/>
              </a:rPr>
              <a:t>E-Mail: &lt;caiyunlong@huawei.com&gt;	</a:t>
            </a:r>
          </a:p>
          <a:p>
            <a:pPr eaLnBrk="0" hangingPunct="0">
              <a:spcBef>
                <a:spcPts val="600"/>
              </a:spcBef>
              <a:spcAft>
                <a:spcPts val="600"/>
              </a:spcAft>
              <a:defRPr/>
            </a:pPr>
            <a:r>
              <a:rPr lang="en-US" altLang="zh-CN" sz="1600" b="1" dirty="0">
                <a:solidFill>
                  <a:schemeClr val="tx2"/>
                </a:solidFill>
                <a:cs typeface="Times New Roman" pitchFamily="18" charset="0"/>
              </a:rPr>
              <a:t>Abstract:</a:t>
            </a:r>
            <a:r>
              <a:rPr lang="en-US" altLang="zh-CN" sz="1600" dirty="0">
                <a:solidFill>
                  <a:schemeClr val="tx2"/>
                </a:solidFill>
                <a:cs typeface="Times New Roman" pitchFamily="18" charset="0"/>
              </a:rPr>
              <a:t>	</a:t>
            </a:r>
            <a:r>
              <a:rPr lang="en-US" altLang="zh-CN" sz="1600" dirty="0" smtClean="0">
                <a:solidFill>
                  <a:schemeClr val="tx2"/>
                </a:solidFill>
                <a:cs typeface="Times New Roman" pitchFamily="18" charset="0"/>
              </a:rPr>
              <a:t>The phase noise can severely degrade the performance  in QAM_OFDM system. In this contribution,  we discuss the model and the residual error rate of phase noise, and investigate the publication of the millimeter oscillators, and compare the 60GHz standard phase noise profile with the possible 300GHz/100Gbps one.  </a:t>
            </a:r>
            <a:endParaRPr lang="en-US" altLang="zh-CN" sz="1600" dirty="0">
              <a:solidFill>
                <a:schemeClr val="tx2"/>
              </a:solidFill>
              <a:cs typeface="Times New Roman" pitchFamily="18" charset="0"/>
            </a:endParaRPr>
          </a:p>
          <a:p>
            <a:pPr eaLnBrk="0" hangingPunct="0">
              <a:spcBef>
                <a:spcPts val="600"/>
              </a:spcBef>
              <a:spcAft>
                <a:spcPts val="600"/>
              </a:spcAft>
              <a:defRPr/>
            </a:pPr>
            <a:r>
              <a:rPr lang="en-US" altLang="zh-CN" sz="1600" b="1" dirty="0">
                <a:solidFill>
                  <a:schemeClr val="tx2"/>
                </a:solidFill>
                <a:cs typeface="Times New Roman" pitchFamily="18" charset="0"/>
              </a:rPr>
              <a:t>Purpose: </a:t>
            </a:r>
            <a:r>
              <a:rPr lang="en-US" altLang="zh-CN" sz="1600" dirty="0">
                <a:solidFill>
                  <a:schemeClr val="tx2"/>
                </a:solidFill>
                <a:cs typeface="Times New Roman" pitchFamily="18" charset="0"/>
              </a:rPr>
              <a:t>Input for THz </a:t>
            </a:r>
            <a:r>
              <a:rPr lang="en-US" altLang="zh-CN" sz="1600" dirty="0" smtClean="0">
                <a:solidFill>
                  <a:schemeClr val="tx2"/>
                </a:solidFill>
                <a:cs typeface="Times New Roman" pitchFamily="18" charset="0"/>
              </a:rPr>
              <a:t>technique </a:t>
            </a:r>
            <a:r>
              <a:rPr lang="en-US" altLang="zh-CN" sz="1600" dirty="0">
                <a:solidFill>
                  <a:schemeClr val="tx2"/>
                </a:solidFill>
                <a:cs typeface="Times New Roman" pitchFamily="18" charset="0"/>
              </a:rPr>
              <a:t>discussion</a:t>
            </a:r>
          </a:p>
          <a:p>
            <a:pPr eaLnBrk="0" hangingPunct="0">
              <a:defRPr/>
            </a:pPr>
            <a:r>
              <a:rPr lang="en-US" altLang="zh-CN" sz="1600" b="1" dirty="0">
                <a:solidFill>
                  <a:schemeClr val="tx2"/>
                </a:solidFill>
                <a:cs typeface="Times New Roman" pitchFamily="18" charset="0"/>
              </a:rPr>
              <a:t>Notice:</a:t>
            </a:r>
            <a:r>
              <a:rPr lang="en-US" altLang="zh-CN" sz="1600" dirty="0">
                <a:solidFill>
                  <a:schemeClr val="tx2"/>
                </a:solidFill>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altLang="zh-CN" sz="1600" b="1" dirty="0">
                <a:solidFill>
                  <a:schemeClr val="tx2"/>
                </a:solidFill>
                <a:cs typeface="Times New Roman" pitchFamily="18" charset="0"/>
              </a:rPr>
              <a:t>Release:</a:t>
            </a:r>
            <a:r>
              <a:rPr lang="en-US" altLang="zh-CN" sz="1600" dirty="0">
                <a:solidFill>
                  <a:schemeClr val="tx2"/>
                </a:solidFill>
                <a:cs typeface="Times New Roman" pitchFamily="18" charset="0"/>
              </a:rPr>
              <a:t> The contributor acknowledges and accepts that this contribution becomes the property of IEEE and may be made publicly available by P802.15.	</a:t>
            </a:r>
          </a:p>
        </p:txBody>
      </p:sp>
      <p:sp>
        <p:nvSpPr>
          <p:cNvPr id="15363" name="页脚占位符 3"/>
          <p:cNvSpPr>
            <a:spLocks noGrp="1"/>
          </p:cNvSpPr>
          <p:nvPr>
            <p:ph type="ftr" sz="quarter" idx="11"/>
          </p:nvPr>
        </p:nvSpPr>
        <p:spPr>
          <a:noFill/>
        </p:spPr>
        <p:txBody>
          <a:bodyPr/>
          <a:lstStyle/>
          <a:p>
            <a:r>
              <a:rPr lang="en-US" altLang="zh-CN"/>
              <a:t>Cai Yunlong, Huawei</a:t>
            </a:r>
          </a:p>
        </p:txBody>
      </p:sp>
      <p:sp>
        <p:nvSpPr>
          <p:cNvPr id="5" name="日期占位符 4"/>
          <p:cNvSpPr>
            <a:spLocks noGrp="1"/>
          </p:cNvSpPr>
          <p:nvPr>
            <p:ph type="dt" sz="half" idx="10"/>
          </p:nvPr>
        </p:nvSpPr>
        <p:spPr/>
        <p:txBody>
          <a:bodyPr/>
          <a:lstStyle/>
          <a:p>
            <a:pPr>
              <a:defRPr/>
            </a:pPr>
            <a:r>
              <a:rPr lang="en-US" altLang="zh-CN" smtClean="0"/>
              <a:t>January 2014</a:t>
            </a:r>
            <a:endParaRPr lang="en-US" altLang="zh-CN"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标题 1"/>
          <p:cNvSpPr>
            <a:spLocks noGrp="1"/>
          </p:cNvSpPr>
          <p:nvPr>
            <p:ph type="title"/>
          </p:nvPr>
        </p:nvSpPr>
        <p:spPr/>
        <p:txBody>
          <a:bodyPr/>
          <a:lstStyle/>
          <a:p>
            <a:pPr eaLnBrk="1" hangingPunct="1"/>
            <a:r>
              <a:rPr lang="en-US" altLang="zh-CN" dirty="0" smtClean="0"/>
              <a:t>60GHz/300 Phase Noise Profile?</a:t>
            </a:r>
            <a:endParaRPr lang="zh-CN" altLang="en-US" dirty="0" smtClean="0"/>
          </a:p>
        </p:txBody>
      </p:sp>
      <p:pic>
        <p:nvPicPr>
          <p:cNvPr id="40961" name="Picture 1"/>
          <p:cNvPicPr>
            <a:picLocks noChangeAspect="1" noChangeArrowheads="1"/>
          </p:cNvPicPr>
          <p:nvPr/>
        </p:nvPicPr>
        <p:blipFill>
          <a:blip r:embed="rId3" cstate="print"/>
          <a:srcRect/>
          <a:stretch>
            <a:fillRect/>
          </a:stretch>
        </p:blipFill>
        <p:spPr bwMode="auto">
          <a:xfrm>
            <a:off x="6477000" y="1752600"/>
            <a:ext cx="2408651" cy="1995607"/>
          </a:xfrm>
          <a:prstGeom prst="rect">
            <a:avLst/>
          </a:prstGeom>
          <a:noFill/>
          <a:ln w="9525">
            <a:noFill/>
            <a:miter lim="800000"/>
            <a:headEnd/>
            <a:tailEnd/>
          </a:ln>
        </p:spPr>
      </p:pic>
      <p:sp>
        <p:nvSpPr>
          <p:cNvPr id="5" name="矩形 4"/>
          <p:cNvSpPr/>
          <p:nvPr/>
        </p:nvSpPr>
        <p:spPr>
          <a:xfrm>
            <a:off x="685800" y="5867400"/>
            <a:ext cx="8229600" cy="600164"/>
          </a:xfrm>
          <a:prstGeom prst="rect">
            <a:avLst/>
          </a:prstGeom>
        </p:spPr>
        <p:txBody>
          <a:bodyPr wrap="square">
            <a:spAutoFit/>
          </a:bodyPr>
          <a:lstStyle/>
          <a:p>
            <a:r>
              <a:rPr lang="en-US" altLang="zh-CN" sz="1100" dirty="0" smtClean="0"/>
              <a:t>1,Seo </a:t>
            </a:r>
            <a:r>
              <a:rPr lang="en-US" altLang="zh-CN" sz="1100" dirty="0" err="1" smtClean="0"/>
              <a:t>M,et</a:t>
            </a:r>
            <a:r>
              <a:rPr lang="en-US" altLang="zh-CN" sz="1100" dirty="0" smtClean="0"/>
              <a:t> al. “A 300 GHz PLL in an </a:t>
            </a:r>
            <a:r>
              <a:rPr lang="en-US" altLang="zh-CN" sz="1100" dirty="0" err="1" smtClean="0"/>
              <a:t>InP</a:t>
            </a:r>
            <a:r>
              <a:rPr lang="en-US" altLang="zh-CN" sz="1100" dirty="0" smtClean="0"/>
              <a:t> HBT technology”, IEEE MTT-S International Microwave Symposium Digest. Baltimore,, 2011:1-4.</a:t>
            </a:r>
          </a:p>
          <a:p>
            <a:r>
              <a:rPr lang="en-US" altLang="zh-CN" sz="1100" dirty="0" smtClean="0"/>
              <a:t>2, HUANGD</a:t>
            </a:r>
            <a:r>
              <a:rPr lang="zh-CN" altLang="en-US" sz="1100" dirty="0" smtClean="0"/>
              <a:t>，</a:t>
            </a:r>
            <a:r>
              <a:rPr lang="en-US" altLang="zh-CN" sz="1100" dirty="0" smtClean="0"/>
              <a:t>et al</a:t>
            </a:r>
            <a:r>
              <a:rPr lang="zh-CN" altLang="en-US" sz="1100" dirty="0" smtClean="0"/>
              <a:t>．</a:t>
            </a:r>
            <a:r>
              <a:rPr lang="en-US" altLang="zh-CN" sz="1100" dirty="0" smtClean="0"/>
              <a:t>"324GHz CMOS frequency generator using </a:t>
            </a:r>
            <a:r>
              <a:rPr lang="en-US" altLang="zh-CN" sz="1100" dirty="0" err="1" smtClean="0"/>
              <a:t>lineasuperpositiontechnique",Proceedings</a:t>
            </a:r>
            <a:r>
              <a:rPr lang="en-US" altLang="zh-CN" sz="1100" dirty="0" smtClean="0"/>
              <a:t> of the IEEE International Solid-State Circuits Conference</a:t>
            </a:r>
            <a:r>
              <a:rPr lang="zh-CN" altLang="en-US" sz="1100" dirty="0" smtClean="0"/>
              <a:t>． </a:t>
            </a:r>
            <a:r>
              <a:rPr lang="en-US" altLang="zh-CN" sz="1100" dirty="0" smtClean="0"/>
              <a:t>San Francisco</a:t>
            </a:r>
            <a:r>
              <a:rPr lang="zh-CN" altLang="en-US" sz="1100" dirty="0" smtClean="0"/>
              <a:t>，</a:t>
            </a:r>
            <a:r>
              <a:rPr lang="en-US" altLang="zh-CN" sz="1100" dirty="0" smtClean="0"/>
              <a:t>CA</a:t>
            </a:r>
            <a:r>
              <a:rPr lang="zh-CN" altLang="en-US" sz="1100" dirty="0" smtClean="0"/>
              <a:t>，</a:t>
            </a:r>
            <a:r>
              <a:rPr lang="en-US" altLang="zh-CN" sz="1100" dirty="0" smtClean="0"/>
              <a:t>USA</a:t>
            </a:r>
            <a:r>
              <a:rPr lang="zh-CN" altLang="en-US" sz="1100" dirty="0" smtClean="0"/>
              <a:t>，</a:t>
            </a:r>
            <a:r>
              <a:rPr lang="en-US" altLang="zh-CN" sz="1100" dirty="0" smtClean="0"/>
              <a:t>2008: 476</a:t>
            </a:r>
            <a:r>
              <a:rPr lang="zh-CN" altLang="en-US" sz="1100" dirty="0" smtClean="0"/>
              <a:t>－</a:t>
            </a:r>
            <a:r>
              <a:rPr lang="en-US" altLang="zh-CN" sz="1100" dirty="0" smtClean="0"/>
              <a:t>477</a:t>
            </a:r>
            <a:r>
              <a:rPr lang="zh-CN" altLang="en-US" sz="1100" dirty="0" smtClean="0"/>
              <a:t>．</a:t>
            </a:r>
            <a:endParaRPr lang="zh-CN" altLang="en-US" sz="1100" dirty="0"/>
          </a:p>
        </p:txBody>
      </p:sp>
      <p:graphicFrame>
        <p:nvGraphicFramePr>
          <p:cNvPr id="8" name="表格 7"/>
          <p:cNvGraphicFramePr>
            <a:graphicFrameLocks noGrp="1"/>
          </p:cNvGraphicFramePr>
          <p:nvPr/>
        </p:nvGraphicFramePr>
        <p:xfrm>
          <a:off x="6705600" y="4572000"/>
          <a:ext cx="2057400" cy="777240"/>
        </p:xfrm>
        <a:graphic>
          <a:graphicData uri="http://schemas.openxmlformats.org/drawingml/2006/table">
            <a:tbl>
              <a:tblPr/>
              <a:tblGrid>
                <a:gridCol w="707448"/>
                <a:gridCol w="1349952"/>
              </a:tblGrid>
              <a:tr h="127000">
                <a:tc>
                  <a:txBody>
                    <a:bodyPr/>
                    <a:lstStyle/>
                    <a:p>
                      <a:pPr algn="ctr">
                        <a:spcAft>
                          <a:spcPts val="0"/>
                        </a:spcAft>
                      </a:pPr>
                      <a:r>
                        <a:rPr lang="en-US" sz="1200" b="1" kern="1800" dirty="0">
                          <a:solidFill>
                            <a:srgbClr val="000000"/>
                          </a:solidFill>
                          <a:latin typeface="Arial"/>
                          <a:ea typeface="宋体"/>
                          <a:cs typeface="Times New Roman"/>
                        </a:rPr>
                        <a:t>Offset</a:t>
                      </a:r>
                      <a:endParaRPr lang="zh-CN" sz="18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800">
                          <a:solidFill>
                            <a:srgbClr val="000000"/>
                          </a:solidFill>
                          <a:latin typeface="Arial"/>
                          <a:ea typeface="宋体"/>
                          <a:cs typeface="Times New Roman"/>
                        </a:rPr>
                        <a:t>Pase Noise(f)</a:t>
                      </a:r>
                      <a:endParaRPr lang="zh-CN" sz="18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000">
                <a:tc>
                  <a:txBody>
                    <a:bodyPr/>
                    <a:lstStyle/>
                    <a:p>
                      <a:pPr algn="ctr">
                        <a:spcAft>
                          <a:spcPts val="0"/>
                        </a:spcAft>
                      </a:pPr>
                      <a:r>
                        <a:rPr lang="en-US" sz="1200" b="1" kern="1800">
                          <a:solidFill>
                            <a:srgbClr val="000000"/>
                          </a:solidFill>
                          <a:latin typeface="Arial"/>
                          <a:ea typeface="宋体"/>
                          <a:cs typeface="Times New Roman"/>
                        </a:rPr>
                        <a:t>1 MHz</a:t>
                      </a:r>
                      <a:endParaRPr lang="zh-CN" sz="18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800">
                          <a:solidFill>
                            <a:srgbClr val="000000"/>
                          </a:solidFill>
                          <a:latin typeface="Arial"/>
                          <a:ea typeface="宋体"/>
                          <a:cs typeface="Times New Roman"/>
                        </a:rPr>
                        <a:t>-78 dBc/Hz</a:t>
                      </a:r>
                      <a:endParaRPr lang="zh-CN" sz="18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7000">
                <a:tc>
                  <a:txBody>
                    <a:bodyPr/>
                    <a:lstStyle/>
                    <a:p>
                      <a:pPr algn="ctr">
                        <a:spcAft>
                          <a:spcPts val="0"/>
                        </a:spcAft>
                      </a:pPr>
                      <a:r>
                        <a:rPr lang="en-US" sz="1200" b="1" kern="1800">
                          <a:solidFill>
                            <a:srgbClr val="000000"/>
                          </a:solidFill>
                          <a:latin typeface="Arial"/>
                          <a:ea typeface="宋体"/>
                          <a:cs typeface="Times New Roman"/>
                        </a:rPr>
                        <a:t>5 MHz</a:t>
                      </a:r>
                      <a:endParaRPr lang="zh-CN" sz="1800" kern="10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800" dirty="0">
                          <a:solidFill>
                            <a:srgbClr val="000000"/>
                          </a:solidFill>
                          <a:latin typeface="Arial"/>
                          <a:ea typeface="宋体"/>
                          <a:cs typeface="Times New Roman"/>
                        </a:rPr>
                        <a:t>-</a:t>
                      </a:r>
                      <a:r>
                        <a:rPr lang="en-US" sz="1200" b="1" kern="1800" dirty="0" smtClean="0">
                          <a:solidFill>
                            <a:srgbClr val="000000"/>
                          </a:solidFill>
                          <a:latin typeface="Arial"/>
                          <a:ea typeface="宋体"/>
                          <a:cs typeface="Times New Roman"/>
                        </a:rPr>
                        <a:t>86 </a:t>
                      </a:r>
                      <a:r>
                        <a:rPr lang="en-US" sz="1200" b="1" kern="1800" dirty="0" err="1" smtClean="0">
                          <a:solidFill>
                            <a:srgbClr val="000000"/>
                          </a:solidFill>
                          <a:latin typeface="Arial"/>
                          <a:ea typeface="宋体"/>
                          <a:cs typeface="Times New Roman"/>
                        </a:rPr>
                        <a:t>dBc</a:t>
                      </a:r>
                      <a:r>
                        <a:rPr lang="en-US" sz="1200" b="1" kern="1800" dirty="0" smtClean="0">
                          <a:solidFill>
                            <a:srgbClr val="000000"/>
                          </a:solidFill>
                          <a:latin typeface="Arial"/>
                          <a:ea typeface="宋体"/>
                          <a:cs typeface="Times New Roman"/>
                        </a:rPr>
                        <a:t>/Hz</a:t>
                      </a:r>
                      <a:endParaRPr lang="zh-CN" sz="18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8600">
                <a:tc>
                  <a:txBody>
                    <a:bodyPr/>
                    <a:lstStyle/>
                    <a:p>
                      <a:pPr algn="ctr">
                        <a:spcAft>
                          <a:spcPts val="0"/>
                        </a:spcAft>
                      </a:pPr>
                      <a:r>
                        <a:rPr lang="en-US" sz="1200" b="1" kern="1800" dirty="0">
                          <a:solidFill>
                            <a:srgbClr val="000000"/>
                          </a:solidFill>
                          <a:latin typeface="Arial"/>
                          <a:ea typeface="宋体"/>
                          <a:cs typeface="Times New Roman"/>
                        </a:rPr>
                        <a:t>10 MHz</a:t>
                      </a:r>
                      <a:endParaRPr lang="zh-CN" sz="18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200" b="1" kern="1800" dirty="0">
                          <a:solidFill>
                            <a:srgbClr val="000000"/>
                          </a:solidFill>
                          <a:latin typeface="Arial"/>
                          <a:ea typeface="宋体"/>
                          <a:cs typeface="Times New Roman"/>
                        </a:rPr>
                        <a:t>-91 </a:t>
                      </a:r>
                      <a:r>
                        <a:rPr lang="en-US" sz="1200" b="1" kern="1800" dirty="0" err="1">
                          <a:solidFill>
                            <a:srgbClr val="000000"/>
                          </a:solidFill>
                          <a:latin typeface="Arial"/>
                          <a:ea typeface="宋体"/>
                          <a:cs typeface="Times New Roman"/>
                        </a:rPr>
                        <a:t>dBc</a:t>
                      </a:r>
                      <a:r>
                        <a:rPr lang="en-US" sz="1200" b="1" kern="1800" dirty="0">
                          <a:solidFill>
                            <a:srgbClr val="000000"/>
                          </a:solidFill>
                          <a:latin typeface="Arial"/>
                          <a:ea typeface="宋体"/>
                          <a:cs typeface="Times New Roman"/>
                        </a:rPr>
                        <a:t>/Hz</a:t>
                      </a:r>
                      <a:endParaRPr lang="zh-CN" sz="1800" kern="100" dirty="0">
                        <a:latin typeface="Calibri"/>
                        <a:ea typeface="宋体"/>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9" name="TextBox 8"/>
          <p:cNvSpPr txBox="1"/>
          <p:nvPr/>
        </p:nvSpPr>
        <p:spPr>
          <a:xfrm>
            <a:off x="6629400" y="4191000"/>
            <a:ext cx="1580882" cy="276999"/>
          </a:xfrm>
          <a:prstGeom prst="rect">
            <a:avLst/>
          </a:prstGeom>
          <a:noFill/>
        </p:spPr>
        <p:txBody>
          <a:bodyPr wrap="none" rtlCol="0">
            <a:spAutoFit/>
          </a:bodyPr>
          <a:lstStyle/>
          <a:p>
            <a:r>
              <a:rPr lang="en-US" altLang="zh-CN" b="1" dirty="0" smtClean="0"/>
              <a:t>The data in Ref 2nd :</a:t>
            </a:r>
            <a:endParaRPr lang="zh-CN" altLang="en-US" b="1" dirty="0"/>
          </a:p>
        </p:txBody>
      </p:sp>
      <p:pic>
        <p:nvPicPr>
          <p:cNvPr id="40963" name="Picture 3"/>
          <p:cNvPicPr>
            <a:picLocks noChangeAspect="1" noChangeArrowheads="1"/>
          </p:cNvPicPr>
          <p:nvPr/>
        </p:nvPicPr>
        <p:blipFill>
          <a:blip r:embed="rId4" cstate="print"/>
          <a:srcRect/>
          <a:stretch>
            <a:fillRect/>
          </a:stretch>
        </p:blipFill>
        <p:spPr bwMode="auto">
          <a:xfrm>
            <a:off x="914400" y="1524000"/>
            <a:ext cx="5410200" cy="4238659"/>
          </a:xfrm>
          <a:prstGeom prst="rect">
            <a:avLst/>
          </a:prstGeom>
          <a:noFill/>
          <a:ln w="9525">
            <a:noFill/>
            <a:miter lim="800000"/>
            <a:headEnd/>
            <a:tailEnd/>
          </a:ln>
        </p:spPr>
      </p:pic>
      <p:cxnSp>
        <p:nvCxnSpPr>
          <p:cNvPr id="12" name="直接箭头连接符 11"/>
          <p:cNvCxnSpPr/>
          <p:nvPr/>
        </p:nvCxnSpPr>
        <p:spPr bwMode="auto">
          <a:xfrm>
            <a:off x="3657600" y="3505200"/>
            <a:ext cx="1066800" cy="0"/>
          </a:xfrm>
          <a:prstGeom prst="straightConnector1">
            <a:avLst/>
          </a:prstGeom>
          <a:solidFill>
            <a:schemeClr val="accent1"/>
          </a:solidFill>
          <a:ln w="25400" cap="flat" cmpd="sng" algn="ctr">
            <a:solidFill>
              <a:srgbClr val="FF0000"/>
            </a:solidFill>
            <a:prstDash val="dash"/>
            <a:round/>
            <a:headEnd type="none" w="sm" len="sm"/>
            <a:tailEnd type="arrow"/>
          </a:ln>
          <a:effectLst/>
        </p:spPr>
      </p:cxn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标题 1"/>
          <p:cNvSpPr>
            <a:spLocks noGrp="1"/>
          </p:cNvSpPr>
          <p:nvPr>
            <p:ph type="title"/>
          </p:nvPr>
        </p:nvSpPr>
        <p:spPr/>
        <p:txBody>
          <a:bodyPr/>
          <a:lstStyle/>
          <a:p>
            <a:r>
              <a:rPr lang="en-US" altLang="zh-CN" b="1" dirty="0" smtClean="0">
                <a:solidFill>
                  <a:schemeClr val="tx1"/>
                </a:solidFill>
                <a:ea typeface="宋体" charset="-122"/>
              </a:rPr>
              <a:t>Conclusion</a:t>
            </a:r>
            <a:endParaRPr lang="zh-CN" altLang="en-US" dirty="0" smtClean="0">
              <a:solidFill>
                <a:schemeClr val="tx1"/>
              </a:solidFill>
              <a:ea typeface="宋体" charset="-122"/>
            </a:endParaRPr>
          </a:p>
        </p:txBody>
      </p:sp>
      <p:sp>
        <p:nvSpPr>
          <p:cNvPr id="43010" name="内容占位符 2"/>
          <p:cNvSpPr>
            <a:spLocks noGrp="1"/>
          </p:cNvSpPr>
          <p:nvPr>
            <p:ph idx="1"/>
          </p:nvPr>
        </p:nvSpPr>
        <p:spPr>
          <a:xfrm>
            <a:off x="762000" y="1676400"/>
            <a:ext cx="7391400" cy="3048000"/>
          </a:xfrm>
        </p:spPr>
        <p:txBody>
          <a:bodyPr/>
          <a:lstStyle/>
          <a:p>
            <a:pPr>
              <a:spcAft>
                <a:spcPts val="600"/>
              </a:spcAft>
            </a:pPr>
            <a:r>
              <a:rPr lang="en-US" altLang="zh-CN" dirty="0" smtClean="0">
                <a:ea typeface="宋体" charset="-122"/>
              </a:rPr>
              <a:t>The oscillators of 300GHz is ready now?</a:t>
            </a:r>
          </a:p>
          <a:p>
            <a:pPr>
              <a:spcAft>
                <a:spcPts val="600"/>
              </a:spcAft>
            </a:pPr>
            <a:r>
              <a:rPr lang="en-US" altLang="zh-CN" dirty="0" smtClean="0">
                <a:ea typeface="宋体" charset="-122"/>
              </a:rPr>
              <a:t>The phase noise will be more worse in 300GHz system,  how much?</a:t>
            </a:r>
          </a:p>
          <a:p>
            <a:pPr>
              <a:spcAft>
                <a:spcPts val="600"/>
              </a:spcAft>
            </a:pPr>
            <a:r>
              <a:rPr lang="en-US" altLang="zh-CN" dirty="0" smtClean="0">
                <a:ea typeface="宋体" charset="-122"/>
              </a:rPr>
              <a:t>-78 dBc/Hz @1MHz is ok? The phase noise profile is the same as that of 60GHz standard?</a:t>
            </a:r>
          </a:p>
        </p:txBody>
      </p:sp>
      <p:sp>
        <p:nvSpPr>
          <p:cNvPr id="43011" name="灯片编号占位符 5"/>
          <p:cNvSpPr>
            <a:spLocks noGrp="1"/>
          </p:cNvSpPr>
          <p:nvPr>
            <p:ph type="sldNum" sz="quarter" idx="12"/>
          </p:nvPr>
        </p:nvSpPr>
        <p:spPr>
          <a:noFill/>
        </p:spPr>
        <p:txBody>
          <a:bodyPr/>
          <a:lstStyle/>
          <a:p>
            <a:r>
              <a:rPr lang="en-US" altLang="zh-CN" smtClean="0"/>
              <a:t>Slide </a:t>
            </a:r>
            <a:fld id="{86BB680B-9F4E-463B-945B-C8024A33ED4B}" type="slidenum">
              <a:rPr lang="en-US" altLang="zh-CN" smtClean="0"/>
              <a:pPr/>
              <a:t>11</a:t>
            </a:fld>
            <a:endParaRPr lang="en-US" altLang="zh-CN" smtClean="0"/>
          </a:p>
        </p:txBody>
      </p:sp>
      <p:sp>
        <p:nvSpPr>
          <p:cNvPr id="43012" name="页脚占位符 4"/>
          <p:cNvSpPr>
            <a:spLocks noGrp="1"/>
          </p:cNvSpPr>
          <p:nvPr>
            <p:ph type="ftr" sz="quarter" idx="11"/>
          </p:nvPr>
        </p:nvSpPr>
        <p:spPr>
          <a:noFill/>
        </p:spPr>
        <p:txBody>
          <a:bodyPr/>
          <a:lstStyle/>
          <a:p>
            <a:r>
              <a:rPr lang="en-US" altLang="zh-CN"/>
              <a:t>Cai Yunlong, Huawei</a:t>
            </a:r>
          </a:p>
        </p:txBody>
      </p:sp>
      <p:sp>
        <p:nvSpPr>
          <p:cNvPr id="6" name="日期占位符 5"/>
          <p:cNvSpPr>
            <a:spLocks noGrp="1"/>
          </p:cNvSpPr>
          <p:nvPr>
            <p:ph type="dt" sz="half" idx="10"/>
          </p:nvPr>
        </p:nvSpPr>
        <p:spPr/>
        <p:txBody>
          <a:bodyPr/>
          <a:lstStyle/>
          <a:p>
            <a:pPr>
              <a:defRPr/>
            </a:pPr>
            <a:r>
              <a:rPr lang="en-US" altLang="zh-CN" smtClean="0"/>
              <a:t>January 2014</a:t>
            </a:r>
            <a:endParaRPr lang="en-US" altLang="zh-CN"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标题 1"/>
          <p:cNvSpPr>
            <a:spLocks noGrp="1"/>
          </p:cNvSpPr>
          <p:nvPr>
            <p:ph type="title"/>
          </p:nvPr>
        </p:nvSpPr>
        <p:spPr/>
        <p:txBody>
          <a:bodyPr/>
          <a:lstStyle/>
          <a:p>
            <a:pPr eaLnBrk="1" hangingPunct="1"/>
            <a:r>
              <a:rPr lang="en-US" altLang="zh-CN" dirty="0" smtClean="0">
                <a:latin typeface="+mj-ea"/>
              </a:rPr>
              <a:t>The effect of Phase Noise in Transceiver</a:t>
            </a:r>
          </a:p>
        </p:txBody>
      </p:sp>
      <p:sp>
        <p:nvSpPr>
          <p:cNvPr id="18434" name="内容占位符 2"/>
          <p:cNvSpPr>
            <a:spLocks noGrp="1"/>
          </p:cNvSpPr>
          <p:nvPr>
            <p:ph idx="1"/>
          </p:nvPr>
        </p:nvSpPr>
        <p:spPr>
          <a:xfrm>
            <a:off x="762000" y="1905000"/>
            <a:ext cx="7924800" cy="3886200"/>
          </a:xfrm>
        </p:spPr>
        <p:txBody>
          <a:bodyPr/>
          <a:lstStyle/>
          <a:p>
            <a:pPr eaLnBrk="1" hangingPunct="1"/>
            <a:r>
              <a:rPr lang="en-US" altLang="zh-CN" sz="2800" dirty="0" smtClean="0">
                <a:latin typeface="+mj-ea"/>
                <a:ea typeface="+mj-ea"/>
              </a:rPr>
              <a:t>Severely impairs the communication system performance today.</a:t>
            </a:r>
          </a:p>
          <a:p>
            <a:pPr eaLnBrk="1" hangingPunct="1"/>
            <a:r>
              <a:rPr lang="en-US" altLang="zh-CN" sz="2800" dirty="0" smtClean="0">
                <a:latin typeface="+mj-ea"/>
                <a:ea typeface="+mj-ea"/>
              </a:rPr>
              <a:t>Oscillators’ spec., and its theory is not perfect </a:t>
            </a:r>
            <a:r>
              <a:rPr lang="zh-CN" altLang="en-US" sz="2800" dirty="0" smtClean="0">
                <a:latin typeface="+mj-ea"/>
                <a:ea typeface="+mj-ea"/>
              </a:rPr>
              <a:t>；</a:t>
            </a:r>
            <a:endParaRPr lang="en-US" altLang="zh-CN" sz="2800" dirty="0" smtClean="0">
              <a:latin typeface="+mj-ea"/>
              <a:ea typeface="+mj-ea"/>
            </a:endParaRPr>
          </a:p>
          <a:p>
            <a:pPr eaLnBrk="1" hangingPunct="1"/>
            <a:r>
              <a:rPr lang="en-US" altLang="zh-CN" sz="2800" dirty="0" smtClean="0">
                <a:latin typeface="+mj-ea"/>
                <a:ea typeface="+mj-ea"/>
              </a:rPr>
              <a:t>OFDM is severely affected by HPA non-linearity and by the phase noise.</a:t>
            </a:r>
            <a:r>
              <a:rPr lang="en-US" altLang="zh-CN" sz="2400" dirty="0" smtClean="0"/>
              <a:t> </a:t>
            </a:r>
          </a:p>
          <a:p>
            <a:pPr eaLnBrk="1" hangingPunct="1">
              <a:buNone/>
            </a:pPr>
            <a:r>
              <a:rPr lang="en-US" altLang="zh-CN" sz="2400" dirty="0" smtClean="0"/>
              <a:t>    (orders of magnitude more sensitive than SC)</a:t>
            </a:r>
            <a:endParaRPr lang="zh-CN" altLang="en-US" sz="2800" dirty="0" smtClean="0">
              <a:latin typeface="+mj-ea"/>
              <a:ea typeface="+mj-ea"/>
            </a:endParaRPr>
          </a:p>
        </p:txBody>
      </p:sp>
      <p:sp>
        <p:nvSpPr>
          <p:cNvPr id="18435" name="灯片编号占位符 5"/>
          <p:cNvSpPr>
            <a:spLocks noGrp="1"/>
          </p:cNvSpPr>
          <p:nvPr>
            <p:ph type="sldNum" sz="quarter" idx="12"/>
          </p:nvPr>
        </p:nvSpPr>
        <p:spPr>
          <a:noFill/>
        </p:spPr>
        <p:txBody>
          <a:bodyPr/>
          <a:lstStyle/>
          <a:p>
            <a:r>
              <a:rPr lang="en-US" altLang="zh-CN" smtClean="0"/>
              <a:t>Slide </a:t>
            </a:r>
            <a:fld id="{31644E14-AF2C-47B5-9097-ED60034EB99F}" type="slidenum">
              <a:rPr lang="en-US" altLang="zh-CN" smtClean="0"/>
              <a:pPr/>
              <a:t>2</a:t>
            </a:fld>
            <a:endParaRPr lang="en-US" altLang="zh-CN" smtClean="0"/>
          </a:p>
        </p:txBody>
      </p:sp>
      <p:sp>
        <p:nvSpPr>
          <p:cNvPr id="18437" name="页脚占位符 7"/>
          <p:cNvSpPr>
            <a:spLocks noGrp="1"/>
          </p:cNvSpPr>
          <p:nvPr>
            <p:ph type="ftr" sz="quarter" idx="11"/>
          </p:nvPr>
        </p:nvSpPr>
        <p:spPr>
          <a:noFill/>
        </p:spPr>
        <p:txBody>
          <a:bodyPr/>
          <a:lstStyle/>
          <a:p>
            <a:r>
              <a:rPr lang="en-US" altLang="zh-CN"/>
              <a:t>Cai Yunlong, Huawei</a:t>
            </a:r>
          </a:p>
        </p:txBody>
      </p:sp>
      <p:sp>
        <p:nvSpPr>
          <p:cNvPr id="7" name="日期占位符 6"/>
          <p:cNvSpPr>
            <a:spLocks noGrp="1"/>
          </p:cNvSpPr>
          <p:nvPr>
            <p:ph type="dt" sz="half" idx="10"/>
          </p:nvPr>
        </p:nvSpPr>
        <p:spPr/>
        <p:txBody>
          <a:bodyPr/>
          <a:lstStyle/>
          <a:p>
            <a:pPr>
              <a:defRPr/>
            </a:pPr>
            <a:r>
              <a:rPr lang="en-US" altLang="zh-CN" smtClean="0"/>
              <a:t>January 2014</a:t>
            </a:r>
            <a:endParaRPr lang="en-US" altLang="zh-CN" dirty="0"/>
          </a:p>
        </p:txBody>
      </p:sp>
      <p:pic>
        <p:nvPicPr>
          <p:cNvPr id="13314" name="Picture 2"/>
          <p:cNvPicPr>
            <a:picLocks noChangeAspect="1" noChangeArrowheads="1"/>
          </p:cNvPicPr>
          <p:nvPr/>
        </p:nvPicPr>
        <p:blipFill>
          <a:blip r:embed="rId3" cstate="print"/>
          <a:srcRect/>
          <a:stretch>
            <a:fillRect/>
          </a:stretch>
        </p:blipFill>
        <p:spPr bwMode="auto">
          <a:xfrm>
            <a:off x="3657600" y="4800600"/>
            <a:ext cx="1930400" cy="1447800"/>
          </a:xfrm>
          <a:prstGeom prst="rect">
            <a:avLst/>
          </a:prstGeom>
          <a:noFill/>
          <a:ln w="9525">
            <a:noFill/>
            <a:miter lim="800000"/>
            <a:headEnd/>
            <a:tailEnd/>
          </a:ln>
        </p:spPr>
      </p:pic>
      <p:pic>
        <p:nvPicPr>
          <p:cNvPr id="13317" name="Picture 5"/>
          <p:cNvPicPr>
            <a:picLocks noChangeAspect="1" noChangeArrowheads="1"/>
          </p:cNvPicPr>
          <p:nvPr/>
        </p:nvPicPr>
        <p:blipFill>
          <a:blip r:embed="rId4" cstate="print"/>
          <a:srcRect/>
          <a:stretch>
            <a:fillRect/>
          </a:stretch>
        </p:blipFill>
        <p:spPr bwMode="auto">
          <a:xfrm>
            <a:off x="1676400" y="4800600"/>
            <a:ext cx="1419225" cy="1419225"/>
          </a:xfrm>
          <a:prstGeom prst="rect">
            <a:avLst/>
          </a:prstGeom>
          <a:noFill/>
          <a:ln w="9525">
            <a:noFill/>
            <a:miter lim="800000"/>
            <a:headEnd/>
            <a:tailEnd/>
          </a:ln>
        </p:spPr>
      </p:pic>
      <p:pic>
        <p:nvPicPr>
          <p:cNvPr id="13319" name="Picture 7" descr="http://www.dsplog.com/cgi-bin/mimetex.cgi?\Large%7b\begin%7barray%7d%7blll%7devm&amp;\simeq&amp;\sqrt%7b\frac%7bN_0%7d%7bE_s%7d+\phi%5e2_%7brms%7d%7d\end%7barray%7d"/>
          <p:cNvPicPr>
            <a:picLocks noChangeAspect="1" noChangeArrowheads="1"/>
          </p:cNvPicPr>
          <p:nvPr/>
        </p:nvPicPr>
        <p:blipFill>
          <a:blip r:embed="rId5" cstate="print"/>
          <a:srcRect/>
          <a:stretch>
            <a:fillRect/>
          </a:stretch>
        </p:blipFill>
        <p:spPr bwMode="auto">
          <a:xfrm>
            <a:off x="6248400" y="5334000"/>
            <a:ext cx="1828800" cy="371475"/>
          </a:xfrm>
          <a:prstGeom prst="rect">
            <a:avLst/>
          </a:prstGeom>
          <a:noFill/>
        </p:spPr>
      </p:pic>
      <p:sp>
        <p:nvSpPr>
          <p:cNvPr id="15" name="椭圆 14"/>
          <p:cNvSpPr/>
          <p:nvPr/>
        </p:nvSpPr>
        <p:spPr bwMode="auto">
          <a:xfrm>
            <a:off x="2362200" y="4953000"/>
            <a:ext cx="228600" cy="228600"/>
          </a:xfrm>
          <a:prstGeom prst="ellipse">
            <a:avLst/>
          </a:prstGeom>
          <a:solidFill>
            <a:srgbClr val="FF0000">
              <a:alpha val="25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6" name="TextBox 15"/>
          <p:cNvSpPr txBox="1"/>
          <p:nvPr/>
        </p:nvSpPr>
        <p:spPr>
          <a:xfrm>
            <a:off x="2362200" y="4724400"/>
            <a:ext cx="510076" cy="276999"/>
          </a:xfrm>
          <a:prstGeom prst="rect">
            <a:avLst/>
          </a:prstGeom>
          <a:noFill/>
        </p:spPr>
        <p:txBody>
          <a:bodyPr wrap="none" rtlCol="0">
            <a:spAutoFit/>
          </a:bodyPr>
          <a:lstStyle/>
          <a:p>
            <a:r>
              <a:rPr lang="en-US" altLang="zh-CN" dirty="0" smtClean="0"/>
              <a:t>noise</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latin typeface="+mj-ea"/>
              </a:rPr>
              <a:t>Phase Noise Model</a:t>
            </a:r>
            <a:endParaRPr lang="zh-CN" altLang="en-US" dirty="0"/>
          </a:p>
        </p:txBody>
      </p:sp>
      <p:sp>
        <p:nvSpPr>
          <p:cNvPr id="4" name="日期占位符 3"/>
          <p:cNvSpPr>
            <a:spLocks noGrp="1"/>
          </p:cNvSpPr>
          <p:nvPr>
            <p:ph type="dt" sz="half" idx="10"/>
          </p:nvPr>
        </p:nvSpPr>
        <p:spPr/>
        <p:txBody>
          <a:bodyPr/>
          <a:lstStyle/>
          <a:p>
            <a:pPr>
              <a:defRPr/>
            </a:pPr>
            <a:r>
              <a:rPr lang="en-US" altLang="zh-CN" smtClean="0"/>
              <a:t>January 2014</a:t>
            </a:r>
            <a:endParaRPr lang="en-US" altLang="zh-CN" dirty="0"/>
          </a:p>
        </p:txBody>
      </p:sp>
      <p:sp>
        <p:nvSpPr>
          <p:cNvPr id="5" name="页脚占位符 4"/>
          <p:cNvSpPr>
            <a:spLocks noGrp="1"/>
          </p:cNvSpPr>
          <p:nvPr>
            <p:ph type="ftr" sz="quarter" idx="11"/>
          </p:nvPr>
        </p:nvSpPr>
        <p:spPr/>
        <p:txBody>
          <a:bodyPr/>
          <a:lstStyle/>
          <a:p>
            <a:pPr>
              <a:defRPr/>
            </a:pPr>
            <a:r>
              <a:rPr lang="en-US" altLang="zh-CN" smtClean="0"/>
              <a:t>Cai Yunlong, Huawei</a:t>
            </a:r>
            <a:endParaRPr lang="en-US" altLang="zh-CN" dirty="0"/>
          </a:p>
        </p:txBody>
      </p:sp>
      <p:sp>
        <p:nvSpPr>
          <p:cNvPr id="6" name="灯片编号占位符 5"/>
          <p:cNvSpPr>
            <a:spLocks noGrp="1"/>
          </p:cNvSpPr>
          <p:nvPr>
            <p:ph type="sldNum" sz="quarter" idx="12"/>
          </p:nvPr>
        </p:nvSpPr>
        <p:spPr/>
        <p:txBody>
          <a:bodyPr/>
          <a:lstStyle/>
          <a:p>
            <a:pPr>
              <a:defRPr/>
            </a:pPr>
            <a:r>
              <a:rPr lang="en-US" altLang="zh-CN" smtClean="0"/>
              <a:t>Slide </a:t>
            </a:r>
            <a:fld id="{35424D16-11F1-48D0-B55B-D5CBE4EEA0BD}" type="slidenum">
              <a:rPr lang="en-US" altLang="zh-CN" smtClean="0"/>
              <a:pPr>
                <a:defRPr/>
              </a:pPr>
              <a:t>3</a:t>
            </a:fld>
            <a:endParaRPr lang="en-US" altLang="zh-CN" dirty="0"/>
          </a:p>
        </p:txBody>
      </p:sp>
      <p:pic>
        <p:nvPicPr>
          <p:cNvPr id="30722" name="Picture 2"/>
          <p:cNvPicPr>
            <a:picLocks noGrp="1" noChangeAspect="1" noChangeArrowheads="1"/>
          </p:cNvPicPr>
          <p:nvPr>
            <p:ph idx="1"/>
          </p:nvPr>
        </p:nvPicPr>
        <p:blipFill>
          <a:blip r:embed="rId4" cstate="print"/>
          <a:srcRect/>
          <a:stretch>
            <a:fillRect/>
          </a:stretch>
        </p:blipFill>
        <p:spPr bwMode="auto">
          <a:xfrm>
            <a:off x="914400" y="1752600"/>
            <a:ext cx="3290571" cy="2299062"/>
          </a:xfrm>
          <a:prstGeom prst="rect">
            <a:avLst/>
          </a:prstGeom>
          <a:noFill/>
          <a:ln w="9525">
            <a:noFill/>
            <a:miter lim="800000"/>
            <a:headEnd/>
            <a:tailEnd/>
          </a:ln>
        </p:spPr>
      </p:pic>
      <p:sp>
        <p:nvSpPr>
          <p:cNvPr id="8" name="矩形 7"/>
          <p:cNvSpPr/>
          <p:nvPr/>
        </p:nvSpPr>
        <p:spPr>
          <a:xfrm>
            <a:off x="1447800" y="4343400"/>
            <a:ext cx="2378023" cy="276999"/>
          </a:xfrm>
          <a:prstGeom prst="rect">
            <a:avLst/>
          </a:prstGeom>
        </p:spPr>
        <p:txBody>
          <a:bodyPr wrap="none">
            <a:spAutoFit/>
          </a:bodyPr>
          <a:lstStyle/>
          <a:p>
            <a:r>
              <a:rPr lang="en-US" altLang="zh-CN" dirty="0" smtClean="0"/>
              <a:t>Phase noise: </a:t>
            </a:r>
            <a:r>
              <a:rPr lang="en-US" altLang="zh-CN" dirty="0" err="1" smtClean="0"/>
              <a:t>Leeson</a:t>
            </a:r>
            <a:r>
              <a:rPr lang="en-US" altLang="zh-CN" dirty="0" smtClean="0"/>
              <a:t> VS 1/f</a:t>
            </a:r>
            <a:r>
              <a:rPr lang="en-US" altLang="zh-CN" baseline="30000" dirty="0" smtClean="0"/>
              <a:t>2</a:t>
            </a:r>
            <a:r>
              <a:rPr lang="en-US" altLang="zh-CN" dirty="0" smtClean="0"/>
              <a:t>  model</a:t>
            </a:r>
            <a:endParaRPr lang="zh-CN" altLang="en-US" dirty="0"/>
          </a:p>
        </p:txBody>
      </p:sp>
      <p:pic>
        <p:nvPicPr>
          <p:cNvPr id="30724" name="Picture 4" descr="http://www.dsplog.com/db-install/wp-content/uploads/2012/05/power_spectral_density_oscillator_phase_noise.png"/>
          <p:cNvPicPr>
            <a:picLocks noChangeAspect="1" noChangeArrowheads="1"/>
          </p:cNvPicPr>
          <p:nvPr/>
        </p:nvPicPr>
        <p:blipFill>
          <a:blip r:embed="rId5" cstate="print"/>
          <a:srcRect/>
          <a:stretch>
            <a:fillRect/>
          </a:stretch>
        </p:blipFill>
        <p:spPr bwMode="auto">
          <a:xfrm>
            <a:off x="5334000" y="1905000"/>
            <a:ext cx="3457575" cy="2312209"/>
          </a:xfrm>
          <a:prstGeom prst="rect">
            <a:avLst/>
          </a:prstGeom>
          <a:noFill/>
        </p:spPr>
      </p:pic>
      <p:sp>
        <p:nvSpPr>
          <p:cNvPr id="14" name="矩形 13"/>
          <p:cNvSpPr/>
          <p:nvPr/>
        </p:nvSpPr>
        <p:spPr>
          <a:xfrm>
            <a:off x="838200" y="5715000"/>
            <a:ext cx="7772400" cy="701731"/>
          </a:xfrm>
          <a:prstGeom prst="rect">
            <a:avLst/>
          </a:prstGeom>
        </p:spPr>
        <p:txBody>
          <a:bodyPr wrap="square">
            <a:spAutoFit/>
          </a:bodyPr>
          <a:lstStyle/>
          <a:p>
            <a:r>
              <a:rPr lang="it-IT" altLang="zh-CN" dirty="0" smtClean="0"/>
              <a:t>1</a:t>
            </a:r>
            <a:r>
              <a:rPr lang="zh-CN" altLang="en-US" dirty="0" smtClean="0"/>
              <a:t>，</a:t>
            </a:r>
            <a:r>
              <a:rPr lang="it-IT" altLang="zh-CN" dirty="0" smtClean="0"/>
              <a:t>Thomas H. Lee, </a:t>
            </a:r>
            <a:r>
              <a:rPr lang="en-US" altLang="zh-CN" dirty="0" smtClean="0"/>
              <a:t>IEEE JOURNAL OF SOLID-STATE CIRCUITS, VOL. 35, NO. 3, MARCH 2000,</a:t>
            </a:r>
            <a:r>
              <a:rPr lang="it-IT" altLang="zh-CN" dirty="0" smtClean="0"/>
              <a:t> “Oscillator Phase Noise: A Tutorial”, </a:t>
            </a:r>
          </a:p>
          <a:p>
            <a:pPr defTabSz="933450" eaLnBrk="0" hangingPunct="0">
              <a:spcBef>
                <a:spcPct val="30000"/>
              </a:spcBef>
              <a:defRPr/>
            </a:pPr>
            <a:r>
              <a:rPr lang="en-US" altLang="zh-CN" dirty="0" smtClean="0"/>
              <a:t>2</a:t>
            </a:r>
            <a:r>
              <a:rPr lang="zh-CN" altLang="en-US" dirty="0" smtClean="0"/>
              <a:t>，</a:t>
            </a:r>
            <a:r>
              <a:rPr lang="en-US" altLang="zh-CN" dirty="0" smtClean="0"/>
              <a:t>http://www.dsplog.com/2012/06/22/phase-noise-psd-to-jitter/, “Phase noise power spectral density to Jitter”</a:t>
            </a:r>
          </a:p>
        </p:txBody>
      </p:sp>
      <p:graphicFrame>
        <p:nvGraphicFramePr>
          <p:cNvPr id="12" name="对象 11"/>
          <p:cNvGraphicFramePr>
            <a:graphicFrameLocks noChangeAspect="1"/>
          </p:cNvGraphicFramePr>
          <p:nvPr/>
        </p:nvGraphicFramePr>
        <p:xfrm>
          <a:off x="914400" y="4800600"/>
          <a:ext cx="3688080" cy="609600"/>
        </p:xfrm>
        <a:graphic>
          <a:graphicData uri="http://schemas.openxmlformats.org/presentationml/2006/ole">
            <p:oleObj spid="_x0000_s47105" name="公式" r:id="rId6" imgW="3073320" imgH="507960" progId="Equation.3">
              <p:embed/>
            </p:oleObj>
          </a:graphicData>
        </a:graphic>
      </p:graphicFrame>
      <p:graphicFrame>
        <p:nvGraphicFramePr>
          <p:cNvPr id="13" name="对象 12"/>
          <p:cNvGraphicFramePr>
            <a:graphicFrameLocks noChangeAspect="1"/>
          </p:cNvGraphicFramePr>
          <p:nvPr/>
        </p:nvGraphicFramePr>
        <p:xfrm>
          <a:off x="4953000" y="4800600"/>
          <a:ext cx="3834063" cy="609600"/>
        </p:xfrm>
        <a:graphic>
          <a:graphicData uri="http://schemas.openxmlformats.org/presentationml/2006/ole">
            <p:oleObj spid="_x0000_s47106" name="公式" r:id="rId7" imgW="3035160" imgH="482400" progId="Equation.3">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Plots of EVM VS SNR or Phase Noise</a:t>
            </a:r>
            <a:endParaRPr lang="zh-CN" altLang="en-US" dirty="0"/>
          </a:p>
        </p:txBody>
      </p:sp>
      <p:sp>
        <p:nvSpPr>
          <p:cNvPr id="4" name="日期占位符 3"/>
          <p:cNvSpPr>
            <a:spLocks noGrp="1"/>
          </p:cNvSpPr>
          <p:nvPr>
            <p:ph type="dt" sz="half" idx="10"/>
          </p:nvPr>
        </p:nvSpPr>
        <p:spPr/>
        <p:txBody>
          <a:bodyPr/>
          <a:lstStyle/>
          <a:p>
            <a:pPr>
              <a:defRPr/>
            </a:pPr>
            <a:r>
              <a:rPr lang="en-US" altLang="zh-CN" smtClean="0"/>
              <a:t>January 2014</a:t>
            </a:r>
            <a:endParaRPr lang="en-US" altLang="zh-CN" dirty="0"/>
          </a:p>
        </p:txBody>
      </p:sp>
      <p:sp>
        <p:nvSpPr>
          <p:cNvPr id="5" name="页脚占位符 4"/>
          <p:cNvSpPr>
            <a:spLocks noGrp="1"/>
          </p:cNvSpPr>
          <p:nvPr>
            <p:ph type="ftr" sz="quarter" idx="11"/>
          </p:nvPr>
        </p:nvSpPr>
        <p:spPr/>
        <p:txBody>
          <a:bodyPr/>
          <a:lstStyle/>
          <a:p>
            <a:pPr>
              <a:defRPr/>
            </a:pPr>
            <a:r>
              <a:rPr lang="en-US" altLang="zh-CN" smtClean="0"/>
              <a:t>Cai Yunlong, Huawei</a:t>
            </a:r>
            <a:endParaRPr lang="en-US" altLang="zh-CN" dirty="0"/>
          </a:p>
        </p:txBody>
      </p:sp>
      <p:sp>
        <p:nvSpPr>
          <p:cNvPr id="6" name="灯片编号占位符 5"/>
          <p:cNvSpPr>
            <a:spLocks noGrp="1"/>
          </p:cNvSpPr>
          <p:nvPr>
            <p:ph type="sldNum" sz="quarter" idx="12"/>
          </p:nvPr>
        </p:nvSpPr>
        <p:spPr/>
        <p:txBody>
          <a:bodyPr/>
          <a:lstStyle/>
          <a:p>
            <a:pPr>
              <a:defRPr/>
            </a:pPr>
            <a:r>
              <a:rPr lang="en-US" altLang="zh-CN" smtClean="0"/>
              <a:t>Slide </a:t>
            </a:r>
            <a:fld id="{35424D16-11F1-48D0-B55B-D5CBE4EEA0BD}" type="slidenum">
              <a:rPr lang="en-US" altLang="zh-CN" smtClean="0"/>
              <a:pPr>
                <a:defRPr/>
              </a:pPr>
              <a:t>4</a:t>
            </a:fld>
            <a:endParaRPr lang="en-US" altLang="zh-CN" dirty="0"/>
          </a:p>
        </p:txBody>
      </p:sp>
      <p:pic>
        <p:nvPicPr>
          <p:cNvPr id="7" name="Picture 2"/>
          <p:cNvPicPr>
            <a:picLocks noGrp="1" noChangeAspect="1" noChangeArrowheads="1"/>
          </p:cNvPicPr>
          <p:nvPr>
            <p:ph idx="1"/>
          </p:nvPr>
        </p:nvPicPr>
        <p:blipFill>
          <a:blip r:embed="rId2" cstate="print"/>
          <a:srcRect r="4042"/>
          <a:stretch>
            <a:fillRect/>
          </a:stretch>
        </p:blipFill>
        <p:spPr bwMode="auto">
          <a:xfrm>
            <a:off x="2362200" y="1752600"/>
            <a:ext cx="3124200" cy="838200"/>
          </a:xfrm>
          <a:prstGeom prst="rect">
            <a:avLst/>
          </a:prstGeom>
          <a:noFill/>
          <a:ln w="9525">
            <a:noFill/>
            <a:miter lim="800000"/>
            <a:headEnd/>
            <a:tailEnd/>
          </a:ln>
        </p:spPr>
      </p:pic>
      <p:pic>
        <p:nvPicPr>
          <p:cNvPr id="31747" name="Picture 3"/>
          <p:cNvPicPr>
            <a:picLocks noChangeAspect="1" noChangeArrowheads="1"/>
          </p:cNvPicPr>
          <p:nvPr/>
        </p:nvPicPr>
        <p:blipFill>
          <a:blip r:embed="rId3" cstate="print"/>
          <a:srcRect/>
          <a:stretch>
            <a:fillRect/>
          </a:stretch>
        </p:blipFill>
        <p:spPr bwMode="auto">
          <a:xfrm>
            <a:off x="4640262" y="2819400"/>
            <a:ext cx="3894138" cy="3581400"/>
          </a:xfrm>
          <a:prstGeom prst="rect">
            <a:avLst/>
          </a:prstGeom>
          <a:noFill/>
          <a:ln w="9525">
            <a:noFill/>
            <a:miter lim="800000"/>
            <a:headEnd/>
            <a:tailEnd/>
          </a:ln>
        </p:spPr>
      </p:pic>
      <p:pic>
        <p:nvPicPr>
          <p:cNvPr id="31749" name="Picture 5"/>
          <p:cNvPicPr>
            <a:picLocks noChangeAspect="1" noChangeArrowheads="1"/>
          </p:cNvPicPr>
          <p:nvPr/>
        </p:nvPicPr>
        <p:blipFill>
          <a:blip r:embed="rId4" cstate="print"/>
          <a:srcRect/>
          <a:stretch>
            <a:fillRect/>
          </a:stretch>
        </p:blipFill>
        <p:spPr bwMode="auto">
          <a:xfrm>
            <a:off x="381000" y="2819400"/>
            <a:ext cx="4175125" cy="3594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标题 1"/>
          <p:cNvSpPr>
            <a:spLocks noGrp="1"/>
          </p:cNvSpPr>
          <p:nvPr>
            <p:ph type="title"/>
          </p:nvPr>
        </p:nvSpPr>
        <p:spPr/>
        <p:txBody>
          <a:bodyPr/>
          <a:lstStyle/>
          <a:p>
            <a:r>
              <a:rPr lang="en-US" altLang="zh-CN" dirty="0" smtClean="0">
                <a:solidFill>
                  <a:schemeClr val="tx1"/>
                </a:solidFill>
              </a:rPr>
              <a:t>Residual Error Rate</a:t>
            </a:r>
            <a:endParaRPr lang="zh-CN" altLang="en-US" b="1" dirty="0" smtClean="0">
              <a:ea typeface="宋体" charset="-122"/>
            </a:endParaRPr>
          </a:p>
        </p:txBody>
      </p:sp>
      <p:sp>
        <p:nvSpPr>
          <p:cNvPr id="20483" name="灯片编号占位符 5"/>
          <p:cNvSpPr>
            <a:spLocks noGrp="1"/>
          </p:cNvSpPr>
          <p:nvPr>
            <p:ph type="sldNum" sz="quarter" idx="12"/>
          </p:nvPr>
        </p:nvSpPr>
        <p:spPr>
          <a:noFill/>
        </p:spPr>
        <p:txBody>
          <a:bodyPr/>
          <a:lstStyle/>
          <a:p>
            <a:r>
              <a:rPr lang="en-US" altLang="zh-CN" smtClean="0"/>
              <a:t>Slide </a:t>
            </a:r>
            <a:fld id="{5A3E61D7-D19B-429E-A110-82F83F167ED9}" type="slidenum">
              <a:rPr lang="en-US" altLang="zh-CN" smtClean="0"/>
              <a:pPr/>
              <a:t>5</a:t>
            </a:fld>
            <a:endParaRPr lang="en-US" altLang="zh-CN" smtClean="0"/>
          </a:p>
        </p:txBody>
      </p:sp>
      <p:sp>
        <p:nvSpPr>
          <p:cNvPr id="20492" name="页脚占位符 16"/>
          <p:cNvSpPr>
            <a:spLocks noGrp="1"/>
          </p:cNvSpPr>
          <p:nvPr>
            <p:ph type="ftr" sz="quarter" idx="11"/>
          </p:nvPr>
        </p:nvSpPr>
        <p:spPr>
          <a:noFill/>
        </p:spPr>
        <p:txBody>
          <a:bodyPr/>
          <a:lstStyle/>
          <a:p>
            <a:r>
              <a:rPr lang="en-US" altLang="zh-CN"/>
              <a:t>Cai Yunlong, Huawei</a:t>
            </a:r>
          </a:p>
        </p:txBody>
      </p:sp>
      <p:sp>
        <p:nvSpPr>
          <p:cNvPr id="14" name="日期占位符 13"/>
          <p:cNvSpPr>
            <a:spLocks noGrp="1"/>
          </p:cNvSpPr>
          <p:nvPr>
            <p:ph type="dt" sz="half" idx="10"/>
          </p:nvPr>
        </p:nvSpPr>
        <p:spPr/>
        <p:txBody>
          <a:bodyPr/>
          <a:lstStyle/>
          <a:p>
            <a:pPr>
              <a:defRPr/>
            </a:pPr>
            <a:r>
              <a:rPr lang="en-US" altLang="zh-CN" smtClean="0"/>
              <a:t>January 2014</a:t>
            </a:r>
            <a:endParaRPr lang="en-US" altLang="zh-CN" dirty="0"/>
          </a:p>
        </p:txBody>
      </p:sp>
      <p:pic>
        <p:nvPicPr>
          <p:cNvPr id="15" name="Picture 5"/>
          <p:cNvPicPr>
            <a:picLocks noChangeAspect="1" noChangeArrowheads="1"/>
          </p:cNvPicPr>
          <p:nvPr/>
        </p:nvPicPr>
        <p:blipFill>
          <a:blip r:embed="rId3" cstate="print"/>
          <a:srcRect/>
          <a:stretch>
            <a:fillRect/>
          </a:stretch>
        </p:blipFill>
        <p:spPr bwMode="auto">
          <a:xfrm>
            <a:off x="838200" y="2590800"/>
            <a:ext cx="3474203" cy="3019425"/>
          </a:xfrm>
          <a:prstGeom prst="rect">
            <a:avLst/>
          </a:prstGeom>
          <a:noFill/>
          <a:ln w="9525" cmpd="sng">
            <a:noFill/>
            <a:miter lim="800000"/>
            <a:headEnd/>
            <a:tailEnd/>
          </a:ln>
        </p:spPr>
      </p:pic>
      <p:sp>
        <p:nvSpPr>
          <p:cNvPr id="16" name="矩形 15"/>
          <p:cNvSpPr/>
          <p:nvPr/>
        </p:nvSpPr>
        <p:spPr>
          <a:xfrm>
            <a:off x="762000" y="1600200"/>
            <a:ext cx="7620000" cy="707886"/>
          </a:xfrm>
          <a:prstGeom prst="rect">
            <a:avLst/>
          </a:prstGeom>
        </p:spPr>
        <p:txBody>
          <a:bodyPr wrap="square">
            <a:spAutoFit/>
          </a:bodyPr>
          <a:lstStyle/>
          <a:p>
            <a:pPr eaLnBrk="1" hangingPunct="1">
              <a:buFont typeface="Arial" pitchFamily="34" charset="0"/>
              <a:buChar char="•"/>
            </a:pPr>
            <a:r>
              <a:rPr lang="en-US" altLang="zh-CN" sz="2000" dirty="0" smtClean="0"/>
              <a:t>When the SNR reaches a value and increasing,  the BER is not getting better.</a:t>
            </a:r>
          </a:p>
        </p:txBody>
      </p:sp>
      <p:pic>
        <p:nvPicPr>
          <p:cNvPr id="9" name="Picture 9"/>
          <p:cNvPicPr>
            <a:picLocks noChangeAspect="1" noChangeArrowheads="1"/>
          </p:cNvPicPr>
          <p:nvPr/>
        </p:nvPicPr>
        <p:blipFill>
          <a:blip r:embed="rId4" cstate="print"/>
          <a:srcRect/>
          <a:stretch>
            <a:fillRect/>
          </a:stretch>
        </p:blipFill>
        <p:spPr bwMode="auto">
          <a:xfrm>
            <a:off x="4343400" y="2286000"/>
            <a:ext cx="4572672" cy="3429000"/>
          </a:xfrm>
          <a:prstGeom prst="rect">
            <a:avLst/>
          </a:prstGeom>
          <a:noFill/>
          <a:ln w="12700">
            <a:noFill/>
            <a:miter lim="800000"/>
            <a:headEnd type="none" w="sm" len="sm"/>
            <a:tailEnd type="none" w="sm" len="sm"/>
          </a:ln>
          <a:effectLst/>
        </p:spPr>
      </p:pic>
      <p:sp>
        <p:nvSpPr>
          <p:cNvPr id="10" name="矩形 9"/>
          <p:cNvSpPr/>
          <p:nvPr/>
        </p:nvSpPr>
        <p:spPr>
          <a:xfrm>
            <a:off x="5029200" y="5791200"/>
            <a:ext cx="3890809" cy="276999"/>
          </a:xfrm>
          <a:prstGeom prst="rect">
            <a:avLst/>
          </a:prstGeom>
        </p:spPr>
        <p:txBody>
          <a:bodyPr wrap="none">
            <a:spAutoFit/>
          </a:bodyPr>
          <a:lstStyle/>
          <a:p>
            <a:pPr>
              <a:spcBef>
                <a:spcPct val="50000"/>
              </a:spcBef>
            </a:pPr>
            <a:r>
              <a:rPr lang="en-US" altLang="zh-CN" dirty="0" smtClean="0">
                <a:latin typeface="Arial" pitchFamily="34" charset="0"/>
                <a:ea typeface="宋体" pitchFamily="2" charset="-122"/>
              </a:rPr>
              <a:t>-87 </a:t>
            </a:r>
            <a:r>
              <a:rPr lang="en-US" altLang="zh-CN" dirty="0" err="1" smtClean="0">
                <a:latin typeface="Arial" pitchFamily="34" charset="0"/>
                <a:ea typeface="宋体" pitchFamily="2" charset="-122"/>
              </a:rPr>
              <a:t>dBc</a:t>
            </a:r>
            <a:r>
              <a:rPr lang="en-US" altLang="zh-CN" dirty="0" smtClean="0">
                <a:latin typeface="Arial" pitchFamily="34" charset="0"/>
                <a:ea typeface="宋体" pitchFamily="2" charset="-122"/>
              </a:rPr>
              <a:t>/Hz preferred for 8-PSK, how about 16/64QAM</a:t>
            </a:r>
            <a:endParaRPr lang="en-US" altLang="zh-CN" dirty="0">
              <a:latin typeface="Arial" pitchFamily="34" charset="0"/>
              <a:ea typeface="宋体" pitchFamily="2" charset="-122"/>
            </a:endParaRPr>
          </a:p>
        </p:txBody>
      </p:sp>
      <p:sp>
        <p:nvSpPr>
          <p:cNvPr id="11" name="矩形 10"/>
          <p:cNvSpPr/>
          <p:nvPr/>
        </p:nvSpPr>
        <p:spPr>
          <a:xfrm>
            <a:off x="4724400" y="6096000"/>
            <a:ext cx="3964675" cy="276999"/>
          </a:xfrm>
          <a:prstGeom prst="rect">
            <a:avLst/>
          </a:prstGeom>
        </p:spPr>
        <p:txBody>
          <a:bodyPr wrap="none">
            <a:spAutoFit/>
          </a:bodyPr>
          <a:lstStyle/>
          <a:p>
            <a:r>
              <a:rPr lang="en-US" altLang="zh-CN" dirty="0" smtClean="0"/>
              <a:t>“15-07-0691-01-003c-phy-layer-submission-15-3c-imec.ppt”</a:t>
            </a:r>
            <a:endParaRPr lang="zh-C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标题 4"/>
          <p:cNvSpPr>
            <a:spLocks noGrp="1"/>
          </p:cNvSpPr>
          <p:nvPr>
            <p:ph type="title"/>
          </p:nvPr>
        </p:nvSpPr>
        <p:spPr/>
        <p:txBody>
          <a:bodyPr/>
          <a:lstStyle/>
          <a:p>
            <a:r>
              <a:rPr lang="en-US" altLang="zh-CN" dirty="0" smtClean="0"/>
              <a:t>The Phase Noises of  the Publications(1)</a:t>
            </a:r>
            <a:endParaRPr lang="zh-CN" altLang="en-US" dirty="0" smtClean="0"/>
          </a:p>
        </p:txBody>
      </p:sp>
      <p:pic>
        <p:nvPicPr>
          <p:cNvPr id="58371" name="Picture 2"/>
          <p:cNvPicPr>
            <a:picLocks noGrp="1" noChangeAspect="1" noChangeArrowheads="1"/>
          </p:cNvPicPr>
          <p:nvPr>
            <p:ph idx="1"/>
          </p:nvPr>
        </p:nvPicPr>
        <p:blipFill>
          <a:blip r:embed="rId3" cstate="print"/>
          <a:srcRect/>
          <a:stretch>
            <a:fillRect/>
          </a:stretch>
        </p:blipFill>
        <p:spPr>
          <a:xfrm>
            <a:off x="844550" y="1628775"/>
            <a:ext cx="7454900" cy="4194175"/>
          </a:xfrm>
          <a:noFill/>
        </p:spPr>
      </p:pic>
      <p:sp>
        <p:nvSpPr>
          <p:cNvPr id="4" name="TextBox 3"/>
          <p:cNvSpPr txBox="1"/>
          <p:nvPr/>
        </p:nvSpPr>
        <p:spPr>
          <a:xfrm>
            <a:off x="7543800" y="4191000"/>
            <a:ext cx="364202" cy="276999"/>
          </a:xfrm>
          <a:prstGeom prst="rect">
            <a:avLst/>
          </a:prstGeom>
          <a:noFill/>
        </p:spPr>
        <p:txBody>
          <a:bodyPr wrap="none" rtlCol="0">
            <a:spAutoFit/>
          </a:bodyPr>
          <a:lstStyle/>
          <a:p>
            <a:r>
              <a:rPr lang="en-US" altLang="zh-CN" dirty="0" smtClean="0"/>
              <a:t>Hz</a:t>
            </a:r>
            <a:endParaRPr lang="zh-CN" altLang="en-US" dirty="0"/>
          </a:p>
        </p:txBody>
      </p:sp>
      <p:sp>
        <p:nvSpPr>
          <p:cNvPr id="5" name="右大括号 4"/>
          <p:cNvSpPr/>
          <p:nvPr/>
        </p:nvSpPr>
        <p:spPr bwMode="auto">
          <a:xfrm>
            <a:off x="7391400" y="3962400"/>
            <a:ext cx="228600" cy="685800"/>
          </a:xfrm>
          <a:prstGeom prst="rightBrace">
            <a:avLst/>
          </a:prstGeom>
          <a:noFill/>
          <a:ln w="15875"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6" name="TextBox 5"/>
          <p:cNvSpPr txBox="1"/>
          <p:nvPr/>
        </p:nvSpPr>
        <p:spPr>
          <a:xfrm>
            <a:off x="1676400" y="6019800"/>
            <a:ext cx="3810000" cy="276999"/>
          </a:xfrm>
          <a:prstGeom prst="rect">
            <a:avLst/>
          </a:prstGeom>
          <a:noFill/>
        </p:spPr>
        <p:txBody>
          <a:bodyPr wrap="square" rtlCol="0">
            <a:spAutoFit/>
          </a:bodyPr>
          <a:lstStyle/>
          <a:p>
            <a:r>
              <a:rPr lang="en-US" altLang="zh-CN" dirty="0" smtClean="0"/>
              <a:t>The references are shown in the remark</a:t>
            </a:r>
            <a:endParaRPr lang="zh-CN" altLang="en-US"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标题 4"/>
          <p:cNvSpPr>
            <a:spLocks noGrp="1"/>
          </p:cNvSpPr>
          <p:nvPr>
            <p:ph type="title"/>
          </p:nvPr>
        </p:nvSpPr>
        <p:spPr/>
        <p:txBody>
          <a:bodyPr/>
          <a:lstStyle/>
          <a:p>
            <a:r>
              <a:rPr lang="en-US" altLang="zh-CN" dirty="0" smtClean="0"/>
              <a:t>The Phase Noises of  the Publications(2)</a:t>
            </a:r>
            <a:endParaRPr lang="zh-CN" altLang="en-US" dirty="0" smtClean="0"/>
          </a:p>
        </p:txBody>
      </p:sp>
      <p:pic>
        <p:nvPicPr>
          <p:cNvPr id="59395" name="Picture 2"/>
          <p:cNvPicPr>
            <a:picLocks noGrp="1" noChangeAspect="1" noChangeArrowheads="1"/>
          </p:cNvPicPr>
          <p:nvPr>
            <p:ph idx="1"/>
          </p:nvPr>
        </p:nvPicPr>
        <p:blipFill>
          <a:blip r:embed="rId2" cstate="print"/>
          <a:srcRect/>
          <a:stretch>
            <a:fillRect/>
          </a:stretch>
        </p:blipFill>
        <p:spPr>
          <a:xfrm>
            <a:off x="857250" y="1628775"/>
            <a:ext cx="7429500" cy="4194175"/>
          </a:xfrm>
          <a:noFill/>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标题 4"/>
          <p:cNvSpPr>
            <a:spLocks noGrp="1"/>
          </p:cNvSpPr>
          <p:nvPr>
            <p:ph type="title"/>
          </p:nvPr>
        </p:nvSpPr>
        <p:spPr/>
        <p:txBody>
          <a:bodyPr/>
          <a:lstStyle/>
          <a:p>
            <a:r>
              <a:rPr lang="en-US" altLang="zh-CN" sz="2800" dirty="0" smtClean="0"/>
              <a:t>The Phase Noise with Different Materials</a:t>
            </a:r>
            <a:endParaRPr lang="zh-CN" altLang="en-US" sz="2800" dirty="0" smtClean="0"/>
          </a:p>
        </p:txBody>
      </p:sp>
      <p:pic>
        <p:nvPicPr>
          <p:cNvPr id="60419" name="Picture 3"/>
          <p:cNvPicPr>
            <a:picLocks noChangeAspect="1" noChangeArrowheads="1"/>
          </p:cNvPicPr>
          <p:nvPr/>
        </p:nvPicPr>
        <p:blipFill>
          <a:blip r:embed="rId2" cstate="print"/>
          <a:srcRect/>
          <a:stretch>
            <a:fillRect/>
          </a:stretch>
        </p:blipFill>
        <p:spPr bwMode="auto">
          <a:xfrm>
            <a:off x="395288" y="1412875"/>
            <a:ext cx="8240712" cy="4638675"/>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US" altLang="zh-CN" dirty="0" smtClean="0"/>
              <a:t>60GHz/300 Phase Noise Model</a:t>
            </a:r>
            <a:endParaRPr lang="en-US" altLang="zh-CN" i="1" dirty="0" smtClean="0"/>
          </a:p>
        </p:txBody>
      </p:sp>
      <p:sp>
        <p:nvSpPr>
          <p:cNvPr id="2052" name="Rectangle 3"/>
          <p:cNvSpPr>
            <a:spLocks noGrp="1" noChangeArrowheads="1"/>
          </p:cNvSpPr>
          <p:nvPr>
            <p:ph idx="1"/>
          </p:nvPr>
        </p:nvSpPr>
        <p:spPr>
          <a:xfrm>
            <a:off x="533400" y="1524000"/>
            <a:ext cx="8153400" cy="4194175"/>
          </a:xfrm>
        </p:spPr>
        <p:txBody>
          <a:bodyPr/>
          <a:lstStyle/>
          <a:p>
            <a:pPr eaLnBrk="1" hangingPunct="1"/>
            <a:r>
              <a:rPr lang="en-US" altLang="zh-CN" sz="2400" dirty="0" smtClean="0"/>
              <a:t>In 802.15.3c/802.11.ad*, it is modeled by</a:t>
            </a:r>
          </a:p>
          <a:p>
            <a:pPr eaLnBrk="1" hangingPunct="1"/>
            <a:endParaRPr lang="en-US" altLang="zh-CN" sz="2400" dirty="0" smtClean="0"/>
          </a:p>
          <a:p>
            <a:pPr eaLnBrk="1" hangingPunct="1"/>
            <a:endParaRPr lang="en-US" altLang="zh-CN" sz="2400" dirty="0" smtClean="0"/>
          </a:p>
          <a:p>
            <a:pPr lvl="1" eaLnBrk="1" hangingPunct="1">
              <a:spcBef>
                <a:spcPts val="600"/>
              </a:spcBef>
              <a:spcAft>
                <a:spcPts val="600"/>
              </a:spcAft>
            </a:pPr>
            <a:r>
              <a:rPr lang="en-US" altLang="zh-CN" sz="2000" dirty="0" smtClean="0"/>
              <a:t>PSD(0) =  -90 </a:t>
            </a:r>
            <a:r>
              <a:rPr lang="en-US" altLang="zh-CN" sz="2000" dirty="0" err="1" smtClean="0"/>
              <a:t>dBc</a:t>
            </a:r>
            <a:r>
              <a:rPr lang="en-US" altLang="zh-CN" sz="2000" dirty="0" smtClean="0"/>
              <a:t>/Hz, PSD(infinity) = -130 </a:t>
            </a:r>
            <a:r>
              <a:rPr lang="en-US" altLang="zh-CN" sz="2000" dirty="0" err="1" smtClean="0"/>
              <a:t>dBc</a:t>
            </a:r>
            <a:r>
              <a:rPr lang="en-US" altLang="zh-CN" sz="2000" dirty="0" smtClean="0"/>
              <a:t>/Hz</a:t>
            </a:r>
          </a:p>
          <a:p>
            <a:pPr lvl="1" eaLnBrk="1" hangingPunct="1">
              <a:spcBef>
                <a:spcPts val="600"/>
              </a:spcBef>
              <a:spcAft>
                <a:spcPts val="600"/>
              </a:spcAft>
            </a:pPr>
            <a:r>
              <a:rPr lang="en-US" altLang="zh-CN" sz="2000" dirty="0" smtClean="0"/>
              <a:t>Pole frequency </a:t>
            </a:r>
            <a:r>
              <a:rPr lang="en-US" altLang="zh-CN" sz="2000" i="1" dirty="0" err="1" smtClean="0"/>
              <a:t>f</a:t>
            </a:r>
            <a:r>
              <a:rPr lang="en-US" altLang="zh-CN" sz="2000" i="1" baseline="-25000" dirty="0" err="1" smtClean="0"/>
              <a:t>p</a:t>
            </a:r>
            <a:r>
              <a:rPr lang="en-US" altLang="zh-CN" sz="2000" dirty="0" smtClean="0"/>
              <a:t> = 1 MHz, Zero frequency </a:t>
            </a:r>
            <a:r>
              <a:rPr lang="en-US" altLang="zh-CN" sz="2000" i="1" dirty="0" err="1" smtClean="0"/>
              <a:t>f</a:t>
            </a:r>
            <a:r>
              <a:rPr lang="en-US" altLang="zh-CN" sz="2000" i="1" baseline="-25000" dirty="0" err="1" smtClean="0"/>
              <a:t>z</a:t>
            </a:r>
            <a:r>
              <a:rPr lang="en-US" altLang="zh-CN" sz="2000" dirty="0" smtClean="0"/>
              <a:t> =  100 MHz</a:t>
            </a:r>
          </a:p>
          <a:p>
            <a:pPr eaLnBrk="1" hangingPunct="1">
              <a:spcBef>
                <a:spcPts val="600"/>
              </a:spcBef>
              <a:spcAft>
                <a:spcPts val="600"/>
              </a:spcAft>
            </a:pPr>
            <a:r>
              <a:rPr lang="en-US" altLang="zh-CN" sz="2400" dirty="0" smtClean="0"/>
              <a:t>Frequency Multipliers**, for small </a:t>
            </a:r>
            <a:r>
              <a:rPr lang="el-GR" altLang="zh-CN" sz="2400" dirty="0" smtClean="0"/>
              <a:t>β</a:t>
            </a:r>
            <a:r>
              <a:rPr lang="en-US" altLang="zh-CN" sz="2400" dirty="0" smtClean="0"/>
              <a:t>(20logN relationship):  </a:t>
            </a:r>
          </a:p>
          <a:p>
            <a:pPr lvl="1" eaLnBrk="1" hangingPunct="1">
              <a:spcBef>
                <a:spcPts val="600"/>
              </a:spcBef>
              <a:spcAft>
                <a:spcPts val="600"/>
              </a:spcAft>
            </a:pPr>
            <a:r>
              <a:rPr lang="en-US" altLang="zh-CN" sz="2000" dirty="0" smtClean="0"/>
              <a:t>f(t)=</a:t>
            </a:r>
            <a:r>
              <a:rPr lang="en-US" altLang="zh-CN" sz="2000" dirty="0" err="1" smtClean="0"/>
              <a:t>cos</a:t>
            </a:r>
            <a:r>
              <a:rPr lang="en-US" altLang="zh-CN" sz="2000" dirty="0" smtClean="0"/>
              <a:t>(</a:t>
            </a:r>
            <a:r>
              <a:rPr lang="el-GR" altLang="zh-CN" sz="2000" dirty="0" smtClean="0"/>
              <a:t>ω</a:t>
            </a:r>
            <a:r>
              <a:rPr lang="en-US" altLang="zh-CN" sz="2000" baseline="-25000" dirty="0" smtClean="0"/>
              <a:t>c</a:t>
            </a:r>
            <a:r>
              <a:rPr lang="en-US" altLang="zh-CN" sz="2000" dirty="0" smtClean="0"/>
              <a:t>t+</a:t>
            </a:r>
            <a:r>
              <a:rPr lang="el-GR" altLang="zh-CN" sz="2000" dirty="0" smtClean="0"/>
              <a:t>β</a:t>
            </a:r>
            <a:r>
              <a:rPr lang="en-US" altLang="zh-CN" sz="2000" dirty="0" smtClean="0"/>
              <a:t>sin(</a:t>
            </a:r>
            <a:r>
              <a:rPr lang="el-GR" altLang="zh-CN" sz="2000" dirty="0" smtClean="0"/>
              <a:t>ω</a:t>
            </a:r>
            <a:r>
              <a:rPr lang="en-US" altLang="zh-CN" sz="2000" baseline="-25000" dirty="0" err="1" smtClean="0"/>
              <a:t>m</a:t>
            </a:r>
            <a:r>
              <a:rPr lang="en-US" altLang="zh-CN" sz="2000" dirty="0" err="1" smtClean="0"/>
              <a:t>t</a:t>
            </a:r>
            <a:r>
              <a:rPr lang="en-US" altLang="zh-CN" sz="2000" dirty="0" smtClean="0"/>
              <a:t>))=</a:t>
            </a:r>
            <a:r>
              <a:rPr lang="en-US" altLang="zh-CN" sz="2000" dirty="0" err="1" smtClean="0"/>
              <a:t>cos</a:t>
            </a:r>
            <a:r>
              <a:rPr lang="en-US" altLang="zh-CN" sz="2000" dirty="0" smtClean="0"/>
              <a:t>(</a:t>
            </a:r>
            <a:r>
              <a:rPr lang="el-GR" altLang="zh-CN" sz="2000" dirty="0" smtClean="0"/>
              <a:t>ω</a:t>
            </a:r>
            <a:r>
              <a:rPr lang="en-US" altLang="zh-CN" sz="2000" baseline="-25000" dirty="0" smtClean="0"/>
              <a:t>c</a:t>
            </a:r>
            <a:r>
              <a:rPr lang="en-US" altLang="zh-CN" sz="2000" dirty="0" smtClean="0"/>
              <a:t>t)+(</a:t>
            </a:r>
            <a:r>
              <a:rPr lang="el-GR" altLang="zh-CN" sz="2000" dirty="0" smtClean="0"/>
              <a:t>β/2)</a:t>
            </a:r>
            <a:r>
              <a:rPr lang="el-GR" altLang="zh-CN" sz="2000" u="sng" dirty="0" smtClean="0"/>
              <a:t>[</a:t>
            </a:r>
            <a:r>
              <a:rPr lang="en-US" altLang="zh-CN" sz="2000" u="sng" dirty="0" err="1" smtClean="0"/>
              <a:t>cos</a:t>
            </a:r>
            <a:r>
              <a:rPr lang="en-US" altLang="zh-CN" sz="2000" u="sng" dirty="0" smtClean="0"/>
              <a:t>(</a:t>
            </a:r>
            <a:r>
              <a:rPr lang="el-GR" altLang="zh-CN" sz="2000" u="sng" dirty="0" smtClean="0"/>
              <a:t>ω</a:t>
            </a:r>
            <a:r>
              <a:rPr lang="en-US" altLang="zh-CN" sz="2000" u="sng" baseline="-25000" dirty="0" smtClean="0"/>
              <a:t>c</a:t>
            </a:r>
            <a:r>
              <a:rPr lang="en-US" altLang="zh-CN" sz="2000" u="sng" dirty="0" smtClean="0"/>
              <a:t>-</a:t>
            </a:r>
            <a:r>
              <a:rPr lang="el-GR" altLang="zh-CN" sz="2000" u="sng" dirty="0" smtClean="0"/>
              <a:t>ω</a:t>
            </a:r>
            <a:r>
              <a:rPr lang="en-US" altLang="zh-CN" sz="2000" u="sng" baseline="-25000" dirty="0" smtClean="0"/>
              <a:t>m</a:t>
            </a:r>
            <a:r>
              <a:rPr lang="en-US" altLang="zh-CN" sz="2000" u="sng" dirty="0" smtClean="0"/>
              <a:t>)t-</a:t>
            </a:r>
            <a:r>
              <a:rPr lang="en-US" altLang="zh-CN" sz="2000" u="sng" dirty="0" err="1" smtClean="0"/>
              <a:t>cos</a:t>
            </a:r>
            <a:r>
              <a:rPr lang="en-US" altLang="zh-CN" sz="2000" u="sng" dirty="0" smtClean="0"/>
              <a:t>(</a:t>
            </a:r>
            <a:r>
              <a:rPr lang="el-GR" altLang="zh-CN" sz="2000" u="sng" dirty="0" smtClean="0"/>
              <a:t>ω</a:t>
            </a:r>
            <a:r>
              <a:rPr lang="en-US" altLang="zh-CN" sz="2000" u="sng" baseline="-25000" dirty="0" smtClean="0"/>
              <a:t>c</a:t>
            </a:r>
            <a:r>
              <a:rPr lang="en-US" altLang="zh-CN" sz="2000" u="sng" dirty="0" smtClean="0"/>
              <a:t>+</a:t>
            </a:r>
            <a:r>
              <a:rPr lang="el-GR" altLang="zh-CN" sz="2000" u="sng" dirty="0" smtClean="0"/>
              <a:t>ω</a:t>
            </a:r>
            <a:r>
              <a:rPr lang="en-US" altLang="zh-CN" sz="2000" u="sng" baseline="-25000" dirty="0" smtClean="0"/>
              <a:t>m</a:t>
            </a:r>
            <a:r>
              <a:rPr lang="en-US" altLang="zh-CN" sz="2000" u="sng" dirty="0" smtClean="0"/>
              <a:t>)t]</a:t>
            </a:r>
          </a:p>
          <a:p>
            <a:pPr lvl="1" eaLnBrk="1" hangingPunct="1">
              <a:spcBef>
                <a:spcPts val="600"/>
              </a:spcBef>
              <a:spcAft>
                <a:spcPts val="600"/>
              </a:spcAft>
            </a:pPr>
            <a:r>
              <a:rPr lang="en-US" altLang="zh-CN" sz="2000" dirty="0" err="1" smtClean="0"/>
              <a:t>Nf</a:t>
            </a:r>
            <a:r>
              <a:rPr lang="zh-CN" altLang="en-US" sz="2000" dirty="0" smtClean="0"/>
              <a:t>：</a:t>
            </a:r>
            <a:r>
              <a:rPr lang="en-US" altLang="zh-CN" sz="2000" dirty="0" smtClean="0"/>
              <a:t>f’(t)=</a:t>
            </a:r>
            <a:r>
              <a:rPr lang="en-US" altLang="zh-CN" sz="2000" dirty="0" err="1" smtClean="0"/>
              <a:t>cos</a:t>
            </a:r>
            <a:r>
              <a:rPr lang="en-US" altLang="zh-CN" sz="2000" dirty="0" smtClean="0"/>
              <a:t>(N</a:t>
            </a:r>
            <a:r>
              <a:rPr lang="el-GR" altLang="zh-CN" sz="2000" dirty="0" smtClean="0"/>
              <a:t>ω</a:t>
            </a:r>
            <a:r>
              <a:rPr lang="en-US" altLang="zh-CN" sz="2000" baseline="-25000" dirty="0" smtClean="0"/>
              <a:t>c</a:t>
            </a:r>
            <a:r>
              <a:rPr lang="en-US" altLang="zh-CN" sz="2000" dirty="0" smtClean="0"/>
              <a:t>t)+(</a:t>
            </a:r>
            <a:r>
              <a:rPr lang="en-US" altLang="zh-CN" sz="2000" b="1" dirty="0" smtClean="0">
                <a:solidFill>
                  <a:srgbClr val="FF0000"/>
                </a:solidFill>
              </a:rPr>
              <a:t>N</a:t>
            </a:r>
            <a:r>
              <a:rPr lang="el-GR" altLang="zh-CN" sz="2000" b="1" dirty="0" smtClean="0">
                <a:solidFill>
                  <a:srgbClr val="FF0000"/>
                </a:solidFill>
              </a:rPr>
              <a:t>β/2</a:t>
            </a:r>
            <a:r>
              <a:rPr lang="el-GR" altLang="zh-CN" sz="2000" dirty="0" smtClean="0"/>
              <a:t>)</a:t>
            </a:r>
            <a:r>
              <a:rPr lang="el-GR" altLang="zh-CN" sz="2000" u="sng" dirty="0" smtClean="0"/>
              <a:t>[</a:t>
            </a:r>
            <a:r>
              <a:rPr lang="en-US" altLang="zh-CN" sz="2000" u="sng" dirty="0" err="1" smtClean="0"/>
              <a:t>cos</a:t>
            </a:r>
            <a:r>
              <a:rPr lang="en-US" altLang="zh-CN" sz="2000" u="sng" dirty="0" smtClean="0"/>
              <a:t>(N</a:t>
            </a:r>
            <a:r>
              <a:rPr lang="el-GR" altLang="zh-CN" sz="2000" u="sng" dirty="0" smtClean="0"/>
              <a:t>ω</a:t>
            </a:r>
            <a:r>
              <a:rPr lang="en-US" altLang="zh-CN" sz="2000" u="sng" baseline="-25000" dirty="0" smtClean="0"/>
              <a:t>c</a:t>
            </a:r>
            <a:r>
              <a:rPr lang="en-US" altLang="zh-CN" sz="2000" u="sng" dirty="0" smtClean="0"/>
              <a:t>-</a:t>
            </a:r>
            <a:r>
              <a:rPr lang="el-GR" altLang="zh-CN" sz="2000" u="sng" dirty="0" smtClean="0"/>
              <a:t>ω</a:t>
            </a:r>
            <a:r>
              <a:rPr lang="en-US" altLang="zh-CN" sz="2000" u="sng" baseline="-25000" dirty="0" smtClean="0"/>
              <a:t>m</a:t>
            </a:r>
            <a:r>
              <a:rPr lang="en-US" altLang="zh-CN" sz="2000" u="sng" dirty="0" smtClean="0"/>
              <a:t>)t-</a:t>
            </a:r>
            <a:r>
              <a:rPr lang="en-US" altLang="zh-CN" sz="2000" u="sng" dirty="0" err="1" smtClean="0"/>
              <a:t>cos</a:t>
            </a:r>
            <a:r>
              <a:rPr lang="en-US" altLang="zh-CN" sz="2000" u="sng" dirty="0" smtClean="0"/>
              <a:t>(N</a:t>
            </a:r>
            <a:r>
              <a:rPr lang="el-GR" altLang="zh-CN" sz="2000" u="sng" dirty="0" smtClean="0"/>
              <a:t>ω</a:t>
            </a:r>
            <a:r>
              <a:rPr lang="en-US" altLang="zh-CN" sz="2000" u="sng" baseline="-25000" dirty="0" smtClean="0"/>
              <a:t>c</a:t>
            </a:r>
            <a:r>
              <a:rPr lang="en-US" altLang="zh-CN" sz="2000" u="sng" dirty="0" smtClean="0"/>
              <a:t>+</a:t>
            </a:r>
            <a:r>
              <a:rPr lang="el-GR" altLang="zh-CN" sz="2000" u="sng" dirty="0" smtClean="0"/>
              <a:t>ω</a:t>
            </a:r>
            <a:r>
              <a:rPr lang="en-US" altLang="zh-CN" sz="2000" u="sng" baseline="-25000" dirty="0" smtClean="0"/>
              <a:t>m</a:t>
            </a:r>
            <a:r>
              <a:rPr lang="en-US" altLang="zh-CN" sz="2000" u="sng" dirty="0" smtClean="0"/>
              <a:t>)t]</a:t>
            </a:r>
          </a:p>
          <a:p>
            <a:pPr lvl="1" eaLnBrk="1" hangingPunct="1">
              <a:spcBef>
                <a:spcPts val="600"/>
              </a:spcBef>
              <a:spcAft>
                <a:spcPts val="600"/>
              </a:spcAft>
            </a:pPr>
            <a:r>
              <a:rPr lang="en-US" altLang="zh-CN" sz="2000" dirty="0" smtClean="0"/>
              <a:t>For 300GHz: PSD</a:t>
            </a:r>
            <a:r>
              <a:rPr lang="zh-CN" altLang="en-US" sz="2000" dirty="0" smtClean="0"/>
              <a:t>‘</a:t>
            </a:r>
            <a:r>
              <a:rPr lang="en-US" altLang="zh-CN" sz="2000" dirty="0" smtClean="0"/>
              <a:t>(0) =  -90 </a:t>
            </a:r>
            <a:r>
              <a:rPr lang="en-US" altLang="zh-CN" sz="2000" dirty="0" err="1" smtClean="0"/>
              <a:t>dBc</a:t>
            </a:r>
            <a:r>
              <a:rPr lang="en-US" altLang="zh-CN" sz="2000" dirty="0" smtClean="0"/>
              <a:t>/Hz-20log(300/60)=-76dBc/Hz?</a:t>
            </a:r>
          </a:p>
          <a:p>
            <a:pPr lvl="1" eaLnBrk="1" hangingPunct="1"/>
            <a:endParaRPr lang="en-US" altLang="zh-CN" sz="2400" dirty="0" smtClean="0"/>
          </a:p>
        </p:txBody>
      </p:sp>
      <p:graphicFrame>
        <p:nvGraphicFramePr>
          <p:cNvPr id="2050" name="Object 2"/>
          <p:cNvGraphicFramePr>
            <a:graphicFrameLocks noChangeAspect="1"/>
          </p:cNvGraphicFramePr>
          <p:nvPr/>
        </p:nvGraphicFramePr>
        <p:xfrm>
          <a:off x="2438400" y="1981200"/>
          <a:ext cx="3125788" cy="750887"/>
        </p:xfrm>
        <a:graphic>
          <a:graphicData uri="http://schemas.openxmlformats.org/presentationml/2006/ole">
            <p:oleObj spid="_x0000_s38914" name="Equation" r:id="rId4" imgW="2095200" imgH="507960" progId="Equation.3">
              <p:embed/>
            </p:oleObj>
          </a:graphicData>
        </a:graphic>
      </p:graphicFrame>
      <p:sp>
        <p:nvSpPr>
          <p:cNvPr id="5" name="矩形 4"/>
          <p:cNvSpPr/>
          <p:nvPr/>
        </p:nvSpPr>
        <p:spPr>
          <a:xfrm>
            <a:off x="685800" y="5638800"/>
            <a:ext cx="7696200" cy="954107"/>
          </a:xfrm>
          <a:prstGeom prst="rect">
            <a:avLst/>
          </a:prstGeom>
        </p:spPr>
        <p:txBody>
          <a:bodyPr wrap="square">
            <a:spAutoFit/>
          </a:bodyPr>
          <a:lstStyle/>
          <a:p>
            <a:pPr eaLnBrk="1" hangingPunct="1"/>
            <a:r>
              <a:rPr lang="en-US" altLang="zh-CN" sz="1400" dirty="0" smtClean="0"/>
              <a:t>*</a:t>
            </a:r>
            <a:r>
              <a:rPr lang="zh-CN" altLang="en-US" sz="1400" dirty="0" smtClean="0"/>
              <a:t>“</a:t>
            </a:r>
            <a:r>
              <a:rPr lang="en-US" altLang="zh-CN" sz="1400" dirty="0" smtClean="0"/>
              <a:t>11-09-1213-01-00ad-60ghz-impairments-modeling.ppt</a:t>
            </a:r>
            <a:r>
              <a:rPr lang="zh-CN" altLang="en-US" sz="1400" dirty="0" smtClean="0"/>
              <a:t>”</a:t>
            </a:r>
            <a:endParaRPr lang="en-US" altLang="zh-CN" sz="1400" dirty="0" smtClean="0"/>
          </a:p>
          <a:p>
            <a:r>
              <a:rPr lang="en-US" altLang="zh-CN" sz="1400" dirty="0" smtClean="0"/>
              <a:t>**</a:t>
            </a:r>
            <a:r>
              <a:rPr lang="en-US" altLang="zh-CN" sz="1400" dirty="0" smtClean="0">
                <a:hlinkClick r:id="rId5"/>
              </a:rPr>
              <a:t>  http://www.qsl.net/va3iul/Frequency_Multipliers/Frequency_Multipliers.pdf</a:t>
            </a:r>
            <a:r>
              <a:rPr lang="en-US" altLang="zh-CN" sz="1400" dirty="0" smtClean="0"/>
              <a:t> </a:t>
            </a:r>
            <a:r>
              <a:rPr lang="zh-CN" altLang="en-US" sz="1400" dirty="0" smtClean="0"/>
              <a:t>“</a:t>
            </a:r>
            <a:r>
              <a:rPr lang="es-ES" altLang="zh-CN" sz="1400" dirty="0" smtClean="0"/>
              <a:t>Frequency Multipliers </a:t>
            </a:r>
            <a:r>
              <a:rPr lang="zh-CN" altLang="en-US" sz="1400" dirty="0" smtClean="0"/>
              <a:t>”</a:t>
            </a:r>
            <a:r>
              <a:rPr lang="es-ES" altLang="zh-CN" sz="1400" dirty="0" smtClean="0"/>
              <a:t>, Iulian Rosu, YO3DAC / VA3IUL, http://www.qsl.net/va3iul </a:t>
            </a:r>
          </a:p>
          <a:p>
            <a:pPr eaLnBrk="1" hangingPunct="1">
              <a:buFont typeface="Arial" pitchFamily="34" charset="0"/>
              <a:buChar char="•"/>
            </a:pPr>
            <a:endParaRPr lang="zh-CN" altLang="en-US" sz="1400"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IEEE-P802_15">
  <a:themeElements>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P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P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P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P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P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P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P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P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28263</TotalTime>
  <Words>1937</Words>
  <Application>Microsoft Office PowerPoint</Application>
  <PresentationFormat>全屏显示(4:3)</PresentationFormat>
  <Paragraphs>140</Paragraphs>
  <Slides>11</Slides>
  <Notes>7</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11</vt:i4>
      </vt:variant>
    </vt:vector>
  </HeadingPairs>
  <TitlesOfParts>
    <vt:vector size="14" baseType="lpstr">
      <vt:lpstr>IEEE-P802_15</vt:lpstr>
      <vt:lpstr>公式</vt:lpstr>
      <vt:lpstr>Equation</vt:lpstr>
      <vt:lpstr>幻灯片 1</vt:lpstr>
      <vt:lpstr>The effect of Phase Noise in Transceiver</vt:lpstr>
      <vt:lpstr>Phase Noise Model</vt:lpstr>
      <vt:lpstr>Plots of EVM VS SNR or Phase Noise</vt:lpstr>
      <vt:lpstr>Residual Error Rate</vt:lpstr>
      <vt:lpstr>The Phase Noises of  the Publications(1)</vt:lpstr>
      <vt:lpstr>The Phase Noises of  the Publications(2)</vt:lpstr>
      <vt:lpstr>The Phase Noise with Different Materials</vt:lpstr>
      <vt:lpstr>60GHz/300 Phase Noise Model</vt:lpstr>
      <vt:lpstr>60GHz/300 Phase Noise Profile?</vt:lpstr>
      <vt:lpstr>Conclusion</vt:lpstr>
    </vt:vector>
  </TitlesOfParts>
  <Company>AT&amp;T Labs Research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Leo Razoumov</dc:creator>
  <dc:description>&lt;doc#&gt;</dc:description>
  <cp:lastModifiedBy>c00228773</cp:lastModifiedBy>
  <cp:revision>570</cp:revision>
  <cp:lastPrinted>1998-02-10T13:28:06Z</cp:lastPrinted>
  <dcterms:created xsi:type="dcterms:W3CDTF">2008-03-17T12:50:31Z</dcterms:created>
  <dcterms:modified xsi:type="dcterms:W3CDTF">2014-01-17T01:54:20Z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(2)n72KiTr2WmBoEs52x+Tr7/+8rNi4wL5TouNAcP3uJsxBX+gkoOWzzGupQhAxqh2Qmx26XlmM_x000d_
RzHWEs8uSbXdU7dKAGKXW4dXN7z081hOJdYSMrDY0W0gfTMOTHo1wt/5RSAYz0CVaXGDDkRu_x000d_
E3Os86SoOPJxb86ABUBJhin5AG+cHFbEf8YaWe5O2KBbVkeJNsaVRtJoHYOOhzhG1+PPvnS1_x000d_
mbte3IYplxj1v5hm2G</vt:lpwstr>
  </property>
  <property fmtid="{D5CDD505-2E9C-101B-9397-08002B2CF9AE}" pid="3" name="_ms_pID_725343_00">
    <vt:lpwstr>_</vt:lpwstr>
  </property>
  <property fmtid="{D5CDD505-2E9C-101B-9397-08002B2CF9AE}" pid="4" name="_ms_pID_7253431">
    <vt:lpwstr>LzjRCtkbZ59IgmtIaRGekuQ/8y9uVw9sdbon2LuE9BXYFZsAT0L0YA_x000d_
6zMwfEgHmt/XVOqNyaS+Au2uplo0iqQ0UI95oNcocElRi/XLCxjfZA==</vt:lpwstr>
  </property>
  <property fmtid="{D5CDD505-2E9C-101B-9397-08002B2CF9AE}" pid="5" name="_ms_pID_7253431_00">
    <vt:lpwstr>_</vt:lpwstr>
  </property>
  <property fmtid="{D5CDD505-2E9C-101B-9397-08002B2CF9AE}" pid="6" name="sflag">
    <vt:lpwstr>1389923499</vt:lpwstr>
  </property>
</Properties>
</file>