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9" r:id="rId2"/>
    <p:sldId id="277" r:id="rId3"/>
    <p:sldId id="276" r:id="rId4"/>
    <p:sldId id="256" r:id="rId5"/>
    <p:sldId id="260" r:id="rId6"/>
    <p:sldId id="261" r:id="rId7"/>
    <p:sldId id="266" r:id="rId8"/>
    <p:sldId id="262" r:id="rId9"/>
    <p:sldId id="267" r:id="rId10"/>
    <p:sldId id="263" r:id="rId11"/>
    <p:sldId id="268" r:id="rId12"/>
    <p:sldId id="269" r:id="rId13"/>
    <p:sldId id="264" r:id="rId14"/>
    <p:sldId id="265" r:id="rId15"/>
    <p:sldId id="274" r:id="rId16"/>
    <p:sldId id="273"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23" d="100"/>
          <a:sy n="123" d="100"/>
        </p:scale>
        <p:origin x="-128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45439190-5CC3-4260-97FA-A62A7C83E6AD}"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9522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CC4154C7-43AF-44C8-AD06-AA0D87FA22A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36390717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a:t>doc.: IEEE 802.15-&lt;doc#&gt;</a:t>
            </a:r>
          </a:p>
        </p:txBody>
      </p:sp>
      <p:sp>
        <p:nvSpPr>
          <p:cNvPr id="5" name="Rectangle 3"/>
          <p:cNvSpPr>
            <a:spLocks noGrp="1" noChangeArrowheads="1"/>
          </p:cNvSpPr>
          <p:nvPr>
            <p:ph type="dt" idx="1"/>
          </p:nvPr>
        </p:nvSpPr>
        <p:spPr>
          <a:ln/>
        </p:spPr>
        <p:txBody>
          <a:bodyPr/>
          <a:lstStyle/>
          <a:p>
            <a:r>
              <a:rPr lang="en-US" altLang="ko-KR"/>
              <a:t>&lt;month year&gt;</a:t>
            </a:r>
          </a:p>
        </p:txBody>
      </p:sp>
      <p:sp>
        <p:nvSpPr>
          <p:cNvPr id="6" name="Rectangle 6"/>
          <p:cNvSpPr>
            <a:spLocks noGrp="1" noChangeArrowheads="1"/>
          </p:cNvSpPr>
          <p:nvPr>
            <p:ph type="ftr" sz="quarter" idx="4"/>
          </p:nvPr>
        </p:nvSpPr>
        <p:spPr>
          <a:ln/>
        </p:spPr>
        <p:txBody>
          <a:bodyPr/>
          <a:lstStyle/>
          <a:p>
            <a:pPr lvl="4"/>
            <a:r>
              <a:rPr lang="en-US" altLang="ko-KR"/>
              <a:t>&lt;author&gt;, &lt;company&gt;</a:t>
            </a:r>
          </a:p>
        </p:txBody>
      </p:sp>
      <p:sp>
        <p:nvSpPr>
          <p:cNvPr id="7" name="Rectangle 7"/>
          <p:cNvSpPr>
            <a:spLocks noGrp="1" noChangeArrowheads="1"/>
          </p:cNvSpPr>
          <p:nvPr>
            <p:ph type="sldNum" sz="quarter" idx="5"/>
          </p:nvPr>
        </p:nvSpPr>
        <p:spPr>
          <a:ln/>
        </p:spPr>
        <p:txBody>
          <a:bodyPr/>
          <a:lstStyle/>
          <a:p>
            <a:r>
              <a:rPr lang="en-US" altLang="ko-KR"/>
              <a:t>Page </a:t>
            </a:r>
            <a:fld id="{214DD0F1-C419-4989-A474-A93E24ABA946}" type="slidenum">
              <a:rPr lang="en-US" altLang="ko-KR"/>
              <a:pPr/>
              <a:t>4</a:t>
            </a:fld>
            <a:endParaRPr lang="en-US" altLang="ko-KR"/>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ko-KR"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Jan.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smtClean="0"/>
              <a:t>Hernandez (NICT)</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120F46E6-4B1D-4F75-926C-036AA019CB16}" type="slidenum">
              <a:rPr lang="en-US" altLang="ko-KR"/>
              <a:pPr/>
              <a:t>‹#›</a:t>
            </a:fld>
            <a:endParaRPr lang="en-US" altLang="ko-KR"/>
          </a:p>
        </p:txBody>
      </p:sp>
    </p:spTree>
    <p:extLst>
      <p:ext uri="{BB962C8B-B14F-4D97-AF65-F5344CB8AC3E}">
        <p14:creationId xmlns:p14="http://schemas.microsoft.com/office/powerpoint/2010/main" val="686365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Jan.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smtClean="0"/>
              <a:t>Hernandez (NICT)</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7330FE6E-3FC2-4D37-A0AE-7411E420AC6B}" type="slidenum">
              <a:rPr lang="en-US" altLang="ko-KR"/>
              <a:pPr/>
              <a:t>‹#›</a:t>
            </a:fld>
            <a:endParaRPr lang="en-US" altLang="ko-KR"/>
          </a:p>
        </p:txBody>
      </p:sp>
    </p:spTree>
    <p:extLst>
      <p:ext uri="{BB962C8B-B14F-4D97-AF65-F5344CB8AC3E}">
        <p14:creationId xmlns:p14="http://schemas.microsoft.com/office/powerpoint/2010/main" val="2429743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smtClean="0"/>
              <a:t>Jan. 2014</a:t>
            </a:r>
            <a:endParaRPr lang="en-US" altLang="ko-KR" dirty="0"/>
          </a:p>
        </p:txBody>
      </p:sp>
      <p:sp>
        <p:nvSpPr>
          <p:cNvPr id="3" name="바닥글 개체 틀 2"/>
          <p:cNvSpPr>
            <a:spLocks noGrp="1"/>
          </p:cNvSpPr>
          <p:nvPr>
            <p:ph type="ftr" sz="quarter" idx="11"/>
          </p:nvPr>
        </p:nvSpPr>
        <p:spPr>
          <a:xfrm>
            <a:off x="5486400" y="6475413"/>
            <a:ext cx="3124200" cy="184666"/>
          </a:xfrm>
        </p:spPr>
        <p:txBody>
          <a:bodyPr/>
          <a:lstStyle>
            <a:lvl1pPr>
              <a:defRPr/>
            </a:lvl1pPr>
          </a:lstStyle>
          <a:p>
            <a:r>
              <a:rPr lang="en-US" altLang="ko-KR" smtClean="0"/>
              <a:t>Hernandez (NICT)</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8DE987B-0AA3-425A-AD91-EB456FE788AC}" type="slidenum">
              <a:rPr lang="en-US" altLang="ko-KR"/>
              <a:pPr/>
              <a:t>‹#›</a:t>
            </a:fld>
            <a:endParaRPr lang="en-US" altLang="ko-KR"/>
          </a:p>
        </p:txBody>
      </p:sp>
    </p:spTree>
    <p:extLst>
      <p:ext uri="{BB962C8B-B14F-4D97-AF65-F5344CB8AC3E}">
        <p14:creationId xmlns:p14="http://schemas.microsoft.com/office/powerpoint/2010/main" val="38538104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dirty="0" smtClean="0"/>
              <a:t>마스터 제목 스타일 편집</a:t>
            </a:r>
            <a:endParaRPr lang="en-US" altLang="ko-KR"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smtClean="0"/>
              <a:t>Jan. 2014</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smtClean="0"/>
              <a:t>Hernandez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61D88F6-8412-4605-9EF0-1C0849C019E8}" type="slidenum">
              <a:rPr lang="en-US" altLang="ko-KR"/>
              <a:pPr/>
              <a:t>‹#›</a:t>
            </a:fld>
            <a:endParaRPr lang="en-US" altLang="ko-KR"/>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a:t>
            </a:r>
            <a:r>
              <a:rPr lang="en-US" sz="1400" b="1" dirty="0" smtClean="0"/>
              <a:t>15-14-0010-00-0008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smtClean="0"/>
              <a:t>Jan. 2014</a:t>
            </a:r>
            <a:endParaRPr lang="en-US" altLang="ko-KR" dirty="0"/>
          </a:p>
        </p:txBody>
      </p:sp>
      <p:sp>
        <p:nvSpPr>
          <p:cNvPr id="5" name="바닥글 개체 틀 2"/>
          <p:cNvSpPr>
            <a:spLocks noGrp="1"/>
          </p:cNvSpPr>
          <p:nvPr>
            <p:ph type="ftr" sz="quarter" idx="11"/>
          </p:nvPr>
        </p:nvSpPr>
        <p:spPr/>
        <p:txBody>
          <a:bodyPr/>
          <a:lstStyle/>
          <a:p>
            <a:r>
              <a:rPr lang="en-US" altLang="ko-KR" dirty="0" smtClean="0"/>
              <a:t>Hernandez (NICT)</a:t>
            </a:r>
            <a:endParaRPr lang="en-US" altLang="ko-KR" dirty="0"/>
          </a:p>
        </p:txBody>
      </p:sp>
      <p:sp>
        <p:nvSpPr>
          <p:cNvPr id="6" name="슬라이드 번호 개체 틀 3"/>
          <p:cNvSpPr>
            <a:spLocks noGrp="1"/>
          </p:cNvSpPr>
          <p:nvPr>
            <p:ph type="sldNum" sz="quarter" idx="12"/>
          </p:nvPr>
        </p:nvSpPr>
        <p:spPr/>
        <p:txBody>
          <a:bodyPr/>
          <a:lstStyle/>
          <a:p>
            <a:r>
              <a:rPr lang="en-US" altLang="ko-KR"/>
              <a:t>Slide </a:t>
            </a:r>
            <a:fld id="{8420257F-606A-46E5-A44E-1E3D06E8A0AB}" type="slidenum">
              <a:rPr lang="en-US" altLang="ko-KR"/>
              <a:pPr/>
              <a:t>1</a:t>
            </a:fld>
            <a:endParaRPr lang="en-US" altLang="ko-KR"/>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In response to 15-14-08r0 “Proposal </a:t>
            </a:r>
            <a:r>
              <a:rPr lang="en-US" altLang="ko-KR" sz="1600" dirty="0" smtClean="0">
                <a:solidFill>
                  <a:schemeClr val="tx2"/>
                </a:solidFill>
                <a:ea typeface="굴림" charset="-127"/>
              </a:rPr>
              <a:t>for </a:t>
            </a:r>
            <a:r>
              <a:rPr lang="en-US" altLang="ko-KR" sz="1600" dirty="0" smtClean="0">
                <a:solidFill>
                  <a:schemeClr val="tx2"/>
                </a:solidFill>
                <a:ea typeface="굴림" charset="-127"/>
              </a:rPr>
              <a:t>PFD”</a:t>
            </a:r>
            <a:r>
              <a:rPr lang="en-US" altLang="ko-KR" sz="1600" dirty="0">
                <a:solidFill>
                  <a:schemeClr val="tx2"/>
                </a:solidFill>
                <a:ea typeface="굴림" charset="-127"/>
              </a:rPr>
              <a:t>	</a:t>
            </a:r>
          </a:p>
          <a:p>
            <a:r>
              <a:rPr lang="en-US" altLang="ko-KR" sz="1600" b="1" dirty="0">
                <a:solidFill>
                  <a:schemeClr val="tx2"/>
                </a:solidFill>
                <a:ea typeface="굴림" charset="-127"/>
              </a:rPr>
              <a:t>Date Submitted: </a:t>
            </a:r>
            <a:r>
              <a:rPr lang="en-US" altLang="ko-KR" sz="1600" dirty="0" smtClean="0">
                <a:solidFill>
                  <a:schemeClr val="tx2"/>
                </a:solidFill>
                <a:ea typeface="굴림" charset="-127"/>
              </a:rPr>
              <a:t>[January 8</a:t>
            </a:r>
            <a:r>
              <a:rPr lang="en-US" altLang="ko-KR" sz="1600" baseline="30000" dirty="0" smtClean="0">
                <a:solidFill>
                  <a:schemeClr val="tx2"/>
                </a:solidFill>
                <a:ea typeface="굴림" charset="-127"/>
              </a:rPr>
              <a:t>th</a:t>
            </a:r>
            <a:r>
              <a:rPr lang="en-US" altLang="ko-KR" sz="1600" dirty="0" smtClean="0">
                <a:solidFill>
                  <a:schemeClr val="tx2"/>
                </a:solidFill>
                <a:ea typeface="굴림" charset="-127"/>
              </a:rPr>
              <a:t> 2014]</a:t>
            </a:r>
            <a:r>
              <a:rPr lang="en-US" altLang="ko-KR" sz="1600" dirty="0">
                <a:solidFill>
                  <a:schemeClr val="tx2"/>
                </a:solidFill>
                <a:ea typeface="굴림" charset="-127"/>
              </a:rPr>
              <a:t>	</a:t>
            </a: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smtClean="0">
                <a:solidFill>
                  <a:schemeClr val="tx2"/>
                </a:solidFill>
                <a:ea typeface="굴림" charset="-127"/>
              </a:rPr>
              <a:t>Marco Hernandez (NICT)</a:t>
            </a:r>
            <a:endParaRPr lang="en-US" altLang="ko-KR" sz="1600" dirty="0">
              <a:solidFill>
                <a:schemeClr val="tx2"/>
              </a:solidFill>
              <a:ea typeface="굴림" charset="-127"/>
            </a:endParaRPr>
          </a:p>
          <a:p>
            <a:r>
              <a:rPr lang="en-US" altLang="ko-KR" sz="1600" dirty="0">
                <a:solidFill>
                  <a:schemeClr val="tx2"/>
                </a:solidFill>
                <a:ea typeface="굴림" charset="-127"/>
              </a:rPr>
              <a:t>Address </a:t>
            </a:r>
            <a:r>
              <a:rPr lang="en-US" altLang="ko-KR" sz="1600" dirty="0" smtClean="0">
                <a:solidFill>
                  <a:schemeClr val="tx2"/>
                </a:solidFill>
                <a:ea typeface="굴림" charset="-127"/>
              </a:rPr>
              <a:t>[]</a:t>
            </a:r>
            <a:endParaRPr lang="en-US" altLang="ko-KR" sz="1600" dirty="0">
              <a:solidFill>
                <a:schemeClr val="tx2"/>
              </a:solidFill>
              <a:ea typeface="굴림" charset="-127"/>
            </a:endParaRPr>
          </a:p>
          <a:p>
            <a:r>
              <a:rPr lang="en-US" altLang="ko-KR" sz="1600" dirty="0">
                <a:solidFill>
                  <a:schemeClr val="tx2"/>
                </a:solidFill>
                <a:ea typeface="굴림" charset="-127"/>
              </a:rPr>
              <a:t>Voice</a:t>
            </a:r>
            <a:r>
              <a:rPr lang="en-US" altLang="ko-KR" sz="1600" dirty="0" smtClean="0">
                <a:solidFill>
                  <a:schemeClr val="tx2"/>
                </a:solidFill>
                <a:ea typeface="굴림" charset="-127"/>
              </a:rPr>
              <a:t>: </a:t>
            </a:r>
            <a:r>
              <a:rPr lang="en-US" altLang="ko-KR" sz="1600" dirty="0" smtClean="0">
                <a:solidFill>
                  <a:schemeClr val="tx2"/>
                </a:solidFill>
                <a:ea typeface="굴림" charset="-127"/>
              </a:rPr>
              <a:t>, </a:t>
            </a:r>
            <a:r>
              <a:rPr lang="en-US" altLang="ko-KR" sz="1600" dirty="0">
                <a:solidFill>
                  <a:schemeClr val="tx2"/>
                </a:solidFill>
                <a:ea typeface="굴림" charset="-127"/>
              </a:rPr>
              <a:t>FAX: </a:t>
            </a:r>
            <a:r>
              <a:rPr lang="en-US" altLang="ko-KR" sz="1600" dirty="0" smtClean="0">
                <a:solidFill>
                  <a:schemeClr val="tx2"/>
                </a:solidFill>
                <a:ea typeface="굴림" charset="-127"/>
              </a:rPr>
              <a:t>[], </a:t>
            </a:r>
            <a:r>
              <a:rPr lang="en-US" altLang="ko-KR" sz="1600" dirty="0">
                <a:solidFill>
                  <a:schemeClr val="tx2"/>
                </a:solidFill>
                <a:ea typeface="굴림" charset="-127"/>
              </a:rPr>
              <a:t>E-Mail</a:t>
            </a:r>
            <a:r>
              <a:rPr lang="en-US" altLang="ko-KR" sz="1600" dirty="0" smtClean="0">
                <a:solidFill>
                  <a:schemeClr val="tx2"/>
                </a:solidFill>
                <a:ea typeface="굴림" charset="-127"/>
              </a:rPr>
              <a:t>: </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Re:</a:t>
            </a:r>
            <a:r>
              <a:rPr lang="en-US" altLang="ko-KR" sz="1600" dirty="0">
                <a:solidFill>
                  <a:schemeClr val="tx2"/>
                </a:solidFill>
                <a:ea typeface="굴림" charset="-127"/>
              </a:rPr>
              <a:t> </a:t>
            </a:r>
            <a:r>
              <a:rPr lang="en-US" altLang="ko-KR" sz="1600" dirty="0" smtClean="0">
                <a:solidFill>
                  <a:schemeClr val="tx2"/>
                </a:solidFill>
                <a:ea typeface="굴림" charset="-127"/>
              </a:rPr>
              <a:t>15-13-0328-09-0008, TG8 PAC Framework Document (Draft)</a:t>
            </a:r>
            <a:endParaRPr lang="en-US" altLang="ko-KR" sz="1600" dirty="0">
              <a:solidFill>
                <a:schemeClr val="tx2"/>
              </a:solidFill>
              <a:ea typeface="굴림" charset="-127"/>
            </a:endParaRP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Proposes a plan to complete 802.15.8 PFD</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a:t>
            </a:r>
            <a:r>
              <a:rPr lang="en-US" altLang="ko-KR" sz="1600" dirty="0" smtClean="0">
                <a:solidFill>
                  <a:schemeClr val="tx2"/>
                </a:solidFill>
                <a:ea typeface="굴림" charset="-127"/>
              </a:rPr>
              <a:t>Discussion</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Current Status &amp; Action Plan</a:t>
            </a:r>
            <a:endParaRPr lang="ko-KR" altLang="en-US" dirty="0"/>
          </a:p>
        </p:txBody>
      </p:sp>
      <p:sp>
        <p:nvSpPr>
          <p:cNvPr id="3" name="내용 개체 틀 2"/>
          <p:cNvSpPr>
            <a:spLocks noGrp="1"/>
          </p:cNvSpPr>
          <p:nvPr>
            <p:ph idx="1"/>
          </p:nvPr>
        </p:nvSpPr>
        <p:spPr/>
        <p:txBody>
          <a:bodyPr/>
          <a:lstStyle/>
          <a:p>
            <a:r>
              <a:rPr lang="en-US" altLang="ko-KR" sz="1600" dirty="0"/>
              <a:t>PFD is already delayed. Any more delay is not desirable, but it will be quite a challenge to approve it in Jan 2014 meeting</a:t>
            </a:r>
          </a:p>
          <a:p>
            <a:r>
              <a:rPr lang="en-US" altLang="ko-KR" sz="1600" dirty="0"/>
              <a:t>Experience taught us that we can make only so much progress during the face-to-face meeting</a:t>
            </a:r>
          </a:p>
          <a:p>
            <a:pPr lvl="1"/>
            <a:r>
              <a:rPr lang="en-US" altLang="ko-KR" sz="1400" dirty="0"/>
              <a:t>Ex: We spent hours to define the meaning of “synchronization,” only to fail to reach a consensus; we now have to competing definition of synchronization in draft PFD</a:t>
            </a:r>
          </a:p>
          <a:p>
            <a:pPr lvl="1"/>
            <a:r>
              <a:rPr lang="en-US" altLang="ko-KR" sz="1400" dirty="0"/>
              <a:t>We have to do as much time consuming tasks as possible online, before Jan. meeting starts</a:t>
            </a:r>
          </a:p>
          <a:p>
            <a:r>
              <a:rPr lang="en-US" altLang="ko-KR" sz="1600" dirty="0"/>
              <a:t>Down selection</a:t>
            </a:r>
          </a:p>
          <a:p>
            <a:pPr lvl="1"/>
            <a:r>
              <a:rPr lang="en-US" altLang="ko-KR" sz="1400" dirty="0"/>
              <a:t>Bad news:</a:t>
            </a:r>
          </a:p>
          <a:p>
            <a:pPr lvl="2"/>
            <a:r>
              <a:rPr lang="en-US" altLang="ko-KR" sz="1200" dirty="0"/>
              <a:t>The TG is not ready for down selection</a:t>
            </a:r>
          </a:p>
          <a:p>
            <a:pPr lvl="2"/>
            <a:r>
              <a:rPr lang="en-US" altLang="ko-KR" sz="1200" dirty="0"/>
              <a:t>We don’t have time – We want to approve PFD in Jan. 2014</a:t>
            </a:r>
          </a:p>
          <a:p>
            <a:pPr lvl="1"/>
            <a:r>
              <a:rPr lang="en-US" altLang="ko-KR" sz="1400" dirty="0"/>
              <a:t>Good news:</a:t>
            </a:r>
          </a:p>
          <a:p>
            <a:pPr lvl="2"/>
            <a:r>
              <a:rPr lang="en-US" altLang="ko-KR" sz="1200" dirty="0"/>
              <a:t>There are signs people are talking to each other for harmonization</a:t>
            </a:r>
          </a:p>
          <a:p>
            <a:pPr lvl="2"/>
            <a:r>
              <a:rPr lang="en-US" altLang="ko-KR" sz="1200" dirty="0"/>
              <a:t>We now have a pretty good understanding of what others think</a:t>
            </a:r>
          </a:p>
          <a:p>
            <a:pPr lvl="1"/>
            <a:r>
              <a:rPr lang="en-US" altLang="ko-KR" sz="1400" dirty="0"/>
              <a:t>Let’s</a:t>
            </a:r>
          </a:p>
          <a:p>
            <a:pPr lvl="2"/>
            <a:r>
              <a:rPr lang="en-US" altLang="ko-KR" sz="1200" dirty="0"/>
              <a:t>make PFD inclusive rather than exclusive</a:t>
            </a:r>
          </a:p>
          <a:p>
            <a:pPr lvl="2"/>
            <a:r>
              <a:rPr lang="en-US" altLang="ko-KR" sz="1200" dirty="0"/>
              <a:t>follow the guideline set by 15-12-0264-03 (high level description</a:t>
            </a:r>
            <a:r>
              <a:rPr lang="en-US" altLang="ko-KR" sz="1200" dirty="0" smtClean="0"/>
              <a:t>)</a:t>
            </a:r>
            <a:endParaRPr lang="en-US" altLang="ko-KR" sz="1200" dirty="0"/>
          </a:p>
        </p:txBody>
      </p:sp>
      <p:sp>
        <p:nvSpPr>
          <p:cNvPr id="4" name="날짜 개체 틀 3"/>
          <p:cNvSpPr>
            <a:spLocks noGrp="1"/>
          </p:cNvSpPr>
          <p:nvPr>
            <p:ph type="dt" sz="half" idx="10"/>
          </p:nvPr>
        </p:nvSpPr>
        <p:spPr/>
        <p:txBody>
          <a:bodyPr/>
          <a:lstStyle/>
          <a:p>
            <a:r>
              <a:rPr lang="en-US" altLang="ko-KR" smtClean="0"/>
              <a:t>Jan. 2014</a:t>
            </a:r>
            <a:endParaRPr lang="en-US" altLang="ko-KR" dirty="0"/>
          </a:p>
        </p:txBody>
      </p:sp>
      <p:sp>
        <p:nvSpPr>
          <p:cNvPr id="5" name="바닥글 개체 틀 4"/>
          <p:cNvSpPr>
            <a:spLocks noGrp="1"/>
          </p:cNvSpPr>
          <p:nvPr>
            <p:ph type="ftr" sz="quarter" idx="11"/>
          </p:nvPr>
        </p:nvSpPr>
        <p:spPr/>
        <p:txBody>
          <a:bodyPr/>
          <a:lstStyle/>
          <a:p>
            <a:r>
              <a:rPr lang="en-US" altLang="ko-KR" smtClean="0"/>
              <a:t>Hernandez (NICT)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7330FE6E-3FC2-4D37-A0AE-7411E420AC6B}" type="slidenum">
              <a:rPr lang="en-US" altLang="ko-KR" smtClean="0"/>
              <a:pPr/>
              <a:t>10</a:t>
            </a:fld>
            <a:endParaRPr lang="en-US" altLang="ko-KR"/>
          </a:p>
        </p:txBody>
      </p:sp>
    </p:spTree>
    <p:extLst>
      <p:ext uri="{BB962C8B-B14F-4D97-AF65-F5344CB8AC3E}">
        <p14:creationId xmlns:p14="http://schemas.microsoft.com/office/powerpoint/2010/main" val="1385797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ko-KR" sz="1600" dirty="0"/>
              <a:t>Experience taught us that we can make </a:t>
            </a:r>
            <a:r>
              <a:rPr lang="en-US" altLang="ko-KR" sz="1600" dirty="0" smtClean="0"/>
              <a:t>only </a:t>
            </a:r>
            <a:r>
              <a:rPr lang="en-US" altLang="ko-KR" sz="1600" dirty="0" smtClean="0">
                <a:solidFill>
                  <a:srgbClr val="FF0000"/>
                </a:solidFill>
              </a:rPr>
              <a:t>some</a:t>
            </a:r>
            <a:r>
              <a:rPr lang="en-US" altLang="ko-KR" sz="1600" dirty="0" smtClean="0"/>
              <a:t> </a:t>
            </a:r>
            <a:r>
              <a:rPr lang="en-US" altLang="ko-KR" sz="1600" strike="sngStrike" dirty="0"/>
              <a:t>so much </a:t>
            </a:r>
            <a:r>
              <a:rPr lang="en-US" altLang="ko-KR" sz="1600" dirty="0"/>
              <a:t>progress during the face-to-face meeting</a:t>
            </a:r>
          </a:p>
          <a:p>
            <a:pPr lvl="1"/>
            <a:r>
              <a:rPr lang="en-US" altLang="ko-KR" sz="1400" dirty="0"/>
              <a:t>Ex: We spent hours to define the meaning of “synchronization,” only to fail to reach a consensus; we now have to competing definition of synchronization in draft PFD</a:t>
            </a:r>
          </a:p>
          <a:p>
            <a:pPr lvl="1"/>
            <a:r>
              <a:rPr lang="en-US" altLang="ko-KR" sz="1400" dirty="0"/>
              <a:t>We have to do as much time consuming tasks as possible online, before Jan. meeting starts</a:t>
            </a:r>
          </a:p>
          <a:p>
            <a:r>
              <a:rPr lang="en-US" sz="1600" dirty="0" smtClean="0">
                <a:solidFill>
                  <a:srgbClr val="FF0000"/>
                </a:solidFill>
              </a:rPr>
              <a:t>I agree, the real problem is not defining things like synchronization, but to </a:t>
            </a:r>
          </a:p>
          <a:p>
            <a:pPr marL="0" indent="0">
              <a:buNone/>
            </a:pPr>
            <a:r>
              <a:rPr lang="en-US" sz="1600" dirty="0">
                <a:solidFill>
                  <a:srgbClr val="FF0000"/>
                </a:solidFill>
              </a:rPr>
              <a:t> </a:t>
            </a:r>
            <a:r>
              <a:rPr lang="en-US" sz="1600" dirty="0" smtClean="0">
                <a:solidFill>
                  <a:srgbClr val="FF0000"/>
                </a:solidFill>
              </a:rPr>
              <a:t>    choose one synchronization proposal, meaning to reject other proposals.</a:t>
            </a:r>
          </a:p>
          <a:p>
            <a:pPr marL="0" indent="0">
              <a:buNone/>
            </a:pPr>
            <a:endParaRPr lang="en-US" sz="1600" dirty="0">
              <a:solidFill>
                <a:srgbClr val="FF0000"/>
              </a:solidFill>
            </a:endParaRPr>
          </a:p>
          <a:p>
            <a:pPr marL="0" indent="0">
              <a:buNone/>
            </a:pPr>
            <a:endParaRPr lang="en-US" sz="1600" dirty="0">
              <a:solidFill>
                <a:srgbClr val="FF0000"/>
              </a:solidFill>
            </a:endParaRPr>
          </a:p>
        </p:txBody>
      </p:sp>
      <p:sp>
        <p:nvSpPr>
          <p:cNvPr id="4" name="Date Placeholder 3"/>
          <p:cNvSpPr>
            <a:spLocks noGrp="1"/>
          </p:cNvSpPr>
          <p:nvPr>
            <p:ph type="dt" sz="half" idx="10"/>
          </p:nvPr>
        </p:nvSpPr>
        <p:spPr/>
        <p:txBody>
          <a:bodyPr/>
          <a:lstStyle/>
          <a:p>
            <a:r>
              <a:rPr lang="en-US" altLang="ko-KR" smtClean="0"/>
              <a:t>Jan. 2014</a:t>
            </a:r>
            <a:endParaRPr lang="en-US" altLang="ko-KR" dirty="0"/>
          </a:p>
        </p:txBody>
      </p:sp>
      <p:sp>
        <p:nvSpPr>
          <p:cNvPr id="5" name="Footer Placeholder 4"/>
          <p:cNvSpPr>
            <a:spLocks noGrp="1"/>
          </p:cNvSpPr>
          <p:nvPr>
            <p:ph type="ftr" sz="quarter" idx="11"/>
          </p:nvPr>
        </p:nvSpPr>
        <p:spPr/>
        <p:txBody>
          <a:bodyPr/>
          <a:lstStyle/>
          <a:p>
            <a:r>
              <a:rPr lang="en-US" altLang="ko-KR" smtClean="0"/>
              <a:t>Hernandez (NICT)</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7330FE6E-3FC2-4D37-A0AE-7411E420AC6B}" type="slidenum">
              <a:rPr lang="en-US" altLang="ko-KR" smtClean="0"/>
              <a:pPr/>
              <a:t>11</a:t>
            </a:fld>
            <a:endParaRPr lang="en-US" altLang="ko-KR"/>
          </a:p>
        </p:txBody>
      </p:sp>
    </p:spTree>
    <p:extLst>
      <p:ext uri="{BB962C8B-B14F-4D97-AF65-F5344CB8AC3E}">
        <p14:creationId xmlns:p14="http://schemas.microsoft.com/office/powerpoint/2010/main" val="41880484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ko-KR" sz="1600" dirty="0"/>
              <a:t>Down selection</a:t>
            </a:r>
          </a:p>
          <a:p>
            <a:pPr lvl="1"/>
            <a:r>
              <a:rPr lang="en-US" altLang="ko-KR" sz="1400" dirty="0"/>
              <a:t>Bad news:</a:t>
            </a:r>
          </a:p>
          <a:p>
            <a:pPr lvl="2"/>
            <a:r>
              <a:rPr lang="en-US" altLang="ko-KR" sz="1200" dirty="0"/>
              <a:t>The TG is not ready for down selection</a:t>
            </a:r>
          </a:p>
          <a:p>
            <a:pPr lvl="2"/>
            <a:r>
              <a:rPr lang="en-US" altLang="ko-KR" sz="1200" dirty="0"/>
              <a:t>We don’t have time – We want to approve PFD in Jan. 2014</a:t>
            </a:r>
          </a:p>
          <a:p>
            <a:pPr lvl="1"/>
            <a:r>
              <a:rPr lang="en-US" altLang="ko-KR" sz="1400" dirty="0"/>
              <a:t>Good news:</a:t>
            </a:r>
          </a:p>
          <a:p>
            <a:pPr lvl="2"/>
            <a:r>
              <a:rPr lang="en-US" altLang="ko-KR" sz="1200" dirty="0"/>
              <a:t>There are signs people are talking to each other for harmonization</a:t>
            </a:r>
          </a:p>
          <a:p>
            <a:pPr lvl="2"/>
            <a:r>
              <a:rPr lang="en-US" altLang="ko-KR" sz="1200" dirty="0"/>
              <a:t>We now have a pretty good understanding of what others think</a:t>
            </a:r>
          </a:p>
          <a:p>
            <a:pPr lvl="1"/>
            <a:r>
              <a:rPr lang="en-US" altLang="ko-KR" sz="1400" dirty="0"/>
              <a:t>Let’s</a:t>
            </a:r>
          </a:p>
          <a:p>
            <a:pPr lvl="2"/>
            <a:r>
              <a:rPr lang="en-US" altLang="ko-KR" sz="1200" dirty="0"/>
              <a:t>make PFD inclusive rather than exclusive</a:t>
            </a:r>
          </a:p>
          <a:p>
            <a:pPr lvl="2"/>
            <a:r>
              <a:rPr lang="en-US" altLang="ko-KR" sz="1200" dirty="0"/>
              <a:t>follow the guideline set by 15-12-0264-03 (high level description)</a:t>
            </a:r>
          </a:p>
          <a:p>
            <a:r>
              <a:rPr lang="en-US" sz="1600" dirty="0" smtClean="0">
                <a:solidFill>
                  <a:srgbClr val="FF0000"/>
                </a:solidFill>
              </a:rPr>
              <a:t>So far we are following the guidelines. </a:t>
            </a:r>
          </a:p>
          <a:p>
            <a:r>
              <a:rPr lang="en-US" sz="1600" dirty="0" smtClean="0">
                <a:solidFill>
                  <a:srgbClr val="FF0000"/>
                </a:solidFill>
              </a:rPr>
              <a:t>We need to finish the PFD by January meeting in order to discuss if TG8 either harmonizes proposals towards the specification or a down selection would be </a:t>
            </a:r>
          </a:p>
          <a:p>
            <a:pPr marL="0" indent="0">
              <a:buNone/>
            </a:pPr>
            <a:r>
              <a:rPr lang="en-US" sz="1600" dirty="0">
                <a:solidFill>
                  <a:srgbClr val="FF0000"/>
                </a:solidFill>
              </a:rPr>
              <a:t> </a:t>
            </a:r>
            <a:r>
              <a:rPr lang="en-US" sz="1600" dirty="0" smtClean="0">
                <a:solidFill>
                  <a:srgbClr val="FF0000"/>
                </a:solidFill>
              </a:rPr>
              <a:t>     required. </a:t>
            </a:r>
            <a:endParaRPr lang="en-US" sz="1600" dirty="0">
              <a:solidFill>
                <a:srgbClr val="FF0000"/>
              </a:solidFill>
            </a:endParaRPr>
          </a:p>
        </p:txBody>
      </p:sp>
      <p:sp>
        <p:nvSpPr>
          <p:cNvPr id="4" name="Date Placeholder 3"/>
          <p:cNvSpPr>
            <a:spLocks noGrp="1"/>
          </p:cNvSpPr>
          <p:nvPr>
            <p:ph type="dt" sz="half" idx="10"/>
          </p:nvPr>
        </p:nvSpPr>
        <p:spPr/>
        <p:txBody>
          <a:bodyPr/>
          <a:lstStyle/>
          <a:p>
            <a:r>
              <a:rPr lang="en-US" altLang="ko-KR" smtClean="0"/>
              <a:t>Jan. 2014</a:t>
            </a:r>
            <a:endParaRPr lang="en-US" altLang="ko-KR" dirty="0"/>
          </a:p>
        </p:txBody>
      </p:sp>
      <p:sp>
        <p:nvSpPr>
          <p:cNvPr id="5" name="Footer Placeholder 4"/>
          <p:cNvSpPr>
            <a:spLocks noGrp="1"/>
          </p:cNvSpPr>
          <p:nvPr>
            <p:ph type="ftr" sz="quarter" idx="11"/>
          </p:nvPr>
        </p:nvSpPr>
        <p:spPr/>
        <p:txBody>
          <a:bodyPr/>
          <a:lstStyle/>
          <a:p>
            <a:r>
              <a:rPr lang="en-US" altLang="ko-KR" smtClean="0"/>
              <a:t>Hernandez (NICT)</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7330FE6E-3FC2-4D37-A0AE-7411E420AC6B}" type="slidenum">
              <a:rPr lang="en-US" altLang="ko-KR" smtClean="0"/>
              <a:pPr/>
              <a:t>12</a:t>
            </a:fld>
            <a:endParaRPr lang="en-US" altLang="ko-KR"/>
          </a:p>
        </p:txBody>
      </p:sp>
    </p:spTree>
    <p:extLst>
      <p:ext uri="{BB962C8B-B14F-4D97-AF65-F5344CB8AC3E}">
        <p14:creationId xmlns:p14="http://schemas.microsoft.com/office/powerpoint/2010/main" val="1692064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 (1/2)</a:t>
            </a:r>
            <a:endParaRPr lang="ko-KR" altLang="en-US" dirty="0"/>
          </a:p>
        </p:txBody>
      </p:sp>
      <p:sp>
        <p:nvSpPr>
          <p:cNvPr id="3" name="내용 개체 틀 2"/>
          <p:cNvSpPr>
            <a:spLocks noGrp="1"/>
          </p:cNvSpPr>
          <p:nvPr>
            <p:ph idx="1"/>
          </p:nvPr>
        </p:nvSpPr>
        <p:spPr/>
        <p:txBody>
          <a:bodyPr/>
          <a:lstStyle/>
          <a:p>
            <a:r>
              <a:rPr lang="en-US" altLang="ko-KR" sz="2000" dirty="0"/>
              <a:t>The PAC technical editors volunteer to work on PFD to generate texts by Jan 2014 meeting</a:t>
            </a:r>
          </a:p>
          <a:p>
            <a:pPr lvl="1"/>
            <a:r>
              <a:rPr lang="en-US" altLang="ko-KR" sz="2000" dirty="0"/>
              <a:t>Technical editors collect comments and texts through PAC e-mail reflector to generate the text</a:t>
            </a:r>
          </a:p>
          <a:p>
            <a:pPr lvl="1"/>
            <a:r>
              <a:rPr lang="en-US" altLang="ko-KR" sz="2000" dirty="0"/>
              <a:t>The comments should be based on the Technical Proposals already presented; however, comments that complement PFD by providing critical features may be allowed</a:t>
            </a:r>
          </a:p>
          <a:p>
            <a:pPr lvl="1"/>
            <a:r>
              <a:rPr lang="en-US" altLang="ko-KR" sz="2000" dirty="0"/>
              <a:t>All comments and text should use 328r9 as a baseline</a:t>
            </a:r>
          </a:p>
          <a:p>
            <a:pPr lvl="1"/>
            <a:r>
              <a:rPr lang="en-US" altLang="ko-KR" sz="2000" dirty="0"/>
              <a:t>Iterate at least two rounds of “comment – edit” cycle before Jan 2014 meeting</a:t>
            </a:r>
          </a:p>
          <a:p>
            <a:r>
              <a:rPr lang="en-US" altLang="ko-KR" sz="2000" dirty="0"/>
              <a:t>Decisions on the generated texts will be made by voting/straw poll during Jan 2014 </a:t>
            </a:r>
            <a:r>
              <a:rPr lang="en-US" altLang="ko-KR" sz="2000" dirty="0" smtClean="0"/>
              <a:t>meeting</a:t>
            </a:r>
            <a:endParaRPr lang="en-US" altLang="ko-KR" sz="2000" dirty="0"/>
          </a:p>
        </p:txBody>
      </p:sp>
      <p:sp>
        <p:nvSpPr>
          <p:cNvPr id="4" name="날짜 개체 틀 3"/>
          <p:cNvSpPr>
            <a:spLocks noGrp="1"/>
          </p:cNvSpPr>
          <p:nvPr>
            <p:ph type="dt" sz="half" idx="10"/>
          </p:nvPr>
        </p:nvSpPr>
        <p:spPr/>
        <p:txBody>
          <a:bodyPr/>
          <a:lstStyle/>
          <a:p>
            <a:r>
              <a:rPr lang="en-US" altLang="ko-KR" smtClean="0"/>
              <a:t>Jan. 2014</a:t>
            </a:r>
            <a:endParaRPr lang="en-US" altLang="ko-KR" dirty="0"/>
          </a:p>
        </p:txBody>
      </p:sp>
      <p:sp>
        <p:nvSpPr>
          <p:cNvPr id="5" name="바닥글 개체 틀 4"/>
          <p:cNvSpPr>
            <a:spLocks noGrp="1"/>
          </p:cNvSpPr>
          <p:nvPr>
            <p:ph type="ftr" sz="quarter" idx="11"/>
          </p:nvPr>
        </p:nvSpPr>
        <p:spPr/>
        <p:txBody>
          <a:bodyPr/>
          <a:lstStyle/>
          <a:p>
            <a:r>
              <a:rPr lang="en-US" altLang="ko-KR" smtClean="0"/>
              <a:t>Hernandez (NICT)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7330FE6E-3FC2-4D37-A0AE-7411E420AC6B}" type="slidenum">
              <a:rPr lang="en-US" altLang="ko-KR" smtClean="0"/>
              <a:pPr/>
              <a:t>13</a:t>
            </a:fld>
            <a:endParaRPr lang="en-US" altLang="ko-KR"/>
          </a:p>
        </p:txBody>
      </p:sp>
    </p:spTree>
    <p:extLst>
      <p:ext uri="{BB962C8B-B14F-4D97-AF65-F5344CB8AC3E}">
        <p14:creationId xmlns:p14="http://schemas.microsoft.com/office/powerpoint/2010/main" val="3141047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 (2/2)</a:t>
            </a:r>
            <a:endParaRPr lang="ko-KR" altLang="en-US" dirty="0"/>
          </a:p>
        </p:txBody>
      </p:sp>
      <p:sp>
        <p:nvSpPr>
          <p:cNvPr id="3" name="내용 개체 틀 2"/>
          <p:cNvSpPr>
            <a:spLocks noGrp="1"/>
          </p:cNvSpPr>
          <p:nvPr>
            <p:ph idx="1"/>
          </p:nvPr>
        </p:nvSpPr>
        <p:spPr/>
        <p:txBody>
          <a:bodyPr/>
          <a:lstStyle/>
          <a:p>
            <a:r>
              <a:rPr lang="en-US" altLang="ko-KR" sz="2000" dirty="0"/>
              <a:t>“Comment – edit” cycle </a:t>
            </a:r>
            <a:r>
              <a:rPr lang="en-US" altLang="ko-KR" sz="2000" dirty="0" smtClean="0"/>
              <a:t>schedule</a:t>
            </a:r>
            <a:endParaRPr lang="en-US" altLang="ko-KR" sz="2000" dirty="0"/>
          </a:p>
          <a:p>
            <a:pPr lvl="1"/>
            <a:r>
              <a:rPr lang="en-US" altLang="ko-KR" sz="2000" dirty="0"/>
              <a:t>2014-01-08 (Wed): PAC teleconference</a:t>
            </a:r>
          </a:p>
          <a:p>
            <a:pPr lvl="1"/>
            <a:r>
              <a:rPr lang="en-US" altLang="ko-KR" sz="2000" dirty="0"/>
              <a:t>2014-01-10 (Fri): 1</a:t>
            </a:r>
            <a:r>
              <a:rPr lang="en-US" altLang="ko-KR" sz="2000" baseline="30000" dirty="0"/>
              <a:t>st</a:t>
            </a:r>
            <a:r>
              <a:rPr lang="en-US" altLang="ko-KR" sz="2000" dirty="0"/>
              <a:t> round of comments/texts submission due</a:t>
            </a:r>
          </a:p>
          <a:p>
            <a:pPr lvl="1"/>
            <a:r>
              <a:rPr lang="en-US" altLang="ko-KR" sz="2000" dirty="0"/>
              <a:t>2014-01-13 (Mon): Upload revised PFD (328r10) by PAC technical editors</a:t>
            </a:r>
          </a:p>
          <a:p>
            <a:pPr lvl="1"/>
            <a:r>
              <a:rPr lang="en-US" altLang="ko-KR" sz="2000" dirty="0"/>
              <a:t>2014-01-15 (Wed): 2</a:t>
            </a:r>
            <a:r>
              <a:rPr lang="en-US" altLang="ko-KR" sz="2000" baseline="30000" dirty="0"/>
              <a:t>nd</a:t>
            </a:r>
            <a:r>
              <a:rPr lang="en-US" altLang="ko-KR" sz="2000" dirty="0"/>
              <a:t> round of comments/texts submission due</a:t>
            </a:r>
          </a:p>
          <a:p>
            <a:pPr lvl="1"/>
            <a:r>
              <a:rPr lang="en-US" altLang="ko-KR" sz="2000" dirty="0"/>
              <a:t>2014-01-17 (Fri): Upload revised PFD (328r11) by PAC technical editors</a:t>
            </a:r>
          </a:p>
          <a:p>
            <a:endParaRPr lang="ko-KR" altLang="en-US" sz="2000" dirty="0"/>
          </a:p>
        </p:txBody>
      </p:sp>
      <p:sp>
        <p:nvSpPr>
          <p:cNvPr id="4" name="날짜 개체 틀 3"/>
          <p:cNvSpPr>
            <a:spLocks noGrp="1"/>
          </p:cNvSpPr>
          <p:nvPr>
            <p:ph type="dt" sz="half" idx="10"/>
          </p:nvPr>
        </p:nvSpPr>
        <p:spPr/>
        <p:txBody>
          <a:bodyPr/>
          <a:lstStyle/>
          <a:p>
            <a:r>
              <a:rPr lang="en-US" altLang="ko-KR" smtClean="0"/>
              <a:t>Jan. 2014</a:t>
            </a:r>
            <a:endParaRPr lang="en-US" altLang="ko-KR" dirty="0"/>
          </a:p>
        </p:txBody>
      </p:sp>
      <p:sp>
        <p:nvSpPr>
          <p:cNvPr id="5" name="바닥글 개체 틀 4"/>
          <p:cNvSpPr>
            <a:spLocks noGrp="1"/>
          </p:cNvSpPr>
          <p:nvPr>
            <p:ph type="ftr" sz="quarter" idx="11"/>
          </p:nvPr>
        </p:nvSpPr>
        <p:spPr/>
        <p:txBody>
          <a:bodyPr/>
          <a:lstStyle/>
          <a:p>
            <a:r>
              <a:rPr lang="en-US" altLang="ko-KR" smtClean="0"/>
              <a:t>Hernandez (NICT)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7330FE6E-3FC2-4D37-A0AE-7411E420AC6B}" type="slidenum">
              <a:rPr lang="en-US" altLang="ko-KR" smtClean="0"/>
              <a:pPr/>
              <a:t>14</a:t>
            </a:fld>
            <a:endParaRPr lang="en-US" altLang="ko-KR"/>
          </a:p>
        </p:txBody>
      </p:sp>
    </p:spTree>
    <p:extLst>
      <p:ext uri="{BB962C8B-B14F-4D97-AF65-F5344CB8AC3E}">
        <p14:creationId xmlns:p14="http://schemas.microsoft.com/office/powerpoint/2010/main" val="2750365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Last Conference Call Approved Agenda</a:t>
            </a:r>
            <a:endParaRPr lang="en-US" dirty="0">
              <a:solidFill>
                <a:srgbClr val="FF0000"/>
              </a:solidFill>
            </a:endParaRPr>
          </a:p>
        </p:txBody>
      </p:sp>
      <p:sp>
        <p:nvSpPr>
          <p:cNvPr id="4" name="Date Placeholder 3"/>
          <p:cNvSpPr>
            <a:spLocks noGrp="1"/>
          </p:cNvSpPr>
          <p:nvPr>
            <p:ph type="dt" sz="half" idx="10"/>
          </p:nvPr>
        </p:nvSpPr>
        <p:spPr/>
        <p:txBody>
          <a:bodyPr/>
          <a:lstStyle/>
          <a:p>
            <a:r>
              <a:rPr lang="en-US" altLang="ko-KR" smtClean="0"/>
              <a:t>Jan. 2014</a:t>
            </a:r>
            <a:endParaRPr lang="en-US" altLang="ko-KR" dirty="0"/>
          </a:p>
        </p:txBody>
      </p:sp>
      <p:sp>
        <p:nvSpPr>
          <p:cNvPr id="5" name="Footer Placeholder 4"/>
          <p:cNvSpPr>
            <a:spLocks noGrp="1"/>
          </p:cNvSpPr>
          <p:nvPr>
            <p:ph type="ftr" sz="quarter" idx="11"/>
          </p:nvPr>
        </p:nvSpPr>
        <p:spPr/>
        <p:txBody>
          <a:bodyPr/>
          <a:lstStyle/>
          <a:p>
            <a:r>
              <a:rPr lang="en-US" altLang="ko-KR" smtClean="0"/>
              <a:t>Hernandez (NICT)</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7330FE6E-3FC2-4D37-A0AE-7411E420AC6B}" type="slidenum">
              <a:rPr lang="en-US" altLang="ko-KR" smtClean="0"/>
              <a:pPr/>
              <a:t>15</a:t>
            </a:fld>
            <a:endParaRPr lang="en-US" altLang="ko-K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15816" y="1628800"/>
            <a:ext cx="3498574" cy="4425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85601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Last Conference Call Approved Agenda</a:t>
            </a:r>
          </a:p>
        </p:txBody>
      </p:sp>
      <p:sp>
        <p:nvSpPr>
          <p:cNvPr id="3" name="Content Placeholder 2"/>
          <p:cNvSpPr>
            <a:spLocks noGrp="1"/>
          </p:cNvSpPr>
          <p:nvPr>
            <p:ph idx="1"/>
          </p:nvPr>
        </p:nvSpPr>
        <p:spPr/>
        <p:txBody>
          <a:bodyPr/>
          <a:lstStyle/>
          <a:p>
            <a:r>
              <a:rPr lang="en-US" sz="2000" dirty="0" smtClean="0">
                <a:solidFill>
                  <a:srgbClr val="FF0000"/>
                </a:solidFill>
              </a:rPr>
              <a:t>The ad hoc PHY discussion has produced results (consensus </a:t>
            </a:r>
          </a:p>
          <a:p>
            <a:pPr marL="0" indent="0">
              <a:buNone/>
            </a:pPr>
            <a:r>
              <a:rPr lang="en-US" sz="2000" dirty="0">
                <a:solidFill>
                  <a:srgbClr val="FF0000"/>
                </a:solidFill>
              </a:rPr>
              <a:t> </a:t>
            </a:r>
            <a:r>
              <a:rPr lang="en-US" sz="2000" dirty="0" smtClean="0">
                <a:solidFill>
                  <a:srgbClr val="FF0000"/>
                </a:solidFill>
              </a:rPr>
              <a:t>    and some harmonized proposals) that are summarized in </a:t>
            </a:r>
          </a:p>
          <a:p>
            <a:pPr marL="0" indent="0">
              <a:buNone/>
            </a:pPr>
            <a:r>
              <a:rPr lang="en-US" sz="2000" dirty="0">
                <a:solidFill>
                  <a:srgbClr val="FF0000"/>
                </a:solidFill>
              </a:rPr>
              <a:t> </a:t>
            </a:r>
            <a:r>
              <a:rPr lang="en-US" sz="2000" dirty="0" smtClean="0">
                <a:solidFill>
                  <a:srgbClr val="FF0000"/>
                </a:solidFill>
              </a:rPr>
              <a:t>   document DCN 13-745r0. This has to be taken into account </a:t>
            </a:r>
          </a:p>
          <a:p>
            <a:pPr marL="0" indent="0">
              <a:buNone/>
            </a:pPr>
            <a:r>
              <a:rPr lang="en-US" sz="2000" dirty="0">
                <a:solidFill>
                  <a:srgbClr val="FF0000"/>
                </a:solidFill>
              </a:rPr>
              <a:t> </a:t>
            </a:r>
            <a:r>
              <a:rPr lang="en-US" sz="2000" dirty="0" smtClean="0">
                <a:solidFill>
                  <a:srgbClr val="FF0000"/>
                </a:solidFill>
              </a:rPr>
              <a:t>    for the PFD.</a:t>
            </a:r>
            <a:endParaRPr lang="en-US" sz="2000" dirty="0">
              <a:solidFill>
                <a:srgbClr val="FF0000"/>
              </a:solidFill>
            </a:endParaRPr>
          </a:p>
        </p:txBody>
      </p:sp>
      <p:sp>
        <p:nvSpPr>
          <p:cNvPr id="4" name="Date Placeholder 3"/>
          <p:cNvSpPr>
            <a:spLocks noGrp="1"/>
          </p:cNvSpPr>
          <p:nvPr>
            <p:ph type="dt" sz="half" idx="10"/>
          </p:nvPr>
        </p:nvSpPr>
        <p:spPr/>
        <p:txBody>
          <a:bodyPr/>
          <a:lstStyle/>
          <a:p>
            <a:r>
              <a:rPr lang="en-US" altLang="ko-KR" smtClean="0"/>
              <a:t>Jan. 2014</a:t>
            </a:r>
            <a:endParaRPr lang="en-US" altLang="ko-KR" dirty="0"/>
          </a:p>
        </p:txBody>
      </p:sp>
      <p:sp>
        <p:nvSpPr>
          <p:cNvPr id="5" name="Footer Placeholder 4"/>
          <p:cNvSpPr>
            <a:spLocks noGrp="1"/>
          </p:cNvSpPr>
          <p:nvPr>
            <p:ph type="ftr" sz="quarter" idx="11"/>
          </p:nvPr>
        </p:nvSpPr>
        <p:spPr/>
        <p:txBody>
          <a:bodyPr/>
          <a:lstStyle/>
          <a:p>
            <a:r>
              <a:rPr lang="en-US" altLang="ko-KR" smtClean="0"/>
              <a:t>Hernandez (NICT)</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7330FE6E-3FC2-4D37-A0AE-7411E420AC6B}" type="slidenum">
              <a:rPr lang="en-US" altLang="ko-KR" smtClean="0"/>
              <a:pPr/>
              <a:t>16</a:t>
            </a:fld>
            <a:endParaRPr lang="en-US" altLang="ko-KR"/>
          </a:p>
        </p:txBody>
      </p:sp>
    </p:spTree>
    <p:extLst>
      <p:ext uri="{BB962C8B-B14F-4D97-AF65-F5344CB8AC3E}">
        <p14:creationId xmlns:p14="http://schemas.microsoft.com/office/powerpoint/2010/main" val="50314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Introduction</a:t>
            </a:r>
            <a:endParaRPr lang="en-US" dirty="0"/>
          </a:p>
        </p:txBody>
      </p:sp>
      <p:sp>
        <p:nvSpPr>
          <p:cNvPr id="6" name="Content Placeholder 5"/>
          <p:cNvSpPr>
            <a:spLocks noGrp="1"/>
          </p:cNvSpPr>
          <p:nvPr>
            <p:ph idx="1"/>
          </p:nvPr>
        </p:nvSpPr>
        <p:spPr/>
        <p:txBody>
          <a:bodyPr/>
          <a:lstStyle/>
          <a:p>
            <a:r>
              <a:rPr lang="en-US" sz="3000" dirty="0" smtClean="0"/>
              <a:t>Due to problems to post in the TG8 mail </a:t>
            </a:r>
          </a:p>
          <a:p>
            <a:pPr marL="0" indent="0">
              <a:buNone/>
            </a:pPr>
            <a:r>
              <a:rPr lang="en-US" sz="3000" dirty="0"/>
              <a:t> </a:t>
            </a:r>
            <a:r>
              <a:rPr lang="en-US" sz="3000" dirty="0" smtClean="0"/>
              <a:t>  reflector. The present document is a </a:t>
            </a:r>
          </a:p>
          <a:p>
            <a:pPr marL="0" indent="0">
              <a:buNone/>
            </a:pPr>
            <a:r>
              <a:rPr lang="en-US" sz="3000" dirty="0"/>
              <a:t> </a:t>
            </a:r>
            <a:r>
              <a:rPr lang="en-US" sz="3000" dirty="0" smtClean="0"/>
              <a:t>  follow up discussion to 15-14-08r0.</a:t>
            </a:r>
          </a:p>
          <a:p>
            <a:pPr marL="0" indent="0">
              <a:buNone/>
            </a:pPr>
            <a:r>
              <a:rPr lang="en-US" sz="3000" dirty="0">
                <a:solidFill>
                  <a:srgbClr val="FF0000"/>
                </a:solidFill>
              </a:rPr>
              <a:t> </a:t>
            </a:r>
            <a:r>
              <a:rPr lang="en-US" sz="3000" dirty="0" smtClean="0">
                <a:solidFill>
                  <a:srgbClr val="FF0000"/>
                </a:solidFill>
              </a:rPr>
              <a:t>  The responses are highlighted in red.</a:t>
            </a:r>
            <a:endParaRPr lang="en-US" sz="3000" dirty="0">
              <a:solidFill>
                <a:srgbClr val="FF0000"/>
              </a:solidFill>
            </a:endParaRPr>
          </a:p>
        </p:txBody>
      </p:sp>
      <p:sp>
        <p:nvSpPr>
          <p:cNvPr id="2" name="Date Placeholder 1"/>
          <p:cNvSpPr>
            <a:spLocks noGrp="1"/>
          </p:cNvSpPr>
          <p:nvPr>
            <p:ph type="dt" sz="half" idx="10"/>
          </p:nvPr>
        </p:nvSpPr>
        <p:spPr/>
        <p:txBody>
          <a:bodyPr/>
          <a:lstStyle/>
          <a:p>
            <a:r>
              <a:rPr lang="en-US" altLang="ko-KR" smtClean="0"/>
              <a:t>Jan. 2014</a:t>
            </a:r>
            <a:endParaRPr lang="en-US" altLang="ko-KR" dirty="0"/>
          </a:p>
        </p:txBody>
      </p:sp>
      <p:sp>
        <p:nvSpPr>
          <p:cNvPr id="3" name="Footer Placeholder 2"/>
          <p:cNvSpPr>
            <a:spLocks noGrp="1"/>
          </p:cNvSpPr>
          <p:nvPr>
            <p:ph type="ftr" sz="quarter" idx="11"/>
          </p:nvPr>
        </p:nvSpPr>
        <p:spPr/>
        <p:txBody>
          <a:bodyPr/>
          <a:lstStyle/>
          <a:p>
            <a:r>
              <a:rPr lang="en-US" altLang="ko-KR" smtClean="0"/>
              <a:t>Hernandez (NICT)</a:t>
            </a:r>
            <a:endParaRPr lang="en-US" altLang="ko-KR" dirty="0"/>
          </a:p>
        </p:txBody>
      </p:sp>
      <p:sp>
        <p:nvSpPr>
          <p:cNvPr id="4" name="Slide Number Placeholder 3"/>
          <p:cNvSpPr>
            <a:spLocks noGrp="1"/>
          </p:cNvSpPr>
          <p:nvPr>
            <p:ph type="sldNum" sz="quarter" idx="12"/>
          </p:nvPr>
        </p:nvSpPr>
        <p:spPr/>
        <p:txBody>
          <a:bodyPr/>
          <a:lstStyle/>
          <a:p>
            <a:r>
              <a:rPr lang="en-US" altLang="ko-KR" smtClean="0"/>
              <a:t>Slide </a:t>
            </a:r>
            <a:fld id="{28DE987B-0AA3-425A-AD91-EB456FE788AC}" type="slidenum">
              <a:rPr lang="en-US" altLang="ko-KR" smtClean="0"/>
              <a:pPr/>
              <a:t>2</a:t>
            </a:fld>
            <a:endParaRPr lang="en-US" altLang="ko-KR"/>
          </a:p>
        </p:txBody>
      </p:sp>
    </p:spTree>
    <p:extLst>
      <p:ext uri="{BB962C8B-B14F-4D97-AF65-F5344CB8AC3E}">
        <p14:creationId xmlns:p14="http://schemas.microsoft.com/office/powerpoint/2010/main" val="1443666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smtClean="0"/>
              <a:t>Jan. 2014</a:t>
            </a:r>
            <a:endParaRPr lang="en-US" altLang="ko-KR" dirty="0"/>
          </a:p>
        </p:txBody>
      </p:sp>
      <p:sp>
        <p:nvSpPr>
          <p:cNvPr id="5" name="바닥글 개체 틀 2"/>
          <p:cNvSpPr>
            <a:spLocks noGrp="1"/>
          </p:cNvSpPr>
          <p:nvPr>
            <p:ph type="ftr" sz="quarter" idx="11"/>
          </p:nvPr>
        </p:nvSpPr>
        <p:spPr/>
        <p:txBody>
          <a:bodyPr/>
          <a:lstStyle/>
          <a:p>
            <a:r>
              <a:rPr lang="en-US" altLang="ko-KR" smtClean="0"/>
              <a:t>Hernandez (NICT)</a:t>
            </a:r>
            <a:endParaRPr lang="en-US" altLang="ko-KR" dirty="0"/>
          </a:p>
        </p:txBody>
      </p:sp>
      <p:sp>
        <p:nvSpPr>
          <p:cNvPr id="6" name="슬라이드 번호 개체 틀 3"/>
          <p:cNvSpPr>
            <a:spLocks noGrp="1"/>
          </p:cNvSpPr>
          <p:nvPr>
            <p:ph type="sldNum" sz="quarter" idx="12"/>
          </p:nvPr>
        </p:nvSpPr>
        <p:spPr/>
        <p:txBody>
          <a:bodyPr/>
          <a:lstStyle/>
          <a:p>
            <a:r>
              <a:rPr lang="en-US" altLang="ko-KR"/>
              <a:t>Slide </a:t>
            </a:r>
            <a:fld id="{8420257F-606A-46E5-A44E-1E3D06E8A0AB}" type="slidenum">
              <a:rPr lang="en-US" altLang="ko-KR"/>
              <a:pPr/>
              <a:t>3</a:t>
            </a:fld>
            <a:endParaRPr lang="en-US" altLang="ko-KR"/>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Proposal for PFD</a:t>
            </a:r>
            <a:r>
              <a:rPr lang="en-US" altLang="ko-KR" sz="1600" dirty="0">
                <a:solidFill>
                  <a:schemeClr val="tx2"/>
                </a:solidFill>
                <a:ea typeface="굴림" charset="-127"/>
              </a:rPr>
              <a:t>	</a:t>
            </a:r>
          </a:p>
          <a:p>
            <a:r>
              <a:rPr lang="en-US" altLang="ko-KR" sz="1600" b="1" dirty="0">
                <a:solidFill>
                  <a:schemeClr val="tx2"/>
                </a:solidFill>
                <a:ea typeface="굴림" charset="-127"/>
              </a:rPr>
              <a:t>Date Submitted: </a:t>
            </a:r>
            <a:r>
              <a:rPr lang="en-US" altLang="ko-KR" sz="1600" dirty="0" smtClean="0">
                <a:solidFill>
                  <a:schemeClr val="tx2"/>
                </a:solidFill>
                <a:ea typeface="굴림" charset="-127"/>
              </a:rPr>
              <a:t>[]</a:t>
            </a:r>
            <a:r>
              <a:rPr lang="en-US" altLang="ko-KR" sz="1600" dirty="0">
                <a:solidFill>
                  <a:schemeClr val="tx2"/>
                </a:solidFill>
                <a:ea typeface="굴림" charset="-127"/>
              </a:rPr>
              <a:t>	</a:t>
            </a: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err="1" smtClean="0">
                <a:solidFill>
                  <a:schemeClr val="tx2"/>
                </a:solidFill>
                <a:ea typeface="굴림" charset="-127"/>
              </a:rPr>
              <a:t>Byung</a:t>
            </a:r>
            <a:r>
              <a:rPr lang="en-US" altLang="ko-KR" sz="1600" dirty="0" smtClean="0">
                <a:solidFill>
                  <a:schemeClr val="tx2"/>
                </a:solidFill>
                <a:ea typeface="굴림" charset="-127"/>
              </a:rPr>
              <a:t>-Jae </a:t>
            </a:r>
            <a:r>
              <a:rPr lang="en-US" altLang="ko-KR" sz="1600" dirty="0" err="1" smtClean="0">
                <a:solidFill>
                  <a:schemeClr val="tx2"/>
                </a:solidFill>
                <a:ea typeface="굴림" charset="-127"/>
              </a:rPr>
              <a:t>Kwak</a:t>
            </a:r>
            <a:r>
              <a:rPr lang="en-US" altLang="ko-KR" sz="1600" dirty="0" smtClean="0">
                <a:solidFill>
                  <a:schemeClr val="tx2"/>
                </a:solidFill>
                <a:ea typeface="굴림" charset="-127"/>
              </a:rPr>
              <a:t> (ETRI)</a:t>
            </a:r>
            <a:endParaRPr lang="en-US" altLang="ko-KR" sz="1600" dirty="0">
              <a:solidFill>
                <a:schemeClr val="tx2"/>
              </a:solidFill>
              <a:ea typeface="굴림" charset="-127"/>
            </a:endParaRPr>
          </a:p>
          <a:p>
            <a:r>
              <a:rPr lang="en-US" altLang="ko-KR" sz="1600" dirty="0">
                <a:solidFill>
                  <a:schemeClr val="tx2"/>
                </a:solidFill>
                <a:ea typeface="굴림" charset="-127"/>
              </a:rPr>
              <a:t>Address </a:t>
            </a:r>
            <a:r>
              <a:rPr lang="en-US" altLang="ko-KR" sz="1600" dirty="0" smtClean="0">
                <a:solidFill>
                  <a:schemeClr val="tx2"/>
                </a:solidFill>
                <a:ea typeface="굴림" charset="-127"/>
              </a:rPr>
              <a:t>[]</a:t>
            </a:r>
            <a:endParaRPr lang="en-US" altLang="ko-KR" sz="1600" dirty="0">
              <a:solidFill>
                <a:schemeClr val="tx2"/>
              </a:solidFill>
              <a:ea typeface="굴림" charset="-127"/>
            </a:endParaRPr>
          </a:p>
          <a:p>
            <a:r>
              <a:rPr lang="en-US" altLang="ko-KR" sz="1600" dirty="0">
                <a:solidFill>
                  <a:schemeClr val="tx2"/>
                </a:solidFill>
                <a:ea typeface="굴림" charset="-127"/>
              </a:rPr>
              <a:t>Voice</a:t>
            </a:r>
            <a:r>
              <a:rPr lang="en-US" altLang="ko-KR" sz="1600" dirty="0" smtClean="0">
                <a:solidFill>
                  <a:schemeClr val="tx2"/>
                </a:solidFill>
                <a:ea typeface="굴림" charset="-127"/>
              </a:rPr>
              <a:t>: +82-42-860-6618, </a:t>
            </a:r>
            <a:r>
              <a:rPr lang="en-US" altLang="ko-KR" sz="1600" dirty="0">
                <a:solidFill>
                  <a:schemeClr val="tx2"/>
                </a:solidFill>
                <a:ea typeface="굴림" charset="-127"/>
              </a:rPr>
              <a:t>FAX: </a:t>
            </a:r>
            <a:r>
              <a:rPr lang="en-US" altLang="ko-KR" sz="1600" dirty="0" smtClean="0">
                <a:solidFill>
                  <a:schemeClr val="tx2"/>
                </a:solidFill>
                <a:ea typeface="굴림" charset="-127"/>
              </a:rPr>
              <a:t>[], </a:t>
            </a:r>
            <a:r>
              <a:rPr lang="en-US" altLang="ko-KR" sz="1600" dirty="0">
                <a:solidFill>
                  <a:schemeClr val="tx2"/>
                </a:solidFill>
                <a:ea typeface="굴림" charset="-127"/>
              </a:rPr>
              <a:t>E-Mail</a:t>
            </a:r>
            <a:r>
              <a:rPr lang="en-US" altLang="ko-KR" sz="1600" dirty="0" smtClean="0">
                <a:solidFill>
                  <a:schemeClr val="tx2"/>
                </a:solidFill>
                <a:ea typeface="굴림" charset="-127"/>
              </a:rPr>
              <a:t>: bjkwak@etri.re.kr</a:t>
            </a:r>
            <a:r>
              <a:rPr lang="en-US" altLang="ko-KR" sz="1600" dirty="0">
                <a:solidFill>
                  <a:schemeClr val="tx2"/>
                </a:solidFill>
                <a:ea typeface="굴림" charset="-127"/>
              </a:rPr>
              <a:t>	</a:t>
            </a:r>
          </a:p>
          <a:p>
            <a:pPr>
              <a:spcBef>
                <a:spcPts val="600"/>
              </a:spcBef>
              <a:spcAft>
                <a:spcPts val="600"/>
              </a:spcAft>
            </a:pPr>
            <a:r>
              <a:rPr lang="en-US" altLang="ko-KR" sz="1600" b="1" dirty="0">
                <a:solidFill>
                  <a:schemeClr val="tx2"/>
                </a:solidFill>
                <a:ea typeface="굴림" charset="-127"/>
              </a:rPr>
              <a:t>Re:</a:t>
            </a:r>
            <a:r>
              <a:rPr lang="en-US" altLang="ko-KR" sz="1600" dirty="0">
                <a:solidFill>
                  <a:schemeClr val="tx2"/>
                </a:solidFill>
                <a:ea typeface="굴림" charset="-127"/>
              </a:rPr>
              <a:t> </a:t>
            </a:r>
            <a:r>
              <a:rPr lang="en-US" altLang="ko-KR" sz="1600" dirty="0" smtClean="0">
                <a:solidFill>
                  <a:schemeClr val="tx2"/>
                </a:solidFill>
                <a:ea typeface="굴림" charset="-127"/>
              </a:rPr>
              <a:t>15-13-0328-09-0008, TG8 PAC Framework Document (Draft)</a:t>
            </a:r>
            <a:endParaRPr lang="en-US" altLang="ko-KR" sz="1600" dirty="0">
              <a:solidFill>
                <a:schemeClr val="tx2"/>
              </a:solidFill>
              <a:ea typeface="굴림" charset="-127"/>
            </a:endParaRP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Proposes a plan to complete 802.15.8 PFD</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a:t>
            </a:r>
            <a:r>
              <a:rPr lang="en-US" altLang="ko-KR" sz="1600" dirty="0" smtClean="0">
                <a:solidFill>
                  <a:schemeClr val="tx2"/>
                </a:solidFill>
                <a:ea typeface="굴림" charset="-127"/>
              </a:rPr>
              <a:t>Discussion</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855025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r>
              <a:rPr lang="en-US" altLang="ko-KR" smtClean="0"/>
              <a:t>Jan. 2014</a:t>
            </a:r>
            <a:endParaRPr lang="en-US" altLang="ko-KR"/>
          </a:p>
        </p:txBody>
      </p:sp>
      <p:sp>
        <p:nvSpPr>
          <p:cNvPr id="5" name="바닥글 개체 틀 4"/>
          <p:cNvSpPr>
            <a:spLocks noGrp="1"/>
          </p:cNvSpPr>
          <p:nvPr>
            <p:ph type="ftr" sz="quarter" idx="11"/>
          </p:nvPr>
        </p:nvSpPr>
        <p:spPr/>
        <p:txBody>
          <a:bodyPr/>
          <a:lstStyle/>
          <a:p>
            <a:r>
              <a:rPr lang="en-US" altLang="ko-KR" smtClean="0"/>
              <a:t>Hernandez (NICT)</a:t>
            </a:r>
            <a:endParaRPr lang="en-US" altLang="ko-KR"/>
          </a:p>
        </p:txBody>
      </p:sp>
      <p:sp>
        <p:nvSpPr>
          <p:cNvPr id="6" name="슬라이드 번호 개체 틀 5"/>
          <p:cNvSpPr>
            <a:spLocks noGrp="1"/>
          </p:cNvSpPr>
          <p:nvPr>
            <p:ph type="sldNum" sz="quarter" idx="12"/>
          </p:nvPr>
        </p:nvSpPr>
        <p:spPr/>
        <p:txBody>
          <a:bodyPr/>
          <a:lstStyle/>
          <a:p>
            <a:r>
              <a:rPr lang="en-US" altLang="ko-KR"/>
              <a:t>Slide </a:t>
            </a:r>
            <a:fld id="{116C0A1E-D806-45D2-BE7E-98FD9CAF5DE0}" type="slidenum">
              <a:rPr lang="en-US" altLang="ko-KR"/>
              <a:pPr/>
              <a:t>4</a:t>
            </a:fld>
            <a:endParaRPr lang="en-US" altLang="ko-KR"/>
          </a:p>
        </p:txBody>
      </p:sp>
      <p:sp>
        <p:nvSpPr>
          <p:cNvPr id="4098" name="Rectangle 2"/>
          <p:cNvSpPr>
            <a:spLocks noGrp="1" noChangeArrowheads="1"/>
          </p:cNvSpPr>
          <p:nvPr>
            <p:ph type="title"/>
          </p:nvPr>
        </p:nvSpPr>
        <p:spPr>
          <a:ln/>
        </p:spPr>
        <p:txBody>
          <a:bodyPr/>
          <a:lstStyle/>
          <a:p>
            <a:r>
              <a:rPr lang="en-US" altLang="ko-KR" sz="3200" dirty="0" smtClean="0"/>
              <a:t>Introduction (1/3)</a:t>
            </a:r>
            <a:endParaRPr lang="ko-KR" altLang="ko-KR" sz="3200" dirty="0"/>
          </a:p>
        </p:txBody>
      </p:sp>
      <p:sp>
        <p:nvSpPr>
          <p:cNvPr id="4099" name="Rectangle 3"/>
          <p:cNvSpPr>
            <a:spLocks noGrp="1" noChangeArrowheads="1"/>
          </p:cNvSpPr>
          <p:nvPr>
            <p:ph type="body" idx="1"/>
          </p:nvPr>
        </p:nvSpPr>
        <p:spPr>
          <a:ln/>
        </p:spPr>
        <p:txBody>
          <a:bodyPr/>
          <a:lstStyle/>
          <a:p>
            <a:r>
              <a:rPr lang="en-US" altLang="ko-KR" sz="2800" dirty="0" smtClean="0"/>
              <a:t>PAC procedure (15-12-0264-03)</a:t>
            </a:r>
            <a:endParaRPr lang="ko-KR" altLang="ko-KR" sz="2800" dirty="0"/>
          </a:p>
        </p:txBody>
      </p:sp>
      <p:grpSp>
        <p:nvGrpSpPr>
          <p:cNvPr id="7" name="그룹 6"/>
          <p:cNvGrpSpPr>
            <a:grpSpLocks noChangeAspect="1"/>
          </p:cNvGrpSpPr>
          <p:nvPr/>
        </p:nvGrpSpPr>
        <p:grpSpPr>
          <a:xfrm>
            <a:off x="395536" y="2580691"/>
            <a:ext cx="4383530" cy="3240000"/>
            <a:chOff x="323528" y="2996952"/>
            <a:chExt cx="6624736" cy="4896544"/>
          </a:xfrm>
        </p:grpSpPr>
        <p:sp>
          <p:nvSpPr>
            <p:cNvPr id="8" name="직사각형 7"/>
            <p:cNvSpPr/>
            <p:nvPr/>
          </p:nvSpPr>
          <p:spPr>
            <a:xfrm>
              <a:off x="323528" y="2996952"/>
              <a:ext cx="6624736" cy="4896544"/>
            </a:xfrm>
            <a:prstGeom prst="rect">
              <a:avLst/>
            </a:prstGeom>
            <a:solidFill>
              <a:schemeClr val="bg1">
                <a:lumMod val="8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9"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0561" y="3148588"/>
              <a:ext cx="6368927" cy="46100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nvGrpSpPr>
          <p:cNvPr id="10" name="그룹 9"/>
          <p:cNvGrpSpPr>
            <a:grpSpLocks noChangeAspect="1"/>
          </p:cNvGrpSpPr>
          <p:nvPr/>
        </p:nvGrpSpPr>
        <p:grpSpPr>
          <a:xfrm>
            <a:off x="4364934" y="3068960"/>
            <a:ext cx="4383530" cy="3240000"/>
            <a:chOff x="2604918" y="2284828"/>
            <a:chExt cx="5602912" cy="4141283"/>
          </a:xfrm>
        </p:grpSpPr>
        <p:sp>
          <p:nvSpPr>
            <p:cNvPr id="11" name="직사각형 10"/>
            <p:cNvSpPr/>
            <p:nvPr/>
          </p:nvSpPr>
          <p:spPr>
            <a:xfrm>
              <a:off x="2604918" y="2284828"/>
              <a:ext cx="5602912" cy="4141283"/>
            </a:xfrm>
            <a:prstGeom prst="rect">
              <a:avLst/>
            </a:prstGeom>
            <a:solidFill>
              <a:schemeClr val="bg1">
                <a:lumMod val="8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12"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10808" y="2418077"/>
              <a:ext cx="5386559" cy="38990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(2/3)</a:t>
            </a:r>
            <a:endParaRPr lang="ko-KR" altLang="en-US" dirty="0"/>
          </a:p>
        </p:txBody>
      </p:sp>
      <p:sp>
        <p:nvSpPr>
          <p:cNvPr id="3" name="내용 개체 틀 2"/>
          <p:cNvSpPr>
            <a:spLocks noGrp="1"/>
          </p:cNvSpPr>
          <p:nvPr>
            <p:ph idx="1"/>
          </p:nvPr>
        </p:nvSpPr>
        <p:spPr>
          <a:xfrm>
            <a:off x="683568" y="1988840"/>
            <a:ext cx="7772400" cy="4114800"/>
          </a:xfrm>
        </p:spPr>
        <p:txBody>
          <a:bodyPr/>
          <a:lstStyle/>
          <a:p>
            <a:r>
              <a:rPr lang="en-US" altLang="ko-KR" dirty="0" smtClean="0"/>
              <a:t>Where are we now?</a:t>
            </a:r>
          </a:p>
          <a:p>
            <a:pPr lvl="1"/>
            <a:r>
              <a:rPr lang="en-US" altLang="ko-KR" dirty="0" smtClean="0">
                <a:solidFill>
                  <a:srgbClr val="0033CC"/>
                </a:solidFill>
              </a:rPr>
              <a:t>2012-03: TG formation</a:t>
            </a:r>
          </a:p>
          <a:p>
            <a:pPr lvl="1"/>
            <a:r>
              <a:rPr lang="en-US" altLang="ko-KR" dirty="0">
                <a:solidFill>
                  <a:srgbClr val="0033CC"/>
                </a:solidFill>
              </a:rPr>
              <a:t>2013-01: TGD approval/call for proposal</a:t>
            </a:r>
          </a:p>
          <a:p>
            <a:pPr lvl="1"/>
            <a:r>
              <a:rPr lang="en-US" altLang="ko-KR" strike="sngStrike" dirty="0">
                <a:solidFill>
                  <a:srgbClr val="FFC000"/>
                </a:solidFill>
              </a:rPr>
              <a:t>2013-11: PFD approval/call for contribution</a:t>
            </a:r>
          </a:p>
          <a:p>
            <a:pPr lvl="1"/>
            <a:r>
              <a:rPr lang="en-US" altLang="ko-KR" dirty="0">
                <a:solidFill>
                  <a:srgbClr val="FFC000"/>
                </a:solidFill>
              </a:rPr>
              <a:t>2014-01: PFD approval/call for contribution</a:t>
            </a:r>
          </a:p>
          <a:p>
            <a:pPr lvl="1"/>
            <a:r>
              <a:rPr lang="en-US" altLang="ko-KR" dirty="0"/>
              <a:t>2014-09: Draft Standard P802.15.8 D1.0</a:t>
            </a:r>
          </a:p>
          <a:p>
            <a:pPr lvl="1"/>
            <a:r>
              <a:rPr lang="en-US" altLang="ko-KR" dirty="0"/>
              <a:t>2015-05: Sponsor </a:t>
            </a:r>
            <a:r>
              <a:rPr lang="en-US" altLang="ko-KR" dirty="0" smtClean="0"/>
              <a:t>Ballet</a:t>
            </a:r>
            <a:endParaRPr lang="en-US" altLang="ko-KR" dirty="0"/>
          </a:p>
        </p:txBody>
      </p:sp>
      <p:sp>
        <p:nvSpPr>
          <p:cNvPr id="4" name="날짜 개체 틀 3"/>
          <p:cNvSpPr>
            <a:spLocks noGrp="1"/>
          </p:cNvSpPr>
          <p:nvPr>
            <p:ph type="dt" sz="half" idx="10"/>
          </p:nvPr>
        </p:nvSpPr>
        <p:spPr/>
        <p:txBody>
          <a:bodyPr/>
          <a:lstStyle/>
          <a:p>
            <a:r>
              <a:rPr lang="en-US" altLang="ko-KR" smtClean="0"/>
              <a:t>Jan. 2014</a:t>
            </a:r>
            <a:endParaRPr lang="en-US" altLang="ko-KR" dirty="0"/>
          </a:p>
        </p:txBody>
      </p:sp>
      <p:sp>
        <p:nvSpPr>
          <p:cNvPr id="5" name="바닥글 개체 틀 4"/>
          <p:cNvSpPr>
            <a:spLocks noGrp="1"/>
          </p:cNvSpPr>
          <p:nvPr>
            <p:ph type="ftr" sz="quarter" idx="11"/>
          </p:nvPr>
        </p:nvSpPr>
        <p:spPr/>
        <p:txBody>
          <a:bodyPr/>
          <a:lstStyle/>
          <a:p>
            <a:r>
              <a:rPr lang="en-US" altLang="ko-KR" smtClean="0"/>
              <a:t>Hernandez (NICT)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7330FE6E-3FC2-4D37-A0AE-7411E420AC6B}" type="slidenum">
              <a:rPr lang="en-US" altLang="ko-KR" smtClean="0"/>
              <a:pPr/>
              <a:t>5</a:t>
            </a:fld>
            <a:endParaRPr lang="en-US" altLang="ko-KR"/>
          </a:p>
        </p:txBody>
      </p:sp>
    </p:spTree>
    <p:extLst>
      <p:ext uri="{BB962C8B-B14F-4D97-AF65-F5344CB8AC3E}">
        <p14:creationId xmlns:p14="http://schemas.microsoft.com/office/powerpoint/2010/main" val="1443362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(3/3)</a:t>
            </a:r>
            <a:endParaRPr lang="ko-KR" altLang="en-US" dirty="0"/>
          </a:p>
        </p:txBody>
      </p:sp>
      <p:sp>
        <p:nvSpPr>
          <p:cNvPr id="3" name="내용 개체 틀 2"/>
          <p:cNvSpPr>
            <a:spLocks noGrp="1"/>
          </p:cNvSpPr>
          <p:nvPr>
            <p:ph idx="1"/>
          </p:nvPr>
        </p:nvSpPr>
        <p:spPr/>
        <p:txBody>
          <a:bodyPr/>
          <a:lstStyle/>
          <a:p>
            <a:r>
              <a:rPr lang="en-US" altLang="ko-KR" sz="2400" dirty="0" smtClean="0"/>
              <a:t>What we have achieved so far</a:t>
            </a:r>
          </a:p>
          <a:p>
            <a:pPr lvl="1"/>
            <a:r>
              <a:rPr lang="en-US" altLang="ko-KR" sz="2000" dirty="0" smtClean="0"/>
              <a:t>Application Matrix</a:t>
            </a:r>
          </a:p>
          <a:p>
            <a:pPr lvl="1"/>
            <a:r>
              <a:rPr lang="en-US" altLang="ko-KR" sz="2000" dirty="0"/>
              <a:t>TGD: Technical Guidance Document</a:t>
            </a:r>
          </a:p>
          <a:p>
            <a:pPr lvl="1"/>
            <a:r>
              <a:rPr lang="en-US" altLang="ko-KR" sz="2000" dirty="0"/>
              <a:t>Proposals presentation &amp; lots of discussion</a:t>
            </a:r>
          </a:p>
          <a:p>
            <a:pPr lvl="1"/>
            <a:r>
              <a:rPr lang="en-US" altLang="ko-KR" sz="2000" dirty="0"/>
              <a:t>PFD draft</a:t>
            </a:r>
          </a:p>
          <a:p>
            <a:pPr lvl="2"/>
            <a:r>
              <a:rPr lang="en-US" altLang="ko-KR" sz="1800" dirty="0"/>
              <a:t>Just a collection of Technical Proposals without </a:t>
            </a:r>
            <a:r>
              <a:rPr lang="en-US" altLang="ko-KR" sz="1800" dirty="0" smtClean="0"/>
              <a:t>consensus</a:t>
            </a:r>
          </a:p>
          <a:p>
            <a:pPr lvl="2"/>
            <a:r>
              <a:rPr lang="en-US" altLang="ko-KR" sz="1800" dirty="0" smtClean="0">
                <a:solidFill>
                  <a:srgbClr val="FF0000"/>
                </a:solidFill>
              </a:rPr>
              <a:t>There has been some consensus in the PHY side.</a:t>
            </a:r>
            <a:endParaRPr lang="en-US" altLang="ko-KR" sz="1800" dirty="0">
              <a:solidFill>
                <a:srgbClr val="FF0000"/>
              </a:solidFill>
            </a:endParaRPr>
          </a:p>
          <a:p>
            <a:pPr lvl="2"/>
            <a:r>
              <a:rPr lang="en-US" altLang="ko-KR" sz="1800" dirty="0"/>
              <a:t>The technical depth between different clauses is not consistent</a:t>
            </a:r>
          </a:p>
          <a:p>
            <a:r>
              <a:rPr lang="en-US" altLang="ko-KR" sz="2400" dirty="0" smtClean="0"/>
              <a:t>What’s holding us back</a:t>
            </a:r>
          </a:p>
          <a:p>
            <a:pPr lvl="1"/>
            <a:r>
              <a:rPr lang="en-US" altLang="ko-KR" sz="2000" dirty="0" smtClean="0"/>
              <a:t>Wide spectrum of Technical Proposals</a:t>
            </a:r>
          </a:p>
          <a:p>
            <a:pPr lvl="1"/>
            <a:r>
              <a:rPr lang="en-US" altLang="ko-KR" sz="2000" dirty="0" smtClean="0"/>
              <a:t>Too much detail in the draft PFD</a:t>
            </a:r>
          </a:p>
          <a:p>
            <a:pPr lvl="1"/>
            <a:endParaRPr lang="ko-KR" altLang="en-US" sz="2400" dirty="0"/>
          </a:p>
        </p:txBody>
      </p:sp>
      <p:sp>
        <p:nvSpPr>
          <p:cNvPr id="4" name="날짜 개체 틀 3"/>
          <p:cNvSpPr>
            <a:spLocks noGrp="1"/>
          </p:cNvSpPr>
          <p:nvPr>
            <p:ph type="dt" sz="half" idx="10"/>
          </p:nvPr>
        </p:nvSpPr>
        <p:spPr/>
        <p:txBody>
          <a:bodyPr/>
          <a:lstStyle/>
          <a:p>
            <a:r>
              <a:rPr lang="en-US" altLang="ko-KR" smtClean="0"/>
              <a:t>Jan. 2014</a:t>
            </a:r>
            <a:endParaRPr lang="en-US" altLang="ko-KR" dirty="0"/>
          </a:p>
        </p:txBody>
      </p:sp>
      <p:sp>
        <p:nvSpPr>
          <p:cNvPr id="5" name="바닥글 개체 틀 4"/>
          <p:cNvSpPr>
            <a:spLocks noGrp="1"/>
          </p:cNvSpPr>
          <p:nvPr>
            <p:ph type="ftr" sz="quarter" idx="11"/>
          </p:nvPr>
        </p:nvSpPr>
        <p:spPr/>
        <p:txBody>
          <a:bodyPr/>
          <a:lstStyle/>
          <a:p>
            <a:r>
              <a:rPr lang="en-US" altLang="ko-KR" smtClean="0"/>
              <a:t>Hernandez (NICT)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7330FE6E-3FC2-4D37-A0AE-7411E420AC6B}" type="slidenum">
              <a:rPr lang="en-US" altLang="ko-KR" smtClean="0"/>
              <a:pPr/>
              <a:t>6</a:t>
            </a:fld>
            <a:endParaRPr lang="en-US" altLang="ko-KR"/>
          </a:p>
        </p:txBody>
      </p:sp>
    </p:spTree>
    <p:extLst>
      <p:ext uri="{BB962C8B-B14F-4D97-AF65-F5344CB8AC3E}">
        <p14:creationId xmlns:p14="http://schemas.microsoft.com/office/powerpoint/2010/main" val="2578450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ko-KR" sz="2400" dirty="0"/>
              <a:t>What’s holding us back</a:t>
            </a:r>
          </a:p>
          <a:p>
            <a:pPr lvl="1"/>
            <a:r>
              <a:rPr lang="en-US" altLang="ko-KR" sz="2000" dirty="0"/>
              <a:t>Wide spectrum of Technical </a:t>
            </a:r>
            <a:r>
              <a:rPr lang="en-US" altLang="ko-KR" sz="2000" dirty="0" smtClean="0"/>
              <a:t>Proposals</a:t>
            </a:r>
          </a:p>
          <a:p>
            <a:pPr lvl="1"/>
            <a:r>
              <a:rPr lang="en-US" altLang="ko-KR" sz="2000" dirty="0" smtClean="0">
                <a:solidFill>
                  <a:srgbClr val="FF0000"/>
                </a:solidFill>
              </a:rPr>
              <a:t>We are trying to harmonize proposals without down selection and this seems to be a bad strategy.</a:t>
            </a:r>
            <a:r>
              <a:rPr lang="en-US" altLang="ko-KR" sz="2000" dirty="0" smtClean="0"/>
              <a:t> </a:t>
            </a:r>
            <a:endParaRPr lang="en-US" altLang="ko-KR" sz="2000" dirty="0"/>
          </a:p>
          <a:p>
            <a:pPr lvl="1"/>
            <a:r>
              <a:rPr lang="en-US" altLang="ko-KR" sz="2000" dirty="0"/>
              <a:t>Too much detail in the draft </a:t>
            </a:r>
            <a:r>
              <a:rPr lang="en-US" altLang="ko-KR" sz="2000" dirty="0" smtClean="0"/>
              <a:t>PFD</a:t>
            </a:r>
          </a:p>
          <a:p>
            <a:pPr lvl="1"/>
            <a:r>
              <a:rPr lang="en-US" altLang="ko-KR" sz="2000" dirty="0" smtClean="0">
                <a:solidFill>
                  <a:srgbClr val="FF0000"/>
                </a:solidFill>
              </a:rPr>
              <a:t>At the moment the PFD has little details from technical proposals already.</a:t>
            </a:r>
            <a:endParaRPr lang="en-US" altLang="ko-KR" sz="2000" dirty="0">
              <a:solidFill>
                <a:srgbClr val="FF0000"/>
              </a:solidFill>
            </a:endParaRPr>
          </a:p>
          <a:p>
            <a:endParaRPr lang="en-US" dirty="0"/>
          </a:p>
        </p:txBody>
      </p:sp>
      <p:sp>
        <p:nvSpPr>
          <p:cNvPr id="4" name="Date Placeholder 3"/>
          <p:cNvSpPr>
            <a:spLocks noGrp="1"/>
          </p:cNvSpPr>
          <p:nvPr>
            <p:ph type="dt" sz="half" idx="10"/>
          </p:nvPr>
        </p:nvSpPr>
        <p:spPr/>
        <p:txBody>
          <a:bodyPr/>
          <a:lstStyle/>
          <a:p>
            <a:r>
              <a:rPr lang="en-US" altLang="ko-KR" smtClean="0"/>
              <a:t>Jan. 2014</a:t>
            </a:r>
            <a:endParaRPr lang="en-US" altLang="ko-KR" dirty="0"/>
          </a:p>
        </p:txBody>
      </p:sp>
      <p:sp>
        <p:nvSpPr>
          <p:cNvPr id="5" name="Footer Placeholder 4"/>
          <p:cNvSpPr>
            <a:spLocks noGrp="1"/>
          </p:cNvSpPr>
          <p:nvPr>
            <p:ph type="ftr" sz="quarter" idx="11"/>
          </p:nvPr>
        </p:nvSpPr>
        <p:spPr/>
        <p:txBody>
          <a:bodyPr/>
          <a:lstStyle/>
          <a:p>
            <a:r>
              <a:rPr lang="en-US" altLang="ko-KR" smtClean="0"/>
              <a:t>Hernandez (NICT)</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7330FE6E-3FC2-4D37-A0AE-7411E420AC6B}" type="slidenum">
              <a:rPr lang="en-US" altLang="ko-KR" smtClean="0"/>
              <a:pPr/>
              <a:t>7</a:t>
            </a:fld>
            <a:endParaRPr lang="en-US" altLang="ko-KR"/>
          </a:p>
        </p:txBody>
      </p:sp>
    </p:spTree>
    <p:extLst>
      <p:ext uri="{BB962C8B-B14F-4D97-AF65-F5344CB8AC3E}">
        <p14:creationId xmlns:p14="http://schemas.microsoft.com/office/powerpoint/2010/main" val="4084505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Strategy to Make a Progress</a:t>
            </a:r>
            <a:endParaRPr lang="ko-KR" altLang="en-US" dirty="0"/>
          </a:p>
        </p:txBody>
      </p:sp>
      <p:sp>
        <p:nvSpPr>
          <p:cNvPr id="3" name="내용 개체 틀 2"/>
          <p:cNvSpPr>
            <a:spLocks noGrp="1"/>
          </p:cNvSpPr>
          <p:nvPr>
            <p:ph idx="1"/>
          </p:nvPr>
        </p:nvSpPr>
        <p:spPr>
          <a:xfrm>
            <a:off x="685800" y="1981200"/>
            <a:ext cx="8062664" cy="4114800"/>
          </a:xfrm>
        </p:spPr>
        <p:txBody>
          <a:bodyPr/>
          <a:lstStyle/>
          <a:p>
            <a:r>
              <a:rPr lang="en-US" altLang="ko-KR" sz="2400" dirty="0" smtClean="0"/>
              <a:t>Follow </a:t>
            </a:r>
            <a:r>
              <a:rPr lang="en-US" altLang="ko-KR" sz="2400" dirty="0"/>
              <a:t>the agreed upon procedure</a:t>
            </a:r>
          </a:p>
          <a:p>
            <a:pPr lvl="1"/>
            <a:r>
              <a:rPr lang="en-US" altLang="ko-KR" sz="2000" dirty="0"/>
              <a:t>PFD is a “framework” document, not a specification </a:t>
            </a:r>
            <a:r>
              <a:rPr lang="en-US" altLang="ko-KR" sz="2000" dirty="0">
                <a:sym typeface="Wingdings" panose="05000000000000000000" pitchFamily="2" charset="2"/>
              </a:rPr>
              <a:t> High level description</a:t>
            </a:r>
            <a:endParaRPr lang="en-US" altLang="ko-KR" sz="2000" dirty="0"/>
          </a:p>
          <a:p>
            <a:r>
              <a:rPr lang="en-US" altLang="ko-KR" sz="2400" dirty="0"/>
              <a:t>Find the largest common set of proposals and include it</a:t>
            </a:r>
          </a:p>
          <a:p>
            <a:r>
              <a:rPr lang="en-US" altLang="ko-KR" sz="2400" dirty="0"/>
              <a:t>Make everybody happy as much as we can</a:t>
            </a:r>
          </a:p>
          <a:p>
            <a:pPr lvl="1"/>
            <a:r>
              <a:rPr lang="en-US" altLang="ko-KR" sz="2000" dirty="0"/>
              <a:t>If there are multiple competing proposals each supported by a sizable group of people, PFD should allow contributions for both proposals</a:t>
            </a:r>
          </a:p>
          <a:p>
            <a:pPr lvl="1"/>
            <a:r>
              <a:rPr lang="en-US" altLang="ko-KR" sz="2000" dirty="0"/>
              <a:t>This does not guarantee every proposal mentioned in PFD will be included in the final </a:t>
            </a:r>
            <a:r>
              <a:rPr lang="en-US" altLang="ko-KR" sz="2000" dirty="0" smtClean="0"/>
              <a:t>standard</a:t>
            </a:r>
            <a:endParaRPr lang="ko-KR" altLang="en-US" sz="2000" dirty="0"/>
          </a:p>
        </p:txBody>
      </p:sp>
      <p:sp>
        <p:nvSpPr>
          <p:cNvPr id="4" name="날짜 개체 틀 3"/>
          <p:cNvSpPr>
            <a:spLocks noGrp="1"/>
          </p:cNvSpPr>
          <p:nvPr>
            <p:ph type="dt" sz="half" idx="10"/>
          </p:nvPr>
        </p:nvSpPr>
        <p:spPr/>
        <p:txBody>
          <a:bodyPr/>
          <a:lstStyle/>
          <a:p>
            <a:r>
              <a:rPr lang="en-US" altLang="ko-KR" smtClean="0"/>
              <a:t>Jan. 2014</a:t>
            </a:r>
            <a:endParaRPr lang="en-US" altLang="ko-KR" dirty="0"/>
          </a:p>
        </p:txBody>
      </p:sp>
      <p:sp>
        <p:nvSpPr>
          <p:cNvPr id="5" name="바닥글 개체 틀 4"/>
          <p:cNvSpPr>
            <a:spLocks noGrp="1"/>
          </p:cNvSpPr>
          <p:nvPr>
            <p:ph type="ftr" sz="quarter" idx="11"/>
          </p:nvPr>
        </p:nvSpPr>
        <p:spPr/>
        <p:txBody>
          <a:bodyPr/>
          <a:lstStyle/>
          <a:p>
            <a:r>
              <a:rPr lang="en-US" altLang="ko-KR" smtClean="0"/>
              <a:t>Hernandez (NICT)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7330FE6E-3FC2-4D37-A0AE-7411E420AC6B}" type="slidenum">
              <a:rPr lang="en-US" altLang="ko-KR" smtClean="0"/>
              <a:pPr/>
              <a:t>8</a:t>
            </a:fld>
            <a:endParaRPr lang="en-US" altLang="ko-KR"/>
          </a:p>
        </p:txBody>
      </p:sp>
    </p:spTree>
    <p:extLst>
      <p:ext uri="{BB962C8B-B14F-4D97-AF65-F5344CB8AC3E}">
        <p14:creationId xmlns:p14="http://schemas.microsoft.com/office/powerpoint/2010/main" val="4226323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ko-KR" sz="2400" dirty="0"/>
              <a:t>Follow the agreed upon procedure</a:t>
            </a:r>
          </a:p>
          <a:p>
            <a:pPr lvl="1"/>
            <a:r>
              <a:rPr lang="en-US" altLang="ko-KR" sz="2000" dirty="0"/>
              <a:t>PFD is a “framework” document, not a specification </a:t>
            </a:r>
            <a:r>
              <a:rPr lang="en-US" altLang="ko-KR" sz="2000" dirty="0">
                <a:sym typeface="Wingdings" panose="05000000000000000000" pitchFamily="2" charset="2"/>
              </a:rPr>
              <a:t> High level description</a:t>
            </a:r>
            <a:endParaRPr lang="en-US" altLang="ko-KR" sz="2000" dirty="0"/>
          </a:p>
          <a:p>
            <a:pPr lvl="1"/>
            <a:r>
              <a:rPr lang="en-US" sz="2000" dirty="0" smtClean="0">
                <a:solidFill>
                  <a:srgbClr val="FF0000"/>
                </a:solidFill>
              </a:rPr>
              <a:t>It is unclear what is “high level description” after a call for </a:t>
            </a:r>
          </a:p>
          <a:p>
            <a:pPr marL="457200" lvl="1" indent="0">
              <a:buNone/>
            </a:pPr>
            <a:r>
              <a:rPr lang="en-US" sz="2000" dirty="0">
                <a:solidFill>
                  <a:srgbClr val="FF0000"/>
                </a:solidFill>
              </a:rPr>
              <a:t> </a:t>
            </a:r>
            <a:r>
              <a:rPr lang="en-US" sz="2000" dirty="0" smtClean="0">
                <a:solidFill>
                  <a:srgbClr val="FF0000"/>
                </a:solidFill>
              </a:rPr>
              <a:t>   technical proposals.</a:t>
            </a:r>
            <a:endParaRPr lang="en-US" sz="2000" dirty="0">
              <a:solidFill>
                <a:srgbClr val="FF0000"/>
              </a:solidFill>
            </a:endParaRPr>
          </a:p>
        </p:txBody>
      </p:sp>
      <p:sp>
        <p:nvSpPr>
          <p:cNvPr id="4" name="Date Placeholder 3"/>
          <p:cNvSpPr>
            <a:spLocks noGrp="1"/>
          </p:cNvSpPr>
          <p:nvPr>
            <p:ph type="dt" sz="half" idx="10"/>
          </p:nvPr>
        </p:nvSpPr>
        <p:spPr/>
        <p:txBody>
          <a:bodyPr/>
          <a:lstStyle/>
          <a:p>
            <a:r>
              <a:rPr lang="en-US" altLang="ko-KR" smtClean="0"/>
              <a:t>Jan. 2014</a:t>
            </a:r>
            <a:endParaRPr lang="en-US" altLang="ko-KR" dirty="0"/>
          </a:p>
        </p:txBody>
      </p:sp>
      <p:sp>
        <p:nvSpPr>
          <p:cNvPr id="5" name="Footer Placeholder 4"/>
          <p:cNvSpPr>
            <a:spLocks noGrp="1"/>
          </p:cNvSpPr>
          <p:nvPr>
            <p:ph type="ftr" sz="quarter" idx="11"/>
          </p:nvPr>
        </p:nvSpPr>
        <p:spPr/>
        <p:txBody>
          <a:bodyPr/>
          <a:lstStyle/>
          <a:p>
            <a:r>
              <a:rPr lang="en-US" altLang="ko-KR" smtClean="0"/>
              <a:t>Hernandez (NICT)</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7330FE6E-3FC2-4D37-A0AE-7411E420AC6B}" type="slidenum">
              <a:rPr lang="en-US" altLang="ko-KR" smtClean="0"/>
              <a:pPr/>
              <a:t>9</a:t>
            </a:fld>
            <a:endParaRPr lang="en-US" altLang="ko-KR"/>
          </a:p>
        </p:txBody>
      </p:sp>
    </p:spTree>
    <p:extLst>
      <p:ext uri="{BB962C8B-B14F-4D97-AF65-F5344CB8AC3E}">
        <p14:creationId xmlns:p14="http://schemas.microsoft.com/office/powerpoint/2010/main" val="3100372286"/>
      </p:ext>
    </p:extLst>
  </p:cSld>
  <p:clrMapOvr>
    <a:masterClrMapping/>
  </p:clrMapOvr>
</p:sld>
</file>

<file path=ppt/theme/theme1.xml><?xml version="1.0" encoding="utf-8"?>
<a:theme xmlns:a="http://schemas.openxmlformats.org/drawingml/2006/main" name="IEEE-P802_15">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92</TotalTime>
  <Words>1105</Words>
  <Application>Microsoft Office PowerPoint</Application>
  <PresentationFormat>On-screen Show (4:3)</PresentationFormat>
  <Paragraphs>172</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IEEE-P802_15</vt:lpstr>
      <vt:lpstr>PowerPoint Presentation</vt:lpstr>
      <vt:lpstr>Introduction</vt:lpstr>
      <vt:lpstr>PowerPoint Presentation</vt:lpstr>
      <vt:lpstr>Introduction (1/3)</vt:lpstr>
      <vt:lpstr>Introduction (2/3)</vt:lpstr>
      <vt:lpstr>Introduction (3/3)</vt:lpstr>
      <vt:lpstr>PowerPoint Presentation</vt:lpstr>
      <vt:lpstr>Strategy to Make a Progress</vt:lpstr>
      <vt:lpstr>PowerPoint Presentation</vt:lpstr>
      <vt:lpstr>Current Status &amp; Action Plan</vt:lpstr>
      <vt:lpstr>PowerPoint Presentation</vt:lpstr>
      <vt:lpstr>PowerPoint Presentation</vt:lpstr>
      <vt:lpstr>Proposal (1/2)</vt:lpstr>
      <vt:lpstr>Proposal (2/2)</vt:lpstr>
      <vt:lpstr>Last Conference Call Approved Agenda</vt:lpstr>
      <vt:lpstr>Last Conference Call Approved Agenda</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Marco Hernandez</cp:lastModifiedBy>
  <cp:revision>15</cp:revision>
  <cp:lastPrinted>1998-02-10T13:28:06Z</cp:lastPrinted>
  <dcterms:created xsi:type="dcterms:W3CDTF">2014-01-07T12:14:03Z</dcterms:created>
  <dcterms:modified xsi:type="dcterms:W3CDTF">2014-01-08T04:39:52Z</dcterms:modified>
</cp:coreProperties>
</file>