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60" r:id="rId4"/>
    <p:sldId id="261" r:id="rId5"/>
    <p:sldId id="262" r:id="rId6"/>
    <p:sldId id="263" r:id="rId7"/>
    <p:sldId id="264"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56" d="100"/>
          <a:sy n="56" d="100"/>
        </p:scale>
        <p:origin x="-2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45439190-5CC3-4260-97FA-A62A7C83E6AD}"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9522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CC4154C7-43AF-44C8-AD06-AA0D87FA22A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6390717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a:t>doc.: IEEE 802.15-&lt;doc#&gt;</a:t>
            </a:r>
          </a:p>
        </p:txBody>
      </p:sp>
      <p:sp>
        <p:nvSpPr>
          <p:cNvPr id="5" name="Rectangle 3"/>
          <p:cNvSpPr>
            <a:spLocks noGrp="1" noChangeArrowheads="1"/>
          </p:cNvSpPr>
          <p:nvPr>
            <p:ph type="dt" idx="1"/>
          </p:nvPr>
        </p:nvSpPr>
        <p:spPr>
          <a:ln/>
        </p:spPr>
        <p:txBody>
          <a:bodyPr/>
          <a:lstStyle/>
          <a:p>
            <a:r>
              <a:rPr lang="en-US" altLang="ko-KR"/>
              <a:t>&lt;month year&gt;</a:t>
            </a:r>
          </a:p>
        </p:txBody>
      </p:sp>
      <p:sp>
        <p:nvSpPr>
          <p:cNvPr id="6" name="Rectangle 6"/>
          <p:cNvSpPr>
            <a:spLocks noGrp="1" noChangeArrowheads="1"/>
          </p:cNvSpPr>
          <p:nvPr>
            <p:ph type="ftr" sz="quarter" idx="4"/>
          </p:nvPr>
        </p:nvSpPr>
        <p:spPr>
          <a:ln/>
        </p:spPr>
        <p:txBody>
          <a:bodyPr/>
          <a:lstStyle/>
          <a:p>
            <a:pPr lvl="4"/>
            <a:r>
              <a:rPr lang="en-US" altLang="ko-KR"/>
              <a:t>&lt;author&gt;, &lt;company&gt;</a:t>
            </a:r>
          </a:p>
        </p:txBody>
      </p:sp>
      <p:sp>
        <p:nvSpPr>
          <p:cNvPr id="7" name="Rectangle 7"/>
          <p:cNvSpPr>
            <a:spLocks noGrp="1" noChangeArrowheads="1"/>
          </p:cNvSpPr>
          <p:nvPr>
            <p:ph type="sldNum" sz="quarter" idx="5"/>
          </p:nvPr>
        </p:nvSpPr>
        <p:spPr>
          <a:ln/>
        </p:spPr>
        <p:txBody>
          <a:bodyPr/>
          <a:lstStyle/>
          <a:p>
            <a:r>
              <a:rPr lang="en-US" altLang="ko-KR"/>
              <a:t>Page </a:t>
            </a:r>
            <a:fld id="{214DD0F1-C419-4989-A474-A93E24ABA946}" type="slidenum">
              <a:rPr lang="en-US" altLang="ko-KR"/>
              <a:pPr/>
              <a:t>2</a:t>
            </a:fld>
            <a:endParaRPr lang="en-US" altLang="ko-K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ko-KR"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Jan.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120F46E6-4B1D-4F75-926C-036AA019CB16}" type="slidenum">
              <a:rPr lang="en-US" altLang="ko-KR"/>
              <a:pPr/>
              <a:t>‹#›</a:t>
            </a:fld>
            <a:endParaRPr lang="en-US" altLang="ko-KR"/>
          </a:p>
        </p:txBody>
      </p:sp>
    </p:spTree>
    <p:extLst>
      <p:ext uri="{BB962C8B-B14F-4D97-AF65-F5344CB8AC3E}">
        <p14:creationId xmlns:p14="http://schemas.microsoft.com/office/powerpoint/2010/main" val="68636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Jan.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7330FE6E-3FC2-4D37-A0AE-7411E420AC6B}" type="slidenum">
              <a:rPr lang="en-US" altLang="ko-KR"/>
              <a:pPr/>
              <a:t>‹#›</a:t>
            </a:fld>
            <a:endParaRPr lang="en-US" altLang="ko-KR"/>
          </a:p>
        </p:txBody>
      </p:sp>
    </p:spTree>
    <p:extLst>
      <p:ext uri="{BB962C8B-B14F-4D97-AF65-F5344CB8AC3E}">
        <p14:creationId xmlns:p14="http://schemas.microsoft.com/office/powerpoint/2010/main" val="242974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Jan. 2014</a:t>
            </a:r>
            <a:endParaRPr lang="en-US" altLang="ko-KR" dirty="0"/>
          </a:p>
        </p:txBody>
      </p:sp>
      <p:sp>
        <p:nvSpPr>
          <p:cNvPr id="3" name="바닥글 개체 틀 2"/>
          <p:cNvSpPr>
            <a:spLocks noGrp="1"/>
          </p:cNvSpPr>
          <p:nvPr>
            <p:ph type="ftr" sz="quarter" idx="11"/>
          </p:nvPr>
        </p:nvSpPr>
        <p:spPr>
          <a:xfrm>
            <a:off x="5486400" y="6475413"/>
            <a:ext cx="3124200" cy="184666"/>
          </a:xfrm>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8DE987B-0AA3-425A-AD91-EB456FE788AC}" type="slidenum">
              <a:rPr lang="en-US" altLang="ko-KR"/>
              <a:pPr/>
              <a:t>‹#›</a:t>
            </a:fld>
            <a:endParaRPr lang="en-US" altLang="ko-KR"/>
          </a:p>
        </p:txBody>
      </p:sp>
    </p:spTree>
    <p:extLst>
      <p:ext uri="{BB962C8B-B14F-4D97-AF65-F5344CB8AC3E}">
        <p14:creationId xmlns:p14="http://schemas.microsoft.com/office/powerpoint/2010/main" val="3853810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61D88F6-8412-4605-9EF0-1C0849C019E8}" type="slidenum">
              <a:rPr lang="en-US" altLang="ko-KR"/>
              <a:pPr/>
              <a:t>‹#›</a:t>
            </a:fld>
            <a:endParaRPr lang="en-US" altLang="ko-KR"/>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802.15-14-0008-00-0008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Jan. 2014</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Byung</a:t>
            </a:r>
            <a:r>
              <a:rPr lang="en-US" altLang="ko-KR" dirty="0" smtClean="0"/>
              <a:t>-Jae </a:t>
            </a:r>
            <a:r>
              <a:rPr lang="en-US" altLang="ko-KR" dirty="0" err="1" smtClean="0"/>
              <a:t>Kwak</a:t>
            </a:r>
            <a:r>
              <a:rPr lang="en-US" altLang="ko-KR" dirty="0" smtClean="0"/>
              <a:t>,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8420257F-606A-46E5-A44E-1E3D06E8A0AB}"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Proposal for PFD</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+82-42-860-6618, </a:t>
            </a:r>
            <a:r>
              <a:rPr lang="en-US" altLang="ko-KR" sz="1600" dirty="0">
                <a:solidFill>
                  <a:schemeClr val="tx2"/>
                </a:solidFill>
                <a:ea typeface="굴림" charset="-127"/>
              </a:rPr>
              <a:t>FAX: </a:t>
            </a:r>
            <a:r>
              <a:rPr lang="en-US" altLang="ko-KR" sz="1600" dirty="0" smtClean="0">
                <a:solidFill>
                  <a:schemeClr val="tx2"/>
                </a:solidFill>
                <a:ea typeface="굴림" charset="-127"/>
              </a:rPr>
              <a:t>[], </a:t>
            </a:r>
            <a:r>
              <a:rPr lang="en-US" altLang="ko-KR" sz="1600" dirty="0">
                <a:solidFill>
                  <a:schemeClr val="tx2"/>
                </a:solidFill>
                <a:ea typeface="굴림" charset="-127"/>
              </a:rPr>
              <a:t>E-Mail</a:t>
            </a:r>
            <a:r>
              <a:rPr lang="en-US" altLang="ko-KR" sz="1600" dirty="0" smtClean="0">
                <a:solidFill>
                  <a:schemeClr val="tx2"/>
                </a:solidFill>
                <a:ea typeface="굴림" charset="-127"/>
              </a:rPr>
              <a:t>: bjkwak@etri.re.kr</a:t>
            </a:r>
            <a:r>
              <a:rPr lang="en-US" altLang="ko-KR" sz="1600" dirty="0">
                <a:solidFill>
                  <a:schemeClr val="tx2"/>
                </a:solidFill>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15-13-0328-09-0008, TG8 PAC Framework Document (Draft)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Proposes a plan to complete 802.15.8 PFD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a:t>&lt;month year&gt;</a:t>
            </a:r>
          </a:p>
        </p:txBody>
      </p:sp>
      <p:sp>
        <p:nvSpPr>
          <p:cNvPr id="5" name="바닥글 개체 틀 4"/>
          <p:cNvSpPr>
            <a:spLocks noGrp="1"/>
          </p:cNvSpPr>
          <p:nvPr>
            <p:ph type="ftr" sz="quarter" idx="11"/>
          </p:nvPr>
        </p:nvSpPr>
        <p:spPr/>
        <p:txBody>
          <a:bodyPr/>
          <a:lstStyle/>
          <a:p>
            <a:r>
              <a:rPr lang="en-US" altLang="ko-KR"/>
              <a:t>&lt;author&gt;, &lt;company&gt;</a:t>
            </a:r>
          </a:p>
        </p:txBody>
      </p:sp>
      <p:sp>
        <p:nvSpPr>
          <p:cNvPr id="6" name="슬라이드 번호 개체 틀 5"/>
          <p:cNvSpPr>
            <a:spLocks noGrp="1"/>
          </p:cNvSpPr>
          <p:nvPr>
            <p:ph type="sldNum" sz="quarter" idx="12"/>
          </p:nvPr>
        </p:nvSpPr>
        <p:spPr/>
        <p:txBody>
          <a:bodyPr/>
          <a:lstStyle/>
          <a:p>
            <a:r>
              <a:rPr lang="en-US" altLang="ko-KR"/>
              <a:t>Slide </a:t>
            </a:r>
            <a:fld id="{116C0A1E-D806-45D2-BE7E-98FD9CAF5DE0}" type="slidenum">
              <a:rPr lang="en-US" altLang="ko-KR"/>
              <a:pPr/>
              <a:t>2</a:t>
            </a:fld>
            <a:endParaRPr lang="en-US" altLang="ko-KR"/>
          </a:p>
        </p:txBody>
      </p:sp>
      <p:sp>
        <p:nvSpPr>
          <p:cNvPr id="4098" name="Rectangle 2"/>
          <p:cNvSpPr>
            <a:spLocks noGrp="1" noChangeArrowheads="1"/>
          </p:cNvSpPr>
          <p:nvPr>
            <p:ph type="title"/>
          </p:nvPr>
        </p:nvSpPr>
        <p:spPr>
          <a:ln/>
        </p:spPr>
        <p:txBody>
          <a:bodyPr/>
          <a:lstStyle/>
          <a:p>
            <a:r>
              <a:rPr lang="en-US" altLang="ko-KR" sz="3200" dirty="0" smtClean="0"/>
              <a:t>Introduction (1/3)</a:t>
            </a:r>
            <a:endParaRPr lang="ko-KR" altLang="ko-KR" sz="3200" dirty="0"/>
          </a:p>
        </p:txBody>
      </p:sp>
      <p:sp>
        <p:nvSpPr>
          <p:cNvPr id="4099" name="Rectangle 3"/>
          <p:cNvSpPr>
            <a:spLocks noGrp="1" noChangeArrowheads="1"/>
          </p:cNvSpPr>
          <p:nvPr>
            <p:ph type="body" idx="1"/>
          </p:nvPr>
        </p:nvSpPr>
        <p:spPr>
          <a:ln/>
        </p:spPr>
        <p:txBody>
          <a:bodyPr/>
          <a:lstStyle/>
          <a:p>
            <a:r>
              <a:rPr lang="en-US" altLang="ko-KR" sz="2800" dirty="0" smtClean="0"/>
              <a:t>PAC procedure (15-12-0264-03)</a:t>
            </a:r>
            <a:endParaRPr lang="ko-KR" altLang="ko-KR" sz="2800" dirty="0"/>
          </a:p>
        </p:txBody>
      </p:sp>
      <p:grpSp>
        <p:nvGrpSpPr>
          <p:cNvPr id="7" name="그룹 6"/>
          <p:cNvGrpSpPr>
            <a:grpSpLocks noChangeAspect="1"/>
          </p:cNvGrpSpPr>
          <p:nvPr/>
        </p:nvGrpSpPr>
        <p:grpSpPr>
          <a:xfrm>
            <a:off x="395536" y="2580691"/>
            <a:ext cx="4383530" cy="3240000"/>
            <a:chOff x="323528" y="2996952"/>
            <a:chExt cx="6624736" cy="4896544"/>
          </a:xfrm>
        </p:grpSpPr>
        <p:sp>
          <p:nvSpPr>
            <p:cNvPr id="8" name="직사각형 7"/>
            <p:cNvSpPr/>
            <p:nvPr/>
          </p:nvSpPr>
          <p:spPr>
            <a:xfrm>
              <a:off x="323528" y="2996952"/>
              <a:ext cx="6624736" cy="4896544"/>
            </a:xfrm>
            <a:prstGeom prst="rect">
              <a:avLst/>
            </a:prstGeom>
            <a:solidFill>
              <a:schemeClr val="bg1">
                <a:lumMod val="8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561" y="3148588"/>
              <a:ext cx="6368927" cy="4610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 name="그룹 9"/>
          <p:cNvGrpSpPr>
            <a:grpSpLocks noChangeAspect="1"/>
          </p:cNvGrpSpPr>
          <p:nvPr/>
        </p:nvGrpSpPr>
        <p:grpSpPr>
          <a:xfrm>
            <a:off x="4364934" y="3068960"/>
            <a:ext cx="4383530" cy="3240000"/>
            <a:chOff x="2604918" y="2284828"/>
            <a:chExt cx="5602912" cy="4141283"/>
          </a:xfrm>
        </p:grpSpPr>
        <p:sp>
          <p:nvSpPr>
            <p:cNvPr id="11" name="직사각형 10"/>
            <p:cNvSpPr/>
            <p:nvPr/>
          </p:nvSpPr>
          <p:spPr>
            <a:xfrm>
              <a:off x="2604918" y="2284828"/>
              <a:ext cx="5602912" cy="4141283"/>
            </a:xfrm>
            <a:prstGeom prst="rect">
              <a:avLst/>
            </a:prstGeom>
            <a:solidFill>
              <a:schemeClr val="bg1">
                <a:lumMod val="8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0808" y="2418077"/>
              <a:ext cx="5386559" cy="3899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(2/3)</a:t>
            </a:r>
            <a:endParaRPr lang="ko-KR" altLang="en-US" dirty="0"/>
          </a:p>
        </p:txBody>
      </p:sp>
      <p:sp>
        <p:nvSpPr>
          <p:cNvPr id="3" name="내용 개체 틀 2"/>
          <p:cNvSpPr>
            <a:spLocks noGrp="1"/>
          </p:cNvSpPr>
          <p:nvPr>
            <p:ph idx="1"/>
          </p:nvPr>
        </p:nvSpPr>
        <p:spPr/>
        <p:txBody>
          <a:bodyPr/>
          <a:lstStyle/>
          <a:p>
            <a:r>
              <a:rPr lang="en-US" altLang="ko-KR" dirty="0" smtClean="0"/>
              <a:t>Where are we now?</a:t>
            </a:r>
          </a:p>
          <a:p>
            <a:pPr lvl="1"/>
            <a:r>
              <a:rPr lang="en-US" altLang="ko-KR" dirty="0" smtClean="0">
                <a:solidFill>
                  <a:srgbClr val="0033CC"/>
                </a:solidFill>
              </a:rPr>
              <a:t>2012-03: TG formation</a:t>
            </a:r>
          </a:p>
          <a:p>
            <a:pPr lvl="1"/>
            <a:r>
              <a:rPr lang="en-US" altLang="ko-KR" dirty="0">
                <a:solidFill>
                  <a:srgbClr val="0033CC"/>
                </a:solidFill>
              </a:rPr>
              <a:t>2013-01: TGD approval/call for proposal</a:t>
            </a:r>
          </a:p>
          <a:p>
            <a:pPr lvl="1"/>
            <a:r>
              <a:rPr lang="en-US" altLang="ko-KR" strike="sngStrike" dirty="0">
                <a:solidFill>
                  <a:srgbClr val="FF0000"/>
                </a:solidFill>
              </a:rPr>
              <a:t>2013-11: PFD approval/call for contribution</a:t>
            </a:r>
          </a:p>
          <a:p>
            <a:pPr lvl="1"/>
            <a:r>
              <a:rPr lang="en-US" altLang="ko-KR" dirty="0">
                <a:solidFill>
                  <a:srgbClr val="FF0000"/>
                </a:solidFill>
              </a:rPr>
              <a:t>2014-01: PFD approval/call for contribution</a:t>
            </a:r>
          </a:p>
          <a:p>
            <a:pPr lvl="1"/>
            <a:r>
              <a:rPr lang="en-US" altLang="ko-KR" dirty="0"/>
              <a:t>2014-09: Draft Standard P802.15.8 D1.0</a:t>
            </a:r>
          </a:p>
          <a:p>
            <a:pPr lvl="1"/>
            <a:r>
              <a:rPr lang="en-US" altLang="ko-KR" dirty="0"/>
              <a:t>2015-05: Sponsor </a:t>
            </a:r>
            <a:r>
              <a:rPr lang="en-US" altLang="ko-KR" dirty="0" smtClean="0"/>
              <a:t>Ballet</a:t>
            </a:r>
            <a:endParaRPr lang="en-US" altLang="ko-KR"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3</a:t>
            </a:fld>
            <a:endParaRPr lang="en-US" altLang="ko-KR"/>
          </a:p>
        </p:txBody>
      </p:sp>
    </p:spTree>
    <p:extLst>
      <p:ext uri="{BB962C8B-B14F-4D97-AF65-F5344CB8AC3E}">
        <p14:creationId xmlns:p14="http://schemas.microsoft.com/office/powerpoint/2010/main" val="144336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(3/3)</a:t>
            </a:r>
            <a:endParaRPr lang="ko-KR" altLang="en-US" dirty="0"/>
          </a:p>
        </p:txBody>
      </p:sp>
      <p:sp>
        <p:nvSpPr>
          <p:cNvPr id="3" name="내용 개체 틀 2"/>
          <p:cNvSpPr>
            <a:spLocks noGrp="1"/>
          </p:cNvSpPr>
          <p:nvPr>
            <p:ph idx="1"/>
          </p:nvPr>
        </p:nvSpPr>
        <p:spPr/>
        <p:txBody>
          <a:bodyPr/>
          <a:lstStyle/>
          <a:p>
            <a:r>
              <a:rPr lang="en-US" altLang="ko-KR" sz="2400" dirty="0" smtClean="0"/>
              <a:t>What we have achieved so far</a:t>
            </a:r>
          </a:p>
          <a:p>
            <a:pPr lvl="1"/>
            <a:r>
              <a:rPr lang="en-US" altLang="ko-KR" sz="2000" dirty="0" smtClean="0"/>
              <a:t>Application Matrix</a:t>
            </a:r>
          </a:p>
          <a:p>
            <a:pPr lvl="1"/>
            <a:r>
              <a:rPr lang="en-US" altLang="ko-KR" sz="2000" dirty="0"/>
              <a:t>TGD: Technical Guidance Document</a:t>
            </a:r>
          </a:p>
          <a:p>
            <a:pPr lvl="1"/>
            <a:r>
              <a:rPr lang="en-US" altLang="ko-KR" sz="2000" dirty="0"/>
              <a:t>Proposals presentation &amp; lots of discussion</a:t>
            </a:r>
          </a:p>
          <a:p>
            <a:pPr lvl="1"/>
            <a:r>
              <a:rPr lang="en-US" altLang="ko-KR" sz="2000" dirty="0"/>
              <a:t>PFD draft</a:t>
            </a:r>
          </a:p>
          <a:p>
            <a:pPr lvl="2"/>
            <a:r>
              <a:rPr lang="en-US" altLang="ko-KR" sz="1800" dirty="0"/>
              <a:t>Just a collection of Technical Proposals without consensus</a:t>
            </a:r>
          </a:p>
          <a:p>
            <a:pPr lvl="2"/>
            <a:r>
              <a:rPr lang="en-US" altLang="ko-KR" sz="1800" dirty="0"/>
              <a:t>The technical depth between different clauses is not consistent</a:t>
            </a:r>
          </a:p>
          <a:p>
            <a:r>
              <a:rPr lang="en-US" altLang="ko-KR" sz="2400" dirty="0" smtClean="0"/>
              <a:t>What’s holding us back</a:t>
            </a:r>
          </a:p>
          <a:p>
            <a:pPr lvl="1"/>
            <a:r>
              <a:rPr lang="en-US" altLang="ko-KR" sz="2000" dirty="0" smtClean="0"/>
              <a:t>Wide spectrum of Technical Proposals</a:t>
            </a:r>
          </a:p>
          <a:p>
            <a:pPr lvl="1"/>
            <a:r>
              <a:rPr lang="en-US" altLang="ko-KR" sz="2000" dirty="0" smtClean="0"/>
              <a:t>Too much detail in the draft PFD</a:t>
            </a:r>
          </a:p>
          <a:p>
            <a:pPr lvl="1"/>
            <a:endParaRPr lang="ko-KR" altLang="en-US" sz="24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dirty="0" err="1" smtClean="0"/>
              <a:t>Byung</a:t>
            </a:r>
            <a:r>
              <a:rPr lang="en-US" altLang="ko-KR" dirty="0" smtClean="0"/>
              <a:t>-Jae </a:t>
            </a:r>
            <a:r>
              <a:rPr lang="en-US" altLang="ko-KR" dirty="0" err="1" smtClean="0"/>
              <a:t>Kwak</a:t>
            </a:r>
            <a:r>
              <a:rPr lang="en-US" altLang="ko-KR" dirty="0" smtClean="0"/>
              <a:t>,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4</a:t>
            </a:fld>
            <a:endParaRPr lang="en-US" altLang="ko-KR"/>
          </a:p>
        </p:txBody>
      </p:sp>
    </p:spTree>
    <p:extLst>
      <p:ext uri="{BB962C8B-B14F-4D97-AF65-F5344CB8AC3E}">
        <p14:creationId xmlns:p14="http://schemas.microsoft.com/office/powerpoint/2010/main" val="257845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Strategy to Make a Progress</a:t>
            </a:r>
            <a:endParaRPr lang="ko-KR" altLang="en-US" dirty="0"/>
          </a:p>
        </p:txBody>
      </p:sp>
      <p:sp>
        <p:nvSpPr>
          <p:cNvPr id="3" name="내용 개체 틀 2"/>
          <p:cNvSpPr>
            <a:spLocks noGrp="1"/>
          </p:cNvSpPr>
          <p:nvPr>
            <p:ph idx="1"/>
          </p:nvPr>
        </p:nvSpPr>
        <p:spPr>
          <a:xfrm>
            <a:off x="685800" y="1981200"/>
            <a:ext cx="8062664" cy="4114800"/>
          </a:xfrm>
        </p:spPr>
        <p:txBody>
          <a:bodyPr/>
          <a:lstStyle/>
          <a:p>
            <a:r>
              <a:rPr lang="en-US" altLang="ko-KR" sz="2400" dirty="0" smtClean="0"/>
              <a:t>Follow </a:t>
            </a:r>
            <a:r>
              <a:rPr lang="en-US" altLang="ko-KR" sz="2400" dirty="0"/>
              <a:t>the agreed upon procedure</a:t>
            </a:r>
          </a:p>
          <a:p>
            <a:pPr lvl="1"/>
            <a:r>
              <a:rPr lang="en-US" altLang="ko-KR" sz="2000" dirty="0"/>
              <a:t>PFD is a “framework” document, not a specification </a:t>
            </a:r>
            <a:r>
              <a:rPr lang="en-US" altLang="ko-KR" sz="2000" dirty="0">
                <a:sym typeface="Wingdings" panose="05000000000000000000" pitchFamily="2" charset="2"/>
              </a:rPr>
              <a:t> High level description</a:t>
            </a:r>
            <a:endParaRPr lang="en-US" altLang="ko-KR" sz="2000" dirty="0"/>
          </a:p>
          <a:p>
            <a:r>
              <a:rPr lang="en-US" altLang="ko-KR" sz="2400" dirty="0"/>
              <a:t>Find the largest common set of proposals and include it</a:t>
            </a:r>
          </a:p>
          <a:p>
            <a:r>
              <a:rPr lang="en-US" altLang="ko-KR" sz="2400" dirty="0"/>
              <a:t>Make everybody happy as much as we can</a:t>
            </a:r>
          </a:p>
          <a:p>
            <a:pPr lvl="1"/>
            <a:r>
              <a:rPr lang="en-US" altLang="ko-KR" sz="2000" dirty="0"/>
              <a:t>If there are multiple competing proposals each supported by a sizable group of people, PFD should allow contributions for both proposals</a:t>
            </a:r>
          </a:p>
          <a:p>
            <a:pPr lvl="1"/>
            <a:r>
              <a:rPr lang="en-US" altLang="ko-KR" sz="2000" dirty="0"/>
              <a:t>This does not guarantee every proposal mentioned in PFD will be included in the final </a:t>
            </a:r>
            <a:r>
              <a:rPr lang="en-US" altLang="ko-KR" sz="2000" dirty="0" smtClean="0"/>
              <a:t>standard</a:t>
            </a:r>
            <a:endParaRPr lang="ko-KR" altLang="en-US" sz="20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5</a:t>
            </a:fld>
            <a:endParaRPr lang="en-US" altLang="ko-KR"/>
          </a:p>
        </p:txBody>
      </p:sp>
    </p:spTree>
    <p:extLst>
      <p:ext uri="{BB962C8B-B14F-4D97-AF65-F5344CB8AC3E}">
        <p14:creationId xmlns:p14="http://schemas.microsoft.com/office/powerpoint/2010/main" val="4226323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Current Status &amp; Action Plan</a:t>
            </a:r>
            <a:endParaRPr lang="ko-KR" altLang="en-US" dirty="0"/>
          </a:p>
        </p:txBody>
      </p:sp>
      <p:sp>
        <p:nvSpPr>
          <p:cNvPr id="3" name="내용 개체 틀 2"/>
          <p:cNvSpPr>
            <a:spLocks noGrp="1"/>
          </p:cNvSpPr>
          <p:nvPr>
            <p:ph idx="1"/>
          </p:nvPr>
        </p:nvSpPr>
        <p:spPr/>
        <p:txBody>
          <a:bodyPr/>
          <a:lstStyle/>
          <a:p>
            <a:r>
              <a:rPr lang="en-US" altLang="ko-KR" sz="1600" dirty="0"/>
              <a:t>PFD is already delayed. Any more delay is not desirable, but it will be quite a challenge to approve it in Jan 2014 meeting</a:t>
            </a:r>
          </a:p>
          <a:p>
            <a:r>
              <a:rPr lang="en-US" altLang="ko-KR" sz="1600" dirty="0"/>
              <a:t>Experience taught us that we can make only so much progress during the face-to-face meeting</a:t>
            </a:r>
          </a:p>
          <a:p>
            <a:pPr lvl="1"/>
            <a:r>
              <a:rPr lang="en-US" altLang="ko-KR" sz="1400" dirty="0"/>
              <a:t>Ex: We spent hours to define the meaning of “synchronization,” only to fail to reach a consensus; we now have to competing definition of synchronization in draft PFD</a:t>
            </a:r>
          </a:p>
          <a:p>
            <a:pPr lvl="1"/>
            <a:r>
              <a:rPr lang="en-US" altLang="ko-KR" sz="1400" dirty="0"/>
              <a:t>We have to do as much time consuming tasks as possible online, before Jan. meeting starts</a:t>
            </a:r>
          </a:p>
          <a:p>
            <a:r>
              <a:rPr lang="en-US" altLang="ko-KR" sz="1600" dirty="0"/>
              <a:t>Down selection</a:t>
            </a:r>
          </a:p>
          <a:p>
            <a:pPr lvl="1"/>
            <a:r>
              <a:rPr lang="en-US" altLang="ko-KR" sz="1400" dirty="0"/>
              <a:t>Bad news:</a:t>
            </a:r>
          </a:p>
          <a:p>
            <a:pPr lvl="2"/>
            <a:r>
              <a:rPr lang="en-US" altLang="ko-KR" sz="1200" dirty="0"/>
              <a:t>The TG is not ready for down selection</a:t>
            </a:r>
          </a:p>
          <a:p>
            <a:pPr lvl="2"/>
            <a:r>
              <a:rPr lang="en-US" altLang="ko-KR" sz="1200" dirty="0"/>
              <a:t>We don’t have time – We want to approve PFD in Jan. 2014</a:t>
            </a:r>
          </a:p>
          <a:p>
            <a:pPr lvl="1"/>
            <a:r>
              <a:rPr lang="en-US" altLang="ko-KR" sz="1400" dirty="0"/>
              <a:t>Good news:</a:t>
            </a:r>
          </a:p>
          <a:p>
            <a:pPr lvl="2"/>
            <a:r>
              <a:rPr lang="en-US" altLang="ko-KR" sz="1200" dirty="0"/>
              <a:t>There are signs people are talking to each other for harmonization</a:t>
            </a:r>
          </a:p>
          <a:p>
            <a:pPr lvl="2"/>
            <a:r>
              <a:rPr lang="en-US" altLang="ko-KR" sz="1200" dirty="0"/>
              <a:t>We now have a pretty good understanding of what others think</a:t>
            </a:r>
          </a:p>
          <a:p>
            <a:pPr lvl="1"/>
            <a:r>
              <a:rPr lang="en-US" altLang="ko-KR" sz="1400" dirty="0"/>
              <a:t>Let’s</a:t>
            </a:r>
          </a:p>
          <a:p>
            <a:pPr lvl="2"/>
            <a:r>
              <a:rPr lang="en-US" altLang="ko-KR" sz="1200" dirty="0"/>
              <a:t>make PFD inclusive rather than exclusive</a:t>
            </a:r>
          </a:p>
          <a:p>
            <a:pPr lvl="2"/>
            <a:r>
              <a:rPr lang="en-US" altLang="ko-KR" sz="1200" dirty="0"/>
              <a:t>follow the guideline set by 15-12-0264-03 (high level description</a:t>
            </a:r>
            <a:r>
              <a:rPr lang="en-US" altLang="ko-KR" sz="1200" dirty="0" smtClean="0"/>
              <a:t>)</a:t>
            </a:r>
            <a:endParaRPr lang="en-US" altLang="ko-KR" sz="12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6</a:t>
            </a:fld>
            <a:endParaRPr lang="en-US" altLang="ko-KR"/>
          </a:p>
        </p:txBody>
      </p:sp>
    </p:spTree>
    <p:extLst>
      <p:ext uri="{BB962C8B-B14F-4D97-AF65-F5344CB8AC3E}">
        <p14:creationId xmlns:p14="http://schemas.microsoft.com/office/powerpoint/2010/main" val="1385797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(1/2)</a:t>
            </a:r>
            <a:endParaRPr lang="ko-KR" altLang="en-US" dirty="0"/>
          </a:p>
        </p:txBody>
      </p:sp>
      <p:sp>
        <p:nvSpPr>
          <p:cNvPr id="3" name="내용 개체 틀 2"/>
          <p:cNvSpPr>
            <a:spLocks noGrp="1"/>
          </p:cNvSpPr>
          <p:nvPr>
            <p:ph idx="1"/>
          </p:nvPr>
        </p:nvSpPr>
        <p:spPr/>
        <p:txBody>
          <a:bodyPr/>
          <a:lstStyle/>
          <a:p>
            <a:r>
              <a:rPr lang="en-US" altLang="ko-KR" sz="2000" dirty="0"/>
              <a:t>The PAC technical editors volunteer to work on PFD to generate texts by Jan 2014 meeting</a:t>
            </a:r>
          </a:p>
          <a:p>
            <a:pPr lvl="1"/>
            <a:r>
              <a:rPr lang="en-US" altLang="ko-KR" sz="2000" dirty="0"/>
              <a:t>Technical editors collect comments and texts through PAC e-mail reflector to generate the text</a:t>
            </a:r>
          </a:p>
          <a:p>
            <a:pPr lvl="1"/>
            <a:r>
              <a:rPr lang="en-US" altLang="ko-KR" sz="2000" dirty="0"/>
              <a:t>The comments should be based on the Technical Proposals already presented; however, comments that complement PFD by providing critical features may be allowed</a:t>
            </a:r>
          </a:p>
          <a:p>
            <a:pPr lvl="1"/>
            <a:r>
              <a:rPr lang="en-US" altLang="ko-KR" sz="2000" dirty="0"/>
              <a:t>All comments and text should use 328r9 as a baseline</a:t>
            </a:r>
          </a:p>
          <a:p>
            <a:pPr lvl="1"/>
            <a:r>
              <a:rPr lang="en-US" altLang="ko-KR" sz="2000" dirty="0"/>
              <a:t>Iterate at least two rounds of “comment – edit” cycle before Jan 2014 meeting</a:t>
            </a:r>
          </a:p>
          <a:p>
            <a:r>
              <a:rPr lang="en-US" altLang="ko-KR" sz="2000" dirty="0"/>
              <a:t>Decisions on the generated texts will be made by voting/straw poll during Jan 2014 </a:t>
            </a:r>
            <a:r>
              <a:rPr lang="en-US" altLang="ko-KR" sz="2000" dirty="0" smtClean="0"/>
              <a:t>meeting</a:t>
            </a:r>
            <a:endParaRPr lang="en-US" altLang="ko-KR" sz="20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7</a:t>
            </a:fld>
            <a:endParaRPr lang="en-US" altLang="ko-KR"/>
          </a:p>
        </p:txBody>
      </p:sp>
    </p:spTree>
    <p:extLst>
      <p:ext uri="{BB962C8B-B14F-4D97-AF65-F5344CB8AC3E}">
        <p14:creationId xmlns:p14="http://schemas.microsoft.com/office/powerpoint/2010/main" val="3141047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(2/2)</a:t>
            </a:r>
            <a:endParaRPr lang="ko-KR" altLang="en-US" dirty="0"/>
          </a:p>
        </p:txBody>
      </p:sp>
      <p:sp>
        <p:nvSpPr>
          <p:cNvPr id="3" name="내용 개체 틀 2"/>
          <p:cNvSpPr>
            <a:spLocks noGrp="1"/>
          </p:cNvSpPr>
          <p:nvPr>
            <p:ph idx="1"/>
          </p:nvPr>
        </p:nvSpPr>
        <p:spPr/>
        <p:txBody>
          <a:bodyPr/>
          <a:lstStyle/>
          <a:p>
            <a:r>
              <a:rPr lang="en-US" altLang="ko-KR" sz="2000" dirty="0"/>
              <a:t>“Comment – edit” cycle </a:t>
            </a:r>
            <a:r>
              <a:rPr lang="en-US" altLang="ko-KR" sz="2000" dirty="0" smtClean="0"/>
              <a:t>schedule</a:t>
            </a:r>
            <a:endParaRPr lang="en-US" altLang="ko-KR" sz="2000" dirty="0"/>
          </a:p>
          <a:p>
            <a:pPr lvl="1"/>
            <a:r>
              <a:rPr lang="en-US" altLang="ko-KR" sz="2000" dirty="0"/>
              <a:t>2014-01-08 (Wed): PAC teleconference</a:t>
            </a:r>
          </a:p>
          <a:p>
            <a:pPr lvl="1"/>
            <a:r>
              <a:rPr lang="en-US" altLang="ko-KR" sz="2000" dirty="0"/>
              <a:t>2014-01-10 (Fri): 1</a:t>
            </a:r>
            <a:r>
              <a:rPr lang="en-US" altLang="ko-KR" sz="2000" baseline="30000" dirty="0"/>
              <a:t>st</a:t>
            </a:r>
            <a:r>
              <a:rPr lang="en-US" altLang="ko-KR" sz="2000" dirty="0"/>
              <a:t> round of comments/texts submission due</a:t>
            </a:r>
          </a:p>
          <a:p>
            <a:pPr lvl="1"/>
            <a:r>
              <a:rPr lang="en-US" altLang="ko-KR" sz="2000" dirty="0"/>
              <a:t>2014-01-13 (Mon): Upload revised PFD (328r10) by PAC technical editors</a:t>
            </a:r>
          </a:p>
          <a:p>
            <a:pPr lvl="1"/>
            <a:r>
              <a:rPr lang="en-US" altLang="ko-KR" sz="2000" dirty="0"/>
              <a:t>2014-01-15 (Wed): 2</a:t>
            </a:r>
            <a:r>
              <a:rPr lang="en-US" altLang="ko-KR" sz="2000" baseline="30000" dirty="0"/>
              <a:t>nd</a:t>
            </a:r>
            <a:r>
              <a:rPr lang="en-US" altLang="ko-KR" sz="2000" dirty="0"/>
              <a:t> round of comments/texts submission due</a:t>
            </a:r>
          </a:p>
          <a:p>
            <a:pPr lvl="1"/>
            <a:r>
              <a:rPr lang="en-US" altLang="ko-KR" sz="2000" dirty="0"/>
              <a:t>2014-01-17 (Fri): Upload revised PFD (328r11) by PAC technical editors</a:t>
            </a:r>
          </a:p>
          <a:p>
            <a:endParaRPr lang="ko-KR" altLang="en-US" sz="20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8</a:t>
            </a:fld>
            <a:endParaRPr lang="en-US" altLang="ko-KR"/>
          </a:p>
        </p:txBody>
      </p:sp>
    </p:spTree>
    <p:extLst>
      <p:ext uri="{BB962C8B-B14F-4D97-AF65-F5344CB8AC3E}">
        <p14:creationId xmlns:p14="http://schemas.microsoft.com/office/powerpoint/2010/main" val="2750365281"/>
      </p:ext>
    </p:extLst>
  </p:cSld>
  <p:clrMapOvr>
    <a:masterClrMapping/>
  </p:clrMapOvr>
</p:sld>
</file>

<file path=ppt/theme/theme1.xml><?xml version="1.0" encoding="utf-8"?>
<a:theme xmlns:a="http://schemas.openxmlformats.org/drawingml/2006/main" name="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TotalTime>
  <Words>634</Words>
  <Application>Microsoft Office PowerPoint</Application>
  <PresentationFormat>화면 슬라이드 쇼(4:3)</PresentationFormat>
  <Paragraphs>97</Paragraphs>
  <Slides>8</Slides>
  <Notes>1</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IEEE-P802_15</vt:lpstr>
      <vt:lpstr>PowerPoint 프레젠테이션</vt:lpstr>
      <vt:lpstr>Introduction (1/3)</vt:lpstr>
      <vt:lpstr>Introduction (2/3)</vt:lpstr>
      <vt:lpstr>Introduction (3/3)</vt:lpstr>
      <vt:lpstr>Strategy to Make a Progress</vt:lpstr>
      <vt:lpstr>Current Status &amp; Action Plan</vt:lpstr>
      <vt:lpstr>Proposal (1/2)</vt:lpstr>
      <vt:lpstr>Proposal (2/2)</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 Kwak</cp:lastModifiedBy>
  <cp:revision>7</cp:revision>
  <cp:lastPrinted>1998-02-10T13:28:06Z</cp:lastPrinted>
  <dcterms:created xsi:type="dcterms:W3CDTF">2014-01-07T12:14:03Z</dcterms:created>
  <dcterms:modified xsi:type="dcterms:W3CDTF">2014-01-07T12:43:22Z</dcterms:modified>
</cp:coreProperties>
</file>