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 id="29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0" d="100"/>
          <a:sy n="70" d="100"/>
        </p:scale>
        <p:origin x="-960" y="-10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January 14</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394156"/>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smtClean="0">
                <a:latin typeface="Times New Roman" charset="0"/>
                <a:ea typeface="ＭＳ Ｐゴシック" charset="0"/>
              </a:rPr>
              <a:t>15-14-0003-03-004p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a:t>
            </a:r>
            <a:r>
              <a:rPr lang="en-US" sz="1600" dirty="0">
                <a:solidFill>
                  <a:srgbClr val="FF0000"/>
                </a:solidFill>
              </a:rPr>
              <a:t>Task Group Opening Session</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27 December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John Notor</a:t>
            </a:r>
            <a:r>
              <a:rPr lang="en-US" sz="1600" dirty="0" smtClean="0">
                <a:solidFill>
                  <a:schemeClr val="tx2"/>
                </a:solidFill>
              </a:rPr>
              <a:t>] </a:t>
            </a:r>
            <a:r>
              <a:rPr lang="en-US" sz="1600" dirty="0">
                <a:solidFill>
                  <a:schemeClr val="tx2"/>
                </a:solidFill>
              </a:rPr>
              <a:t>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a:t>
            </a:r>
            <a:r>
              <a:rPr lang="en-US" sz="1600" dirty="0" smtClean="0">
                <a:solidFill>
                  <a:srgbClr val="FF0000"/>
                </a:solidFill>
              </a:rPr>
              <a:t>408.799.2738</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a:t>
            </a:r>
            <a:r>
              <a:rPr lang="en-US" sz="1600" dirty="0" smtClean="0">
                <a:solidFill>
                  <a:schemeClr val="tx2"/>
                </a:solidFill>
              </a:rPr>
              <a:t>E-Mail: [</a:t>
            </a:r>
            <a:r>
              <a:rPr lang="en-US" sz="1600" dirty="0" smtClean="0">
                <a:solidFill>
                  <a:srgbClr val="FF0000"/>
                </a:solidFill>
              </a:rPr>
              <a:t>john.notor@lileesystems.com</a:t>
            </a:r>
            <a:r>
              <a:rPr lang="en-US" sz="1600" dirty="0" smtClean="0">
                <a:solidFill>
                  <a:schemeClr val="tx2"/>
                </a:solidFill>
              </a:rPr>
              <a:t>]</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smtClean="0">
                <a:solidFill>
                  <a:schemeClr val="tx2"/>
                </a:solidFill>
              </a:rPr>
              <a:t>[]3</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15.4p Session Objectives</a:t>
            </a:r>
            <a:endParaRPr lang="en-US" dirty="0"/>
          </a:p>
        </p:txBody>
      </p:sp>
      <p:sp>
        <p:nvSpPr>
          <p:cNvPr id="5123" name="Content Placeholder 2"/>
          <p:cNvSpPr>
            <a:spLocks noGrp="1"/>
          </p:cNvSpPr>
          <p:nvPr>
            <p:ph idx="1"/>
          </p:nvPr>
        </p:nvSpPr>
        <p:spPr/>
        <p:txBody>
          <a:bodyPr/>
          <a:lstStyle/>
          <a:p>
            <a:r>
              <a:rPr lang="en-US" dirty="0" smtClean="0"/>
              <a:t>Update status on publication of the 15.4p Amendment.</a:t>
            </a:r>
            <a:endParaRPr lang="en-US" dirty="0"/>
          </a:p>
        </p:txBody>
      </p:sp>
      <p:sp>
        <p:nvSpPr>
          <p:cNvPr id="8" name="Date Placeholder 1"/>
          <p:cNvSpPr>
            <a:spLocks noGrp="1"/>
          </p:cNvSpPr>
          <p:nvPr>
            <p:ph type="dt" sz="quarter" idx="10"/>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January 2014</a:t>
            </a:r>
            <a:endParaRPr lang="en-US" dirty="0" smtClean="0"/>
          </a:p>
        </p:txBody>
      </p:sp>
      <p:sp>
        <p:nvSpPr>
          <p:cNvPr id="5125" name="Footer Placeholder 4"/>
          <p:cNvSpPr>
            <a:spLocks noGrp="1"/>
          </p:cNvSpPr>
          <p:nvPr>
            <p:ph type="ftr" sz="quarter" idx="11"/>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Jon Adams, Lilee Systems</a:t>
            </a:r>
          </a:p>
        </p:txBody>
      </p:sp>
      <p:sp>
        <p:nvSpPr>
          <p:cNvPr id="5126" name="Slide Number Placeholder 5"/>
          <p:cNvSpPr>
            <a:spLocks noGrp="1"/>
          </p:cNvSpPr>
          <p:nvPr>
            <p:ph type="sldNum" sz="quarter" idx="12"/>
          </p:nvPr>
        </p:nvSpPr>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34CD618C-ED28-4B11-816A-0258B9FEDA0C}"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762000"/>
          </a:xfrm>
        </p:spPr>
        <p:txBody>
          <a:bodyPr/>
          <a:lstStyle/>
          <a:p>
            <a:pPr>
              <a:defRPr/>
            </a:pPr>
            <a:r>
              <a:rPr lang="en-US" dirty="0" smtClean="0">
                <a:ea typeface="ＭＳ Ｐゴシック" charset="0"/>
              </a:rPr>
              <a:t>Week’s Agenda</a:t>
            </a:r>
            <a:endParaRPr lang="en-US" dirty="0">
              <a:ea typeface="ＭＳ Ｐゴシック" charset="0"/>
            </a:endParaRPr>
          </a:p>
        </p:txBody>
      </p:sp>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55681202"/>
              </p:ext>
            </p:extLst>
          </p:nvPr>
        </p:nvGraphicFramePr>
        <p:xfrm>
          <a:off x="609600" y="1524000"/>
          <a:ext cx="8077203" cy="4495800"/>
        </p:xfrm>
        <a:graphic>
          <a:graphicData uri="http://schemas.openxmlformats.org/drawingml/2006/table">
            <a:tbl>
              <a:tblPr/>
              <a:tblGrid>
                <a:gridCol w="897467"/>
                <a:gridCol w="897467"/>
                <a:gridCol w="897467"/>
                <a:gridCol w="897467"/>
                <a:gridCol w="897467"/>
                <a:gridCol w="897467"/>
                <a:gridCol w="897467"/>
                <a:gridCol w="897467"/>
                <a:gridCol w="897467"/>
              </a:tblGrid>
              <a:tr h="224790">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c gridSpan="4">
                  <a:txBody>
                    <a:bodyPr/>
                    <a:lstStyle/>
                    <a:p>
                      <a:pPr algn="l" fontAlgn="b"/>
                      <a:r>
                        <a:rPr lang="en-US" sz="1200" b="0" i="0" u="none" strike="noStrike" dirty="0">
                          <a:effectLst/>
                          <a:latin typeface="Calibri"/>
                        </a:rPr>
                        <a:t>87TH IEEE 802.15 WPAN MEETING</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3">
                  <a:txBody>
                    <a:bodyPr/>
                    <a:lstStyle/>
                    <a:p>
                      <a:pPr algn="l" fontAlgn="b"/>
                      <a:r>
                        <a:rPr lang="en-US" sz="1200" b="0" i="0" u="none" strike="noStrike">
                          <a:effectLst/>
                          <a:latin typeface="Calibri"/>
                        </a:rPr>
                        <a:t>Hyatt Regency Century Plaza</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200" b="0" i="0" u="none" strike="noStrike">
                          <a:effectLst/>
                          <a:latin typeface="Calibri"/>
                        </a:rPr>
                        <a:t>2025 Avenue of the Stars, Los Angeles, CA USA 90067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100" b="0" i="0" u="none" strike="noStrike">
                          <a:effectLst/>
                          <a:latin typeface="Calibri"/>
                        </a:rPr>
                        <a:t>Meeting Objectives / Status of 15.4p Approval for Publication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r" fontAlgn="b"/>
                      <a:r>
                        <a:rPr lang="en-US" sz="1200" b="0" i="0" u="none" strike="noStrike">
                          <a:effectLst/>
                          <a:latin typeface="Calibri"/>
                        </a:rPr>
                        <a:t>1 </a:t>
                      </a:r>
                    </a:p>
                  </a:txBody>
                  <a:tcPr marL="9525" marR="9525" marT="9525" marB="0" anchor="b">
                    <a:lnL>
                      <a:noFill/>
                    </a:lnL>
                    <a:lnR>
                      <a:noFill/>
                    </a:lnR>
                    <a:lnT>
                      <a:noFill/>
                    </a:lnT>
                    <a:lnB>
                      <a:noFill/>
                    </a:lnB>
                  </a:tcPr>
                </a:tc>
                <a:tc gridSpan="8">
                  <a:txBody>
                    <a:bodyPr/>
                    <a:lstStyle/>
                    <a:p>
                      <a:pPr algn="l" fontAlgn="b"/>
                      <a:r>
                        <a:rPr lang="en-US" sz="1100" b="0" i="0" u="none" strike="noStrike">
                          <a:effectLst/>
                          <a:latin typeface="Calibri"/>
                        </a:rPr>
                        <a:t>Wednesday AM1 - Status of 15.4p Approval for Publication/Close for this session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8">
                  <a:txBody>
                    <a:bodyPr/>
                    <a:lstStyle/>
                    <a:p>
                      <a:pPr algn="l" fontAlgn="b"/>
                      <a:r>
                        <a:rPr lang="en-US" sz="1100" b="0" i="0" u="none" strike="noStrike">
                          <a:effectLst/>
                          <a:latin typeface="Calibri"/>
                        </a:rPr>
                        <a:t>Note: John Notor, Lilee Systems, is standing in for Jon Adams at this meeting.</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3">
                  <a:txBody>
                    <a:bodyPr/>
                    <a:lstStyle/>
                    <a:p>
                      <a:pPr algn="l" fontAlgn="b"/>
                      <a:r>
                        <a:rPr lang="en-US" sz="1100" b="1" i="0" u="none" strike="noStrike">
                          <a:effectLst/>
                          <a:latin typeface="Calibri"/>
                        </a:rPr>
                        <a:t>NOTE: Document Server is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200" b="0" i="0" u="none" strike="noStrike">
                          <a:effectLst/>
                          <a:latin typeface="Calibri"/>
                        </a:rPr>
                        <a:t>ftp://ieee:wireless@ftp.802wirelessworld.com/15/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January Meeting Agenda</a:t>
            </a:r>
            <a:endParaRPr lang="en-US" dirty="0"/>
          </a:p>
        </p:txBody>
      </p:sp>
      <p:sp>
        <p:nvSpPr>
          <p:cNvPr id="3" name="Content Placeholder 2"/>
          <p:cNvSpPr>
            <a:spLocks noGrp="1"/>
          </p:cNvSpPr>
          <p:nvPr>
            <p:ph idx="1"/>
          </p:nvPr>
        </p:nvSpPr>
        <p:spPr/>
        <p:txBody>
          <a:bodyPr/>
          <a:lstStyle/>
          <a:p>
            <a:pPr>
              <a:defRPr/>
            </a:pPr>
            <a:r>
              <a:rPr lang="en-US" dirty="0" smtClean="0"/>
              <a:t>Document 15-13-0752-04-004p</a:t>
            </a:r>
          </a:p>
          <a:p>
            <a:pPr>
              <a:defRPr/>
            </a:pPr>
            <a:r>
              <a:rPr lang="en-US" dirty="0" smtClean="0"/>
              <a:t>Motion to Approve </a:t>
            </a:r>
          </a:p>
          <a:p>
            <a:pPr lvl="1">
              <a:defRPr/>
            </a:pPr>
            <a:r>
              <a:rPr lang="en-US" dirty="0"/>
              <a:t>Mover: </a:t>
            </a:r>
          </a:p>
          <a:p>
            <a:pPr lvl="1">
              <a:defRPr/>
            </a:pPr>
            <a:r>
              <a:rPr lang="en-US" dirty="0" smtClean="0"/>
              <a:t>Second:</a:t>
            </a:r>
          </a:p>
          <a:p>
            <a:pPr lvl="1">
              <a:defRPr/>
            </a:pPr>
            <a:r>
              <a:rPr lang="en-US" dirty="0" smtClean="0"/>
              <a:t>Yes/No/Abstain:</a:t>
            </a:r>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November Meeting </a:t>
            </a:r>
            <a:r>
              <a:rPr lang="en-US" dirty="0">
                <a:ea typeface="ＭＳ Ｐゴシック" charset="0"/>
              </a:rPr>
              <a:t>Minutes</a:t>
            </a:r>
          </a:p>
        </p:txBody>
      </p:sp>
      <p:sp>
        <p:nvSpPr>
          <p:cNvPr id="3" name="Content Placeholder 2"/>
          <p:cNvSpPr>
            <a:spLocks noGrp="1"/>
          </p:cNvSpPr>
          <p:nvPr>
            <p:ph idx="1"/>
          </p:nvPr>
        </p:nvSpPr>
        <p:spPr/>
        <p:txBody>
          <a:bodyPr/>
          <a:lstStyle/>
          <a:p>
            <a:pPr>
              <a:defRPr/>
            </a:pPr>
            <a:r>
              <a:rPr lang="en-US" dirty="0" smtClean="0">
                <a:ea typeface="+mn-ea"/>
              </a:rPr>
              <a:t>Document 15-14-0001-00-004p</a:t>
            </a:r>
          </a:p>
          <a:p>
            <a:pPr>
              <a:defRPr/>
            </a:pPr>
            <a:r>
              <a:rPr lang="en-US" dirty="0" smtClean="0">
                <a:ea typeface="+mn-ea"/>
              </a:rPr>
              <a:t>Motion to Approve Minutes as Submitted</a:t>
            </a:r>
          </a:p>
          <a:p>
            <a:pPr lvl="1">
              <a:defRPr/>
            </a:pPr>
            <a:r>
              <a:rPr lang="en-US" dirty="0" smtClean="0">
                <a:ea typeface="+mn-ea"/>
              </a:rPr>
              <a:t>Mover:</a:t>
            </a:r>
          </a:p>
          <a:p>
            <a:pPr lvl="1">
              <a:defRPr/>
            </a:pPr>
            <a:r>
              <a:rPr lang="en-US" dirty="0" smtClean="0">
                <a:ea typeface="+mn-ea"/>
              </a:rPr>
              <a:t>Second:</a:t>
            </a:r>
          </a:p>
          <a:p>
            <a:pPr lvl="1">
              <a:defRPr/>
            </a:pPr>
            <a:r>
              <a:rPr lang="en-US" dirty="0" smtClean="0">
                <a:ea typeface="+mn-ea"/>
              </a:rPr>
              <a:t>Yes/No/Abstain:</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physical layer (PHY) for IEEE 802.15.4, and any </a:t>
            </a:r>
            <a:r>
              <a:rPr lang="en-US" dirty="0"/>
              <a:t>m</a:t>
            </a:r>
            <a:r>
              <a:rPr lang="en-US" dirty="0" smtClean="0"/>
              <a:t>edium </a:t>
            </a:r>
            <a:r>
              <a:rPr lang="en-US" dirty="0"/>
              <a:t>a</a:t>
            </a:r>
            <a:r>
              <a:rPr lang="en-US" dirty="0" smtClean="0"/>
              <a:t>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Drafting</a:t>
            </a:r>
          </a:p>
          <a:p>
            <a:pPr lvl="1"/>
            <a:r>
              <a:rPr lang="en-US" dirty="0" smtClean="0"/>
              <a:t>Preliminary draft document	Jan 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Aug 2013</a:t>
            </a:r>
          </a:p>
          <a:p>
            <a:pPr lvl="1"/>
            <a:r>
              <a:rPr lang="en-US" dirty="0" err="1" smtClean="0"/>
              <a:t>Recirc</a:t>
            </a:r>
            <a:r>
              <a:rPr lang="en-US" dirty="0" smtClean="0"/>
              <a:t>					Sep-Oct 2013</a:t>
            </a:r>
          </a:p>
          <a:p>
            <a:pPr lvl="1"/>
            <a:r>
              <a:rPr lang="en-US" dirty="0" smtClean="0"/>
              <a:t>Submit for </a:t>
            </a:r>
            <a:r>
              <a:rPr lang="en-US" dirty="0" err="1" smtClean="0"/>
              <a:t>RevCom</a:t>
            </a:r>
            <a:r>
              <a:rPr lang="en-US" dirty="0" smtClean="0"/>
              <a:t>			15 Nov 2013</a:t>
            </a:r>
          </a:p>
          <a:p>
            <a:pPr lvl="1"/>
            <a:r>
              <a:rPr lang="en-US" dirty="0" err="1" smtClean="0"/>
              <a:t>RevCom</a:t>
            </a:r>
            <a:r>
              <a:rPr lang="en-US" dirty="0" smtClean="0"/>
              <a:t> Approval			1Q14</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18</a:t>
            </a:fld>
            <a:endParaRPr lang="en-US"/>
          </a:p>
        </p:txBody>
      </p:sp>
      <p:sp>
        <p:nvSpPr>
          <p:cNvPr id="7" name="Right Arrow 6"/>
          <p:cNvSpPr/>
          <p:nvPr/>
        </p:nvSpPr>
        <p:spPr bwMode="auto">
          <a:xfrm rot="5400000">
            <a:off x="7010400" y="3810000"/>
            <a:ext cx="31242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4387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a:ea typeface="ＭＳ Ｐゴシック" charset="0"/>
              </a:rPr>
              <a:t>Opening </a:t>
            </a:r>
            <a:r>
              <a:rPr lang="en-US" dirty="0" smtClean="0">
                <a:ea typeface="ＭＳ Ｐゴシック" charset="0"/>
              </a:rPr>
              <a:t>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dirty="0" smtClean="0">
                <a:ea typeface="ＭＳ Ｐゴシック" charset="0"/>
              </a:rPr>
              <a:t>John Notor</a:t>
            </a:r>
            <a:endParaRPr lang="en-US" dirty="0">
              <a:ea typeface="ＭＳ Ｐゴシック" charset="0"/>
            </a:endParaRPr>
          </a:p>
          <a:p>
            <a:pPr>
              <a:defRPr/>
            </a:pPr>
            <a:r>
              <a:rPr lang="en-US" dirty="0" err="1">
                <a:ea typeface="ＭＳ Ｐゴシック" charset="0"/>
              </a:rPr>
              <a:t>Lilee</a:t>
            </a:r>
            <a:r>
              <a:rPr lang="en-US" dirty="0">
                <a:ea typeface="ＭＳ Ｐゴシック" charset="0"/>
              </a:rPr>
              <a:t>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pPr>
              <a:defRPr/>
            </a:pPr>
            <a:r>
              <a:rPr lang="en-US" sz="3200" dirty="0" smtClean="0"/>
              <a:t>Overall Session Agenda</a:t>
            </a:r>
            <a:endParaRPr lang="en-US" sz="3200"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564" y="1371600"/>
            <a:ext cx="7858836" cy="4909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communications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1425</TotalTime>
  <Words>1349</Words>
  <Application>Microsoft Office PowerPoint</Application>
  <PresentationFormat>On-screen Show (4:3)</PresentationFormat>
  <Paragraphs>261</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15.4p Rail Communications and Control Opening Report</vt:lpstr>
      <vt:lpstr>Welcome – Record Your Attendance!</vt:lpstr>
      <vt:lpstr>Participants, Patents, and Duty to Inform</vt:lpstr>
      <vt:lpstr>Patent Related Links</vt:lpstr>
      <vt:lpstr>Call for Potentially Essential Patents</vt:lpstr>
      <vt:lpstr>Other Guidelines for IEEE WG Meetings</vt:lpstr>
      <vt:lpstr>Overall Session Agenda</vt:lpstr>
      <vt:lpstr>Where IEEE 802.15.4p Work Fits In</vt:lpstr>
      <vt:lpstr>15.4p Session Objectives</vt:lpstr>
      <vt:lpstr>Week’s Agenda</vt:lpstr>
      <vt:lpstr>Approval of January Meeting Agenda</vt:lpstr>
      <vt:lpstr>Approval of November Meeting Minutes</vt:lpstr>
      <vt:lpstr>90+ Participants from 70 Entities</vt:lpstr>
      <vt:lpstr>15.4p Officers</vt:lpstr>
      <vt:lpstr>Chair’s Role</vt:lpstr>
      <vt:lpstr>15.4p PAR</vt:lpstr>
      <vt:lpstr>Timeline and Future Plan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john.notor</cp:lastModifiedBy>
  <cp:revision>112</cp:revision>
  <cp:lastPrinted>1998-02-10T13:28:06Z</cp:lastPrinted>
  <dcterms:created xsi:type="dcterms:W3CDTF">1999-11-08T18:59:45Z</dcterms:created>
  <dcterms:modified xsi:type="dcterms:W3CDTF">2014-01-22T00:44:04Z</dcterms:modified>
</cp:coreProperties>
</file>