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85" d="100"/>
          <a:sy n="85" d="100"/>
        </p:scale>
        <p:origin x="-1008" y="-90"/>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January 14</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smtClean="0">
                <a:latin typeface="Times New Roman" charset="0"/>
                <a:ea typeface="ＭＳ Ｐゴシック" charset="0"/>
              </a:rPr>
              <a:t>15-14-0003-00-004p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a:t>
            </a:r>
            <a:r>
              <a:rPr lang="en-US" sz="1600" dirty="0">
                <a:solidFill>
                  <a:srgbClr val="FF0000"/>
                </a:solidFill>
              </a:rPr>
              <a:t>Task Group Opening Session</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27 December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John Notor</a:t>
            </a:r>
            <a:r>
              <a:rPr lang="en-US" sz="1600" dirty="0" smtClean="0">
                <a:solidFill>
                  <a:schemeClr val="tx2"/>
                </a:solidFill>
              </a:rPr>
              <a:t>] </a:t>
            </a:r>
            <a:r>
              <a:rPr lang="en-US" sz="1600" dirty="0">
                <a:solidFill>
                  <a:schemeClr val="tx2"/>
                </a:solidFill>
              </a:rPr>
              <a:t>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a:t>
            </a:r>
            <a:r>
              <a:rPr lang="en-US" sz="1600" dirty="0" smtClean="0">
                <a:solidFill>
                  <a:srgbClr val="FF0000"/>
                </a:solidFill>
              </a:rPr>
              <a:t>408.799.2738</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Update status on publication of the 15.4p Amendment.</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January 2014</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762000"/>
          </a:xfrm>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5681202"/>
              </p:ext>
            </p:extLst>
          </p:nvPr>
        </p:nvGraphicFramePr>
        <p:xfrm>
          <a:off x="609600" y="1524000"/>
          <a:ext cx="8077203" cy="4495800"/>
        </p:xfrm>
        <a:graphic>
          <a:graphicData uri="http://schemas.openxmlformats.org/drawingml/2006/table">
            <a:tbl>
              <a:tblPr/>
              <a:tblGrid>
                <a:gridCol w="897467"/>
                <a:gridCol w="897467"/>
                <a:gridCol w="897467"/>
                <a:gridCol w="897467"/>
                <a:gridCol w="897467"/>
                <a:gridCol w="897467"/>
                <a:gridCol w="897467"/>
                <a:gridCol w="897467"/>
                <a:gridCol w="897467"/>
              </a:tblGrid>
              <a:tr h="224790">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gridSpan="4">
                  <a:txBody>
                    <a:bodyPr/>
                    <a:lstStyle/>
                    <a:p>
                      <a:pPr algn="l" fontAlgn="b"/>
                      <a:r>
                        <a:rPr lang="en-US" sz="1200" b="0" i="0" u="none" strike="noStrike" dirty="0">
                          <a:effectLst/>
                          <a:latin typeface="Calibri"/>
                        </a:rPr>
                        <a:t>87TH IEEE 802.15 WPAN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200" b="0" i="0" u="none" strike="noStrike">
                          <a:effectLst/>
                          <a:latin typeface="Calibri"/>
                        </a:rPr>
                        <a:t>Hyatt Regency Century Plaza</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2025 Avenue of the Stars, Los Angeles, CA USA 90067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100" b="0" i="0" u="none" strike="noStrike">
                          <a:effectLst/>
                          <a:latin typeface="Calibri"/>
                        </a:rPr>
                        <a:t>Meeting Objectives / Status of 15.4p Approval for Publication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r" fontAlgn="b"/>
                      <a:r>
                        <a:rPr lang="en-US" sz="1200" b="0" i="0" u="none" strike="noStrike">
                          <a:effectLst/>
                          <a:latin typeface="Calibri"/>
                        </a:rPr>
                        <a:t>1 </a:t>
                      </a: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Wednesday AM1 - Status of 15.4p Approval for Publication/Close for this session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Note: John Notor, Lilee Systems, is standing in for Jon Adams at this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100" b="1" i="0" u="none" strike="noStrike">
                          <a:effectLst/>
                          <a:latin typeface="Calibri"/>
                        </a:rPr>
                        <a:t>NOTE: Document Server is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ftp://ieee:wireless@ftp.802wirelessworld.com/15/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January Meeting Agenda</a:t>
            </a:r>
            <a:endParaRPr lang="en-US" dirty="0"/>
          </a:p>
        </p:txBody>
      </p:sp>
      <p:sp>
        <p:nvSpPr>
          <p:cNvPr id="3" name="Content Placeholder 2"/>
          <p:cNvSpPr>
            <a:spLocks noGrp="1"/>
          </p:cNvSpPr>
          <p:nvPr>
            <p:ph idx="1"/>
          </p:nvPr>
        </p:nvSpPr>
        <p:spPr/>
        <p:txBody>
          <a:bodyPr/>
          <a:lstStyle/>
          <a:p>
            <a:pPr>
              <a:defRPr/>
            </a:pPr>
            <a:r>
              <a:rPr lang="en-US" dirty="0" smtClean="0"/>
              <a:t>Document 15-13-0752-00-004p</a:t>
            </a:r>
          </a:p>
          <a:p>
            <a:pPr>
              <a:defRPr/>
            </a:pPr>
            <a:r>
              <a:rPr lang="en-US" dirty="0" smtClean="0"/>
              <a:t>Motion to Approve Agenda as Submitted</a:t>
            </a:r>
          </a:p>
          <a:p>
            <a:pPr lvl="1">
              <a:defRPr/>
            </a:pPr>
            <a:r>
              <a:rPr lang="en-US" dirty="0" smtClean="0"/>
              <a:t>Mover: </a:t>
            </a:r>
          </a:p>
          <a:p>
            <a:pPr lvl="1">
              <a:defRPr/>
            </a:pPr>
            <a:r>
              <a:rPr lang="en-US" dirty="0" smtClean="0"/>
              <a:t>Second:</a:t>
            </a:r>
          </a:p>
          <a:p>
            <a:pPr lvl="1">
              <a:defRPr/>
            </a:pPr>
            <a:r>
              <a:rPr lang="en-US" dirty="0" smtClean="0"/>
              <a:t>Yes/No/Abstain:</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November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a:t>
            </a:r>
            <a:r>
              <a:rPr lang="en-US" dirty="0" smtClean="0">
                <a:ea typeface="+mn-ea"/>
              </a:rPr>
              <a:t>15-14-0001-00-004p</a:t>
            </a:r>
          </a:p>
          <a:p>
            <a:pPr>
              <a:defRPr/>
            </a:pPr>
            <a:r>
              <a:rPr lang="en-US" dirty="0" smtClean="0">
                <a:ea typeface="+mn-ea"/>
              </a:rPr>
              <a:t>Motion </a:t>
            </a:r>
            <a:r>
              <a:rPr lang="en-US" dirty="0" smtClean="0">
                <a:ea typeface="+mn-ea"/>
              </a:rPr>
              <a:t>to Approve Minutes as Submitted</a:t>
            </a:r>
          </a:p>
          <a:p>
            <a:pPr lvl="1">
              <a:defRPr/>
            </a:pPr>
            <a:r>
              <a:rPr lang="en-US" dirty="0" smtClean="0">
                <a:ea typeface="+mn-ea"/>
              </a:rPr>
              <a:t>Mover:</a:t>
            </a:r>
          </a:p>
          <a:p>
            <a:pPr lvl="1">
              <a:defRPr/>
            </a:pPr>
            <a:r>
              <a:rPr lang="en-US" dirty="0" smtClean="0">
                <a:ea typeface="+mn-ea"/>
              </a:rPr>
              <a:t>Second:</a:t>
            </a:r>
          </a:p>
          <a:p>
            <a:pPr lvl="1">
              <a:defRPr/>
            </a:pPr>
            <a:r>
              <a:rPr lang="en-US" dirty="0" smtClean="0">
                <a:ea typeface="+mn-ea"/>
              </a:rPr>
              <a:t>Yes/No/Abstain:</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physical layer (PHY) for IEEE 802.15.4, and any </a:t>
            </a:r>
            <a:r>
              <a:rPr lang="en-US" dirty="0"/>
              <a:t>m</a:t>
            </a:r>
            <a:r>
              <a:rPr lang="en-US" dirty="0" smtClean="0"/>
              <a:t>edium </a:t>
            </a:r>
            <a:r>
              <a:rPr lang="en-US" dirty="0"/>
              <a:t>a</a:t>
            </a:r>
            <a:r>
              <a:rPr lang="en-US" dirty="0" smtClean="0"/>
              <a:t>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a:ea typeface="ＭＳ Ｐゴシック" charset="0"/>
              </a:rPr>
              <a:t>Opening </a:t>
            </a:r>
            <a:r>
              <a:rPr lang="en-US" dirty="0" smtClean="0">
                <a:ea typeface="ＭＳ Ｐゴシック" charset="0"/>
              </a:rPr>
              <a:t>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smtClean="0">
                <a:ea typeface="ＭＳ Ｐゴシック" charset="0"/>
              </a:rPr>
              <a:t>John Notor</a:t>
            </a:r>
            <a:endParaRPr lang="en-US" dirty="0">
              <a:ea typeface="ＭＳ Ｐゴシック" charset="0"/>
            </a:endParaRPr>
          </a:p>
          <a:p>
            <a:pPr>
              <a:defRPr/>
            </a:pPr>
            <a:r>
              <a:rPr lang="en-US" dirty="0" err="1">
                <a:ea typeface="ＭＳ Ｐゴシック" charset="0"/>
              </a:rPr>
              <a:t>Lilee</a:t>
            </a:r>
            <a:r>
              <a:rPr lang="en-US" dirty="0">
                <a:ea typeface="ＭＳ Ｐゴシック" charset="0"/>
              </a:rPr>
              <a:t>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pPr>
              <a:defRPr/>
            </a:pPr>
            <a:r>
              <a:rPr lang="en-US" dirty="0" smtClean="0"/>
              <a:t>Overall Session Agenda (R6)</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graphicFrame>
        <p:nvGraphicFramePr>
          <p:cNvPr id="4" name="Table 3"/>
          <p:cNvGraphicFramePr>
            <a:graphicFrameLocks noGrp="1"/>
          </p:cNvGraphicFramePr>
          <p:nvPr>
            <p:extLst>
              <p:ext uri="{D42A27DB-BD31-4B8C-83A1-F6EECF244321}">
                <p14:modId xmlns:p14="http://schemas.microsoft.com/office/powerpoint/2010/main" val="675718359"/>
              </p:ext>
            </p:extLst>
          </p:nvPr>
        </p:nvGraphicFramePr>
        <p:xfrm>
          <a:off x="381011" y="1295400"/>
          <a:ext cx="8534397" cy="5105400"/>
        </p:xfrm>
        <a:graphic>
          <a:graphicData uri="http://schemas.openxmlformats.org/drawingml/2006/table">
            <a:tbl>
              <a:tblPr/>
              <a:tblGrid>
                <a:gridCol w="589867"/>
                <a:gridCol w="164434"/>
                <a:gridCol w="589867"/>
                <a:gridCol w="46928"/>
                <a:gridCol w="293854"/>
                <a:gridCol w="293854"/>
                <a:gridCol w="293854"/>
                <a:gridCol w="293854"/>
                <a:gridCol w="293854"/>
                <a:gridCol w="46928"/>
                <a:gridCol w="293854"/>
                <a:gridCol w="293854"/>
                <a:gridCol w="293854"/>
                <a:gridCol w="293854"/>
                <a:gridCol w="293854"/>
                <a:gridCol w="164434"/>
                <a:gridCol w="293854"/>
                <a:gridCol w="293854"/>
                <a:gridCol w="293854"/>
                <a:gridCol w="293854"/>
                <a:gridCol w="293854"/>
                <a:gridCol w="164434"/>
                <a:gridCol w="293854"/>
                <a:gridCol w="293854"/>
                <a:gridCol w="293854"/>
                <a:gridCol w="293854"/>
                <a:gridCol w="293854"/>
                <a:gridCol w="164434"/>
                <a:gridCol w="241997"/>
                <a:gridCol w="241997"/>
                <a:gridCol w="241997"/>
              </a:tblGrid>
              <a:tr h="189231">
                <a:tc rowSpan="4">
                  <a:txBody>
                    <a:bodyPr/>
                    <a:lstStyle/>
                    <a:p>
                      <a:pPr algn="ctr" fontAlgn="ctr"/>
                      <a:r>
                        <a:rPr lang="en-US" sz="2000" b="1" i="0" u="none" strike="noStrike" dirty="0">
                          <a:solidFill>
                            <a:srgbClr val="000000"/>
                          </a:solidFill>
                          <a:effectLst/>
                          <a:latin typeface="Arial"/>
                        </a:rPr>
                        <a:t>R6</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11">
                  <a:txBody>
                    <a:bodyPr/>
                    <a:lstStyle/>
                    <a:p>
                      <a:pPr algn="l" fontAlgn="ctr"/>
                      <a:r>
                        <a:rPr lang="en-US" sz="1000" b="1" i="0" u="none" strike="noStrike">
                          <a:solidFill>
                            <a:srgbClr val="000000"/>
                          </a:solidFill>
                          <a:effectLst/>
                          <a:latin typeface="Arial"/>
                        </a:rPr>
                        <a:t>87TH IEEE 802.15 WPAN MEETING</a:t>
                      </a:r>
                    </a:p>
                  </a:txBody>
                  <a:tcPr marL="9546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r>
              <a:tr h="372111">
                <a:tc v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95463" marR="5303" marT="530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000000"/>
                    </a:solidFill>
                  </a:tcPr>
                </a:tc>
                <a:tc gridSpan="9">
                  <a:txBody>
                    <a:bodyPr/>
                    <a:lstStyle/>
                    <a:p>
                      <a:pPr algn="l" fontAlgn="b"/>
                      <a:r>
                        <a:rPr lang="en-US" sz="1000" b="1" i="0" u="none" strike="noStrike">
                          <a:solidFill>
                            <a:srgbClr val="000000"/>
                          </a:solidFill>
                          <a:effectLst/>
                          <a:latin typeface="Arial"/>
                        </a:rPr>
                        <a:t>Hyatt Regency Century Plaza</a:t>
                      </a:r>
                    </a:p>
                  </a:txBody>
                  <a:tcPr marL="95463" marR="5303" marT="5303" marB="0" anchor="b">
                    <a:lnL w="635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95463" marR="5303" marT="5303" marB="0" anchor="ctr">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95463" marR="5303" marT="5303" marB="0" anchor="ctr">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dirty="0">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303" marR="5303" marT="5303" marB="0" anchor="b">
                    <a:lnL>
                      <a:noFill/>
                    </a:lnL>
                    <a:lnR w="6350" cap="flat" cmpd="sng" algn="ctr">
                      <a:solidFill>
                        <a:srgbClr val="000000"/>
                      </a:solidFill>
                      <a:prstDash val="solid"/>
                      <a:round/>
                      <a:headEnd type="none" w="med" len="med"/>
                      <a:tailEnd type="none" w="med" len="med"/>
                    </a:lnR>
                    <a:lnT>
                      <a:noFill/>
                    </a:lnT>
                    <a:lnB>
                      <a:noFill/>
                    </a:lnB>
                    <a:solidFill>
                      <a:srgbClr val="FFFF99"/>
                    </a:solidFill>
                  </a:tcPr>
                </a:tc>
              </a:tr>
              <a:tr h="189231">
                <a:tc v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9546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17">
                  <a:txBody>
                    <a:bodyPr/>
                    <a:lstStyle/>
                    <a:p>
                      <a:pPr algn="l" fontAlgn="ctr"/>
                      <a:r>
                        <a:rPr lang="en-US" sz="1000" b="1" i="0" u="none" strike="noStrike">
                          <a:solidFill>
                            <a:srgbClr val="000000"/>
                          </a:solidFill>
                          <a:effectLst/>
                          <a:latin typeface="Arial"/>
                        </a:rPr>
                        <a:t>2025 Avenue of the Stars, Los Angeles, CA USA 90067</a:t>
                      </a:r>
                    </a:p>
                  </a:txBody>
                  <a:tcPr marL="9546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95463" marR="5303" marT="5303" marB="0" anchor="ctr">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95463" marR="5303" marT="5303" marB="0" anchor="b">
                    <a:lnL>
                      <a:noFill/>
                    </a:lnL>
                    <a:lnR w="6350" cap="flat" cmpd="sng" algn="ctr">
                      <a:solidFill>
                        <a:srgbClr val="000000"/>
                      </a:solidFill>
                      <a:prstDash val="solid"/>
                      <a:round/>
                      <a:headEnd type="none" w="med" len="med"/>
                      <a:tailEnd type="none" w="med" len="med"/>
                    </a:lnR>
                    <a:lnT>
                      <a:noFill/>
                    </a:lnT>
                    <a:lnB>
                      <a:noFill/>
                    </a:lnB>
                    <a:solidFill>
                      <a:srgbClr val="FFFF99"/>
                    </a:solidFill>
                  </a:tcPr>
                </a:tc>
              </a:tr>
              <a:tr h="225317">
                <a:tc v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9546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15">
                  <a:txBody>
                    <a:bodyPr/>
                    <a:lstStyle/>
                    <a:p>
                      <a:pPr algn="l" fontAlgn="ctr"/>
                      <a:r>
                        <a:rPr lang="en-US" sz="600" b="1" i="0" u="none" strike="noStrike">
                          <a:solidFill>
                            <a:srgbClr val="000000"/>
                          </a:solidFill>
                          <a:effectLst/>
                          <a:latin typeface="Arial"/>
                        </a:rPr>
                        <a:t>The graphic below describes the weekly session of the IEEE P802.15 WG in graphic format.</a:t>
                      </a:r>
                    </a:p>
                  </a:txBody>
                  <a:tcPr marL="5303" marR="5303" marT="530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9546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9546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r>
              <a:tr h="115834">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115834">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SUNDAY</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5">
                  <a:txBody>
                    <a:bodyPr/>
                    <a:lstStyle/>
                    <a:p>
                      <a:pPr algn="ctr" fontAlgn="ctr"/>
                      <a:r>
                        <a:rPr lang="en-US" sz="600" b="1" i="0" u="none" strike="noStrike">
                          <a:solidFill>
                            <a:srgbClr val="000000"/>
                          </a:solidFill>
                          <a:effectLst/>
                          <a:latin typeface="Arial"/>
                        </a:rPr>
                        <a:t>MONDAY</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gridSpan="5">
                  <a:txBody>
                    <a:bodyPr/>
                    <a:lstStyle/>
                    <a:p>
                      <a:pPr algn="ctr" fontAlgn="ctr"/>
                      <a:r>
                        <a:rPr lang="en-US" sz="600" b="1" i="0" u="none" strike="noStrike">
                          <a:solidFill>
                            <a:srgbClr val="000000"/>
                          </a:solidFill>
                          <a:effectLst/>
                          <a:latin typeface="Arial"/>
                        </a:rPr>
                        <a:t>TUESDAY</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gridSpan="5">
                  <a:txBody>
                    <a:bodyPr/>
                    <a:lstStyle/>
                    <a:p>
                      <a:pPr algn="ctr" fontAlgn="ctr"/>
                      <a:r>
                        <a:rPr lang="en-US" sz="600" b="1" i="0" u="none" strike="noStrike">
                          <a:solidFill>
                            <a:srgbClr val="000000"/>
                          </a:solidFill>
                          <a:effectLst/>
                          <a:latin typeface="Arial"/>
                        </a:rPr>
                        <a:t>WEDNESDAY</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5">
                  <a:txBody>
                    <a:bodyPr/>
                    <a:lstStyle/>
                    <a:p>
                      <a:pPr algn="ctr" fontAlgn="ctr"/>
                      <a:r>
                        <a:rPr lang="en-US" sz="600" b="1" i="0" u="none" strike="noStrike">
                          <a:solidFill>
                            <a:srgbClr val="000000"/>
                          </a:solidFill>
                          <a:effectLst/>
                          <a:latin typeface="Arial"/>
                        </a:rPr>
                        <a:t>THURSDAY</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3">
                  <a:txBody>
                    <a:bodyPr/>
                    <a:lstStyle/>
                    <a:p>
                      <a:pPr algn="ctr" fontAlgn="ctr"/>
                      <a:r>
                        <a:rPr lang="en-US" sz="600" b="1" i="0" u="none" strike="noStrike">
                          <a:solidFill>
                            <a:srgbClr val="000000"/>
                          </a:solidFill>
                          <a:effectLst/>
                          <a:latin typeface="Arial"/>
                        </a:rPr>
                        <a:t>FRIDAY</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r>
              <a:tr h="115834">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303" marR="5303" marT="530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115834">
                <a:tc>
                  <a:txBody>
                    <a:bodyPr/>
                    <a:lstStyle/>
                    <a:p>
                      <a:pPr algn="ctr" fontAlgn="ctr"/>
                      <a:r>
                        <a:rPr lang="en-US" sz="600" b="1" i="0" u="none" strike="noStrike">
                          <a:solidFill>
                            <a:srgbClr val="000000"/>
                          </a:solidFill>
                          <a:effectLst/>
                          <a:latin typeface="Arial"/>
                        </a:rPr>
                        <a:t>07:00-07:30</a:t>
                      </a:r>
                    </a:p>
                  </a:txBody>
                  <a:tcPr marL="5303" marR="5303" marT="5303"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rowSpan="2" gridSpan="5">
                  <a:txBody>
                    <a:bodyPr/>
                    <a:lstStyle/>
                    <a:p>
                      <a:pPr algn="ctr" fontAlgn="ctr"/>
                      <a:r>
                        <a:rPr lang="en-US" sz="600" b="1" i="0" u="none" strike="noStrike">
                          <a:solidFill>
                            <a:srgbClr val="FFFFFF"/>
                          </a:solidFill>
                          <a:effectLst/>
                          <a:latin typeface="Arial"/>
                        </a:rPr>
                        <a:t>802.15 AC MEETING</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r>
              <a:tr h="115834">
                <a:tc>
                  <a:txBody>
                    <a:bodyPr/>
                    <a:lstStyle/>
                    <a:p>
                      <a:pPr algn="ctr" fontAlgn="ctr"/>
                      <a:r>
                        <a:rPr lang="en-US" sz="600" b="1" i="0" u="none" strike="noStrike">
                          <a:solidFill>
                            <a:srgbClr val="000000"/>
                          </a:solidFill>
                          <a:effectLst/>
                          <a:latin typeface="Arial"/>
                        </a:rPr>
                        <a:t>07:30-08:00</a:t>
                      </a:r>
                    </a:p>
                  </a:txBody>
                  <a:tcPr marL="5303" marR="5303" marT="5303"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08:00-08:30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FFFFFF"/>
                          </a:solidFill>
                          <a:effectLst/>
                          <a:latin typeface="Arial"/>
                        </a:rPr>
                        <a:t>JOINT OPENING PLENARY</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FF33CC"/>
                          </a:solidFill>
                          <a:effectLst/>
                          <a:latin typeface="Arial"/>
                        </a:rPr>
                        <a:t>SG7a OCC</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0000"/>
                          </a:solidFill>
                          <a:effectLst/>
                          <a:latin typeface="Arial"/>
                        </a:rPr>
                        <a:t>TG10</a:t>
                      </a:r>
                      <a:br>
                        <a:rPr lang="en-US" sz="400" b="1" i="0" u="none" strike="noStrike">
                          <a:solidFill>
                            <a:srgbClr val="FF0000"/>
                          </a:solidFill>
                          <a:effectLst/>
                          <a:latin typeface="Arial"/>
                        </a:rPr>
                      </a:br>
                      <a:r>
                        <a:rPr lang="en-US" sz="400" b="1" i="0" u="none" strike="noStrike">
                          <a:solidFill>
                            <a:srgbClr val="FF0000"/>
                          </a:solidFill>
                          <a:effectLst/>
                          <a:latin typeface="Arial"/>
                        </a:rPr>
                        <a:t>L2R</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SG3d 100G</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C00000"/>
                          </a:solidFill>
                          <a:effectLst/>
                          <a:latin typeface="Arial"/>
                        </a:rPr>
                        <a:t>TG4n</a:t>
                      </a:r>
                      <a:br>
                        <a:rPr lang="en-US" sz="400" b="1" i="0" u="none" strike="noStrike">
                          <a:solidFill>
                            <a:srgbClr val="C00000"/>
                          </a:solidFill>
                          <a:effectLst/>
                          <a:latin typeface="Arial"/>
                        </a:rPr>
                      </a:br>
                      <a:r>
                        <a:rPr lang="en-US" sz="400" b="1" i="0" u="none" strike="noStrike">
                          <a:solidFill>
                            <a:srgbClr val="C00000"/>
                          </a:solidFill>
                          <a:effectLst/>
                          <a:latin typeface="Arial"/>
                        </a:rPr>
                        <a:t>CMB</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TG8 PAC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SC-M</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33CC33"/>
                          </a:solidFill>
                          <a:effectLst/>
                          <a:latin typeface="Arial"/>
                        </a:rPr>
                        <a:t>TG4p</a:t>
                      </a:r>
                      <a:br>
                        <a:rPr lang="en-US" sz="400" b="1" i="0" u="none" strike="noStrike">
                          <a:solidFill>
                            <a:srgbClr val="33CC33"/>
                          </a:solidFill>
                          <a:effectLst/>
                          <a:latin typeface="Arial"/>
                        </a:rPr>
                      </a:br>
                      <a:r>
                        <a:rPr lang="en-US" sz="400" b="1" i="0" u="none" strike="noStrike">
                          <a:solidFill>
                            <a:srgbClr val="33CC33"/>
                          </a:solidFill>
                          <a:effectLst/>
                          <a:latin typeface="Arial"/>
                        </a:rPr>
                        <a:t>PTC</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008080"/>
                          </a:solidFill>
                          <a:effectLst/>
                          <a:latin typeface="Arial"/>
                        </a:rPr>
                        <a:t>SG SRU</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0000"/>
                          </a:solidFill>
                          <a:effectLst/>
                          <a:latin typeface="Arial"/>
                        </a:rPr>
                        <a:t>TG10</a:t>
                      </a:r>
                      <a:br>
                        <a:rPr lang="en-US" sz="400" b="1" i="0" u="none" strike="noStrike">
                          <a:solidFill>
                            <a:srgbClr val="FF0000"/>
                          </a:solidFill>
                          <a:effectLst/>
                          <a:latin typeface="Arial"/>
                        </a:rPr>
                      </a:br>
                      <a:r>
                        <a:rPr lang="en-US" sz="400" b="1" i="0" u="none" strike="noStrike">
                          <a:solidFill>
                            <a:srgbClr val="FF0000"/>
                          </a:solidFill>
                          <a:effectLst/>
                          <a:latin typeface="Arial"/>
                        </a:rPr>
                        <a:t>L2R</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TG4q ULP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C00CC"/>
                          </a:solidFill>
                          <a:effectLst/>
                          <a:latin typeface="Arial"/>
                        </a:rPr>
                        <a:t>SG4s EU</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08:30-09:00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09:00-09:30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09:30-10:00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600" b="1" i="0" u="none" strike="noStrike">
                          <a:solidFill>
                            <a:srgbClr val="FFFFFF"/>
                          </a:solidFill>
                          <a:effectLst/>
                          <a:latin typeface="Arial"/>
                        </a:rPr>
                        <a:t>802.15 WG Opening</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000000"/>
                          </a:solidFill>
                          <a:effectLst/>
                          <a:latin typeface="Arial"/>
                        </a:rPr>
                        <a:t>10:00-10:30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10:30-11:00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000000"/>
                          </a:solidFill>
                          <a:effectLst/>
                          <a:latin typeface="Arial"/>
                        </a:rPr>
                        <a:t>TG8 PAC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2060"/>
                          </a:solidFill>
                          <a:effectLst/>
                          <a:latin typeface="Arial"/>
                        </a:rPr>
                        <a:t>IG DEP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TG4n</a:t>
                      </a:r>
                      <a:br>
                        <a:rPr lang="en-US" sz="400" b="1" i="0" u="none" strike="noStrike">
                          <a:solidFill>
                            <a:srgbClr val="C00000"/>
                          </a:solidFill>
                          <a:effectLst/>
                          <a:latin typeface="Arial"/>
                        </a:rPr>
                      </a:br>
                      <a:r>
                        <a:rPr lang="en-US" sz="400" b="1" i="0" u="none" strike="noStrike">
                          <a:solidFill>
                            <a:srgbClr val="C00000"/>
                          </a:solidFill>
                          <a:effectLst/>
                          <a:latin typeface="Arial"/>
                        </a:rPr>
                        <a:t>CMB</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SG3d 100G</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FF33CC"/>
                          </a:solidFill>
                          <a:effectLst/>
                          <a:latin typeface="Arial"/>
                        </a:rPr>
                        <a:t>SG7a OCC</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0000"/>
                          </a:solidFill>
                          <a:effectLst/>
                          <a:latin typeface="Arial"/>
                        </a:rPr>
                        <a:t>TG10</a:t>
                      </a:r>
                      <a:br>
                        <a:rPr lang="en-US" sz="400" b="1" i="0" u="none" strike="noStrike">
                          <a:solidFill>
                            <a:srgbClr val="FF0000"/>
                          </a:solidFill>
                          <a:effectLst/>
                          <a:latin typeface="Arial"/>
                        </a:rPr>
                      </a:br>
                      <a:r>
                        <a:rPr lang="en-US" sz="400" b="1" i="0" u="none" strike="noStrike">
                          <a:solidFill>
                            <a:srgbClr val="FF0000"/>
                          </a:solidFill>
                          <a:effectLst/>
                          <a:latin typeface="Arial"/>
                        </a:rPr>
                        <a:t>L2R</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SG3d 100G</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rowSpan="2" gridSpan="5">
                  <a:txBody>
                    <a:bodyPr/>
                    <a:lstStyle/>
                    <a:p>
                      <a:pPr algn="ctr" fontAlgn="ctr"/>
                      <a:r>
                        <a:rPr lang="en-US" sz="600" b="1" i="0" u="none" strike="noStrike">
                          <a:solidFill>
                            <a:srgbClr val="FFFFFF"/>
                          </a:solidFill>
                          <a:effectLst/>
                          <a:latin typeface="Arial"/>
                        </a:rPr>
                        <a:t>802.15 WG Midweek</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008080"/>
                          </a:solidFill>
                          <a:effectLst/>
                          <a:latin typeface="Arial"/>
                        </a:rPr>
                        <a:t>SG SRU</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0000"/>
                          </a:solidFill>
                          <a:effectLst/>
                          <a:latin typeface="Arial"/>
                        </a:rPr>
                        <a:t>TG10</a:t>
                      </a:r>
                      <a:br>
                        <a:rPr lang="en-US" sz="400" b="1" i="0" u="none" strike="noStrike">
                          <a:solidFill>
                            <a:srgbClr val="FF0000"/>
                          </a:solidFill>
                          <a:effectLst/>
                          <a:latin typeface="Arial"/>
                        </a:rPr>
                      </a:br>
                      <a:r>
                        <a:rPr lang="en-US" sz="400" b="1" i="0" u="none" strike="noStrike">
                          <a:solidFill>
                            <a:srgbClr val="FF0000"/>
                          </a:solidFill>
                          <a:effectLst/>
                          <a:latin typeface="Arial"/>
                        </a:rPr>
                        <a:t>L2R</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TG4q ULP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C00CC"/>
                          </a:solidFill>
                          <a:effectLst/>
                          <a:latin typeface="Arial"/>
                        </a:rPr>
                        <a:t>SG4s EU</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11:00-11:30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27001">
                <a:tc>
                  <a:txBody>
                    <a:bodyPr/>
                    <a:lstStyle/>
                    <a:p>
                      <a:pPr algn="ctr" fontAlgn="ctr"/>
                      <a:r>
                        <a:rPr lang="en-US" sz="600" b="1" i="0" u="none" strike="noStrike">
                          <a:solidFill>
                            <a:srgbClr val="FFFFFF"/>
                          </a:solidFill>
                          <a:effectLst/>
                          <a:latin typeface="Arial"/>
                        </a:rPr>
                        <a:t>11:30-12:00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400" b="1" i="0" u="none" strike="noStrike">
                          <a:solidFill>
                            <a:srgbClr val="993300"/>
                          </a:solidFill>
                          <a:effectLst/>
                          <a:latin typeface="Arial"/>
                        </a:rPr>
                        <a:t>WNG</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33351">
                <a:tc>
                  <a:txBody>
                    <a:bodyPr/>
                    <a:lstStyle/>
                    <a:p>
                      <a:pPr algn="ctr" fontAlgn="ctr"/>
                      <a:r>
                        <a:rPr lang="en-US" sz="600" b="1" i="0" u="none" strike="noStrike">
                          <a:solidFill>
                            <a:srgbClr val="FFFFFF"/>
                          </a:solidFill>
                          <a:effectLst/>
                          <a:latin typeface="Arial"/>
                        </a:rPr>
                        <a:t>12:00-12:30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000000"/>
                          </a:solidFill>
                          <a:effectLst/>
                          <a:latin typeface="Arial"/>
                        </a:rPr>
                        <a:t>12:30-13:00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000000"/>
                          </a:solidFill>
                          <a:effectLst/>
                          <a:latin typeface="Arial"/>
                        </a:rPr>
                        <a:t>Lunch</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000000"/>
                          </a:solidFill>
                          <a:effectLst/>
                          <a:latin typeface="Arial"/>
                        </a:rPr>
                        <a:t>Lunch on your own</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000000"/>
                          </a:solidFill>
                          <a:effectLst/>
                          <a:latin typeface="Arial"/>
                        </a:rPr>
                        <a:t>Lunch on your own</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000000"/>
                          </a:solidFill>
                          <a:effectLst/>
                          <a:latin typeface="Arial"/>
                        </a:rPr>
                        <a:t>Lunch on your own</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33351">
                <a:tc>
                  <a:txBody>
                    <a:bodyPr/>
                    <a:lstStyle/>
                    <a:p>
                      <a:pPr algn="ctr" fontAlgn="ctr"/>
                      <a:r>
                        <a:rPr lang="en-US" sz="600" b="1" i="0" u="none" strike="noStrike">
                          <a:solidFill>
                            <a:srgbClr val="000000"/>
                          </a:solidFill>
                          <a:effectLst/>
                          <a:latin typeface="Arial"/>
                        </a:rPr>
                        <a:t>13:00-13:30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13:30-14:00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FF33CC"/>
                          </a:solidFill>
                          <a:effectLst/>
                          <a:latin typeface="Arial"/>
                        </a:rPr>
                        <a:t>SG7a OCC</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800080"/>
                          </a:solidFill>
                          <a:effectLst/>
                          <a:latin typeface="Arial"/>
                        </a:rPr>
                        <a:t>TG9 KMP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31869B"/>
                          </a:solidFill>
                          <a:effectLst/>
                          <a:latin typeface="Arial"/>
                        </a:rPr>
                        <a:t>SG4r DMT</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SG3d 100G</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000000"/>
                          </a:solidFill>
                          <a:effectLst/>
                          <a:latin typeface="Arial"/>
                        </a:rPr>
                        <a:t>TG8 PAC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TG4q ULP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8080"/>
                          </a:solidFill>
                          <a:effectLst/>
                          <a:latin typeface="Arial"/>
                        </a:rPr>
                        <a:t>SG SRU</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C00000"/>
                          </a:solidFill>
                          <a:effectLst/>
                          <a:latin typeface="Arial"/>
                        </a:rPr>
                        <a:t>TG4n</a:t>
                      </a:r>
                      <a:br>
                        <a:rPr lang="en-US" sz="400" b="1" i="0" u="none" strike="noStrike">
                          <a:solidFill>
                            <a:srgbClr val="C00000"/>
                          </a:solidFill>
                          <a:effectLst/>
                          <a:latin typeface="Arial"/>
                        </a:rPr>
                      </a:br>
                      <a:r>
                        <a:rPr lang="en-US" sz="400" b="1" i="0" u="none" strike="noStrike">
                          <a:solidFill>
                            <a:srgbClr val="C00000"/>
                          </a:solidFill>
                          <a:effectLst/>
                          <a:latin typeface="Arial"/>
                        </a:rPr>
                        <a:t>CMB</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0000"/>
                          </a:solidFill>
                          <a:effectLst/>
                          <a:latin typeface="Arial"/>
                        </a:rPr>
                        <a:t>L2R</a:t>
                      </a:r>
                      <a:br>
                        <a:rPr lang="en-US" sz="400" b="1" i="0" u="none" strike="noStrike">
                          <a:solidFill>
                            <a:srgbClr val="FF0000"/>
                          </a:solidFill>
                          <a:effectLst/>
                          <a:latin typeface="Arial"/>
                        </a:rPr>
                      </a:br>
                      <a:r>
                        <a:rPr lang="en-US" sz="400" b="1" i="0" u="none" strike="noStrike">
                          <a:solidFill>
                            <a:srgbClr val="FF0000"/>
                          </a:solidFill>
                          <a:effectLst/>
                          <a:latin typeface="Arial"/>
                        </a:rPr>
                        <a:t>100G</a:t>
                      </a:r>
                      <a:br>
                        <a:rPr lang="en-US" sz="400" b="1" i="0" u="none" strike="noStrike">
                          <a:solidFill>
                            <a:srgbClr val="FF0000"/>
                          </a:solidFill>
                          <a:effectLst/>
                          <a:latin typeface="Arial"/>
                        </a:rPr>
                      </a:br>
                      <a:r>
                        <a:rPr lang="en-US" sz="400" b="1" i="0" u="none" strike="noStrike">
                          <a:solidFill>
                            <a:srgbClr val="FF0000"/>
                          </a:solidFill>
                          <a:effectLst/>
                          <a:latin typeface="Arial"/>
                        </a:rPr>
                        <a:t>+</a:t>
                      </a:r>
                      <a:br>
                        <a:rPr lang="en-US" sz="400" b="1" i="0" u="none" strike="noStrike">
                          <a:solidFill>
                            <a:srgbClr val="FF0000"/>
                          </a:solidFill>
                          <a:effectLst/>
                          <a:latin typeface="Arial"/>
                        </a:rPr>
                      </a:br>
                      <a:r>
                        <a:rPr lang="en-US" sz="400" b="1" i="0" u="none" strike="noStrike">
                          <a:solidFill>
                            <a:srgbClr val="FF0000"/>
                          </a:solidFill>
                          <a:effectLst/>
                          <a:latin typeface="Arial"/>
                        </a:rPr>
                        <a:t>802.1</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4">
                  <a:txBody>
                    <a:bodyPr/>
                    <a:lstStyle/>
                    <a:p>
                      <a:pPr algn="ctr" fontAlgn="ctr"/>
                      <a:r>
                        <a:rPr lang="en-US" sz="400" b="1" i="0" u="none" strike="noStrike">
                          <a:solidFill>
                            <a:srgbClr val="000000"/>
                          </a:solidFill>
                          <a:effectLst/>
                          <a:latin typeface="Arial"/>
                        </a:rPr>
                        <a:t>SC-M</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TG4q ULP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000000"/>
                          </a:solidFill>
                          <a:effectLst/>
                          <a:latin typeface="Arial"/>
                        </a:rPr>
                        <a:t>TG8 PAC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31869B"/>
                          </a:solidFill>
                          <a:effectLst/>
                          <a:latin typeface="Arial"/>
                        </a:rPr>
                        <a:t>SG4r DMT</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TG4n</a:t>
                      </a:r>
                      <a:br>
                        <a:rPr lang="en-US" sz="400" b="1" i="0" u="none" strike="noStrike">
                          <a:solidFill>
                            <a:srgbClr val="C00000"/>
                          </a:solidFill>
                          <a:effectLst/>
                          <a:latin typeface="Arial"/>
                        </a:rPr>
                      </a:br>
                      <a:r>
                        <a:rPr lang="en-US" sz="400" b="1" i="0" u="none" strike="noStrike">
                          <a:solidFill>
                            <a:srgbClr val="C00000"/>
                          </a:solidFill>
                          <a:effectLst/>
                          <a:latin typeface="Arial"/>
                        </a:rPr>
                        <a:t>CMB</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99CCFF"/>
                          </a:solidFill>
                          <a:effectLst/>
                          <a:latin typeface="Arial"/>
                        </a:rPr>
                        <a:t>TG4m </a:t>
                      </a:r>
                      <a:br>
                        <a:rPr lang="en-US" sz="400" b="1" i="0" u="none" strike="noStrike">
                          <a:solidFill>
                            <a:srgbClr val="99CCFF"/>
                          </a:solidFill>
                          <a:effectLst/>
                          <a:latin typeface="Arial"/>
                        </a:rPr>
                      </a:br>
                      <a:r>
                        <a:rPr lang="en-US" sz="400" b="1" i="0" u="none" strike="noStrike">
                          <a:solidFill>
                            <a:srgbClr val="99CCFF"/>
                          </a:solidFill>
                          <a:effectLst/>
                          <a:latin typeface="Arial"/>
                        </a:rPr>
                        <a:t>4TV</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33351">
                <a:tc>
                  <a:txBody>
                    <a:bodyPr/>
                    <a:lstStyle/>
                    <a:p>
                      <a:pPr algn="ctr" fontAlgn="ctr"/>
                      <a:r>
                        <a:rPr lang="en-US" sz="600" b="1" i="0" u="none" strike="noStrike">
                          <a:solidFill>
                            <a:srgbClr val="FFFFFF"/>
                          </a:solidFill>
                          <a:effectLst/>
                          <a:latin typeface="Arial"/>
                        </a:rPr>
                        <a:t>14:00-14:30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27001">
                <a:tc>
                  <a:txBody>
                    <a:bodyPr/>
                    <a:lstStyle/>
                    <a:p>
                      <a:pPr algn="ctr" fontAlgn="ctr"/>
                      <a:r>
                        <a:rPr lang="en-US" sz="600" b="1" i="0" u="none" strike="noStrike">
                          <a:solidFill>
                            <a:srgbClr val="FFFFFF"/>
                          </a:solidFill>
                          <a:effectLst/>
                          <a:latin typeface="Arial"/>
                        </a:rPr>
                        <a:t>14:30-15:00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a:txBody>
                    <a:bodyPr/>
                    <a:lstStyle/>
                    <a:p>
                      <a:pPr algn="ctr" fontAlgn="ctr"/>
                      <a:r>
                        <a:rPr lang="en-US" sz="400" b="1" i="0" u="none" strike="noStrike">
                          <a:solidFill>
                            <a:srgbClr val="000000"/>
                          </a:solidFill>
                          <a:effectLst/>
                          <a:latin typeface="Arial"/>
                        </a:rPr>
                        <a:t>New Members Orientation</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33351">
                <a:tc>
                  <a:txBody>
                    <a:bodyPr/>
                    <a:lstStyle/>
                    <a:p>
                      <a:pPr algn="ctr" fontAlgn="ctr"/>
                      <a:r>
                        <a:rPr lang="en-US" sz="600" b="1" i="0" u="none" strike="noStrike">
                          <a:solidFill>
                            <a:srgbClr val="FFFFFF"/>
                          </a:solidFill>
                          <a:effectLst/>
                          <a:latin typeface="Arial"/>
                        </a:rPr>
                        <a:t>15:00-15:30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33351">
                <a:tc>
                  <a:txBody>
                    <a:bodyPr/>
                    <a:lstStyle/>
                    <a:p>
                      <a:pPr algn="ctr" fontAlgn="ctr"/>
                      <a:r>
                        <a:rPr lang="en-US" sz="600" b="1" i="0" u="none" strike="noStrike">
                          <a:solidFill>
                            <a:srgbClr val="000000"/>
                          </a:solidFill>
                          <a:effectLst/>
                          <a:latin typeface="Arial"/>
                        </a:rPr>
                        <a:t>15:30-16:00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6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4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4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16:00-16:30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a:txBody>
                    <a:bodyPr/>
                    <a:lstStyle/>
                    <a:p>
                      <a:pPr algn="ctr" fontAlgn="ctr"/>
                      <a:r>
                        <a:rPr lang="en-US" sz="400" b="1" i="0" u="none" strike="noStrike">
                          <a:solidFill>
                            <a:srgbClr val="FFFFFF"/>
                          </a:solidFill>
                          <a:effectLst/>
                          <a:latin typeface="Arial"/>
                        </a:rPr>
                        <a:t>WIRELESS LEADERSHIP MEETING</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3366"/>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FF33CC"/>
                          </a:solidFill>
                          <a:effectLst/>
                          <a:latin typeface="Arial"/>
                        </a:rPr>
                        <a:t>SG7a OCC</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800080"/>
                          </a:solidFill>
                          <a:effectLst/>
                          <a:latin typeface="Arial"/>
                        </a:rPr>
                        <a:t>TG9 KMP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31869B"/>
                          </a:solidFill>
                          <a:effectLst/>
                          <a:latin typeface="Arial"/>
                        </a:rPr>
                        <a:t>SG4r DMT</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80008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802.24</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000000"/>
                          </a:solidFill>
                          <a:effectLst/>
                          <a:latin typeface="Arial"/>
                        </a:rPr>
                        <a:t>TG8 PAC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TG4q ULP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31869B"/>
                          </a:solidFill>
                          <a:effectLst/>
                          <a:latin typeface="Arial"/>
                        </a:rPr>
                        <a:t>SG4r DMT</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rowSpan="4">
                  <a:txBody>
                    <a:bodyPr/>
                    <a:lstStyle/>
                    <a:p>
                      <a:pPr algn="ctr" fontAlgn="ctr"/>
                      <a:r>
                        <a:rPr lang="en-US" sz="400" b="1" i="0" u="none" strike="noStrike">
                          <a:solidFill>
                            <a:srgbClr val="000000"/>
                          </a:solidFill>
                          <a:effectLst/>
                          <a:latin typeface="Arial"/>
                        </a:rPr>
                        <a:t>802.24</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C00000"/>
                          </a:solidFill>
                          <a:effectLst/>
                          <a:latin typeface="Arial"/>
                        </a:rPr>
                        <a:t>TG4n</a:t>
                      </a:r>
                      <a:br>
                        <a:rPr lang="en-US" sz="400" b="1" i="0" u="none" strike="noStrike">
                          <a:solidFill>
                            <a:srgbClr val="C00000"/>
                          </a:solidFill>
                          <a:effectLst/>
                          <a:latin typeface="Arial"/>
                        </a:rPr>
                      </a:br>
                      <a:r>
                        <a:rPr lang="en-US" sz="400" b="1" i="0" u="none" strike="noStrike">
                          <a:solidFill>
                            <a:srgbClr val="C00000"/>
                          </a:solidFill>
                          <a:effectLst/>
                          <a:latin typeface="Arial"/>
                        </a:rPr>
                        <a:t>CMB</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800080"/>
                          </a:solidFill>
                          <a:effectLst/>
                          <a:latin typeface="Arial"/>
                        </a:rPr>
                        <a:t>TG9 KMP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SC-M</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TG4q ULP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802.24</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000000"/>
                          </a:solidFill>
                          <a:effectLst/>
                          <a:latin typeface="Arial"/>
                        </a:rPr>
                        <a:t>TG8 PAC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2060"/>
                          </a:solidFill>
                          <a:effectLst/>
                          <a:latin typeface="Arial"/>
                        </a:rPr>
                        <a:t>IG DEP</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TG4n</a:t>
                      </a:r>
                      <a:br>
                        <a:rPr lang="en-US" sz="400" b="1" i="0" u="none" strike="noStrike">
                          <a:solidFill>
                            <a:srgbClr val="C00000"/>
                          </a:solidFill>
                          <a:effectLst/>
                          <a:latin typeface="Arial"/>
                        </a:rPr>
                      </a:br>
                      <a:r>
                        <a:rPr lang="en-US" sz="400" b="1" i="0" u="none" strike="noStrike">
                          <a:solidFill>
                            <a:srgbClr val="C00000"/>
                          </a:solidFill>
                          <a:effectLst/>
                          <a:latin typeface="Arial"/>
                        </a:rPr>
                        <a:t>CMB</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99CCFF"/>
                          </a:solidFill>
                          <a:effectLst/>
                          <a:latin typeface="Arial"/>
                        </a:rPr>
                        <a:t>TG4m </a:t>
                      </a:r>
                      <a:br>
                        <a:rPr lang="en-US" sz="400" b="1" i="0" u="none" strike="noStrike">
                          <a:solidFill>
                            <a:srgbClr val="99CCFF"/>
                          </a:solidFill>
                          <a:effectLst/>
                          <a:latin typeface="Arial"/>
                        </a:rPr>
                      </a:br>
                      <a:r>
                        <a:rPr lang="en-US" sz="400" b="1" i="0" u="none" strike="noStrike">
                          <a:solidFill>
                            <a:srgbClr val="99CCFF"/>
                          </a:solidFill>
                          <a:effectLst/>
                          <a:latin typeface="Arial"/>
                        </a:rPr>
                        <a:t>4TV</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FF66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27001">
                <a:tc>
                  <a:txBody>
                    <a:bodyPr/>
                    <a:lstStyle/>
                    <a:p>
                      <a:pPr algn="ctr" fontAlgn="ctr"/>
                      <a:r>
                        <a:rPr lang="en-US" sz="600" b="1" i="0" u="none" strike="noStrike">
                          <a:solidFill>
                            <a:srgbClr val="FFFFFF"/>
                          </a:solidFill>
                          <a:effectLst/>
                          <a:latin typeface="Arial"/>
                        </a:rPr>
                        <a:t>16:30-17:00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33351">
                <a:tc>
                  <a:txBody>
                    <a:bodyPr/>
                    <a:lstStyle/>
                    <a:p>
                      <a:pPr algn="ctr" fontAlgn="ctr"/>
                      <a:r>
                        <a:rPr lang="en-US" sz="600" b="1" i="0" u="none" strike="noStrike">
                          <a:solidFill>
                            <a:srgbClr val="FFFFFF"/>
                          </a:solidFill>
                          <a:effectLst/>
                          <a:latin typeface="Arial"/>
                        </a:rPr>
                        <a:t>17:00-17:30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33351">
                <a:tc>
                  <a:txBody>
                    <a:bodyPr/>
                    <a:lstStyle/>
                    <a:p>
                      <a:pPr algn="ctr" fontAlgn="ctr"/>
                      <a:r>
                        <a:rPr lang="en-US" sz="600" b="1" i="0" u="none" strike="noStrike">
                          <a:solidFill>
                            <a:srgbClr val="FFFFFF"/>
                          </a:solidFill>
                          <a:effectLst/>
                          <a:latin typeface="Arial"/>
                        </a:rPr>
                        <a:t>17:30-18:00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a:txBody>
                    <a:bodyPr/>
                    <a:lstStyle/>
                    <a:p>
                      <a:pPr algn="ctr" fontAlgn="ctr"/>
                      <a:r>
                        <a:rPr lang="en-US" sz="600" b="1" i="0" u="none" strike="noStrike">
                          <a:solidFill>
                            <a:srgbClr val="FFFFFF"/>
                          </a:solidFill>
                          <a:effectLst/>
                          <a:latin typeface="Arial"/>
                        </a:rPr>
                        <a:t>802.15 AC MEETING</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000000"/>
                          </a:solidFill>
                          <a:effectLst/>
                          <a:latin typeface="Arial"/>
                        </a:rPr>
                        <a:t>18:00-18:30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400" b="1" i="0" u="none" strike="noStrike">
                          <a:solidFill>
                            <a:srgbClr val="000000"/>
                          </a:solidFill>
                          <a:effectLst/>
                          <a:latin typeface="Arial"/>
                        </a:rPr>
                        <a:t>Break</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r>
              <a:tr h="115834">
                <a:tc>
                  <a:txBody>
                    <a:bodyPr/>
                    <a:lstStyle/>
                    <a:p>
                      <a:pPr algn="ctr" fontAlgn="ctr"/>
                      <a:r>
                        <a:rPr lang="en-US" sz="600" b="1" i="0" u="none" strike="noStrike">
                          <a:solidFill>
                            <a:srgbClr val="000000"/>
                          </a:solidFill>
                          <a:effectLst/>
                          <a:latin typeface="Arial"/>
                        </a:rPr>
                        <a:t>18:30-19:00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C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400" b="1" i="0" u="none" strike="noStrike">
                          <a:solidFill>
                            <a:srgbClr val="C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C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7" gridSpan="5">
                  <a:txBody>
                    <a:bodyPr/>
                    <a:lstStyle/>
                    <a:p>
                      <a:pPr algn="ctr" fontAlgn="ctr"/>
                      <a:r>
                        <a:rPr lang="en-US" sz="800" b="1" i="0" u="none" strike="noStrike">
                          <a:solidFill>
                            <a:srgbClr val="000000"/>
                          </a:solidFill>
                          <a:effectLst/>
                          <a:latin typeface="Arial"/>
                        </a:rPr>
                        <a:t>Social</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7" hMerge="1">
                  <a:txBody>
                    <a:bodyPr/>
                    <a:lstStyle/>
                    <a:p>
                      <a:endParaRPr lang="en-US"/>
                    </a:p>
                  </a:txBody>
                  <a:tcPr/>
                </a:tc>
                <a:tc rowSpan="7" hMerge="1">
                  <a:txBody>
                    <a:bodyPr/>
                    <a:lstStyle/>
                    <a:p>
                      <a:endParaRPr lang="en-US"/>
                    </a:p>
                  </a:txBody>
                  <a:tcPr/>
                </a:tc>
                <a:tc rowSpan="7" hMerge="1">
                  <a:txBody>
                    <a:bodyPr/>
                    <a:lstStyle/>
                    <a:p>
                      <a:endParaRPr lang="en-US"/>
                    </a:p>
                  </a:txBody>
                  <a:tcPr/>
                </a:tc>
                <a:tc rowSpan="7" h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5">
                  <a:txBody>
                    <a:bodyPr/>
                    <a:lstStyle/>
                    <a:p>
                      <a:pPr algn="ctr" fontAlgn="ctr"/>
                      <a:r>
                        <a:rPr lang="en-US" sz="600" b="1" i="0" u="none" strike="noStrike">
                          <a:solidFill>
                            <a:srgbClr val="FFFFFF"/>
                          </a:solidFill>
                          <a:effectLst/>
                          <a:latin typeface="Arial"/>
                        </a:rPr>
                        <a:t>802.15 WG CLOSING</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r>
              <a:tr h="133351">
                <a:tc>
                  <a:txBody>
                    <a:bodyPr/>
                    <a:lstStyle/>
                    <a:p>
                      <a:pPr algn="ctr" fontAlgn="ctr"/>
                      <a:r>
                        <a:rPr lang="en-US" sz="600" b="1" i="0" u="none" strike="noStrike">
                          <a:solidFill>
                            <a:srgbClr val="000000"/>
                          </a:solidFill>
                          <a:effectLst/>
                          <a:latin typeface="Arial"/>
                        </a:rPr>
                        <a:t>19:00-19:30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FFFFFF"/>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19:30-20:00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r>
              <a:tr h="133351">
                <a:tc>
                  <a:txBody>
                    <a:bodyPr/>
                    <a:lstStyle/>
                    <a:p>
                      <a:pPr algn="ctr" fontAlgn="ctr"/>
                      <a:r>
                        <a:rPr lang="en-US" sz="600" b="1" i="0" u="none" strike="noStrike">
                          <a:solidFill>
                            <a:srgbClr val="FFFFFF"/>
                          </a:solidFill>
                          <a:effectLst/>
                          <a:latin typeface="Arial"/>
                        </a:rPr>
                        <a:t>20:00-20:30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pattFill prst="pct10">
                      <a:fgClr>
                        <a:srgbClr val="000000"/>
                      </a:fgClr>
                      <a:bgClr>
                        <a:srgbClr val="969696"/>
                      </a:bgClr>
                    </a:patt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20:30-21:00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5">
                  <a:txBody>
                    <a:bodyPr/>
                    <a:lstStyle/>
                    <a:p>
                      <a:pPr algn="ctr" fontAlgn="ctr"/>
                      <a:r>
                        <a:rPr lang="en-US" sz="600" b="1" i="0" u="none" strike="noStrike">
                          <a:solidFill>
                            <a:srgbClr val="000000"/>
                          </a:solidFill>
                          <a:effectLst/>
                          <a:latin typeface="Arial"/>
                        </a:rPr>
                        <a:t>Dinner on your own</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5">
                  <a:txBody>
                    <a:bodyPr/>
                    <a:lstStyle/>
                    <a:p>
                      <a:pPr algn="ctr" fontAlgn="ctr"/>
                      <a:r>
                        <a:rPr lang="en-US" sz="600" b="1" i="0" u="none" strike="noStrike">
                          <a:solidFill>
                            <a:srgbClr val="000000"/>
                          </a:solidFill>
                          <a:effectLst/>
                          <a:latin typeface="Arial"/>
                        </a:rPr>
                        <a:t>Dinner on your own</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5">
                  <a:txBody>
                    <a:bodyPr/>
                    <a:lstStyle/>
                    <a:p>
                      <a:pPr algn="ctr" fontAlgn="ctr"/>
                      <a:r>
                        <a:rPr lang="en-US" sz="600" b="1" i="0" u="none" strike="noStrike">
                          <a:solidFill>
                            <a:srgbClr val="000000"/>
                          </a:solidFill>
                          <a:effectLst/>
                          <a:latin typeface="Arial"/>
                        </a:rPr>
                        <a:t>Dinner on your own</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21:00-21:30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21:30-22:00</a:t>
                      </a:r>
                    </a:p>
                  </a:txBody>
                  <a:tcPr marL="5303" marR="5303" marT="5303"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a:noFill/>
                    </a:lnB>
                    <a:solidFill>
                      <a:srgbClr val="969696"/>
                    </a:solidFill>
                  </a:tcPr>
                </a:tc>
              </a:tr>
              <a:tr h="115834">
                <a:tc>
                  <a:txBody>
                    <a:bodyPr/>
                    <a:lstStyle/>
                    <a:p>
                      <a:pPr algn="ctr" fontAlgn="ctr"/>
                      <a:r>
                        <a:rPr lang="en-US" sz="600" b="1" i="0" u="none" strike="noStrike">
                          <a:solidFill>
                            <a:srgbClr val="FFFFFF"/>
                          </a:solidFill>
                          <a:effectLst/>
                          <a:latin typeface="Arial"/>
                        </a:rPr>
                        <a:t>22:00-22:30</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99CC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4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solidFill>
                            <a:srgbClr val="000000"/>
                          </a:solidFill>
                          <a:effectLst/>
                          <a:latin typeface="Arial"/>
                        </a:rPr>
                        <a:t> </a:t>
                      </a:r>
                    </a:p>
                  </a:txBody>
                  <a:tcPr marL="5303" marR="5303" marT="530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99CC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dirty="0">
                          <a:solidFill>
                            <a:srgbClr val="99CC00"/>
                          </a:solidFill>
                          <a:effectLst/>
                          <a:latin typeface="Arial"/>
                        </a:rPr>
                        <a:t> </a:t>
                      </a:r>
                    </a:p>
                  </a:txBody>
                  <a:tcPr marL="5303" marR="5303" marT="5303"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communications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1403</TotalTime>
  <Words>1586</Words>
  <Application>Microsoft Office PowerPoint</Application>
  <PresentationFormat>On-screen Show (4:3)</PresentationFormat>
  <Paragraphs>903</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15.4p Rail Communications and Control Opening Report</vt:lpstr>
      <vt:lpstr>Welcome – Record Your Attendance!</vt:lpstr>
      <vt:lpstr>Participants, Patents, and Duty to Inform</vt:lpstr>
      <vt:lpstr>Patent Related Links</vt:lpstr>
      <vt:lpstr>Call for Potentially Essential Patents</vt:lpstr>
      <vt:lpstr>Other Guidelines for IEEE WG Meetings</vt:lpstr>
      <vt:lpstr>Overall Session Agenda (R6)</vt:lpstr>
      <vt:lpstr>Where IEEE 802.15.4p Work Fits In</vt:lpstr>
      <vt:lpstr>15.4p Session Objectives</vt:lpstr>
      <vt:lpstr>Week’s Agenda</vt:lpstr>
      <vt:lpstr>Approval of January Meeting Agenda</vt:lpstr>
      <vt:lpstr>Approval of November Meeting Minutes</vt:lpstr>
      <vt:lpstr>90+ Participants from 70 Entities</vt:lpstr>
      <vt:lpstr>15.4p Officers</vt:lpstr>
      <vt:lpstr>Chair’s Role</vt:lpstr>
      <vt:lpstr>15.4p PAR</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john.notor</cp:lastModifiedBy>
  <cp:revision>104</cp:revision>
  <cp:lastPrinted>1998-02-10T13:28:06Z</cp:lastPrinted>
  <dcterms:created xsi:type="dcterms:W3CDTF">1999-11-08T18:59:45Z</dcterms:created>
  <dcterms:modified xsi:type="dcterms:W3CDTF">2014-01-03T17:49:08Z</dcterms:modified>
</cp:coreProperties>
</file>