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7" r:id="rId5"/>
    <p:sldId id="256" r:id="rId6"/>
    <p:sldId id="275" r:id="rId7"/>
    <p:sldId id="273" r:id="rId8"/>
    <p:sldId id="274" r:id="rId9"/>
    <p:sldId id="263" r:id="rId10"/>
    <p:sldId id="264"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494" autoAdjust="0"/>
  </p:normalViewPr>
  <p:slideViewPr>
    <p:cSldViewPr showGuides="1">
      <p:cViewPr>
        <p:scale>
          <a:sx n="75" d="100"/>
          <a:sy n="75" d="100"/>
        </p:scale>
        <p:origin x="-38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74" d="100"/>
          <a:sy n="74" d="100"/>
        </p:scale>
        <p:origin x="-193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December 2013</a:t>
            </a:r>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December 2013</a:t>
            </a:r>
            <a:endParaRPr lang="en-US" altLang="ja-JP" dirty="0"/>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DF3F4172-E538-446E-867D-56FDB194A550}" type="slidenum">
              <a:rPr lang="en-US" altLang="ja-JP"/>
              <a:pPr/>
              <a:t>‹#›</a:t>
            </a:fld>
            <a:endParaRPr lang="en-US" altLang="ja-JP" dirty="0"/>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smtClean="0"/>
              <a:t>December 2013</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1</a:t>
            </a:fld>
            <a:endParaRPr lang="en-US" altLang="ja-JP" dirty="0"/>
          </a:p>
        </p:txBody>
      </p:sp>
    </p:spTree>
    <p:extLst>
      <p:ext uri="{BB962C8B-B14F-4D97-AF65-F5344CB8AC3E}">
        <p14:creationId xmlns:p14="http://schemas.microsoft.com/office/powerpoint/2010/main" val="2566868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10</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smtClean="0"/>
              <a:t>December 2013</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2</a:t>
            </a:fld>
            <a:endParaRPr lang="en-US" altLang="ja-JP" dirty="0"/>
          </a:p>
        </p:txBody>
      </p:sp>
    </p:spTree>
    <p:extLst>
      <p:ext uri="{BB962C8B-B14F-4D97-AF65-F5344CB8AC3E}">
        <p14:creationId xmlns:p14="http://schemas.microsoft.com/office/powerpoint/2010/main" val="74773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smtClean="0"/>
              <a:t>December 2013</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3</a:t>
            </a:fld>
            <a:endParaRPr lang="en-US" altLang="ja-JP" dirty="0"/>
          </a:p>
        </p:txBody>
      </p:sp>
    </p:spTree>
    <p:extLst>
      <p:ext uri="{BB962C8B-B14F-4D97-AF65-F5344CB8AC3E}">
        <p14:creationId xmlns:p14="http://schemas.microsoft.com/office/powerpoint/2010/main" val="4215469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smtClean="0"/>
              <a:t>December 2013</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4</a:t>
            </a:fld>
            <a:endParaRPr lang="en-US" altLang="ja-JP" dirty="0"/>
          </a:p>
        </p:txBody>
      </p:sp>
    </p:spTree>
    <p:extLst>
      <p:ext uri="{BB962C8B-B14F-4D97-AF65-F5344CB8AC3E}">
        <p14:creationId xmlns:p14="http://schemas.microsoft.com/office/powerpoint/2010/main" val="2748903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smtClean="0"/>
              <a:t>December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smtClean="0"/>
              <a:t>December 2013</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6</a:t>
            </a:fld>
            <a:endParaRPr lang="en-US" altLang="ja-JP" dirty="0"/>
          </a:p>
        </p:txBody>
      </p:sp>
    </p:spTree>
    <p:extLst>
      <p:ext uri="{BB962C8B-B14F-4D97-AF65-F5344CB8AC3E}">
        <p14:creationId xmlns:p14="http://schemas.microsoft.com/office/powerpoint/2010/main" val="111884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smtClean="0"/>
              <a:t>December 2013</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7</a:t>
            </a:fld>
            <a:endParaRPr lang="en-US" altLang="ja-JP" dirty="0"/>
          </a:p>
        </p:txBody>
      </p:sp>
    </p:spTree>
    <p:extLst>
      <p:ext uri="{BB962C8B-B14F-4D97-AF65-F5344CB8AC3E}">
        <p14:creationId xmlns:p14="http://schemas.microsoft.com/office/powerpoint/2010/main" val="791512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smtClean="0"/>
              <a:t>December 2013</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8</a:t>
            </a:fld>
            <a:endParaRPr lang="en-US" altLang="ja-JP" dirty="0"/>
          </a:p>
        </p:txBody>
      </p:sp>
    </p:spTree>
    <p:extLst>
      <p:ext uri="{BB962C8B-B14F-4D97-AF65-F5344CB8AC3E}">
        <p14:creationId xmlns:p14="http://schemas.microsoft.com/office/powerpoint/2010/main" val="2648168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smtClean="0"/>
              <a:t>December 2013</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9</a:t>
            </a:fld>
            <a:endParaRPr lang="en-US" altLang="ja-JP" dirty="0"/>
          </a:p>
        </p:txBody>
      </p:sp>
    </p:spTree>
    <p:extLst>
      <p:ext uri="{BB962C8B-B14F-4D97-AF65-F5344CB8AC3E}">
        <p14:creationId xmlns:p14="http://schemas.microsoft.com/office/powerpoint/2010/main" val="347465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December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December 2013</a:t>
            </a:r>
            <a:endParaRPr lang="en-US" altLang="ja-JP" dirty="0"/>
          </a:p>
        </p:txBody>
      </p:sp>
    </p:spTree>
    <p:extLst>
      <p:ext uri="{BB962C8B-B14F-4D97-AF65-F5344CB8AC3E}">
        <p14:creationId xmlns:p14="http://schemas.microsoft.com/office/powerpoint/2010/main" val="16840796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December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8242A585-2600-43B1-ABC9-06D037E96BAE}" type="slidenum">
              <a:rPr lang="en-US" altLang="ja-JP"/>
              <a:pPr/>
              <a:t>‹#›</a:t>
            </a:fld>
            <a:endParaRPr lang="en-US" altLang="ja-JP" dirty="0"/>
          </a:p>
        </p:txBody>
      </p:sp>
    </p:spTree>
    <p:extLst>
      <p:ext uri="{BB962C8B-B14F-4D97-AF65-F5344CB8AC3E}">
        <p14:creationId xmlns:p14="http://schemas.microsoft.com/office/powerpoint/2010/main" val="26344436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December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December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December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December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802.15-13-0731-00-0sru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mailto:kitazawa@atr.jp" TargetMode="External"/><Relationship Id="rId5" Type="http://schemas.openxmlformats.org/officeDocument/2006/relationships/hyperlink" Target="http://www.ieee.org/portal/cms_docs/about/CoE_poster.pdf"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lobal.gotomeeting.com/join/233519509"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December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Teleconference Agenda for December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 December,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presentation is the agenda for </a:t>
            </a:r>
            <a:r>
              <a:rPr lang="en-US" altLang="ja-JP" sz="1600" dirty="0" smtClean="0">
                <a:ea typeface="ＭＳ Ｐゴシック" charset="-128"/>
              </a:rPr>
              <a:t>IG SRU Teleconference for </a:t>
            </a:r>
            <a:r>
              <a:rPr lang="en-US" altLang="ja-JP" sz="1600" dirty="0">
                <a:ea typeface="ＭＳ Ｐゴシック" charset="-128"/>
              </a:rPr>
              <a:t>December 2013</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dirty="0">
              <a:solidFill>
                <a:srgbClr val="000099"/>
              </a:solidFill>
              <a:latin typeface="Helvetica" pitchFamily="34" charset="0"/>
            </a:endParaRPr>
          </a:p>
        </p:txBody>
      </p:sp>
      <p:sp>
        <p:nvSpPr>
          <p:cNvPr id="7172" name="Rectangle 4"/>
          <p:cNvSpPr>
            <a:spLocks noChangeArrowheads="1"/>
          </p:cNvSpPr>
          <p:nvPr/>
        </p:nvSpPr>
        <p:spPr bwMode="auto">
          <a:xfrm>
            <a:off x="533400" y="1271736"/>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sz="1200"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See </a:t>
            </a:r>
            <a:r>
              <a:rPr lang="en-US" altLang="ja-JP" sz="1200" b="1" i="1" dirty="0">
                <a:solidFill>
                  <a:srgbClr val="000099"/>
                </a:solidFill>
                <a:latin typeface="Arial" charset="0"/>
                <a:ea typeface="ＭＳ Ｐゴシック" charset="-128"/>
              </a:rPr>
              <a:t>IEEE-SA Standards Board Operations Manual</a:t>
            </a:r>
            <a:r>
              <a:rPr lang="en-US" altLang="ja-JP" sz="1200" b="1" dirty="0">
                <a:solidFill>
                  <a:srgbClr val="000099"/>
                </a:solidFill>
                <a:latin typeface="Arial" charset="0"/>
                <a:ea typeface="ＭＳ Ｐゴシック" charset="-128"/>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altLang="ja-JP" sz="1200"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December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10</a:t>
            </a:fld>
            <a:endParaRPr lang="en-US" altLang="ja-JP" dirty="0"/>
          </a:p>
        </p:txBody>
      </p:sp>
    </p:spTree>
    <p:extLst>
      <p:ext uri="{BB962C8B-B14F-4D97-AF65-F5344CB8AC3E}">
        <p14:creationId xmlns:p14="http://schemas.microsoft.com/office/powerpoint/2010/main" val="251501862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December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5800" y="2286000"/>
            <a:ext cx="7558608" cy="1143000"/>
          </a:xfrm>
        </p:spPr>
        <p:txBody>
          <a:bodyPr/>
          <a:lstStyle/>
          <a:p>
            <a:r>
              <a:rPr lang="en-US" altLang="ja-JP" dirty="0" smtClean="0">
                <a:ea typeface="ＭＳ Ｐゴシック" charset="-128"/>
              </a:rPr>
              <a:t>IG SRU Teleconference Agenda for </a:t>
            </a:r>
            <a:r>
              <a:rPr lang="en-US" altLang="ja-JP" dirty="0">
                <a:ea typeface="ＭＳ Ｐゴシック" charset="-128"/>
              </a:rPr>
              <a:t>December 2013</a:t>
            </a:r>
            <a:endParaRPr lang="ja-JP" altLang="ja-JP" dirty="0"/>
          </a:p>
        </p:txBody>
      </p:sp>
      <p:sp>
        <p:nvSpPr>
          <p:cNvPr id="26627" name="Rectangle 3"/>
          <p:cNvSpPr>
            <a:spLocks noGrp="1" noChangeArrowheads="1"/>
          </p:cNvSpPr>
          <p:nvPr>
            <p:ph type="subTitle" idx="1"/>
          </p:nvPr>
        </p:nvSpPr>
        <p:spPr/>
        <p:txBody>
          <a:bodyPr/>
          <a:lstStyle/>
          <a:p>
            <a:r>
              <a:rPr lang="en-US" altLang="ja-JP" dirty="0" smtClean="0"/>
              <a:t>Shoichi Kitazawa</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a:t>
            </a:r>
            <a:r>
              <a:rPr lang="en-US" altLang="ja-JP" sz="1800" u="sng" dirty="0" smtClean="0">
                <a:solidFill>
                  <a:schemeClr val="accent2"/>
                </a:solidFill>
                <a:ea typeface="ＭＳ Ｐゴシック" charset="-128"/>
                <a:hlinkClick r:id="rId3"/>
              </a:rPr>
              <a:t>http://standards.ieee.org/faqs/affiliationFAQ.html</a:t>
            </a:r>
            <a:endParaRPr lang="en-US" altLang="ja-JP" sz="1800" dirty="0" smtClean="0">
              <a:solidFill>
                <a:schemeClr val="accent2"/>
              </a:solidFill>
              <a:ea typeface="ＭＳ Ｐゴシック" charset="-128"/>
            </a:endParaRPr>
          </a:p>
          <a:p>
            <a:pPr lvl="1"/>
            <a:r>
              <a:rPr lang="en-US" altLang="ja-JP" sz="1800" dirty="0" smtClean="0">
                <a:ea typeface="ＭＳ Ｐゴシック" charset="-128"/>
              </a:rPr>
              <a:t>Anti-Trust FAQ - </a:t>
            </a:r>
            <a:r>
              <a:rPr lang="en-US" altLang="ja-JP" sz="1800" u="sng" dirty="0" smtClean="0">
                <a:ea typeface="ＭＳ Ｐゴシック" charset="-128"/>
                <a:hlinkClick r:id="rId4"/>
              </a:rPr>
              <a:t>http://standards.ieee.org/resources/antitrust-guidelines.pdf</a:t>
            </a:r>
            <a:endParaRPr lang="en-US" altLang="ja-JP" sz="1800" dirty="0" smtClean="0">
              <a:ea typeface="ＭＳ Ｐゴシック" charset="-128"/>
            </a:endParaRPr>
          </a:p>
          <a:p>
            <a:pPr lvl="1"/>
            <a:r>
              <a:rPr lang="en-US" altLang="ja-JP" sz="1800" dirty="0" smtClean="0">
                <a:ea typeface="ＭＳ Ｐゴシック" charset="-128"/>
              </a:rPr>
              <a:t>Ethics - </a:t>
            </a:r>
            <a:r>
              <a:rPr lang="en-US" altLang="ja-JP" sz="1800" u="sng" dirty="0" smtClean="0">
                <a:ea typeface="ＭＳ Ｐゴシック" charset="-128"/>
                <a:hlinkClick r:id="rId5"/>
              </a:rPr>
              <a:t>http://www.ieee.org/portal/cms_docs/about/CoE_poster.pdf</a:t>
            </a:r>
            <a:endParaRPr lang="en-US" altLang="ja-JP" sz="1800" dirty="0" smtClean="0">
              <a:ea typeface="ＭＳ Ｐゴシック" charset="-128"/>
            </a:endParaRP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r>
              <a:rPr lang="en-US" altLang="ja-JP" sz="2000" dirty="0">
                <a:ea typeface="ＭＳ Ｐゴシック" pitchFamily="-84" charset="-128"/>
                <a:cs typeface="ＭＳ Ｐゴシック" pitchFamily="-84" charset="-128"/>
              </a:rPr>
              <a:t>Please announce your affiliation when you first address the group during a meeting </a:t>
            </a:r>
            <a:r>
              <a:rPr lang="en-US" altLang="ja-JP" sz="2000" dirty="0" smtClean="0">
                <a:ea typeface="ＭＳ Ｐゴシック" pitchFamily="-84" charset="-128"/>
                <a:cs typeface="ＭＳ Ｐゴシック" pitchFamily="-84" charset="-128"/>
              </a:rPr>
              <a:t>slot</a:t>
            </a:r>
            <a:endParaRPr lang="en-US" altLang="ja-JP" sz="2000" dirty="0" smtClean="0">
              <a:ea typeface="ＭＳ Ｐゴシック" charset="-128"/>
            </a:endParaRPr>
          </a:p>
          <a:p>
            <a:r>
              <a:rPr lang="en-US" altLang="ja-JP" sz="2000" dirty="0" smtClean="0">
                <a:ea typeface="ＭＳ Ｐゴシック" charset="-128"/>
              </a:rPr>
              <a:t>Please send an email to the addresses below to have your attendance recorded</a:t>
            </a:r>
          </a:p>
          <a:p>
            <a:pPr lvl="1"/>
            <a:r>
              <a:rPr lang="en-US" altLang="ja-JP" sz="1600" dirty="0" smtClean="0">
                <a:ea typeface="ＭＳ Ｐゴシック" charset="-128"/>
                <a:hlinkClick r:id="rId6"/>
              </a:rPr>
              <a:t>kitazawa@atr.jp</a:t>
            </a:r>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December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3</a:t>
            </a:fld>
            <a:endParaRPr lang="en-US" altLang="ja-JP" dirty="0"/>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for SG SRU Teleconferences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926402408"/>
              </p:ext>
            </p:extLst>
          </p:nvPr>
        </p:nvGraphicFramePr>
        <p:xfrm>
          <a:off x="251520" y="1981200"/>
          <a:ext cx="8568952" cy="3937000"/>
        </p:xfrm>
        <a:graphic>
          <a:graphicData uri="http://schemas.openxmlformats.org/drawingml/2006/table">
            <a:tbl>
              <a:tblPr firstRow="1" bandRow="1">
                <a:tableStyleId>{5C22544A-7EE6-4342-B048-85BDC9FD1C3A}</a:tableStyleId>
              </a:tblPr>
              <a:tblGrid>
                <a:gridCol w="1296144"/>
                <a:gridCol w="1440160"/>
                <a:gridCol w="3024336"/>
                <a:gridCol w="2808312"/>
              </a:tblGrid>
              <a:tr h="370840">
                <a:tc>
                  <a:txBody>
                    <a:bodyPr/>
                    <a:lstStyle/>
                    <a:p>
                      <a:r>
                        <a:rPr kumimoji="1" lang="en-US" altLang="ja-JP" dirty="0" smtClean="0"/>
                        <a:t>Date</a:t>
                      </a:r>
                      <a:endParaRPr kumimoji="1" lang="ja-JP" altLang="en-US" dirty="0"/>
                    </a:p>
                  </a:txBody>
                  <a:tcPr/>
                </a:tc>
                <a:tc>
                  <a:txBody>
                    <a:bodyPr/>
                    <a:lstStyle/>
                    <a:p>
                      <a:r>
                        <a:rPr kumimoji="1" lang="en-US" altLang="ja-JP" dirty="0" smtClean="0"/>
                        <a:t>Topics</a:t>
                      </a:r>
                      <a:endParaRPr kumimoji="1" lang="ja-JP" altLang="en-US" dirty="0"/>
                    </a:p>
                  </a:txBody>
                  <a:tcPr/>
                </a:tc>
                <a:tc>
                  <a:txBody>
                    <a:bodyPr/>
                    <a:lstStyle/>
                    <a:p>
                      <a:r>
                        <a:rPr kumimoji="1" lang="en-US" altLang="ja-JP" dirty="0" smtClean="0"/>
                        <a:t>Access</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2</a:t>
                      </a:r>
                      <a:r>
                        <a:rPr kumimoji="1" lang="en-US" altLang="ja-JP" baseline="30000" dirty="0" smtClean="0"/>
                        <a:t>nd</a:t>
                      </a:r>
                      <a:r>
                        <a:rPr kumimoji="1" lang="en-US" altLang="ja-JP" dirty="0" smtClean="0"/>
                        <a:t> Dec.</a:t>
                      </a:r>
                    </a:p>
                    <a:p>
                      <a:r>
                        <a:rPr kumimoji="1" lang="en-US" altLang="ja-JP" dirty="0" smtClean="0"/>
                        <a:t>16:00JST</a:t>
                      </a:r>
                    </a:p>
                    <a:p>
                      <a:r>
                        <a:rPr kumimoji="1" lang="en-US" altLang="ja-JP" dirty="0" smtClean="0"/>
                        <a:t>02:00ET</a:t>
                      </a:r>
                    </a:p>
                    <a:p>
                      <a:r>
                        <a:rPr kumimoji="1" lang="en-US" altLang="ja-JP" dirty="0" smtClean="0"/>
                        <a:t>07:00UTC</a:t>
                      </a:r>
                    </a:p>
                  </a:txBody>
                  <a:tcPr/>
                </a:tc>
                <a:tc>
                  <a:txBody>
                    <a:bodyPr/>
                    <a:lstStyle/>
                    <a:p>
                      <a:r>
                        <a:rPr kumimoji="1" lang="en-US" altLang="ja-JP" dirty="0" smtClean="0"/>
                        <a:t>PAR&amp;5C issue</a:t>
                      </a:r>
                      <a:endParaRPr kumimoji="1" lang="ja-JP" altLang="en-US" dirty="0"/>
                    </a:p>
                  </a:txBody>
                  <a:tcPr/>
                </a:tc>
                <a:tc>
                  <a:txBody>
                    <a:bodyPr/>
                    <a:lstStyle/>
                    <a:p>
                      <a:r>
                        <a:rPr lang="de-DE" altLang="ja-JP" dirty="0" smtClean="0">
                          <a:hlinkClick r:id="rId3"/>
                        </a:rPr>
                        <a:t>https://global.gotomeeting.com/join/233519509</a:t>
                      </a:r>
                      <a:r>
                        <a:rPr lang="de-DE" altLang="ja-JP" dirty="0" smtClean="0"/>
                        <a:t> </a:t>
                      </a:r>
                    </a:p>
                    <a:p>
                      <a:r>
                        <a:rPr kumimoji="1" lang="de-DE" altLang="ja-JP" dirty="0" smtClean="0"/>
                        <a:t>Or</a:t>
                      </a:r>
                    </a:p>
                    <a:p>
                      <a:r>
                        <a:rPr lang="en-US" altLang="ja-JP" dirty="0" smtClean="0"/>
                        <a:t>US: +1 (213) 493-0618</a:t>
                      </a:r>
                      <a:endParaRPr kumimoji="1" lang="ja-JP" altLang="en-US" dirty="0"/>
                    </a:p>
                  </a:txBody>
                  <a:tcPr/>
                </a:tc>
                <a:tc>
                  <a:txBody>
                    <a:bodyPr/>
                    <a:lstStyle/>
                    <a:p>
                      <a:r>
                        <a:rPr lang="en-US" altLang="ja-JP" dirty="0" smtClean="0"/>
                        <a:t>Meeting Password: </a:t>
                      </a:r>
                      <a:r>
                        <a:rPr lang="en-US" altLang="ja-JP" dirty="0" err="1" smtClean="0"/>
                        <a:t>sru</a:t>
                      </a:r>
                      <a:r>
                        <a:rPr lang="en-US" altLang="ja-JP" dirty="0" smtClean="0"/>
                        <a:t> </a:t>
                      </a:r>
                      <a:br>
                        <a:rPr lang="en-US" altLang="ja-JP" dirty="0" smtClean="0"/>
                      </a:br>
                      <a:r>
                        <a:rPr lang="en-US" altLang="ja-JP" dirty="0" smtClean="0"/>
                        <a:t>Meeting ID: 233-519-509 </a:t>
                      </a:r>
                      <a:br>
                        <a:rPr lang="en-US" altLang="ja-JP" dirty="0" smtClean="0"/>
                      </a:br>
                      <a:endParaRPr kumimoji="1" lang="ja-JP" altLang="en-US" dirty="0"/>
                    </a:p>
                  </a:txBody>
                  <a:tcPr/>
                </a:tc>
              </a:tr>
              <a:tr h="370840">
                <a:tc>
                  <a:txBody>
                    <a:bodyPr/>
                    <a:lstStyle/>
                    <a:p>
                      <a:r>
                        <a:rPr kumimoji="1" lang="en-US" altLang="ja-JP" dirty="0" smtClean="0"/>
                        <a:t>18</a:t>
                      </a:r>
                      <a:r>
                        <a:rPr kumimoji="1" lang="en-US" altLang="ja-JP" baseline="30000" dirty="0" smtClean="0"/>
                        <a:t>h</a:t>
                      </a:r>
                      <a:r>
                        <a:rPr kumimoji="1" lang="en-US" altLang="ja-JP" dirty="0" smtClean="0"/>
                        <a:t> Dec.</a:t>
                      </a:r>
                    </a:p>
                    <a:p>
                      <a:r>
                        <a:rPr kumimoji="1" lang="en-US" altLang="ja-JP" dirty="0" smtClean="0"/>
                        <a:t>16:00JST</a:t>
                      </a:r>
                    </a:p>
                    <a:p>
                      <a:r>
                        <a:rPr kumimoji="1" lang="en-US" altLang="ja-JP" dirty="0" smtClean="0"/>
                        <a:t>02:00EPT</a:t>
                      </a:r>
                    </a:p>
                    <a:p>
                      <a:r>
                        <a:rPr kumimoji="1" lang="en-US" altLang="ja-JP" dirty="0" smtClean="0"/>
                        <a:t>07:00UTC</a:t>
                      </a:r>
                    </a:p>
                  </a:txBody>
                  <a:tcPr/>
                </a:tc>
                <a:tc>
                  <a:txBody>
                    <a:bodyPr/>
                    <a:lstStyle/>
                    <a:p>
                      <a:r>
                        <a:rPr kumimoji="1" lang="en-US" altLang="ja-JP" dirty="0" smtClean="0"/>
                        <a:t>PAR&amp;5C issue</a:t>
                      </a:r>
                      <a:endParaRPr kumimoji="1" lang="ja-JP" altLang="en-US" dirty="0"/>
                    </a:p>
                  </a:txBody>
                  <a:tcPr/>
                </a:tc>
                <a:tc>
                  <a:txBody>
                    <a:bodyPr/>
                    <a:lstStyle/>
                    <a:p>
                      <a:r>
                        <a:rPr kumimoji="1" lang="en-US" altLang="ja-JP" dirty="0" smtClean="0"/>
                        <a:t>Will be notify by reflector</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9</a:t>
                      </a:r>
                      <a:r>
                        <a:rPr kumimoji="1" lang="en-US" altLang="ja-JP" baseline="30000" dirty="0" smtClean="0"/>
                        <a:t>th</a:t>
                      </a:r>
                      <a:r>
                        <a:rPr kumimoji="1" lang="en-US" altLang="ja-JP" dirty="0" smtClean="0"/>
                        <a:t> Jan.</a:t>
                      </a:r>
                    </a:p>
                    <a:p>
                      <a:r>
                        <a:rPr kumimoji="1" lang="en-US" altLang="ja-JP" dirty="0" smtClean="0"/>
                        <a:t>16:00JST</a:t>
                      </a:r>
                    </a:p>
                    <a:p>
                      <a:r>
                        <a:rPr kumimoji="1" lang="en-US" altLang="ja-JP" dirty="0" smtClean="0"/>
                        <a:t>02:00EPT</a:t>
                      </a:r>
                    </a:p>
                    <a:p>
                      <a:r>
                        <a:rPr kumimoji="1" lang="en-US" altLang="ja-JP" dirty="0" smtClean="0"/>
                        <a:t>07:00UTC</a:t>
                      </a:r>
                    </a:p>
                  </a:txBody>
                  <a:tcPr/>
                </a:tc>
                <a:tc>
                  <a:txBody>
                    <a:bodyPr/>
                    <a:lstStyle/>
                    <a:p>
                      <a:r>
                        <a:rPr kumimoji="1" lang="en-US" altLang="ja-JP" dirty="0" smtClean="0"/>
                        <a:t>PAR&amp;5C issue</a:t>
                      </a:r>
                      <a:endParaRPr kumimoji="1" lang="ja-JP" altLang="en-US" dirty="0"/>
                    </a:p>
                  </a:txBody>
                  <a:tcPr/>
                </a:tc>
                <a:tc>
                  <a:txBody>
                    <a:bodyPr/>
                    <a:lstStyle/>
                    <a:p>
                      <a:r>
                        <a:rPr kumimoji="1" lang="en-US" altLang="ja-JP" dirty="0" smtClean="0"/>
                        <a:t>Will be notify by reflector</a:t>
                      </a:r>
                      <a:endParaRPr kumimoji="1" lang="ja-JP" altLang="en-US" dirty="0"/>
                    </a:p>
                  </a:txBody>
                  <a:tcPr/>
                </a:tc>
                <a:tc>
                  <a:txBody>
                    <a:bodyPr/>
                    <a:lstStyle/>
                    <a:p>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dirty="0" smtClean="0"/>
              <a:t>December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Tree>
    <p:extLst>
      <p:ext uri="{BB962C8B-B14F-4D97-AF65-F5344CB8AC3E}">
        <p14:creationId xmlns:p14="http://schemas.microsoft.com/office/powerpoint/2010/main" val="3270347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December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 for 2</a:t>
            </a:r>
            <a:r>
              <a:rPr lang="en-US" altLang="ja-JP" sz="3200" baseline="30000" dirty="0" smtClean="0"/>
              <a:t>nd</a:t>
            </a:r>
            <a:r>
              <a:rPr lang="en-US" altLang="ja-JP" sz="3200" dirty="0" smtClean="0"/>
              <a:t>  December</a:t>
            </a:r>
            <a:endParaRPr lang="ja-JP" altLang="ja-JP" sz="3200" dirty="0"/>
          </a:p>
        </p:txBody>
      </p:sp>
      <p:sp>
        <p:nvSpPr>
          <p:cNvPr id="4099" name="Rectangle 3"/>
          <p:cNvSpPr>
            <a:spLocks noGrp="1" noChangeArrowheads="1"/>
          </p:cNvSpPr>
          <p:nvPr>
            <p:ph type="body" idx="1"/>
          </p:nvPr>
        </p:nvSpPr>
        <p:spPr>
          <a:xfrm>
            <a:off x="685800" y="1844824"/>
            <a:ext cx="7772400" cy="4464496"/>
          </a:xfrm>
          <a:ln/>
        </p:spPr>
        <p:txBody>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PAR issues</a:t>
            </a:r>
          </a:p>
          <a:p>
            <a:r>
              <a:rPr lang="en-US" altLang="ja-JP" sz="2800" dirty="0"/>
              <a:t>Plan for next teleconference</a:t>
            </a:r>
            <a:endParaRPr lang="en-US" altLang="ja-JP" sz="2800" b="1" dirty="0"/>
          </a:p>
          <a:p>
            <a:r>
              <a:rPr lang="en-US" altLang="ja-JP" sz="2800" dirty="0" smtClean="0"/>
              <a:t>January meeting slots</a:t>
            </a:r>
          </a:p>
          <a:p>
            <a:r>
              <a:rPr lang="en-US" altLang="ja-JP" sz="2800" dirty="0" smtClean="0"/>
              <a:t>AOB</a:t>
            </a:r>
          </a:p>
          <a:p>
            <a:r>
              <a:rPr lang="en-US" altLang="ja-JP" sz="2800" dirty="0" smtClean="0"/>
              <a:t>Adjourn</a:t>
            </a:r>
            <a:endParaRPr lang="ja-JP" altLang="ja-JP"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January Meeting Slot </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lang="en-US" altLang="ja-JP" sz="2400" dirty="0"/>
              <a:t>S</a:t>
            </a:r>
            <a:r>
              <a:rPr lang="en-US" altLang="ja-JP" sz="2400" dirty="0" smtClean="0"/>
              <a:t>G SRU: </a:t>
            </a:r>
            <a:r>
              <a:rPr lang="en-US" altLang="ja-JP" sz="2000" dirty="0" smtClean="0"/>
              <a:t>PM1 on Tuesday, AM1 and AM2 on Thursday. </a:t>
            </a:r>
            <a:endParaRPr lang="en-US" altLang="ja-JP" sz="2000" dirty="0"/>
          </a:p>
          <a:p>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December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8242A585-2600-43B1-ABC9-06D037E96BAE}" type="slidenum">
              <a:rPr lang="en-US" altLang="ja-JP" smtClean="0"/>
              <a:pPr/>
              <a:t>6</a:t>
            </a:fld>
            <a:endParaRPr lang="en-US" altLang="ja-JP"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060848"/>
            <a:ext cx="7833937" cy="43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December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7</a:t>
            </a:fld>
            <a:endParaRPr lang="en-US" altLang="ja-JP" dirty="0"/>
          </a:p>
        </p:txBody>
      </p:sp>
      <p:sp>
        <p:nvSpPr>
          <p:cNvPr id="7" name="Rectangle 1026"/>
          <p:cNvSpPr txBox="1">
            <a:spLocks noChangeArrowheads="1"/>
          </p:cNvSpPr>
          <p:nvPr/>
        </p:nvSpPr>
        <p:spPr>
          <a:xfrm>
            <a:off x="304800" y="502568"/>
            <a:ext cx="883920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2137482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December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8</a:t>
            </a:fld>
            <a:endParaRPr lang="en-US" altLang="ja-JP" dirty="0"/>
          </a:p>
        </p:txBody>
      </p:sp>
      <p:sp>
        <p:nvSpPr>
          <p:cNvPr id="5" name="Rectangle 2"/>
          <p:cNvSpPr txBox="1">
            <a:spLocks noChangeArrowheads="1"/>
          </p:cNvSpPr>
          <p:nvPr/>
        </p:nvSpPr>
        <p:spPr>
          <a:xfrm>
            <a:off x="685800" y="557808"/>
            <a:ext cx="7772400" cy="11430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u="sng" kern="0" dirty="0" smtClean="0"/>
              <a:t>Patent Related Links</a:t>
            </a:r>
            <a:endParaRPr lang="en-US" altLang="ja-JP" u="sng" kern="0" dirty="0" smtClean="0">
              <a:ea typeface="ＭＳ Ｐゴシック" charset="-128"/>
            </a:endParaRPr>
          </a:p>
        </p:txBody>
      </p:sp>
      <p:sp>
        <p:nvSpPr>
          <p:cNvPr id="6" name="Rectangle 3"/>
          <p:cNvSpPr txBox="1">
            <a:spLocks noChangeArrowheads="1"/>
          </p:cNvSpPr>
          <p:nvPr/>
        </p:nvSpPr>
        <p:spPr>
          <a:xfrm>
            <a:off x="0" y="1295400"/>
            <a:ext cx="899160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4270491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tLang="ja-JP" dirty="0" smtClean="0">
                <a:ea typeface="ＭＳ Ｐゴシック" charset="-128"/>
              </a:rPr>
              <a:t>Call for Potentially Essential Patents</a:t>
            </a:r>
          </a:p>
        </p:txBody>
      </p:sp>
      <p:sp>
        <p:nvSpPr>
          <p:cNvPr id="6147" name="Rectangle 1027"/>
          <p:cNvSpPr>
            <a:spLocks noGrp="1" noChangeArrowheads="1"/>
          </p:cNvSpPr>
          <p:nvPr>
            <p:ph type="body" idx="4294967295"/>
          </p:nvPr>
        </p:nvSpPr>
        <p:spPr>
          <a:xfrm>
            <a:off x="688032" y="1700808"/>
            <a:ext cx="7772400" cy="4114800"/>
          </a:xfrm>
        </p:spPr>
        <p:txBody>
          <a:bodyPr/>
          <a:lstStyle/>
          <a:p>
            <a:r>
              <a:rPr lang="en-US" altLang="ja-JP" sz="280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dirty="0" smtClean="0">
                <a:ea typeface="ＭＳ Ｐゴシック" charset="-128"/>
              </a:rPr>
              <a:t>Either speak up now or</a:t>
            </a:r>
          </a:p>
          <a:p>
            <a:pPr lvl="1"/>
            <a:r>
              <a:rPr lang="en-US" altLang="ja-JP" sz="2000" dirty="0" smtClean="0">
                <a:ea typeface="ＭＳ Ｐゴシック" charset="-128"/>
              </a:rPr>
              <a:t>Provide the chair of this group with the identity of the holder(s) of any and all such claims as soon as possible or</a:t>
            </a:r>
          </a:p>
          <a:p>
            <a:pPr lvl="1"/>
            <a:r>
              <a:rPr lang="en-US" altLang="ja-JP" sz="2000" dirty="0" smtClean="0">
                <a:ea typeface="ＭＳ Ｐゴシック" charset="-128"/>
              </a:rPr>
              <a:t>Cause an LOA to be submitted</a:t>
            </a:r>
          </a:p>
        </p:txBody>
      </p:sp>
      <p:sp>
        <p:nvSpPr>
          <p:cNvPr id="6148"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2" name="日付プレースホルダー 1"/>
          <p:cNvSpPr>
            <a:spLocks noGrp="1"/>
          </p:cNvSpPr>
          <p:nvPr>
            <p:ph type="dt" sz="half" idx="10"/>
          </p:nvPr>
        </p:nvSpPr>
        <p:spPr/>
        <p:txBody>
          <a:bodyPr/>
          <a:lstStyle/>
          <a:p>
            <a:r>
              <a:rPr lang="en-US" altLang="ja-JP" dirty="0" smtClean="0"/>
              <a:t>December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F80C6039-A5FA-4F5B-9853-58798A63706D}" type="slidenum">
              <a:rPr lang="en-US" altLang="ja-JP" smtClean="0"/>
              <a:pPr/>
              <a:t>9</a:t>
            </a:fld>
            <a:endParaRPr lang="en-US" altLang="ja-JP" dirty="0"/>
          </a:p>
        </p:txBody>
      </p:sp>
    </p:spTree>
    <p:extLst>
      <p:ext uri="{BB962C8B-B14F-4D97-AF65-F5344CB8AC3E}">
        <p14:creationId xmlns:p14="http://schemas.microsoft.com/office/powerpoint/2010/main" val="3033146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1424</TotalTime>
  <Words>961</Words>
  <Application>Microsoft Office PowerPoint</Application>
  <PresentationFormat>画面に合わせる (4:3)</PresentationFormat>
  <Paragraphs>170</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IG SRU Teleconference Agenda for December 2013</vt:lpstr>
      <vt:lpstr>Administrative Items</vt:lpstr>
      <vt:lpstr>Plans for SG SRU Teleconferences</vt:lpstr>
      <vt:lpstr>Agenda for 2nd  December</vt:lpstr>
      <vt:lpstr>January Meeting Slot </vt:lpstr>
      <vt:lpstr>PowerPoint プレゼンテーション</vt:lpstr>
      <vt:lpstr>PowerPoint プレゼンテーション</vt:lpstr>
      <vt:lpstr>Call for Potentially Essential Patents</vt:lpstr>
      <vt:lpstr>Other Guidelines for IEEE WG Meetings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Teleconference Agenda for Dec. 2013</dc:title>
  <dc:subject>IEEE 802.15 &lt;subject&gt;</dc:subject>
  <dc:creator>Shoichi Kitazawa</dc:creator>
  <dc:description>802.15-13-0731-00-0sru
</dc:description>
  <cp:lastModifiedBy>Shoichi Kitazawa</cp:lastModifiedBy>
  <cp:revision>43</cp:revision>
  <cp:lastPrinted>2013-10-04T07:54:39Z</cp:lastPrinted>
  <dcterms:created xsi:type="dcterms:W3CDTF">2013-04-16T01:38:08Z</dcterms:created>
  <dcterms:modified xsi:type="dcterms:W3CDTF">2013-12-01T23:44:27Z</dcterms:modified>
</cp:coreProperties>
</file>