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9"/>
  </p:notesMasterIdLst>
  <p:handoutMasterIdLst>
    <p:handoutMasterId r:id="rId90"/>
  </p:handoutMasterIdLst>
  <p:sldIdLst>
    <p:sldId id="257" r:id="rId2"/>
    <p:sldId id="302" r:id="rId3"/>
    <p:sldId id="307" r:id="rId4"/>
    <p:sldId id="306" r:id="rId5"/>
    <p:sldId id="319" r:id="rId6"/>
    <p:sldId id="320" r:id="rId7"/>
    <p:sldId id="321" r:id="rId8"/>
    <p:sldId id="317" r:id="rId9"/>
    <p:sldId id="313" r:id="rId10"/>
    <p:sldId id="322" r:id="rId11"/>
    <p:sldId id="323" r:id="rId12"/>
    <p:sldId id="324" r:id="rId13"/>
    <p:sldId id="325" r:id="rId14"/>
    <p:sldId id="326" r:id="rId15"/>
    <p:sldId id="327" r:id="rId16"/>
    <p:sldId id="328" r:id="rId17"/>
    <p:sldId id="330" r:id="rId18"/>
    <p:sldId id="331" r:id="rId19"/>
    <p:sldId id="332" r:id="rId20"/>
    <p:sldId id="333" r:id="rId21"/>
    <p:sldId id="334" r:id="rId22"/>
    <p:sldId id="335" r:id="rId23"/>
    <p:sldId id="336" r:id="rId24"/>
    <p:sldId id="338" r:id="rId25"/>
    <p:sldId id="339" r:id="rId26"/>
    <p:sldId id="341" r:id="rId27"/>
    <p:sldId id="342" r:id="rId28"/>
    <p:sldId id="343" r:id="rId29"/>
    <p:sldId id="344" r:id="rId30"/>
    <p:sldId id="345" r:id="rId31"/>
    <p:sldId id="346" r:id="rId32"/>
    <p:sldId id="347" r:id="rId33"/>
    <p:sldId id="348" r:id="rId34"/>
    <p:sldId id="350" r:id="rId35"/>
    <p:sldId id="351" r:id="rId36"/>
    <p:sldId id="352" r:id="rId37"/>
    <p:sldId id="353" r:id="rId38"/>
    <p:sldId id="354" r:id="rId39"/>
    <p:sldId id="355" r:id="rId40"/>
    <p:sldId id="357" r:id="rId41"/>
    <p:sldId id="358" r:id="rId42"/>
    <p:sldId id="359" r:id="rId43"/>
    <p:sldId id="360" r:id="rId44"/>
    <p:sldId id="361" r:id="rId45"/>
    <p:sldId id="362" r:id="rId46"/>
    <p:sldId id="363" r:id="rId47"/>
    <p:sldId id="364" r:id="rId48"/>
    <p:sldId id="365" r:id="rId49"/>
    <p:sldId id="368" r:id="rId50"/>
    <p:sldId id="369" r:id="rId51"/>
    <p:sldId id="370" r:id="rId52"/>
    <p:sldId id="371" r:id="rId53"/>
    <p:sldId id="407" r:id="rId54"/>
    <p:sldId id="373" r:id="rId55"/>
    <p:sldId id="374" r:id="rId56"/>
    <p:sldId id="375" r:id="rId57"/>
    <p:sldId id="376" r:id="rId58"/>
    <p:sldId id="378" r:id="rId59"/>
    <p:sldId id="379" r:id="rId60"/>
    <p:sldId id="380" r:id="rId61"/>
    <p:sldId id="381" r:id="rId62"/>
    <p:sldId id="382" r:id="rId63"/>
    <p:sldId id="383" r:id="rId64"/>
    <p:sldId id="384" r:id="rId65"/>
    <p:sldId id="385" r:id="rId66"/>
    <p:sldId id="408" r:id="rId67"/>
    <p:sldId id="386" r:id="rId68"/>
    <p:sldId id="387" r:id="rId69"/>
    <p:sldId id="388" r:id="rId70"/>
    <p:sldId id="389" r:id="rId71"/>
    <p:sldId id="391" r:id="rId72"/>
    <p:sldId id="392" r:id="rId73"/>
    <p:sldId id="393" r:id="rId74"/>
    <p:sldId id="394" r:id="rId75"/>
    <p:sldId id="395" r:id="rId76"/>
    <p:sldId id="396" r:id="rId77"/>
    <p:sldId id="397" r:id="rId78"/>
    <p:sldId id="398" r:id="rId79"/>
    <p:sldId id="399" r:id="rId80"/>
    <p:sldId id="409" r:id="rId81"/>
    <p:sldId id="401" r:id="rId82"/>
    <p:sldId id="402" r:id="rId83"/>
    <p:sldId id="403" r:id="rId84"/>
    <p:sldId id="404" r:id="rId85"/>
    <p:sldId id="405" r:id="rId86"/>
    <p:sldId id="406" r:id="rId87"/>
    <p:sldId id="314" r:id="rId88"/>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9" autoAdjust="0"/>
    <p:restoredTop sz="94676" autoAdjust="0"/>
  </p:normalViewPr>
  <p:slideViewPr>
    <p:cSldViewPr>
      <p:cViewPr varScale="1">
        <p:scale>
          <a:sx n="88" d="100"/>
          <a:sy n="88" d="100"/>
        </p:scale>
        <p:origin x="-37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65FC4BBB-6F56-4538-9580-98BE01C34DC5}" type="slidenum">
              <a:rPr lang="en-US"/>
              <a:pPr>
                <a:defRPr/>
              </a:pPr>
              <a:t>‹#›</a:t>
            </a:fld>
            <a:endParaRPr lang="en-US"/>
          </a:p>
        </p:txBody>
      </p:sp>
      <p:sp>
        <p:nvSpPr>
          <p:cNvPr id="15366"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7"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20750"/>
            <a:r>
              <a:rPr lang="en-US" sz="1200"/>
              <a:t>Submission</a:t>
            </a:r>
          </a:p>
        </p:txBody>
      </p:sp>
      <p:sp>
        <p:nvSpPr>
          <p:cNvPr id="15368"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05512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vl1pPr>
          </a:lstStyle>
          <a:p>
            <a:pPr>
              <a:defRPr/>
            </a:pPr>
            <a:r>
              <a:rPr lang="en-US"/>
              <a:t>November 2001</a:t>
            </a:r>
          </a:p>
        </p:txBody>
      </p:sp>
      <p:sp>
        <p:nvSpPr>
          <p:cNvPr id="12292" name="Rectangle 4"/>
          <p:cNvSpPr>
            <a:spLocks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7EEE176B-E48F-4446-BEA5-F15BDCCC8468}" type="slidenum">
              <a:rPr lang="en-US"/>
              <a:pPr>
                <a:defRPr/>
              </a:pPr>
              <a:t>‹#›</a:t>
            </a:fld>
            <a:endParaRPr lang="en-US"/>
          </a:p>
        </p:txBody>
      </p:sp>
      <p:sp>
        <p:nvSpPr>
          <p:cNvPr id="12296"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01700"/>
            <a:r>
              <a:rPr lang="en-US" sz="1200"/>
              <a:t>Submission</a:t>
            </a:r>
          </a:p>
        </p:txBody>
      </p:sp>
      <p:sp>
        <p:nvSpPr>
          <p:cNvPr id="12297"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8"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068392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lvl1pPr defTabSz="920750">
              <a:defRPr sz="3200">
                <a:solidFill>
                  <a:schemeClr val="tx1"/>
                </a:solidFill>
                <a:latin typeface="Times New Roman" pitchFamily="18" charset="0"/>
              </a:defRPr>
            </a:lvl1pPr>
            <a:lvl2pPr marL="742950" indent="-285750" defTabSz="920750">
              <a:defRPr sz="3200">
                <a:solidFill>
                  <a:schemeClr val="tx1"/>
                </a:solidFill>
                <a:latin typeface="Times New Roman" pitchFamily="18" charset="0"/>
              </a:defRPr>
            </a:lvl2pPr>
            <a:lvl3pPr marL="1143000" indent="-228600" defTabSz="920750">
              <a:defRPr sz="3200">
                <a:solidFill>
                  <a:schemeClr val="tx1"/>
                </a:solidFill>
                <a:latin typeface="Times New Roman" pitchFamily="18" charset="0"/>
              </a:defRPr>
            </a:lvl3pPr>
            <a:lvl4pPr marL="1600200" indent="-228600" defTabSz="920750">
              <a:defRPr sz="3200">
                <a:solidFill>
                  <a:schemeClr val="tx1"/>
                </a:solidFill>
                <a:latin typeface="Times New Roman" pitchFamily="18" charset="0"/>
              </a:defRPr>
            </a:lvl4pPr>
            <a:lvl5pPr marL="2057400" indent="-228600" defTabSz="920750">
              <a:defRPr sz="3200">
                <a:solidFill>
                  <a:schemeClr val="tx1"/>
                </a:solidFill>
                <a:latin typeface="Times New Roman" pitchFamily="18" charset="0"/>
              </a:defRPr>
            </a:lvl5pPr>
            <a:lvl6pPr marL="2514600" indent="-228600" defTabSz="920750" eaLnBrk="0" fontAlgn="base" hangingPunct="0">
              <a:spcBef>
                <a:spcPct val="0"/>
              </a:spcBef>
              <a:spcAft>
                <a:spcPct val="0"/>
              </a:spcAft>
              <a:defRPr sz="3200">
                <a:solidFill>
                  <a:schemeClr val="tx1"/>
                </a:solidFill>
                <a:latin typeface="Times New Roman" pitchFamily="18" charset="0"/>
              </a:defRPr>
            </a:lvl6pPr>
            <a:lvl7pPr marL="2971800" indent="-228600" defTabSz="920750" eaLnBrk="0" fontAlgn="base" hangingPunct="0">
              <a:spcBef>
                <a:spcPct val="0"/>
              </a:spcBef>
              <a:spcAft>
                <a:spcPct val="0"/>
              </a:spcAft>
              <a:defRPr sz="3200">
                <a:solidFill>
                  <a:schemeClr val="tx1"/>
                </a:solidFill>
                <a:latin typeface="Times New Roman" pitchFamily="18" charset="0"/>
              </a:defRPr>
            </a:lvl7pPr>
            <a:lvl8pPr marL="3429000" indent="-228600" defTabSz="920750" eaLnBrk="0" fontAlgn="base" hangingPunct="0">
              <a:spcBef>
                <a:spcPct val="0"/>
              </a:spcBef>
              <a:spcAft>
                <a:spcPct val="0"/>
              </a:spcAft>
              <a:defRPr sz="3200">
                <a:solidFill>
                  <a:schemeClr val="tx1"/>
                </a:solidFill>
                <a:latin typeface="Times New Roman" pitchFamily="18" charset="0"/>
              </a:defRPr>
            </a:lvl8pPr>
            <a:lvl9pPr marL="3886200" indent="-228600" defTabSz="920750" eaLnBrk="0" fontAlgn="base" hangingPunct="0">
              <a:spcBef>
                <a:spcPct val="0"/>
              </a:spcBef>
              <a:spcAft>
                <a:spcPct val="0"/>
              </a:spcAft>
              <a:defRPr sz="3200">
                <a:solidFill>
                  <a:schemeClr val="tx1"/>
                </a:solidFill>
                <a:latin typeface="Times New Roman" pitchFamily="18" charset="0"/>
              </a:defRPr>
            </a:lvl9pPr>
          </a:lstStyle>
          <a:p>
            <a:r>
              <a:rPr lang="en-US" sz="1400" smtClean="0"/>
              <a:t>doc.: IEEE 802.15-01/468r0</a:t>
            </a:r>
          </a:p>
        </p:txBody>
      </p:sp>
      <p:sp>
        <p:nvSpPr>
          <p:cNvPr id="13315" name="Rectangle 3"/>
          <p:cNvSpPr>
            <a:spLocks noGrp="1" noChangeArrowheads="1"/>
          </p:cNvSpPr>
          <p:nvPr>
            <p:ph type="dt" sz="quarter" idx="1"/>
          </p:nvPr>
        </p:nvSpPr>
        <p:spPr>
          <a:noFill/>
        </p:spPr>
        <p:txBody>
          <a:bodyPr/>
          <a:lstStyle>
            <a:lvl1pPr defTabSz="920750">
              <a:defRPr sz="3200">
                <a:solidFill>
                  <a:schemeClr val="tx1"/>
                </a:solidFill>
                <a:latin typeface="Times New Roman" pitchFamily="18" charset="0"/>
              </a:defRPr>
            </a:lvl1pPr>
            <a:lvl2pPr marL="742950" indent="-285750" defTabSz="920750">
              <a:defRPr sz="3200">
                <a:solidFill>
                  <a:schemeClr val="tx1"/>
                </a:solidFill>
                <a:latin typeface="Times New Roman" pitchFamily="18" charset="0"/>
              </a:defRPr>
            </a:lvl2pPr>
            <a:lvl3pPr marL="1143000" indent="-228600" defTabSz="920750">
              <a:defRPr sz="3200">
                <a:solidFill>
                  <a:schemeClr val="tx1"/>
                </a:solidFill>
                <a:latin typeface="Times New Roman" pitchFamily="18" charset="0"/>
              </a:defRPr>
            </a:lvl3pPr>
            <a:lvl4pPr marL="1600200" indent="-228600" defTabSz="920750">
              <a:defRPr sz="3200">
                <a:solidFill>
                  <a:schemeClr val="tx1"/>
                </a:solidFill>
                <a:latin typeface="Times New Roman" pitchFamily="18" charset="0"/>
              </a:defRPr>
            </a:lvl4pPr>
            <a:lvl5pPr marL="2057400" indent="-228600" defTabSz="920750">
              <a:defRPr sz="3200">
                <a:solidFill>
                  <a:schemeClr val="tx1"/>
                </a:solidFill>
                <a:latin typeface="Times New Roman" pitchFamily="18" charset="0"/>
              </a:defRPr>
            </a:lvl5pPr>
            <a:lvl6pPr marL="2514600" indent="-228600" defTabSz="920750" eaLnBrk="0" fontAlgn="base" hangingPunct="0">
              <a:spcBef>
                <a:spcPct val="0"/>
              </a:spcBef>
              <a:spcAft>
                <a:spcPct val="0"/>
              </a:spcAft>
              <a:defRPr sz="3200">
                <a:solidFill>
                  <a:schemeClr val="tx1"/>
                </a:solidFill>
                <a:latin typeface="Times New Roman" pitchFamily="18" charset="0"/>
              </a:defRPr>
            </a:lvl6pPr>
            <a:lvl7pPr marL="2971800" indent="-228600" defTabSz="920750" eaLnBrk="0" fontAlgn="base" hangingPunct="0">
              <a:spcBef>
                <a:spcPct val="0"/>
              </a:spcBef>
              <a:spcAft>
                <a:spcPct val="0"/>
              </a:spcAft>
              <a:defRPr sz="3200">
                <a:solidFill>
                  <a:schemeClr val="tx1"/>
                </a:solidFill>
                <a:latin typeface="Times New Roman" pitchFamily="18" charset="0"/>
              </a:defRPr>
            </a:lvl7pPr>
            <a:lvl8pPr marL="3429000" indent="-228600" defTabSz="920750" eaLnBrk="0" fontAlgn="base" hangingPunct="0">
              <a:spcBef>
                <a:spcPct val="0"/>
              </a:spcBef>
              <a:spcAft>
                <a:spcPct val="0"/>
              </a:spcAft>
              <a:defRPr sz="3200">
                <a:solidFill>
                  <a:schemeClr val="tx1"/>
                </a:solidFill>
                <a:latin typeface="Times New Roman" pitchFamily="18" charset="0"/>
              </a:defRPr>
            </a:lvl8pPr>
            <a:lvl9pPr marL="3886200" indent="-228600" defTabSz="92075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2001</a:t>
            </a:r>
          </a:p>
        </p:txBody>
      </p:sp>
      <p:sp>
        <p:nvSpPr>
          <p:cNvPr id="13316" name="Rectangle 6"/>
          <p:cNvSpPr>
            <a:spLocks noGrp="1" noChangeArrowheads="1"/>
          </p:cNvSpPr>
          <p:nvPr>
            <p:ph type="ftr" sz="quarter" idx="4"/>
          </p:nvPr>
        </p:nvSpPr>
        <p:spPr>
          <a:noFill/>
        </p:spPr>
        <p:txBody>
          <a:bodyPr/>
          <a:lstStyle>
            <a:lvl1pPr marL="342900" indent="-342900" defTabSz="920750">
              <a:defRPr sz="3200">
                <a:solidFill>
                  <a:schemeClr val="tx1"/>
                </a:solidFill>
                <a:latin typeface="Times New Roman" pitchFamily="18" charset="0"/>
              </a:defRPr>
            </a:lvl1pPr>
            <a:lvl2pPr marL="742950" indent="-285750" defTabSz="920750">
              <a:defRPr sz="3200">
                <a:solidFill>
                  <a:schemeClr val="tx1"/>
                </a:solidFill>
                <a:latin typeface="Times New Roman" pitchFamily="18" charset="0"/>
              </a:defRPr>
            </a:lvl2pPr>
            <a:lvl3pPr marL="1143000" indent="-228600" defTabSz="920750">
              <a:defRPr sz="3200">
                <a:solidFill>
                  <a:schemeClr val="tx1"/>
                </a:solidFill>
                <a:latin typeface="Times New Roman" pitchFamily="18" charset="0"/>
              </a:defRPr>
            </a:lvl3pPr>
            <a:lvl4pPr marL="1600200" indent="-228600" defTabSz="920750">
              <a:defRPr sz="3200">
                <a:solidFill>
                  <a:schemeClr val="tx1"/>
                </a:solidFill>
                <a:latin typeface="Times New Roman" pitchFamily="18" charset="0"/>
              </a:defRPr>
            </a:lvl4pPr>
            <a:lvl5pPr marL="450850" defTabSz="920750">
              <a:defRPr sz="3200">
                <a:solidFill>
                  <a:schemeClr val="tx1"/>
                </a:solidFill>
                <a:latin typeface="Times New Roman" pitchFamily="18" charset="0"/>
              </a:defRPr>
            </a:lvl5pPr>
            <a:lvl6pPr marL="908050" defTabSz="920750" eaLnBrk="0" fontAlgn="base" hangingPunct="0">
              <a:spcBef>
                <a:spcPct val="0"/>
              </a:spcBef>
              <a:spcAft>
                <a:spcPct val="0"/>
              </a:spcAft>
              <a:defRPr sz="3200">
                <a:solidFill>
                  <a:schemeClr val="tx1"/>
                </a:solidFill>
                <a:latin typeface="Times New Roman" pitchFamily="18" charset="0"/>
              </a:defRPr>
            </a:lvl6pPr>
            <a:lvl7pPr marL="1365250" defTabSz="920750" eaLnBrk="0" fontAlgn="base" hangingPunct="0">
              <a:spcBef>
                <a:spcPct val="0"/>
              </a:spcBef>
              <a:spcAft>
                <a:spcPct val="0"/>
              </a:spcAft>
              <a:defRPr sz="3200">
                <a:solidFill>
                  <a:schemeClr val="tx1"/>
                </a:solidFill>
                <a:latin typeface="Times New Roman" pitchFamily="18" charset="0"/>
              </a:defRPr>
            </a:lvl7pPr>
            <a:lvl8pPr marL="1822450" defTabSz="920750" eaLnBrk="0" fontAlgn="base" hangingPunct="0">
              <a:spcBef>
                <a:spcPct val="0"/>
              </a:spcBef>
              <a:spcAft>
                <a:spcPct val="0"/>
              </a:spcAft>
              <a:defRPr sz="3200">
                <a:solidFill>
                  <a:schemeClr val="tx1"/>
                </a:solidFill>
                <a:latin typeface="Times New Roman" pitchFamily="18" charset="0"/>
              </a:defRPr>
            </a:lvl8pPr>
            <a:lvl9pPr marL="2279650" defTabSz="920750" eaLnBrk="0" fontAlgn="base" hangingPunct="0">
              <a:spcBef>
                <a:spcPct val="0"/>
              </a:spcBef>
              <a:spcAft>
                <a:spcPct val="0"/>
              </a:spcAft>
              <a:defRPr sz="3200">
                <a:solidFill>
                  <a:schemeClr val="tx1"/>
                </a:solidFill>
                <a:latin typeface="Times New Roman" pitchFamily="18" charset="0"/>
              </a:defRPr>
            </a:lvl9pPr>
          </a:lstStyle>
          <a:p>
            <a:pPr lvl="4"/>
            <a:r>
              <a:rPr lang="en-US" sz="1200" smtClean="0"/>
              <a:t>Robert F. Heile</a:t>
            </a:r>
          </a:p>
        </p:txBody>
      </p:sp>
      <p:sp>
        <p:nvSpPr>
          <p:cNvPr id="13317" name="Rectangle 7"/>
          <p:cNvSpPr>
            <a:spLocks noGrp="1" noChangeArrowheads="1"/>
          </p:cNvSpPr>
          <p:nvPr>
            <p:ph type="sldNum" sz="quarter" idx="5"/>
          </p:nvPr>
        </p:nvSpPr>
        <p:spPr>
          <a:noFill/>
        </p:spPr>
        <p:txBody>
          <a:bodyPr/>
          <a:lstStyle>
            <a:lvl1pPr defTabSz="920750">
              <a:defRPr sz="3200">
                <a:solidFill>
                  <a:schemeClr val="tx1"/>
                </a:solidFill>
                <a:latin typeface="Times New Roman" pitchFamily="18" charset="0"/>
              </a:defRPr>
            </a:lvl1pPr>
            <a:lvl2pPr marL="742950" indent="-285750" defTabSz="920750">
              <a:defRPr sz="3200">
                <a:solidFill>
                  <a:schemeClr val="tx1"/>
                </a:solidFill>
                <a:latin typeface="Times New Roman" pitchFamily="18" charset="0"/>
              </a:defRPr>
            </a:lvl2pPr>
            <a:lvl3pPr marL="1143000" indent="-228600" defTabSz="920750">
              <a:defRPr sz="3200">
                <a:solidFill>
                  <a:schemeClr val="tx1"/>
                </a:solidFill>
                <a:latin typeface="Times New Roman" pitchFamily="18" charset="0"/>
              </a:defRPr>
            </a:lvl3pPr>
            <a:lvl4pPr marL="1600200" indent="-228600" defTabSz="920750">
              <a:defRPr sz="3200">
                <a:solidFill>
                  <a:schemeClr val="tx1"/>
                </a:solidFill>
                <a:latin typeface="Times New Roman" pitchFamily="18" charset="0"/>
              </a:defRPr>
            </a:lvl4pPr>
            <a:lvl5pPr marL="2057400" indent="-228600" defTabSz="920750">
              <a:defRPr sz="3200">
                <a:solidFill>
                  <a:schemeClr val="tx1"/>
                </a:solidFill>
                <a:latin typeface="Times New Roman" pitchFamily="18" charset="0"/>
              </a:defRPr>
            </a:lvl5pPr>
            <a:lvl6pPr marL="2514600" indent="-228600" defTabSz="920750" eaLnBrk="0" fontAlgn="base" hangingPunct="0">
              <a:spcBef>
                <a:spcPct val="0"/>
              </a:spcBef>
              <a:spcAft>
                <a:spcPct val="0"/>
              </a:spcAft>
              <a:defRPr sz="3200">
                <a:solidFill>
                  <a:schemeClr val="tx1"/>
                </a:solidFill>
                <a:latin typeface="Times New Roman" pitchFamily="18" charset="0"/>
              </a:defRPr>
            </a:lvl6pPr>
            <a:lvl7pPr marL="2971800" indent="-228600" defTabSz="920750" eaLnBrk="0" fontAlgn="base" hangingPunct="0">
              <a:spcBef>
                <a:spcPct val="0"/>
              </a:spcBef>
              <a:spcAft>
                <a:spcPct val="0"/>
              </a:spcAft>
              <a:defRPr sz="3200">
                <a:solidFill>
                  <a:schemeClr val="tx1"/>
                </a:solidFill>
                <a:latin typeface="Times New Roman" pitchFamily="18" charset="0"/>
              </a:defRPr>
            </a:lvl7pPr>
            <a:lvl8pPr marL="3429000" indent="-228600" defTabSz="920750" eaLnBrk="0" fontAlgn="base" hangingPunct="0">
              <a:spcBef>
                <a:spcPct val="0"/>
              </a:spcBef>
              <a:spcAft>
                <a:spcPct val="0"/>
              </a:spcAft>
              <a:defRPr sz="3200">
                <a:solidFill>
                  <a:schemeClr val="tx1"/>
                </a:solidFill>
                <a:latin typeface="Times New Roman" pitchFamily="18" charset="0"/>
              </a:defRPr>
            </a:lvl8pPr>
            <a:lvl9pPr marL="3886200" indent="-228600" defTabSz="920750" eaLnBrk="0" fontAlgn="base" hangingPunct="0">
              <a:spcBef>
                <a:spcPct val="0"/>
              </a:spcBef>
              <a:spcAft>
                <a:spcPct val="0"/>
              </a:spcAft>
              <a:defRPr sz="3200">
                <a:solidFill>
                  <a:schemeClr val="tx1"/>
                </a:solidFill>
                <a:latin typeface="Times New Roman" pitchFamily="18" charset="0"/>
              </a:defRPr>
            </a:lvl9pPr>
          </a:lstStyle>
          <a:p>
            <a:r>
              <a:rPr lang="en-US" sz="1200" smtClean="0"/>
              <a:t>Page </a:t>
            </a:r>
            <a:fld id="{8A6B568B-FBC3-4159-93D0-65406EB0E0CF}" type="slidenum">
              <a:rPr lang="en-US" sz="1200" smtClean="0"/>
              <a:pPr/>
              <a:t>1</a:t>
            </a:fld>
            <a:endParaRPr lang="en-US" sz="1200" smtClean="0"/>
          </a:p>
        </p:txBody>
      </p:sp>
      <p:sp>
        <p:nvSpPr>
          <p:cNvPr id="13318" name="Rectangle 2"/>
          <p:cNvSpPr>
            <a:spLocks noChangeArrowheads="1" noTextEdit="1"/>
          </p:cNvSpPr>
          <p:nvPr>
            <p:ph type="sldImg"/>
          </p:nvPr>
        </p:nvSpPr>
        <p:spPr>
          <a:xfrm>
            <a:off x="1150938" y="690563"/>
            <a:ext cx="4556125" cy="3417887"/>
          </a:xfrm>
          <a:ln/>
        </p:spPr>
      </p:sp>
      <p:sp>
        <p:nvSpPr>
          <p:cNvPr id="133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idx="4294967295"/>
          </p:nvPr>
        </p:nvSpPr>
        <p:spPr bwMode="auto">
          <a:xfrm>
            <a:off x="3429001" y="90981"/>
            <a:ext cx="2784475"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solidFill>
                  <a:schemeClr val="tx1"/>
                </a:solidFill>
                <a:latin typeface="Arial" charset="0"/>
              </a:rPr>
              <a:t>doc.: IEEE 802.15-&lt;doc#&gt;</a:t>
            </a:r>
          </a:p>
        </p:txBody>
      </p:sp>
      <p:sp>
        <p:nvSpPr>
          <p:cNvPr id="19459" name="Rectangle 3"/>
          <p:cNvSpPr>
            <a:spLocks noGrp="1" noChangeArrowheads="1"/>
          </p:cNvSpPr>
          <p:nvPr>
            <p:ph type="dt" sz="quarter"/>
          </p:nvPr>
        </p:nvSpPr>
        <p:spPr>
          <a:xfrm>
            <a:off x="646114" y="90981"/>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r>
              <a:rPr lang="en-GB" altLang="en-US" sz="1400" smtClean="0">
                <a:solidFill>
                  <a:schemeClr val="tx1"/>
                </a:solidFill>
                <a:latin typeface="Arial" charset="0"/>
                <a:ea typeface="Arial Unicode MS" pitchFamily="34" charset="-128"/>
                <a:cs typeface="Arial Unicode MS" pitchFamily="34" charset="-128"/>
              </a:rPr>
              <a:t>&lt;month year&gt;</a:t>
            </a:r>
          </a:p>
        </p:txBody>
      </p:sp>
      <p:sp>
        <p:nvSpPr>
          <p:cNvPr id="19460" name="Rectangle 6"/>
          <p:cNvSpPr>
            <a:spLocks noGrp="1" noChangeArrowheads="1"/>
          </p:cNvSpPr>
          <p:nvPr>
            <p:ph type="ftr" sz="quarter" idx="4294967295"/>
          </p:nvPr>
        </p:nvSpPr>
        <p:spPr bwMode="auto">
          <a:xfrm>
            <a:off x="3730625" y="8853290"/>
            <a:ext cx="2482850" cy="18466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rgbClr val="000000"/>
                </a:solidFill>
                <a:latin typeface="Times New Roman" pitchFamily="18" charset="0"/>
                <a:ea typeface="ＭＳ Ｐゴシック" charset="-128"/>
              </a:defRPr>
            </a:lvl1pPr>
            <a:lvl2pPr>
              <a:defRPr sz="1200">
                <a:solidFill>
                  <a:srgbClr val="000000"/>
                </a:solidFill>
                <a:latin typeface="Times New Roman" pitchFamily="18" charset="0"/>
                <a:ea typeface="ＭＳ Ｐゴシック" charset="-128"/>
              </a:defRPr>
            </a:lvl2pPr>
            <a:lvl3pPr>
              <a:defRPr sz="1200">
                <a:solidFill>
                  <a:srgbClr val="000000"/>
                </a:solidFill>
                <a:latin typeface="Times New Roman" pitchFamily="18" charset="0"/>
                <a:ea typeface="ＭＳ Ｐゴシック" charset="-128"/>
              </a:defRPr>
            </a:lvl3pPr>
            <a:lvl4pPr>
              <a:defRPr sz="1200">
                <a:solidFill>
                  <a:srgbClr val="000000"/>
                </a:solidFill>
                <a:latin typeface="Times New Roman" pitchFamily="18" charset="0"/>
                <a:ea typeface="ＭＳ Ｐゴシック" charset="-128"/>
              </a:defRPr>
            </a:lvl4pPr>
            <a:lvl5pPr>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ea typeface="ＭＳ Ｐゴシック" charset="-128"/>
              </a:defRPr>
            </a:lvl9pPr>
          </a:lstStyle>
          <a:p>
            <a:pPr lvl="4"/>
            <a:r>
              <a:rPr lang="en-GB" altLang="en-US">
                <a:solidFill>
                  <a:schemeClr val="tx1"/>
                </a:solidFill>
                <a:latin typeface="Arial" charset="0"/>
              </a:rPr>
              <a:t>&lt;author&gt;, &lt;company&gt;</a:t>
            </a:r>
          </a:p>
        </p:txBody>
      </p:sp>
      <p:sp>
        <p:nvSpPr>
          <p:cNvPr id="19461" name="Rectangle 7"/>
          <p:cNvSpPr>
            <a:spLocks noGrp="1" noChangeArrowheads="1"/>
          </p:cNvSpPr>
          <p:nvPr>
            <p:ph type="sldNum" sz="quarter"/>
          </p:nvPr>
        </p:nvSpPr>
        <p:spPr>
          <a:xfrm>
            <a:off x="2901951" y="8853290"/>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r>
              <a:rPr lang="en-GB" altLang="en-US" sz="2400">
                <a:solidFill>
                  <a:schemeClr val="tx1"/>
                </a:solidFill>
                <a:latin typeface="Arial" charset="0"/>
              </a:rPr>
              <a:t>Page </a:t>
            </a:r>
            <a:fld id="{2A68A34F-888A-4C7C-93F8-D51EF1F5951F}" type="slidenum">
              <a:rPr lang="en-GB" altLang="en-US" sz="2400">
                <a:solidFill>
                  <a:schemeClr val="tx1"/>
                </a:solidFill>
                <a:latin typeface="Arial" charset="0"/>
              </a:rPr>
              <a:pPr/>
              <a:t>25</a:t>
            </a:fld>
            <a:endParaRPr lang="en-GB" altLang="en-US" sz="2400">
              <a:solidFill>
                <a:schemeClr val="tx1"/>
              </a:solidFill>
              <a:latin typeface="Arial" charset="0"/>
            </a:endParaRPr>
          </a:p>
        </p:txBody>
      </p:sp>
      <p:sp>
        <p:nvSpPr>
          <p:cNvPr id="19462" name="Rectangle 2"/>
          <p:cNvSpPr>
            <a:spLocks noGrp="1" noRot="1" noChangeAspect="1" noChangeArrowheads="1" noTextEdit="1"/>
          </p:cNvSpPr>
          <p:nvPr>
            <p:ph type="sldImg"/>
          </p:nvPr>
        </p:nvSpPr>
        <p:spPr>
          <a:xfrm>
            <a:off x="1150938" y="690563"/>
            <a:ext cx="4556125" cy="3417887"/>
          </a:xfrm>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6"/>
          <p:cNvSpPr>
            <a:spLocks noGrp="1" noChangeArrowheads="1"/>
          </p:cNvSpPr>
          <p:nvPr>
            <p:ph type="sldNum" sz="quarter"/>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1pPr>
            <a:lvl2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2pPr>
            <a:lvl3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3pPr>
            <a:lvl4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4pPr>
            <a:lvl5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5pPr>
            <a:lvl6pPr marL="2481407"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6pPr>
            <a:lvl7pPr marL="2932572"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7pPr>
            <a:lvl8pPr marL="3383737"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8pPr>
            <a:lvl9pPr marL="3834902"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9pPr>
          </a:lstStyle>
          <a:p>
            <a:r>
              <a:rPr lang="en-US" sz="1200">
                <a:solidFill>
                  <a:srgbClr val="000000"/>
                </a:solidFill>
                <a:ea typeface="DejaVu Sans" charset="0"/>
                <a:cs typeface="DejaVu Sans" charset="0"/>
              </a:rPr>
              <a:t>Page </a:t>
            </a:r>
            <a:fld id="{96F8A8D2-12A9-4E3B-86B1-5BDDA7288895}" type="slidenum">
              <a:rPr lang="en-US" sz="1200">
                <a:solidFill>
                  <a:srgbClr val="000000"/>
                </a:solidFill>
                <a:ea typeface="DejaVu Sans" charset="0"/>
                <a:cs typeface="DejaVu Sans" charset="0"/>
              </a:rPr>
              <a:pPr/>
              <a:t>34</a:t>
            </a:fld>
            <a:endParaRPr lang="en-US" sz="1200">
              <a:solidFill>
                <a:srgbClr val="000000"/>
              </a:solidFill>
              <a:ea typeface="DejaVu Sans" charset="0"/>
              <a:cs typeface="DejaVu Sans" charset="0"/>
            </a:endParaRPr>
          </a:p>
        </p:txBody>
      </p:sp>
      <p:sp>
        <p:nvSpPr>
          <p:cNvPr id="11267" name="Rectangle 1"/>
          <p:cNvSpPr>
            <a:spLocks noChangeArrowheads="1" noTextEdit="1"/>
          </p:cNvSpPr>
          <p:nvPr>
            <p:ph type="sldImg"/>
          </p:nvPr>
        </p:nvSpPr>
        <p:spPr>
          <a:xfrm>
            <a:off x="1150938" y="690563"/>
            <a:ext cx="4556125" cy="3417887"/>
          </a:xfrm>
          <a:solidFill>
            <a:srgbClr val="FFFFFF"/>
          </a:solidFill>
          <a:ln>
            <a:solidFill>
              <a:srgbClr val="000000"/>
            </a:solidFill>
            <a:miter lim="800000"/>
            <a:headEnd/>
            <a:tailEnd/>
          </a:ln>
        </p:spPr>
      </p:sp>
      <p:sp>
        <p:nvSpPr>
          <p:cNvPr id="11268" name="Rectangle 2"/>
          <p:cNvSpPr>
            <a:spLocks noChangeArrowheads="1"/>
          </p:cNvSpPr>
          <p:nvPr>
            <p:ph type="body" idx="1"/>
          </p:nvPr>
        </p:nvSpPr>
        <p:spPr>
          <a:xfrm>
            <a:off x="913772" y="4343635"/>
            <a:ext cx="5030456" cy="411526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1154113" y="690563"/>
            <a:ext cx="4518025" cy="3387725"/>
          </a:xfrm>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mtClean="0">
              <a:latin typeface="Times New Roman" pitchFamily="18" charset="0"/>
            </a:endParaRPr>
          </a:p>
        </p:txBody>
      </p:sp>
      <p:sp>
        <p:nvSpPr>
          <p:cNvPr id="12292" name="Slide Number Placeholder 3"/>
          <p:cNvSpPr>
            <a:spLocks noGrp="1"/>
          </p:cNvSpPr>
          <p:nvPr>
            <p:ph type="sldNum" sz="quarter"/>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1pPr>
            <a:lvl2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2pPr>
            <a:lvl3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3pPr>
            <a:lvl4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4pPr>
            <a:lvl5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5pPr>
            <a:lvl6pPr marL="2481407"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6pPr>
            <a:lvl7pPr marL="2932572"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7pPr>
            <a:lvl8pPr marL="3383737"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8pPr>
            <a:lvl9pPr marL="3834902"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9pPr>
          </a:lstStyle>
          <a:p>
            <a:r>
              <a:rPr lang="en-US" sz="1200">
                <a:solidFill>
                  <a:srgbClr val="000000"/>
                </a:solidFill>
                <a:ea typeface="DejaVu Sans" charset="0"/>
                <a:cs typeface="DejaVu Sans" charset="0"/>
              </a:rPr>
              <a:t>Page </a:t>
            </a:r>
            <a:fld id="{E3106744-6890-47F5-859D-D621FAACB7CD}" type="slidenum">
              <a:rPr lang="en-US" sz="1200">
                <a:solidFill>
                  <a:srgbClr val="000000"/>
                </a:solidFill>
                <a:ea typeface="DejaVu Sans" charset="0"/>
                <a:cs typeface="DejaVu Sans" charset="0"/>
              </a:rPr>
              <a:pPr/>
              <a:t>36</a:t>
            </a:fld>
            <a:endParaRPr lang="en-US" sz="1200">
              <a:solidFill>
                <a:srgbClr val="000000"/>
              </a:solidFill>
              <a:ea typeface="DejaVu Sans" charset="0"/>
              <a:cs typeface="DejaVu Sans"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6"/>
          <p:cNvSpPr>
            <a:spLocks noGrp="1" noChangeArrowheads="1"/>
          </p:cNvSpPr>
          <p:nvPr>
            <p:ph type="sldNum" sz="quarter"/>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1pPr>
            <a:lvl2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2pPr>
            <a:lvl3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3pPr>
            <a:lvl4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4pPr>
            <a:lvl5pPr>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5pPr>
            <a:lvl6pPr marL="2481407"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6pPr>
            <a:lvl7pPr marL="2932572"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7pPr>
            <a:lvl8pPr marL="3383737"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8pPr>
            <a:lvl9pPr marL="3834902" indent="-225582" defTabSz="451165" eaLnBrk="0" fontAlgn="base" hangingPunct="0">
              <a:spcBef>
                <a:spcPct val="0"/>
              </a:spcBef>
              <a:spcAft>
                <a:spcPct val="0"/>
              </a:spcAft>
              <a:buClr>
                <a:srgbClr val="000000"/>
              </a:buClr>
              <a:buSzPct val="100000"/>
              <a:buFont typeface="Times New Roman" pitchFamily="18" charset="0"/>
              <a:tabLst>
                <a:tab pos="0" algn="l"/>
                <a:tab pos="451165" algn="l"/>
                <a:tab pos="902330" algn="l"/>
                <a:tab pos="1353495" algn="l"/>
                <a:tab pos="1804660" algn="l"/>
                <a:tab pos="2255825" algn="l"/>
                <a:tab pos="2706990" algn="l"/>
                <a:tab pos="3158155" algn="l"/>
                <a:tab pos="3609320" algn="l"/>
                <a:tab pos="4060485" algn="l"/>
                <a:tab pos="4511650" algn="l"/>
                <a:tab pos="4962815" algn="l"/>
                <a:tab pos="5413980" algn="l"/>
                <a:tab pos="5865144" algn="l"/>
                <a:tab pos="6316309" algn="l"/>
                <a:tab pos="6767474" algn="l"/>
                <a:tab pos="7218639" algn="l"/>
                <a:tab pos="7669804" algn="l"/>
                <a:tab pos="8120969" algn="l"/>
                <a:tab pos="8572134" algn="l"/>
                <a:tab pos="9023299" algn="l"/>
              </a:tabLst>
              <a:defRPr sz="2400">
                <a:solidFill>
                  <a:schemeClr val="bg1"/>
                </a:solidFill>
                <a:latin typeface="Times New Roman" pitchFamily="18" charset="0"/>
                <a:ea typeface="WenQuanYi Zen Hei" charset="0"/>
                <a:cs typeface="WenQuanYi Zen Hei" charset="0"/>
              </a:defRPr>
            </a:lvl9pPr>
          </a:lstStyle>
          <a:p>
            <a:r>
              <a:rPr lang="en-US" sz="1200">
                <a:solidFill>
                  <a:srgbClr val="000000"/>
                </a:solidFill>
                <a:ea typeface="DejaVu Sans" charset="0"/>
                <a:cs typeface="DejaVu Sans" charset="0"/>
              </a:rPr>
              <a:t>Page </a:t>
            </a:r>
            <a:fld id="{885D8E98-67B1-4152-AD6C-2CF69D33E35C}" type="slidenum">
              <a:rPr lang="en-US" sz="1200">
                <a:solidFill>
                  <a:srgbClr val="000000"/>
                </a:solidFill>
                <a:ea typeface="DejaVu Sans" charset="0"/>
                <a:cs typeface="DejaVu Sans" charset="0"/>
              </a:rPr>
              <a:pPr/>
              <a:t>37</a:t>
            </a:fld>
            <a:endParaRPr lang="en-US" sz="1200">
              <a:solidFill>
                <a:srgbClr val="000000"/>
              </a:solidFill>
              <a:ea typeface="DejaVu Sans" charset="0"/>
              <a:cs typeface="DejaVu Sans" charset="0"/>
            </a:endParaRPr>
          </a:p>
        </p:txBody>
      </p:sp>
      <p:sp>
        <p:nvSpPr>
          <p:cNvPr id="13315" name="Rectangle 1"/>
          <p:cNvSpPr>
            <a:spLocks noChangeArrowheads="1" noTextEdit="1"/>
          </p:cNvSpPr>
          <p:nvPr>
            <p:ph type="sldImg"/>
          </p:nvPr>
        </p:nvSpPr>
        <p:spPr>
          <a:xfrm>
            <a:off x="1150938" y="690563"/>
            <a:ext cx="4556125" cy="3417887"/>
          </a:xfrm>
          <a:solidFill>
            <a:srgbClr val="FFFFFF"/>
          </a:solidFill>
          <a:ln>
            <a:solidFill>
              <a:srgbClr val="000000"/>
            </a:solidFill>
            <a:miter lim="800000"/>
            <a:headEnd/>
            <a:tailEnd/>
          </a:ln>
        </p:spPr>
      </p:sp>
      <p:sp>
        <p:nvSpPr>
          <p:cNvPr id="13316" name="Rectangle 2"/>
          <p:cNvSpPr>
            <a:spLocks noChangeArrowheads="1"/>
          </p:cNvSpPr>
          <p:nvPr>
            <p:ph type="body" idx="1"/>
          </p:nvPr>
        </p:nvSpPr>
        <p:spPr>
          <a:xfrm>
            <a:off x="913772" y="4343635"/>
            <a:ext cx="5030456" cy="411526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41</a:t>
            </a:fld>
            <a:endParaRPr lang="en-US" altLang="ko-K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42</a:t>
            </a:fld>
            <a:endParaRPr lang="en-US" altLang="ko-K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43</a:t>
            </a:fld>
            <a:endParaRPr lang="en-US" altLang="ko-K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44</a:t>
            </a:fld>
            <a:endParaRPr lang="en-US" altLang="ko-K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45</a:t>
            </a:fld>
            <a:endParaRPr lang="en-US" altLang="ko-K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a:xfrm>
            <a:off x="646113" y="90944"/>
            <a:ext cx="2708275" cy="215444"/>
          </a:xfrm>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a:xfrm>
            <a:off x="3730625" y="8853488"/>
            <a:ext cx="2482850" cy="184666"/>
          </a:xfrm>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a:xfrm>
            <a:off x="2901950" y="8853488"/>
            <a:ext cx="792163" cy="184666"/>
          </a:xfrm>
        </p:spPr>
        <p:txBody>
          <a:bodyPr/>
          <a:lstStyle/>
          <a:p>
            <a:pPr>
              <a:defRPr/>
            </a:pPr>
            <a:r>
              <a:rPr lang="en-US" altLang="ko-KR" smtClean="0"/>
              <a:t>Page </a:t>
            </a:r>
            <a:fld id="{D9D5E8B8-2455-4602-8B1C-152953E2E95B}" type="slidenum">
              <a:rPr lang="en-US" altLang="ko-KR" smtClean="0"/>
              <a:pPr>
                <a:defRPr/>
              </a:pPr>
              <a:t>46</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20750">
              <a:defRPr sz="3200">
                <a:solidFill>
                  <a:schemeClr val="tx1"/>
                </a:solidFill>
                <a:latin typeface="Times New Roman" pitchFamily="18" charset="0"/>
              </a:defRPr>
            </a:lvl1pPr>
            <a:lvl2pPr marL="742950" indent="-285750" defTabSz="920750">
              <a:defRPr sz="3200">
                <a:solidFill>
                  <a:schemeClr val="tx1"/>
                </a:solidFill>
                <a:latin typeface="Times New Roman" pitchFamily="18" charset="0"/>
              </a:defRPr>
            </a:lvl2pPr>
            <a:lvl3pPr marL="1143000" indent="-228600" defTabSz="920750">
              <a:defRPr sz="3200">
                <a:solidFill>
                  <a:schemeClr val="tx1"/>
                </a:solidFill>
                <a:latin typeface="Times New Roman" pitchFamily="18" charset="0"/>
              </a:defRPr>
            </a:lvl3pPr>
            <a:lvl4pPr marL="1600200" indent="-228600" defTabSz="920750">
              <a:defRPr sz="3200">
                <a:solidFill>
                  <a:schemeClr val="tx1"/>
                </a:solidFill>
                <a:latin typeface="Times New Roman" pitchFamily="18" charset="0"/>
              </a:defRPr>
            </a:lvl4pPr>
            <a:lvl5pPr marL="2057400" indent="-228600" defTabSz="920750">
              <a:defRPr sz="3200">
                <a:solidFill>
                  <a:schemeClr val="tx1"/>
                </a:solidFill>
                <a:latin typeface="Times New Roman" pitchFamily="18" charset="0"/>
              </a:defRPr>
            </a:lvl5pPr>
            <a:lvl6pPr marL="2514600" indent="-228600" defTabSz="920750" eaLnBrk="0" fontAlgn="base" hangingPunct="0">
              <a:spcBef>
                <a:spcPct val="0"/>
              </a:spcBef>
              <a:spcAft>
                <a:spcPct val="0"/>
              </a:spcAft>
              <a:defRPr sz="3200">
                <a:solidFill>
                  <a:schemeClr val="tx1"/>
                </a:solidFill>
                <a:latin typeface="Times New Roman" pitchFamily="18" charset="0"/>
              </a:defRPr>
            </a:lvl6pPr>
            <a:lvl7pPr marL="2971800" indent="-228600" defTabSz="920750" eaLnBrk="0" fontAlgn="base" hangingPunct="0">
              <a:spcBef>
                <a:spcPct val="0"/>
              </a:spcBef>
              <a:spcAft>
                <a:spcPct val="0"/>
              </a:spcAft>
              <a:defRPr sz="3200">
                <a:solidFill>
                  <a:schemeClr val="tx1"/>
                </a:solidFill>
                <a:latin typeface="Times New Roman" pitchFamily="18" charset="0"/>
              </a:defRPr>
            </a:lvl7pPr>
            <a:lvl8pPr marL="3429000" indent="-228600" defTabSz="920750" eaLnBrk="0" fontAlgn="base" hangingPunct="0">
              <a:spcBef>
                <a:spcPct val="0"/>
              </a:spcBef>
              <a:spcAft>
                <a:spcPct val="0"/>
              </a:spcAft>
              <a:defRPr sz="3200">
                <a:solidFill>
                  <a:schemeClr val="tx1"/>
                </a:solidFill>
                <a:latin typeface="Times New Roman" pitchFamily="18" charset="0"/>
              </a:defRPr>
            </a:lvl8pPr>
            <a:lvl9pPr marL="3886200" indent="-228600" defTabSz="920750" eaLnBrk="0" fontAlgn="base" hangingPunct="0">
              <a:spcBef>
                <a:spcPct val="0"/>
              </a:spcBef>
              <a:spcAft>
                <a:spcPct val="0"/>
              </a:spcAft>
              <a:defRPr sz="3200">
                <a:solidFill>
                  <a:schemeClr val="tx1"/>
                </a:solidFill>
                <a:latin typeface="Times New Roman" pitchFamily="18" charset="0"/>
              </a:defRPr>
            </a:lvl9pPr>
          </a:lstStyle>
          <a:p>
            <a:r>
              <a:rPr lang="en-US" sz="1400" smtClean="0"/>
              <a:t>doc.: IEEE 802.15-01/468r0</a:t>
            </a:r>
          </a:p>
        </p:txBody>
      </p:sp>
      <p:sp>
        <p:nvSpPr>
          <p:cNvPr id="14339" name="Rectangle 3"/>
          <p:cNvSpPr>
            <a:spLocks noGrp="1" noChangeArrowheads="1"/>
          </p:cNvSpPr>
          <p:nvPr>
            <p:ph type="dt" sz="quarter" idx="1"/>
          </p:nvPr>
        </p:nvSpPr>
        <p:spPr>
          <a:noFill/>
        </p:spPr>
        <p:txBody>
          <a:bodyPr/>
          <a:lstStyle>
            <a:lvl1pPr defTabSz="920750">
              <a:defRPr sz="3200">
                <a:solidFill>
                  <a:schemeClr val="tx1"/>
                </a:solidFill>
                <a:latin typeface="Times New Roman" pitchFamily="18" charset="0"/>
              </a:defRPr>
            </a:lvl1pPr>
            <a:lvl2pPr marL="742950" indent="-285750" defTabSz="920750">
              <a:defRPr sz="3200">
                <a:solidFill>
                  <a:schemeClr val="tx1"/>
                </a:solidFill>
                <a:latin typeface="Times New Roman" pitchFamily="18" charset="0"/>
              </a:defRPr>
            </a:lvl2pPr>
            <a:lvl3pPr marL="1143000" indent="-228600" defTabSz="920750">
              <a:defRPr sz="3200">
                <a:solidFill>
                  <a:schemeClr val="tx1"/>
                </a:solidFill>
                <a:latin typeface="Times New Roman" pitchFamily="18" charset="0"/>
              </a:defRPr>
            </a:lvl3pPr>
            <a:lvl4pPr marL="1600200" indent="-228600" defTabSz="920750">
              <a:defRPr sz="3200">
                <a:solidFill>
                  <a:schemeClr val="tx1"/>
                </a:solidFill>
                <a:latin typeface="Times New Roman" pitchFamily="18" charset="0"/>
              </a:defRPr>
            </a:lvl4pPr>
            <a:lvl5pPr marL="2057400" indent="-228600" defTabSz="920750">
              <a:defRPr sz="3200">
                <a:solidFill>
                  <a:schemeClr val="tx1"/>
                </a:solidFill>
                <a:latin typeface="Times New Roman" pitchFamily="18" charset="0"/>
              </a:defRPr>
            </a:lvl5pPr>
            <a:lvl6pPr marL="2514600" indent="-228600" defTabSz="920750" eaLnBrk="0" fontAlgn="base" hangingPunct="0">
              <a:spcBef>
                <a:spcPct val="0"/>
              </a:spcBef>
              <a:spcAft>
                <a:spcPct val="0"/>
              </a:spcAft>
              <a:defRPr sz="3200">
                <a:solidFill>
                  <a:schemeClr val="tx1"/>
                </a:solidFill>
                <a:latin typeface="Times New Roman" pitchFamily="18" charset="0"/>
              </a:defRPr>
            </a:lvl6pPr>
            <a:lvl7pPr marL="2971800" indent="-228600" defTabSz="920750" eaLnBrk="0" fontAlgn="base" hangingPunct="0">
              <a:spcBef>
                <a:spcPct val="0"/>
              </a:spcBef>
              <a:spcAft>
                <a:spcPct val="0"/>
              </a:spcAft>
              <a:defRPr sz="3200">
                <a:solidFill>
                  <a:schemeClr val="tx1"/>
                </a:solidFill>
                <a:latin typeface="Times New Roman" pitchFamily="18" charset="0"/>
              </a:defRPr>
            </a:lvl7pPr>
            <a:lvl8pPr marL="3429000" indent="-228600" defTabSz="920750" eaLnBrk="0" fontAlgn="base" hangingPunct="0">
              <a:spcBef>
                <a:spcPct val="0"/>
              </a:spcBef>
              <a:spcAft>
                <a:spcPct val="0"/>
              </a:spcAft>
              <a:defRPr sz="3200">
                <a:solidFill>
                  <a:schemeClr val="tx1"/>
                </a:solidFill>
                <a:latin typeface="Times New Roman" pitchFamily="18" charset="0"/>
              </a:defRPr>
            </a:lvl8pPr>
            <a:lvl9pPr marL="3886200" indent="-228600" defTabSz="92075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2001</a:t>
            </a:r>
          </a:p>
        </p:txBody>
      </p:sp>
      <p:sp>
        <p:nvSpPr>
          <p:cNvPr id="14340" name="Rectangle 6"/>
          <p:cNvSpPr>
            <a:spLocks noGrp="1" noChangeArrowheads="1"/>
          </p:cNvSpPr>
          <p:nvPr>
            <p:ph type="ftr" sz="quarter" idx="4"/>
          </p:nvPr>
        </p:nvSpPr>
        <p:spPr>
          <a:noFill/>
        </p:spPr>
        <p:txBody>
          <a:bodyPr/>
          <a:lstStyle>
            <a:lvl1pPr marL="342900" indent="-342900" defTabSz="920750">
              <a:defRPr sz="3200">
                <a:solidFill>
                  <a:schemeClr val="tx1"/>
                </a:solidFill>
                <a:latin typeface="Times New Roman" pitchFamily="18" charset="0"/>
              </a:defRPr>
            </a:lvl1pPr>
            <a:lvl2pPr marL="742950" indent="-285750" defTabSz="920750">
              <a:defRPr sz="3200">
                <a:solidFill>
                  <a:schemeClr val="tx1"/>
                </a:solidFill>
                <a:latin typeface="Times New Roman" pitchFamily="18" charset="0"/>
              </a:defRPr>
            </a:lvl2pPr>
            <a:lvl3pPr marL="1143000" indent="-228600" defTabSz="920750">
              <a:defRPr sz="3200">
                <a:solidFill>
                  <a:schemeClr val="tx1"/>
                </a:solidFill>
                <a:latin typeface="Times New Roman" pitchFamily="18" charset="0"/>
              </a:defRPr>
            </a:lvl3pPr>
            <a:lvl4pPr marL="1600200" indent="-228600" defTabSz="920750">
              <a:defRPr sz="3200">
                <a:solidFill>
                  <a:schemeClr val="tx1"/>
                </a:solidFill>
                <a:latin typeface="Times New Roman" pitchFamily="18" charset="0"/>
              </a:defRPr>
            </a:lvl4pPr>
            <a:lvl5pPr marL="450850" defTabSz="920750">
              <a:defRPr sz="3200">
                <a:solidFill>
                  <a:schemeClr val="tx1"/>
                </a:solidFill>
                <a:latin typeface="Times New Roman" pitchFamily="18" charset="0"/>
              </a:defRPr>
            </a:lvl5pPr>
            <a:lvl6pPr marL="908050" defTabSz="920750" eaLnBrk="0" fontAlgn="base" hangingPunct="0">
              <a:spcBef>
                <a:spcPct val="0"/>
              </a:spcBef>
              <a:spcAft>
                <a:spcPct val="0"/>
              </a:spcAft>
              <a:defRPr sz="3200">
                <a:solidFill>
                  <a:schemeClr val="tx1"/>
                </a:solidFill>
                <a:latin typeface="Times New Roman" pitchFamily="18" charset="0"/>
              </a:defRPr>
            </a:lvl6pPr>
            <a:lvl7pPr marL="1365250" defTabSz="920750" eaLnBrk="0" fontAlgn="base" hangingPunct="0">
              <a:spcBef>
                <a:spcPct val="0"/>
              </a:spcBef>
              <a:spcAft>
                <a:spcPct val="0"/>
              </a:spcAft>
              <a:defRPr sz="3200">
                <a:solidFill>
                  <a:schemeClr val="tx1"/>
                </a:solidFill>
                <a:latin typeface="Times New Roman" pitchFamily="18" charset="0"/>
              </a:defRPr>
            </a:lvl7pPr>
            <a:lvl8pPr marL="1822450" defTabSz="920750" eaLnBrk="0" fontAlgn="base" hangingPunct="0">
              <a:spcBef>
                <a:spcPct val="0"/>
              </a:spcBef>
              <a:spcAft>
                <a:spcPct val="0"/>
              </a:spcAft>
              <a:defRPr sz="3200">
                <a:solidFill>
                  <a:schemeClr val="tx1"/>
                </a:solidFill>
                <a:latin typeface="Times New Roman" pitchFamily="18" charset="0"/>
              </a:defRPr>
            </a:lvl8pPr>
            <a:lvl9pPr marL="2279650" defTabSz="920750" eaLnBrk="0" fontAlgn="base" hangingPunct="0">
              <a:spcBef>
                <a:spcPct val="0"/>
              </a:spcBef>
              <a:spcAft>
                <a:spcPct val="0"/>
              </a:spcAft>
              <a:defRPr sz="3200">
                <a:solidFill>
                  <a:schemeClr val="tx1"/>
                </a:solidFill>
                <a:latin typeface="Times New Roman" pitchFamily="18" charset="0"/>
              </a:defRPr>
            </a:lvl9pPr>
          </a:lstStyle>
          <a:p>
            <a:pPr lvl="4"/>
            <a:r>
              <a:rPr lang="en-US" sz="1200" smtClean="0"/>
              <a:t>Robert F. Heile</a:t>
            </a:r>
          </a:p>
        </p:txBody>
      </p:sp>
      <p:sp>
        <p:nvSpPr>
          <p:cNvPr id="14341" name="Rectangle 7"/>
          <p:cNvSpPr>
            <a:spLocks noGrp="1" noChangeArrowheads="1"/>
          </p:cNvSpPr>
          <p:nvPr>
            <p:ph type="sldNum" sz="quarter" idx="5"/>
          </p:nvPr>
        </p:nvSpPr>
        <p:spPr>
          <a:noFill/>
        </p:spPr>
        <p:txBody>
          <a:bodyPr/>
          <a:lstStyle>
            <a:lvl1pPr defTabSz="920750">
              <a:defRPr sz="3200">
                <a:solidFill>
                  <a:schemeClr val="tx1"/>
                </a:solidFill>
                <a:latin typeface="Times New Roman" pitchFamily="18" charset="0"/>
              </a:defRPr>
            </a:lvl1pPr>
            <a:lvl2pPr marL="742950" indent="-285750" defTabSz="920750">
              <a:defRPr sz="3200">
                <a:solidFill>
                  <a:schemeClr val="tx1"/>
                </a:solidFill>
                <a:latin typeface="Times New Roman" pitchFamily="18" charset="0"/>
              </a:defRPr>
            </a:lvl2pPr>
            <a:lvl3pPr marL="1143000" indent="-228600" defTabSz="920750">
              <a:defRPr sz="3200">
                <a:solidFill>
                  <a:schemeClr val="tx1"/>
                </a:solidFill>
                <a:latin typeface="Times New Roman" pitchFamily="18" charset="0"/>
              </a:defRPr>
            </a:lvl3pPr>
            <a:lvl4pPr marL="1600200" indent="-228600" defTabSz="920750">
              <a:defRPr sz="3200">
                <a:solidFill>
                  <a:schemeClr val="tx1"/>
                </a:solidFill>
                <a:latin typeface="Times New Roman" pitchFamily="18" charset="0"/>
              </a:defRPr>
            </a:lvl4pPr>
            <a:lvl5pPr marL="2057400" indent="-228600" defTabSz="920750">
              <a:defRPr sz="3200">
                <a:solidFill>
                  <a:schemeClr val="tx1"/>
                </a:solidFill>
                <a:latin typeface="Times New Roman" pitchFamily="18" charset="0"/>
              </a:defRPr>
            </a:lvl5pPr>
            <a:lvl6pPr marL="2514600" indent="-228600" defTabSz="920750" eaLnBrk="0" fontAlgn="base" hangingPunct="0">
              <a:spcBef>
                <a:spcPct val="0"/>
              </a:spcBef>
              <a:spcAft>
                <a:spcPct val="0"/>
              </a:spcAft>
              <a:defRPr sz="3200">
                <a:solidFill>
                  <a:schemeClr val="tx1"/>
                </a:solidFill>
                <a:latin typeface="Times New Roman" pitchFamily="18" charset="0"/>
              </a:defRPr>
            </a:lvl6pPr>
            <a:lvl7pPr marL="2971800" indent="-228600" defTabSz="920750" eaLnBrk="0" fontAlgn="base" hangingPunct="0">
              <a:spcBef>
                <a:spcPct val="0"/>
              </a:spcBef>
              <a:spcAft>
                <a:spcPct val="0"/>
              </a:spcAft>
              <a:defRPr sz="3200">
                <a:solidFill>
                  <a:schemeClr val="tx1"/>
                </a:solidFill>
                <a:latin typeface="Times New Roman" pitchFamily="18" charset="0"/>
              </a:defRPr>
            </a:lvl7pPr>
            <a:lvl8pPr marL="3429000" indent="-228600" defTabSz="920750" eaLnBrk="0" fontAlgn="base" hangingPunct="0">
              <a:spcBef>
                <a:spcPct val="0"/>
              </a:spcBef>
              <a:spcAft>
                <a:spcPct val="0"/>
              </a:spcAft>
              <a:defRPr sz="3200">
                <a:solidFill>
                  <a:schemeClr val="tx1"/>
                </a:solidFill>
                <a:latin typeface="Times New Roman" pitchFamily="18" charset="0"/>
              </a:defRPr>
            </a:lvl8pPr>
            <a:lvl9pPr marL="3886200" indent="-228600" defTabSz="920750" eaLnBrk="0" fontAlgn="base" hangingPunct="0">
              <a:spcBef>
                <a:spcPct val="0"/>
              </a:spcBef>
              <a:spcAft>
                <a:spcPct val="0"/>
              </a:spcAft>
              <a:defRPr sz="3200">
                <a:solidFill>
                  <a:schemeClr val="tx1"/>
                </a:solidFill>
                <a:latin typeface="Times New Roman" pitchFamily="18" charset="0"/>
              </a:defRPr>
            </a:lvl9pPr>
          </a:lstStyle>
          <a:p>
            <a:r>
              <a:rPr lang="en-US" sz="1200" smtClean="0"/>
              <a:t>Page </a:t>
            </a:r>
            <a:fld id="{95C31781-8CE1-4BDE-ADFC-F7E3E55EC71E}" type="slidenum">
              <a:rPr lang="en-US" sz="1200" smtClean="0"/>
              <a:pPr/>
              <a:t>4</a:t>
            </a:fld>
            <a:endParaRPr lang="en-US" sz="1200" smtClean="0"/>
          </a:p>
        </p:txBody>
      </p:sp>
      <p:sp>
        <p:nvSpPr>
          <p:cNvPr id="14342" name="Rectangle 2"/>
          <p:cNvSpPr>
            <a:spLocks noChangeArrowheads="1" noTextEdit="1"/>
          </p:cNvSpPr>
          <p:nvPr>
            <p:ph type="sldImg"/>
          </p:nvPr>
        </p:nvSpPr>
        <p:spPr>
          <a:xfrm>
            <a:off x="1150938" y="690563"/>
            <a:ext cx="4556125" cy="3417887"/>
          </a:xfrm>
          <a:ln/>
        </p:spPr>
      </p:sp>
      <p:sp>
        <p:nvSpPr>
          <p:cNvPr id="143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1"/>
          <p:cNvSpPr>
            <a:spLocks noGrp="1" noChangeArrowheads="1"/>
          </p:cNvSpPr>
          <p:nvPr>
            <p:ph type="sldNum"/>
          </p:nvPr>
        </p:nvSpPr>
        <p:spPr>
          <a:xfrm>
            <a:off x="2901950" y="8853488"/>
            <a:ext cx="792163" cy="184666"/>
          </a:xfrm>
          <a:ln/>
        </p:spPr>
        <p:txBody>
          <a:bodyPr/>
          <a:lstStyle/>
          <a:p>
            <a:r>
              <a:rPr lang="en-US"/>
              <a:t>Page </a:t>
            </a:r>
            <a:fld id="{8EC27BD4-11D4-4A98-B990-BCC265183AF5}" type="slidenum">
              <a:rPr lang="en-US"/>
              <a:pPr/>
              <a:t>49</a:t>
            </a:fld>
            <a:endParaRPr lang="en-US"/>
          </a:p>
        </p:txBody>
      </p:sp>
      <p:sp>
        <p:nvSpPr>
          <p:cNvPr id="9217" name="Rectangle 1"/>
          <p:cNvSpPr txBox="1">
            <a:spLocks noChangeArrowheads="1"/>
          </p:cNvSpPr>
          <p:nvPr>
            <p:ph type="sldImg"/>
          </p:nvPr>
        </p:nvSpPr>
        <p:spPr bwMode="auto">
          <a:xfrm>
            <a:off x="1150938" y="690563"/>
            <a:ext cx="4556125" cy="34178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8" name="Rectangle 2"/>
          <p:cNvSpPr txBox="1">
            <a:spLocks noChangeArrowheads="1"/>
          </p:cNvSpPr>
          <p:nvPr>
            <p:ph type="body" idx="1"/>
          </p:nvPr>
        </p:nvSpPr>
        <p:spPr bwMode="auto">
          <a:xfrm>
            <a:off x="913772" y="4343635"/>
            <a:ext cx="5030456" cy="411526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1"/>
          <p:cNvSpPr>
            <a:spLocks noGrp="1" noChangeArrowheads="1"/>
          </p:cNvSpPr>
          <p:nvPr>
            <p:ph type="sldNum"/>
          </p:nvPr>
        </p:nvSpPr>
        <p:spPr>
          <a:xfrm>
            <a:off x="2901950" y="8853488"/>
            <a:ext cx="792163" cy="184666"/>
          </a:xfrm>
          <a:ln/>
        </p:spPr>
        <p:txBody>
          <a:bodyPr/>
          <a:lstStyle/>
          <a:p>
            <a:r>
              <a:rPr lang="en-US"/>
              <a:t>Page </a:t>
            </a:r>
            <a:fld id="{88A9EBA9-96F5-41EC-A504-EE3621BE2859}" type="slidenum">
              <a:rPr lang="en-US"/>
              <a:pPr/>
              <a:t>50</a:t>
            </a:fld>
            <a:endParaRPr lang="en-US"/>
          </a:p>
        </p:txBody>
      </p:sp>
      <p:sp>
        <p:nvSpPr>
          <p:cNvPr id="10241" name="Rectangle 1"/>
          <p:cNvSpPr txBox="1">
            <a:spLocks noChangeArrowheads="1"/>
          </p:cNvSpPr>
          <p:nvPr>
            <p:ph type="sldImg"/>
          </p:nvPr>
        </p:nvSpPr>
        <p:spPr bwMode="auto">
          <a:xfrm>
            <a:off x="1150938" y="690563"/>
            <a:ext cx="4552950" cy="34147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2" name="Rectangle 2"/>
          <p:cNvSpPr txBox="1">
            <a:spLocks noChangeArrowheads="1"/>
          </p:cNvSpPr>
          <p:nvPr>
            <p:ph type="body" idx="1"/>
          </p:nvPr>
        </p:nvSpPr>
        <p:spPr bwMode="auto">
          <a:xfrm>
            <a:off x="913772" y="4343636"/>
            <a:ext cx="5027316" cy="411214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1"/>
          <p:cNvSpPr>
            <a:spLocks noGrp="1" noChangeArrowheads="1"/>
          </p:cNvSpPr>
          <p:nvPr>
            <p:ph type="sldNum"/>
          </p:nvPr>
        </p:nvSpPr>
        <p:spPr>
          <a:xfrm>
            <a:off x="2901950" y="8853488"/>
            <a:ext cx="792163" cy="184666"/>
          </a:xfrm>
          <a:ln/>
        </p:spPr>
        <p:txBody>
          <a:bodyPr/>
          <a:lstStyle/>
          <a:p>
            <a:r>
              <a:rPr lang="en-US"/>
              <a:t>Page </a:t>
            </a:r>
            <a:fld id="{58A9367F-C787-4A62-AC0B-8E2A0E559782}" type="slidenum">
              <a:rPr lang="en-US"/>
              <a:pPr/>
              <a:t>51</a:t>
            </a:fld>
            <a:endParaRPr lang="en-US"/>
          </a:p>
        </p:txBody>
      </p:sp>
      <p:sp>
        <p:nvSpPr>
          <p:cNvPr id="11265" name="Rectangle 1"/>
          <p:cNvSpPr txBox="1">
            <a:spLocks noChangeArrowheads="1"/>
          </p:cNvSpPr>
          <p:nvPr>
            <p:ph type="sldImg"/>
          </p:nvPr>
        </p:nvSpPr>
        <p:spPr bwMode="auto">
          <a:xfrm>
            <a:off x="1150938" y="690563"/>
            <a:ext cx="4552950" cy="34147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p:cNvSpPr txBox="1">
            <a:spLocks noChangeArrowheads="1"/>
          </p:cNvSpPr>
          <p:nvPr>
            <p:ph type="body" idx="1"/>
          </p:nvPr>
        </p:nvSpPr>
        <p:spPr bwMode="auto">
          <a:xfrm>
            <a:off x="913772" y="4343636"/>
            <a:ext cx="5027316" cy="411214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1"/>
          <p:cNvSpPr>
            <a:spLocks noGrp="1" noChangeArrowheads="1"/>
          </p:cNvSpPr>
          <p:nvPr>
            <p:ph type="sldNum"/>
          </p:nvPr>
        </p:nvSpPr>
        <p:spPr>
          <a:xfrm>
            <a:off x="2901950" y="8853488"/>
            <a:ext cx="792163" cy="184666"/>
          </a:xfrm>
          <a:ln/>
        </p:spPr>
        <p:txBody>
          <a:bodyPr/>
          <a:lstStyle/>
          <a:p>
            <a:r>
              <a:rPr lang="en-US"/>
              <a:t>Page </a:t>
            </a:r>
            <a:fld id="{AEA61E24-CCD3-4419-8B2F-2C48E4F35261}" type="slidenum">
              <a:rPr lang="en-US"/>
              <a:pPr/>
              <a:t>52</a:t>
            </a:fld>
            <a:endParaRPr lang="en-US"/>
          </a:p>
        </p:txBody>
      </p:sp>
      <p:sp>
        <p:nvSpPr>
          <p:cNvPr id="12289" name="Rectangle 1"/>
          <p:cNvSpPr txBox="1">
            <a:spLocks noChangeArrowheads="1"/>
          </p:cNvSpPr>
          <p:nvPr>
            <p:ph type="sldImg"/>
          </p:nvPr>
        </p:nvSpPr>
        <p:spPr bwMode="auto">
          <a:xfrm>
            <a:off x="1150938" y="690563"/>
            <a:ext cx="4552950" cy="34147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0" name="Rectangle 2"/>
          <p:cNvSpPr txBox="1">
            <a:spLocks noChangeArrowheads="1"/>
          </p:cNvSpPr>
          <p:nvPr>
            <p:ph type="body" idx="1"/>
          </p:nvPr>
        </p:nvSpPr>
        <p:spPr bwMode="auto">
          <a:xfrm>
            <a:off x="913772" y="4343636"/>
            <a:ext cx="5027316" cy="411214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31"/>
          <p:cNvSpPr>
            <a:spLocks noGrp="1" noChangeArrowheads="1"/>
          </p:cNvSpPr>
          <p:nvPr>
            <p:ph type="sldNum"/>
          </p:nvPr>
        </p:nvSpPr>
        <p:spPr>
          <a:xfrm>
            <a:off x="2901950" y="8853488"/>
            <a:ext cx="792163" cy="184666"/>
          </a:xfrm>
          <a:ln/>
        </p:spPr>
        <p:txBody>
          <a:bodyPr/>
          <a:lstStyle/>
          <a:p>
            <a:r>
              <a:rPr lang="en-US"/>
              <a:t>Page </a:t>
            </a:r>
            <a:fld id="{8EC27BD4-11D4-4A98-B990-BCC265183AF5}" type="slidenum">
              <a:rPr lang="en-US"/>
              <a:pPr/>
              <a:t>53</a:t>
            </a:fld>
            <a:endParaRPr lang="en-US"/>
          </a:p>
        </p:txBody>
      </p:sp>
      <p:sp>
        <p:nvSpPr>
          <p:cNvPr id="9217" name="Rectangle 1"/>
          <p:cNvSpPr txBox="1">
            <a:spLocks noChangeArrowheads="1"/>
          </p:cNvSpPr>
          <p:nvPr>
            <p:ph type="sldImg"/>
          </p:nvPr>
        </p:nvSpPr>
        <p:spPr bwMode="auto">
          <a:xfrm>
            <a:off x="1150938" y="690563"/>
            <a:ext cx="4556125" cy="34178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8" name="Rectangle 2"/>
          <p:cNvSpPr txBox="1">
            <a:spLocks noChangeArrowheads="1"/>
          </p:cNvSpPr>
          <p:nvPr>
            <p:ph type="body" idx="1"/>
          </p:nvPr>
        </p:nvSpPr>
        <p:spPr bwMode="auto">
          <a:xfrm>
            <a:off x="913772" y="4343635"/>
            <a:ext cx="5030456" cy="411526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82B80D4-C99F-44CA-B2B2-DDB0330CEC6C}" type="slidenum">
              <a:rPr lang="en-US" sz="2400" smtClean="0">
                <a:solidFill>
                  <a:srgbClr val="000000"/>
                </a:solidFill>
              </a:rPr>
              <a:pPr eaLnBrk="1" hangingPunct="1">
                <a:defRPr/>
              </a:pPr>
              <a:t>54</a:t>
            </a:fld>
            <a:endParaRPr lang="en-US" sz="2400" smtClean="0">
              <a:solidFill>
                <a:srgbClr val="000000"/>
              </a:solidFill>
            </a:endParaRPr>
          </a:p>
        </p:txBody>
      </p:sp>
      <p:sp>
        <p:nvSpPr>
          <p:cNvPr id="22529"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43791DF6-9697-4D35-A85E-5098A2715F66}" type="slidenum">
              <a:rPr lang="en-US" smtClean="0">
                <a:solidFill>
                  <a:srgbClr val="000000"/>
                </a:solidFill>
              </a:rPr>
              <a:pPr algn="r" eaLnBrk="1" hangingPunct="1">
                <a:buSzPct val="100000"/>
                <a:defRPr/>
              </a:pPr>
              <a:t>54</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54113" y="692150"/>
            <a:ext cx="4554537" cy="3414713"/>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A0C2B836-675C-4801-87E9-767A8FCA1A4D}" type="slidenum">
              <a:rPr lang="en-US" sz="2400" smtClean="0">
                <a:solidFill>
                  <a:srgbClr val="000000"/>
                </a:solidFill>
              </a:rPr>
              <a:pPr eaLnBrk="1" hangingPunct="1">
                <a:defRPr/>
              </a:pPr>
              <a:t>55</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0CAF1C33-7C77-4CE8-91AD-498DCA936C17}" type="slidenum">
              <a:rPr lang="en-US" smtClean="0">
                <a:solidFill>
                  <a:srgbClr val="000000"/>
                </a:solidFill>
              </a:rPr>
              <a:pPr algn="r" eaLnBrk="1" hangingPunct="1">
                <a:buSzPct val="100000"/>
                <a:defRPr/>
              </a:pPr>
              <a:t>55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54113" y="692150"/>
            <a:ext cx="4554537" cy="3414713"/>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E7B3C359-BBD1-4FA5-9CAA-211798C7412D}" type="slidenum">
              <a:rPr lang="en-US" sz="2400" smtClean="0">
                <a:solidFill>
                  <a:srgbClr val="000000"/>
                </a:solidFill>
              </a:rPr>
              <a:pPr eaLnBrk="1" hangingPunct="1">
                <a:defRPr/>
              </a:pPr>
              <a:t>56</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AA2FC197-B138-4F8C-A9B0-36EB94710E3E}" type="slidenum">
              <a:rPr lang="en-US" smtClean="0">
                <a:solidFill>
                  <a:srgbClr val="000000"/>
                </a:solidFill>
              </a:rPr>
              <a:pPr algn="r" eaLnBrk="1" hangingPunct="1">
                <a:buSzPct val="100000"/>
                <a:defRPr/>
              </a:pPr>
              <a:t>56</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54113" y="692150"/>
            <a:ext cx="4554537" cy="3414713"/>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C3123BD-0569-452E-87B5-D6BE26713F4B}" type="slidenum">
              <a:rPr lang="en-US" sz="2400" smtClean="0">
                <a:solidFill>
                  <a:srgbClr val="000000"/>
                </a:solidFill>
              </a:rPr>
              <a:pPr eaLnBrk="1" hangingPunct="1">
                <a:defRPr/>
              </a:pPr>
              <a:t>57</a:t>
            </a:fld>
            <a:endParaRPr lang="en-US" sz="2400" smtClean="0">
              <a:solidFill>
                <a:srgbClr val="000000"/>
              </a:solidFill>
            </a:endParaRPr>
          </a:p>
        </p:txBody>
      </p:sp>
      <p:sp>
        <p:nvSpPr>
          <p:cNvPr id="26625" name="Text Box 1"/>
          <p:cNvSpPr txBox="1">
            <a:spLocks noChangeArrowheads="1"/>
          </p:cNvSpPr>
          <p:nvPr/>
        </p:nvSpPr>
        <p:spPr bwMode="auto">
          <a:xfrm>
            <a:off x="646114" y="9098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1" y="8851719"/>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0865C1CD-D857-471F-A279-D8097966F8BB}" type="slidenum">
              <a:rPr lang="en-US" smtClean="0">
                <a:solidFill>
                  <a:srgbClr val="000000"/>
                </a:solidFill>
              </a:rPr>
              <a:pPr algn="r" eaLnBrk="1" hangingPunct="1">
                <a:buSzPct val="100000"/>
                <a:defRPr/>
              </a:pPr>
              <a:t>57</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54113" y="692150"/>
            <a:ext cx="4554537" cy="3414713"/>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43361"/>
            <a:ext cx="5022850" cy="410765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1129"/>
            <a:ext cx="278370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46863" y="91129"/>
            <a:ext cx="2706775"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30451" y="8853069"/>
            <a:ext cx="2482257"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01462" y="8853070"/>
            <a:ext cx="792878" cy="184666"/>
          </a:xfrm>
          <a:prstGeom prst="rect">
            <a:avLst/>
          </a:prstGeom>
          <a:ln/>
        </p:spPr>
        <p:txBody>
          <a:bodyPr/>
          <a:lstStyle/>
          <a:p>
            <a:r>
              <a:rPr lang="en-US" altLang="ja-JP" dirty="0"/>
              <a:t>Page </a:t>
            </a:r>
            <a:fld id="{77570724-D4C2-4805-9F96-77169DE31113}" type="slidenum">
              <a:rPr lang="en-US" altLang="ja-JP"/>
              <a:pPr/>
              <a:t>60</a:t>
            </a:fld>
            <a:endParaRPr lang="en-US" altLang="ja-JP" dirty="0"/>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a:xfrm>
            <a:off x="913773" y="4343635"/>
            <a:ext cx="5030456" cy="4115269"/>
          </a:xfrm>
          <a:prstGeom prst="rect">
            <a:avLst/>
          </a:prstGeo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xfrm>
            <a:off x="646113" y="90944"/>
            <a:ext cx="2708275" cy="215444"/>
          </a:xfrm>
          <a:noFill/>
        </p:spPr>
        <p:txBody>
          <a:bodyPr/>
          <a:lstStyle/>
          <a:p>
            <a:fld id="{91A50483-FDFF-4FFA-89C2-97FF8099CDCB}" type="datetime6">
              <a:rPr lang="en-US" smtClean="0"/>
              <a:pPr/>
              <a:t>November 13</a:t>
            </a:fld>
            <a:endParaRPr lang="en-US" smtClean="0"/>
          </a:p>
        </p:txBody>
      </p:sp>
      <p:sp>
        <p:nvSpPr>
          <p:cNvPr id="5123" name="Rectangle 7"/>
          <p:cNvSpPr>
            <a:spLocks noGrp="1" noChangeArrowheads="1"/>
          </p:cNvSpPr>
          <p:nvPr>
            <p:ph type="sldNum" sz="quarter" idx="5"/>
          </p:nvPr>
        </p:nvSpPr>
        <p:spPr>
          <a:xfrm>
            <a:off x="2901950" y="8853488"/>
            <a:ext cx="792163" cy="184666"/>
          </a:xfrm>
          <a:noFill/>
        </p:spPr>
        <p:txBody>
          <a:bodyPr/>
          <a:lstStyle/>
          <a:p>
            <a:r>
              <a:rPr lang="en-US" smtClean="0"/>
              <a:t>Page </a:t>
            </a:r>
            <a:fld id="{12A1A2C6-7416-4FDD-8430-BECB5ECAC2FB}" type="slidenum">
              <a:rPr lang="en-US" smtClean="0"/>
              <a:pPr/>
              <a:t>10</a:t>
            </a:fld>
            <a:endParaRPr lang="en-US" smtClean="0"/>
          </a:p>
        </p:txBody>
      </p:sp>
      <p:sp>
        <p:nvSpPr>
          <p:cNvPr id="5124" name="Rectangle 2"/>
          <p:cNvSpPr>
            <a:spLocks noGrp="1" noRot="1" noChangeAspect="1" noChangeArrowheads="1" noTextEdit="1"/>
          </p:cNvSpPr>
          <p:nvPr>
            <p:ph type="sldImg"/>
          </p:nvPr>
        </p:nvSpPr>
        <p:spPr>
          <a:xfrm>
            <a:off x="1150938" y="690563"/>
            <a:ext cx="4556125" cy="3417887"/>
          </a:xfrm>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0938" y="690563"/>
            <a:ext cx="4556125" cy="3417887"/>
          </a:xfrm>
        </p:spPr>
      </p:sp>
      <p:sp>
        <p:nvSpPr>
          <p:cNvPr id="3" name="Notizenplatzhalter 2"/>
          <p:cNvSpPr>
            <a:spLocks noGrp="1"/>
          </p:cNvSpPr>
          <p:nvPr>
            <p:ph type="body" idx="1"/>
          </p:nvPr>
        </p:nvSpPr>
        <p:spPr/>
        <p:txBody>
          <a:bodyPr>
            <a:normAutofit/>
          </a:bodyPr>
          <a:lstStyle/>
          <a:p>
            <a:endParaRPr lang="de-DE" dirty="0"/>
          </a:p>
        </p:txBody>
      </p:sp>
      <p:sp>
        <p:nvSpPr>
          <p:cNvPr id="4" name="Kopfzeilenplatzhalter 3"/>
          <p:cNvSpPr>
            <a:spLocks noGrp="1"/>
          </p:cNvSpPr>
          <p:nvPr>
            <p:ph type="hdr" sz="quarter" idx="10"/>
          </p:nvPr>
        </p:nvSpPr>
        <p:spPr>
          <a:xfrm>
            <a:off x="3429000" y="90944"/>
            <a:ext cx="2784475" cy="215444"/>
          </a:xfrm>
        </p:spPr>
        <p:txBody>
          <a:bodyPr/>
          <a:lstStyle/>
          <a:p>
            <a:pPr>
              <a:defRPr/>
            </a:pPr>
            <a:r>
              <a:rPr lang="en-US" smtClean="0"/>
              <a:t>doc.: IEEE 802.15-&lt;doc#&gt;</a:t>
            </a:r>
            <a:endParaRPr lang="en-US"/>
          </a:p>
        </p:txBody>
      </p:sp>
      <p:sp>
        <p:nvSpPr>
          <p:cNvPr id="5" name="Datumsplatzhalter 4"/>
          <p:cNvSpPr>
            <a:spLocks noGrp="1"/>
          </p:cNvSpPr>
          <p:nvPr>
            <p:ph type="dt" idx="11"/>
          </p:nvPr>
        </p:nvSpPr>
        <p:spPr>
          <a:xfrm>
            <a:off x="646113" y="90944"/>
            <a:ext cx="2708275" cy="215444"/>
          </a:xfrm>
        </p:spPr>
        <p:txBody>
          <a:bodyPr/>
          <a:lstStyle/>
          <a:p>
            <a:pPr>
              <a:defRPr/>
            </a:pPr>
            <a:r>
              <a:rPr lang="en-US" smtClean="0"/>
              <a:t>&lt;month year&gt;</a:t>
            </a:r>
            <a:endParaRPr lang="en-US"/>
          </a:p>
        </p:txBody>
      </p:sp>
      <p:sp>
        <p:nvSpPr>
          <p:cNvPr id="6" name="Fußzeilenplatzhalter 5"/>
          <p:cNvSpPr>
            <a:spLocks noGrp="1"/>
          </p:cNvSpPr>
          <p:nvPr>
            <p:ph type="ftr" sz="quarter" idx="12"/>
          </p:nvPr>
        </p:nvSpPr>
        <p:spPr>
          <a:xfrm>
            <a:off x="3730625" y="8853488"/>
            <a:ext cx="2482850" cy="184666"/>
          </a:xfrm>
        </p:spPr>
        <p:txBody>
          <a:bodyPr/>
          <a:lstStyle/>
          <a:p>
            <a:pPr lvl="4">
              <a:defRPr/>
            </a:pPr>
            <a:r>
              <a:rPr lang="en-US" smtClean="0"/>
              <a:t>&lt;author&gt;, &lt;company&gt;</a:t>
            </a:r>
            <a:endParaRPr lang="en-US"/>
          </a:p>
        </p:txBody>
      </p:sp>
      <p:sp>
        <p:nvSpPr>
          <p:cNvPr id="7" name="Foliennummernplatzhalter 6"/>
          <p:cNvSpPr>
            <a:spLocks noGrp="1"/>
          </p:cNvSpPr>
          <p:nvPr>
            <p:ph type="sldNum" sz="quarter" idx="13"/>
          </p:nvPr>
        </p:nvSpPr>
        <p:spPr>
          <a:xfrm>
            <a:off x="2901950" y="8853488"/>
            <a:ext cx="792163" cy="184666"/>
          </a:xfrm>
        </p:spPr>
        <p:txBody>
          <a:bodyPr/>
          <a:lstStyle/>
          <a:p>
            <a:pPr>
              <a:defRPr/>
            </a:pPr>
            <a:r>
              <a:rPr lang="en-US" smtClean="0"/>
              <a:t>Page </a:t>
            </a:r>
            <a:fld id="{653F7E22-F541-4087-8CD9-D474737C85A5}" type="slidenum">
              <a:rPr lang="en-US" smtClean="0"/>
              <a:pPr>
                <a:defRPr/>
              </a:pPr>
              <a:t>68</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0938" y="690563"/>
            <a:ext cx="4556125" cy="3417887"/>
          </a:xfrm>
        </p:spPr>
      </p:sp>
      <p:sp>
        <p:nvSpPr>
          <p:cNvPr id="3" name="Notizenplatzhalter 2"/>
          <p:cNvSpPr>
            <a:spLocks noGrp="1"/>
          </p:cNvSpPr>
          <p:nvPr>
            <p:ph type="body" idx="1"/>
          </p:nvPr>
        </p:nvSpPr>
        <p:spPr/>
        <p:txBody>
          <a:bodyPr>
            <a:normAutofit/>
          </a:bodyPr>
          <a:lstStyle/>
          <a:p>
            <a:endParaRPr lang="de-DE" dirty="0"/>
          </a:p>
        </p:txBody>
      </p:sp>
      <p:sp>
        <p:nvSpPr>
          <p:cNvPr id="4" name="Kopfzeilenplatzhalter 3"/>
          <p:cNvSpPr>
            <a:spLocks noGrp="1"/>
          </p:cNvSpPr>
          <p:nvPr>
            <p:ph type="hdr" sz="quarter" idx="10"/>
          </p:nvPr>
        </p:nvSpPr>
        <p:spPr>
          <a:xfrm>
            <a:off x="3429000" y="90944"/>
            <a:ext cx="2784475" cy="215444"/>
          </a:xfrm>
        </p:spPr>
        <p:txBody>
          <a:bodyPr/>
          <a:lstStyle/>
          <a:p>
            <a:pPr>
              <a:defRPr/>
            </a:pPr>
            <a:r>
              <a:rPr lang="en-US" smtClean="0"/>
              <a:t>doc.: IEEE 802.15-&lt;doc#&gt;</a:t>
            </a:r>
            <a:endParaRPr lang="en-US"/>
          </a:p>
        </p:txBody>
      </p:sp>
      <p:sp>
        <p:nvSpPr>
          <p:cNvPr id="5" name="Datumsplatzhalter 4"/>
          <p:cNvSpPr>
            <a:spLocks noGrp="1"/>
          </p:cNvSpPr>
          <p:nvPr>
            <p:ph type="dt" idx="11"/>
          </p:nvPr>
        </p:nvSpPr>
        <p:spPr>
          <a:xfrm>
            <a:off x="646113" y="90944"/>
            <a:ext cx="2708275" cy="215444"/>
          </a:xfrm>
        </p:spPr>
        <p:txBody>
          <a:bodyPr/>
          <a:lstStyle/>
          <a:p>
            <a:pPr>
              <a:defRPr/>
            </a:pPr>
            <a:r>
              <a:rPr lang="en-US" smtClean="0"/>
              <a:t>&lt;month year&gt;</a:t>
            </a:r>
            <a:endParaRPr lang="en-US"/>
          </a:p>
        </p:txBody>
      </p:sp>
      <p:sp>
        <p:nvSpPr>
          <p:cNvPr id="6" name="Fußzeilenplatzhalter 5"/>
          <p:cNvSpPr>
            <a:spLocks noGrp="1"/>
          </p:cNvSpPr>
          <p:nvPr>
            <p:ph type="ftr" sz="quarter" idx="12"/>
          </p:nvPr>
        </p:nvSpPr>
        <p:spPr>
          <a:xfrm>
            <a:off x="3730625" y="8853488"/>
            <a:ext cx="2482850" cy="184666"/>
          </a:xfrm>
        </p:spPr>
        <p:txBody>
          <a:bodyPr/>
          <a:lstStyle/>
          <a:p>
            <a:pPr lvl="4">
              <a:defRPr/>
            </a:pPr>
            <a:r>
              <a:rPr lang="en-US" smtClean="0"/>
              <a:t>&lt;author&gt;, &lt;company&gt;</a:t>
            </a:r>
            <a:endParaRPr lang="en-US"/>
          </a:p>
        </p:txBody>
      </p:sp>
      <p:sp>
        <p:nvSpPr>
          <p:cNvPr id="7" name="Foliennummernplatzhalter 6"/>
          <p:cNvSpPr>
            <a:spLocks noGrp="1"/>
          </p:cNvSpPr>
          <p:nvPr>
            <p:ph type="sldNum" sz="quarter" idx="13"/>
          </p:nvPr>
        </p:nvSpPr>
        <p:spPr>
          <a:xfrm>
            <a:off x="2901950" y="8853488"/>
            <a:ext cx="792163" cy="184666"/>
          </a:xfrm>
        </p:spPr>
        <p:txBody>
          <a:bodyPr/>
          <a:lstStyle/>
          <a:p>
            <a:pPr>
              <a:defRPr/>
            </a:pPr>
            <a:r>
              <a:rPr lang="en-US" smtClean="0"/>
              <a:t>Page </a:t>
            </a:r>
            <a:fld id="{653F7E22-F541-4087-8CD9-D474737C85A5}" type="slidenum">
              <a:rPr lang="en-US" smtClean="0"/>
              <a:pPr>
                <a:defRPr/>
              </a:pPr>
              <a:t>69</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944"/>
            <a:ext cx="2784475" cy="215444"/>
          </a:xfrm>
          <a:ln/>
        </p:spPr>
        <p:txBody>
          <a:bodyPr/>
          <a:lstStyle/>
          <a:p>
            <a:r>
              <a:rPr lang="en-US"/>
              <a:t>doc.: IEEE 802.15-&lt;doc#&gt;</a:t>
            </a:r>
          </a:p>
        </p:txBody>
      </p:sp>
      <p:sp>
        <p:nvSpPr>
          <p:cNvPr id="5" name="Rectangle 3"/>
          <p:cNvSpPr>
            <a:spLocks noGrp="1" noChangeArrowheads="1"/>
          </p:cNvSpPr>
          <p:nvPr>
            <p:ph type="dt" idx="1"/>
          </p:nvPr>
        </p:nvSpPr>
        <p:spPr>
          <a:xfrm>
            <a:off x="646113" y="90944"/>
            <a:ext cx="2708275" cy="215444"/>
          </a:xfrm>
          <a:ln/>
        </p:spPr>
        <p:txBody>
          <a:bodyPr/>
          <a:lstStyle/>
          <a:p>
            <a:r>
              <a:rPr lang="en-US"/>
              <a:t>&lt;month year&gt;</a:t>
            </a:r>
          </a:p>
        </p:txBody>
      </p:sp>
      <p:sp>
        <p:nvSpPr>
          <p:cNvPr id="6" name="Rectangle 6"/>
          <p:cNvSpPr>
            <a:spLocks noGrp="1" noChangeArrowheads="1"/>
          </p:cNvSpPr>
          <p:nvPr>
            <p:ph type="ftr" sz="quarter" idx="4"/>
          </p:nvPr>
        </p:nvSpPr>
        <p:spPr>
          <a:xfrm>
            <a:off x="3730625" y="8853488"/>
            <a:ext cx="2482850" cy="184666"/>
          </a:xfrm>
          <a:ln/>
        </p:spPr>
        <p:txBody>
          <a:bodyPr/>
          <a:lstStyle/>
          <a:p>
            <a:pPr lvl="4"/>
            <a:r>
              <a:rPr lang="en-US"/>
              <a:t>&lt;author&gt;, &lt;company&gt;</a:t>
            </a:r>
          </a:p>
        </p:txBody>
      </p:sp>
      <p:sp>
        <p:nvSpPr>
          <p:cNvPr id="7" name="Rectangle 7"/>
          <p:cNvSpPr>
            <a:spLocks noGrp="1" noChangeArrowheads="1"/>
          </p:cNvSpPr>
          <p:nvPr>
            <p:ph type="sldNum" sz="quarter" idx="5"/>
          </p:nvPr>
        </p:nvSpPr>
        <p:spPr>
          <a:xfrm>
            <a:off x="2901950" y="8853488"/>
            <a:ext cx="792163" cy="184666"/>
          </a:xfrm>
          <a:ln/>
        </p:spPr>
        <p:txBody>
          <a:bodyPr/>
          <a:lstStyle/>
          <a:p>
            <a:r>
              <a:rPr lang="en-US"/>
              <a:t>Page </a:t>
            </a:r>
            <a:fld id="{0A4DFBCF-71C0-4042-A9F0-5CB39FA90319}" type="slidenum">
              <a:rPr lang="en-US"/>
              <a:pPr/>
              <a:t>70</a:t>
            </a:fld>
            <a:endParaRPr lang="en-US"/>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xfrm>
            <a:off x="646113" y="90944"/>
            <a:ext cx="2708275" cy="215444"/>
          </a:xfrm>
          <a:noFill/>
        </p:spPr>
        <p:txBody>
          <a:bodyPr/>
          <a:lstStyle/>
          <a:p>
            <a:fld id="{C9A1BDA7-E378-4FA1-963E-9C2F23B73BB3}" type="datetime6">
              <a:rPr lang="en-US" altLang="ko-KR"/>
              <a:pPr/>
              <a:t>November 13</a:t>
            </a:fld>
            <a:endParaRPr lang="en-US" altLang="ko-KR" dirty="0"/>
          </a:p>
        </p:txBody>
      </p:sp>
      <p:sp>
        <p:nvSpPr>
          <p:cNvPr id="19459" name="Rectangle 7"/>
          <p:cNvSpPr>
            <a:spLocks noGrp="1" noChangeArrowheads="1"/>
          </p:cNvSpPr>
          <p:nvPr>
            <p:ph type="sldNum" sz="quarter" idx="5"/>
          </p:nvPr>
        </p:nvSpPr>
        <p:spPr>
          <a:xfrm>
            <a:off x="2901950" y="8853488"/>
            <a:ext cx="792163" cy="184666"/>
          </a:xfrm>
          <a:noFill/>
        </p:spPr>
        <p:txBody>
          <a:bodyPr/>
          <a:lstStyle/>
          <a:p>
            <a:r>
              <a:rPr lang="en-US" altLang="ko-KR" dirty="0"/>
              <a:t>Page </a:t>
            </a:r>
            <a:fld id="{657BA1DC-11B0-45A6-8A64-BA2128F712D2}" type="slidenum">
              <a:rPr lang="en-US" altLang="ko-KR"/>
              <a:pPr/>
              <a:t>72</a:t>
            </a:fld>
            <a:endParaRPr lang="en-US" altLang="ko-KR" dirty="0"/>
          </a:p>
        </p:txBody>
      </p:sp>
      <p:sp>
        <p:nvSpPr>
          <p:cNvPr id="19460" name="Rectangle 2"/>
          <p:cNvSpPr>
            <a:spLocks noGrp="1" noRot="1" noChangeAspect="1" noChangeArrowheads="1" noTextEdit="1"/>
          </p:cNvSpPr>
          <p:nvPr>
            <p:ph type="sldImg"/>
          </p:nvPr>
        </p:nvSpPr>
        <p:spPr>
          <a:xfrm>
            <a:off x="1150938" y="690563"/>
            <a:ext cx="4556125" cy="3417887"/>
          </a:xfrm>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a:xfrm>
            <a:off x="3429000" y="90944"/>
            <a:ext cx="2784475" cy="215444"/>
          </a:xfrm>
        </p:spPr>
        <p:txBody>
          <a:bodyPr/>
          <a:lstStyle/>
          <a:p>
            <a:endParaRPr lang="en-US" altLang="ko-K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xfrm>
            <a:off x="646113" y="90944"/>
            <a:ext cx="2708275" cy="215444"/>
          </a:xfrm>
          <a:noFill/>
        </p:spPr>
        <p:txBody>
          <a:bodyPr/>
          <a:lstStyle/>
          <a:p>
            <a:fld id="{0ABCF9E2-B099-45B5-9F7C-BA0CA59BDA45}" type="datetime6">
              <a:rPr lang="en-US" altLang="ko-KR"/>
              <a:pPr/>
              <a:t>November 13</a:t>
            </a:fld>
            <a:endParaRPr lang="en-US" altLang="ko-KR" dirty="0"/>
          </a:p>
        </p:txBody>
      </p:sp>
      <p:sp>
        <p:nvSpPr>
          <p:cNvPr id="20483" name="Rectangle 7"/>
          <p:cNvSpPr>
            <a:spLocks noGrp="1" noChangeArrowheads="1"/>
          </p:cNvSpPr>
          <p:nvPr>
            <p:ph type="sldNum" sz="quarter" idx="5"/>
          </p:nvPr>
        </p:nvSpPr>
        <p:spPr>
          <a:xfrm>
            <a:off x="2901950" y="8853488"/>
            <a:ext cx="792163" cy="184666"/>
          </a:xfrm>
          <a:noFill/>
        </p:spPr>
        <p:txBody>
          <a:bodyPr/>
          <a:lstStyle/>
          <a:p>
            <a:r>
              <a:rPr lang="en-US" altLang="ko-KR" dirty="0"/>
              <a:t>Page </a:t>
            </a:r>
            <a:fld id="{CA852344-3519-4062-8FFE-69D3370F56E4}" type="slidenum">
              <a:rPr lang="en-US" altLang="ko-KR"/>
              <a:pPr/>
              <a:t>73</a:t>
            </a:fld>
            <a:endParaRPr lang="en-US" altLang="ko-KR" dirty="0"/>
          </a:p>
        </p:txBody>
      </p:sp>
      <p:sp>
        <p:nvSpPr>
          <p:cNvPr id="20484" name="Rectangle 2"/>
          <p:cNvSpPr>
            <a:spLocks noGrp="1" noRot="1" noChangeAspect="1" noChangeArrowheads="1" noTextEdit="1"/>
          </p:cNvSpPr>
          <p:nvPr>
            <p:ph type="sldImg"/>
          </p:nvPr>
        </p:nvSpPr>
        <p:spPr>
          <a:xfrm>
            <a:off x="1150938" y="690563"/>
            <a:ext cx="4556125" cy="3417887"/>
          </a:xfrm>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a:xfrm>
            <a:off x="3429000" y="90944"/>
            <a:ext cx="2784475" cy="215444"/>
          </a:xfrm>
        </p:spPr>
        <p:txBody>
          <a:bodyPr/>
          <a:lstStyle/>
          <a:p>
            <a:endParaRPr lang="en-US" altLang="ko-K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xfrm>
            <a:off x="646113" y="90944"/>
            <a:ext cx="2708275" cy="215444"/>
          </a:xfrm>
          <a:noFill/>
        </p:spPr>
        <p:txBody>
          <a:bodyPr/>
          <a:lstStyle/>
          <a:p>
            <a:fld id="{4E5BE05F-4AB7-4FD6-85B9-D9827F26D10D}" type="datetime6">
              <a:rPr lang="en-US" altLang="ko-KR"/>
              <a:pPr/>
              <a:t>November 13</a:t>
            </a:fld>
            <a:endParaRPr lang="en-US" altLang="ko-KR" dirty="0"/>
          </a:p>
        </p:txBody>
      </p:sp>
      <p:sp>
        <p:nvSpPr>
          <p:cNvPr id="22531" name="Rectangle 7"/>
          <p:cNvSpPr>
            <a:spLocks noGrp="1" noChangeArrowheads="1"/>
          </p:cNvSpPr>
          <p:nvPr>
            <p:ph type="sldNum" sz="quarter" idx="5"/>
          </p:nvPr>
        </p:nvSpPr>
        <p:spPr>
          <a:xfrm>
            <a:off x="2901950" y="8853488"/>
            <a:ext cx="792163" cy="184666"/>
          </a:xfrm>
          <a:noFill/>
        </p:spPr>
        <p:txBody>
          <a:bodyPr/>
          <a:lstStyle/>
          <a:p>
            <a:r>
              <a:rPr lang="en-US" altLang="ko-KR" dirty="0"/>
              <a:t>Page </a:t>
            </a:r>
            <a:fld id="{F4D2CE43-1709-43A1-AE38-0731F4665987}" type="slidenum">
              <a:rPr lang="en-US" altLang="ko-KR"/>
              <a:pPr/>
              <a:t>78</a:t>
            </a:fld>
            <a:endParaRPr lang="en-US" altLang="ko-KR" dirty="0"/>
          </a:p>
        </p:txBody>
      </p:sp>
      <p:sp>
        <p:nvSpPr>
          <p:cNvPr id="22532" name="Rectangle 2"/>
          <p:cNvSpPr>
            <a:spLocks noGrp="1" noRot="1" noChangeAspect="1" noChangeArrowheads="1" noTextEdit="1"/>
          </p:cNvSpPr>
          <p:nvPr>
            <p:ph type="sldImg"/>
          </p:nvPr>
        </p:nvSpPr>
        <p:spPr>
          <a:xfrm>
            <a:off x="1150938" y="690563"/>
            <a:ext cx="4556125" cy="3417887"/>
          </a:xfrm>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a:xfrm>
            <a:off x="3429000" y="90944"/>
            <a:ext cx="2784475" cy="215444"/>
          </a:xfrm>
        </p:spPr>
        <p:txBody>
          <a:bodyPr/>
          <a:lstStyle/>
          <a:p>
            <a:endParaRPr lang="en-US" altLang="ko-K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xfrm>
            <a:off x="646113" y="90944"/>
            <a:ext cx="2708275" cy="215444"/>
          </a:xfrm>
          <a:noFill/>
        </p:spPr>
        <p:txBody>
          <a:bodyPr/>
          <a:lstStyle/>
          <a:p>
            <a:fld id="{4E5BE05F-4AB7-4FD6-85B9-D9827F26D10D}" type="datetime6">
              <a:rPr lang="en-US" altLang="ko-KR"/>
              <a:pPr/>
              <a:t>November 13</a:t>
            </a:fld>
            <a:endParaRPr lang="en-US" altLang="ko-KR" dirty="0"/>
          </a:p>
        </p:txBody>
      </p:sp>
      <p:sp>
        <p:nvSpPr>
          <p:cNvPr id="22531" name="Rectangle 7"/>
          <p:cNvSpPr>
            <a:spLocks noGrp="1" noChangeArrowheads="1"/>
          </p:cNvSpPr>
          <p:nvPr>
            <p:ph type="sldNum" sz="quarter" idx="5"/>
          </p:nvPr>
        </p:nvSpPr>
        <p:spPr>
          <a:xfrm>
            <a:off x="2901950" y="8853488"/>
            <a:ext cx="792163" cy="184666"/>
          </a:xfrm>
          <a:noFill/>
        </p:spPr>
        <p:txBody>
          <a:bodyPr/>
          <a:lstStyle/>
          <a:p>
            <a:r>
              <a:rPr lang="en-US" altLang="ko-KR" dirty="0"/>
              <a:t>Page </a:t>
            </a:r>
            <a:fld id="{F4D2CE43-1709-43A1-AE38-0731F4665987}" type="slidenum">
              <a:rPr lang="en-US" altLang="ko-KR"/>
              <a:pPr/>
              <a:t>79</a:t>
            </a:fld>
            <a:endParaRPr lang="en-US" altLang="ko-KR" dirty="0"/>
          </a:p>
        </p:txBody>
      </p:sp>
      <p:sp>
        <p:nvSpPr>
          <p:cNvPr id="22532" name="Rectangle 2"/>
          <p:cNvSpPr>
            <a:spLocks noGrp="1" noRot="1" noChangeAspect="1" noChangeArrowheads="1" noTextEdit="1"/>
          </p:cNvSpPr>
          <p:nvPr>
            <p:ph type="sldImg"/>
          </p:nvPr>
        </p:nvSpPr>
        <p:spPr>
          <a:xfrm>
            <a:off x="1150938" y="690563"/>
            <a:ext cx="4556125" cy="3417887"/>
          </a:xfrm>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a:xfrm>
            <a:off x="3429000" y="90944"/>
            <a:ext cx="2784475" cy="215444"/>
          </a:xfrm>
        </p:spPr>
        <p:txBody>
          <a:bodyPr/>
          <a:lstStyle/>
          <a:p>
            <a:endParaRPr lang="en-US" altLang="ko-K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81</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13</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81</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82</a:t>
            </a:fld>
            <a:endParaRPr lang="en-US"/>
          </a:p>
        </p:txBody>
      </p:sp>
      <p:sp>
        <p:nvSpPr>
          <p:cNvPr id="24580" name="Rectangle 2"/>
          <p:cNvSpPr txBox="1">
            <a:spLocks noGrp="1" noChangeArrowheads="1"/>
          </p:cNvSpPr>
          <p:nvPr/>
        </p:nvSpPr>
        <p:spPr bwMode="auto">
          <a:xfrm>
            <a:off x="3429000" y="95414"/>
            <a:ext cx="2783708" cy="2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46863" y="95414"/>
            <a:ext cx="2706775" cy="21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30451" y="8853069"/>
            <a:ext cx="248225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01462" y="8853069"/>
            <a:ext cx="792878" cy="183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82</a:t>
            </a:fld>
            <a:endParaRPr lang="en-US"/>
          </a:p>
        </p:txBody>
      </p:sp>
      <p:sp>
        <p:nvSpPr>
          <p:cNvPr id="24584" name="Rectangle 2"/>
          <p:cNvSpPr>
            <a:spLocks noGrp="1" noRot="1" noChangeAspect="1" noChangeArrowheads="1" noTextEdit="1"/>
          </p:cNvSpPr>
          <p:nvPr>
            <p:ph type="sldImg"/>
          </p:nvPr>
        </p:nvSpPr>
        <p:spPr>
          <a:xfrm>
            <a:off x="1150938" y="690563"/>
            <a:ext cx="4556125" cy="3417887"/>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US">
              <a:latin typeface="Times New Roman" charset="0"/>
              <a:ea typeface="ＭＳ Ｐゴシック" charset="0"/>
              <a:cs typeface="ＭＳ Ｐゴシック"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83</a:t>
            </a:fld>
            <a:endParaRPr lang="en-US"/>
          </a:p>
        </p:txBody>
      </p:sp>
      <p:sp>
        <p:nvSpPr>
          <p:cNvPr id="35844" name="Date Placeholder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13</a:t>
            </a:fld>
            <a:endParaRPr lang="en-US" sz="1400" b="1"/>
          </a:p>
        </p:txBody>
      </p:sp>
      <p:sp>
        <p:nvSpPr>
          <p:cNvPr id="35845"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83</a:t>
            </a:fld>
            <a:endParaRPr lang="en-US"/>
          </a:p>
        </p:txBody>
      </p:sp>
      <p:sp>
        <p:nvSpPr>
          <p:cNvPr id="35846" name="Rectangle 2"/>
          <p:cNvSpPr>
            <a:spLocks noGrp="1" noRot="1" noChangeAspect="1" noChangeArrowheads="1" noTextEdit="1"/>
          </p:cNvSpPr>
          <p:nvPr>
            <p:ph type="sldImg"/>
          </p:nvPr>
        </p:nvSpPr>
        <p:spPr>
          <a:xfrm>
            <a:off x="1152525" y="690563"/>
            <a:ext cx="4557713" cy="3417887"/>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1" y="-124410"/>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4" y="91033"/>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1" y="8853241"/>
            <a:ext cx="792163" cy="184666"/>
          </a:xfrm>
          <a:noFill/>
        </p:spPr>
        <p:txBody>
          <a:bodyPr/>
          <a:lstStyle/>
          <a:p>
            <a:r>
              <a:rPr lang="en-US" smtClean="0"/>
              <a:t>Page </a:t>
            </a:r>
            <a:fld id="{942E30C1-DB3D-4281-A73B-E9BCE4F529A9}" type="slidenum">
              <a:rPr lang="en-US" smtClean="0"/>
              <a:pPr/>
              <a:t>12</a:t>
            </a:fld>
            <a:endParaRPr lang="en-US" smtClean="0"/>
          </a:p>
        </p:txBody>
      </p:sp>
      <p:sp>
        <p:nvSpPr>
          <p:cNvPr id="23557" name="Rectangle 2"/>
          <p:cNvSpPr txBox="1">
            <a:spLocks noGrp="1" noChangeArrowheads="1"/>
          </p:cNvSpPr>
          <p:nvPr/>
        </p:nvSpPr>
        <p:spPr bwMode="auto">
          <a:xfrm>
            <a:off x="3429000" y="95415"/>
            <a:ext cx="2783708" cy="214287"/>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4" y="95415"/>
            <a:ext cx="2706775" cy="214287"/>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2" y="8853069"/>
            <a:ext cx="2482257" cy="153888"/>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853069"/>
            <a:ext cx="792878" cy="984885"/>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12</a:t>
            </a:fld>
            <a:endParaRPr lang="en-US" dirty="0"/>
          </a:p>
        </p:txBody>
      </p:sp>
      <p:sp>
        <p:nvSpPr>
          <p:cNvPr id="23561" name="Rectangle 2"/>
          <p:cNvSpPr>
            <a:spLocks noGrp="1" noRot="1" noChangeAspect="1" noChangeArrowheads="1" noTextEdit="1"/>
          </p:cNvSpPr>
          <p:nvPr>
            <p:ph type="sldImg"/>
          </p:nvPr>
        </p:nvSpPr>
        <p:spPr>
          <a:xfrm>
            <a:off x="1150938" y="692150"/>
            <a:ext cx="4556125" cy="3416300"/>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84</a:t>
            </a:fld>
            <a:endParaRPr lang="en-US"/>
          </a:p>
        </p:txBody>
      </p:sp>
      <p:sp>
        <p:nvSpPr>
          <p:cNvPr id="35844" name="Date Placeholder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13</a:t>
            </a:fld>
            <a:endParaRPr lang="en-US" sz="1400" b="1"/>
          </a:p>
        </p:txBody>
      </p:sp>
      <p:sp>
        <p:nvSpPr>
          <p:cNvPr id="35845"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84</a:t>
            </a:fld>
            <a:endParaRPr lang="en-US"/>
          </a:p>
        </p:txBody>
      </p:sp>
      <p:sp>
        <p:nvSpPr>
          <p:cNvPr id="35846" name="Rectangle 2"/>
          <p:cNvSpPr>
            <a:spLocks noGrp="1" noRot="1" noChangeAspect="1" noChangeArrowheads="1" noTextEdit="1"/>
          </p:cNvSpPr>
          <p:nvPr>
            <p:ph type="sldImg"/>
          </p:nvPr>
        </p:nvSpPr>
        <p:spPr>
          <a:xfrm>
            <a:off x="1152525" y="690563"/>
            <a:ext cx="4557713" cy="3417887"/>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85</a:t>
            </a:fld>
            <a:endParaRPr lang="en-US"/>
          </a:p>
        </p:txBody>
      </p:sp>
      <p:sp>
        <p:nvSpPr>
          <p:cNvPr id="35844" name="Date Placeholder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13</a:t>
            </a:fld>
            <a:endParaRPr lang="en-US" sz="1400" b="1"/>
          </a:p>
        </p:txBody>
      </p:sp>
      <p:sp>
        <p:nvSpPr>
          <p:cNvPr id="35845"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85</a:t>
            </a:fld>
            <a:endParaRPr lang="en-US"/>
          </a:p>
        </p:txBody>
      </p:sp>
      <p:sp>
        <p:nvSpPr>
          <p:cNvPr id="35846" name="Rectangle 2"/>
          <p:cNvSpPr>
            <a:spLocks noGrp="1" noRot="1" noChangeAspect="1" noChangeArrowheads="1" noTextEdit="1"/>
          </p:cNvSpPr>
          <p:nvPr>
            <p:ph type="sldImg"/>
          </p:nvPr>
        </p:nvSpPr>
        <p:spPr>
          <a:xfrm>
            <a:off x="1152525" y="690563"/>
            <a:ext cx="4557713" cy="3417887"/>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86</a:t>
            </a:fld>
            <a:endParaRPr lang="en-US"/>
          </a:p>
        </p:txBody>
      </p:sp>
      <p:sp>
        <p:nvSpPr>
          <p:cNvPr id="35844" name="Date Placeholder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13</a:t>
            </a:fld>
            <a:endParaRPr lang="en-US" sz="1400" b="1"/>
          </a:p>
        </p:txBody>
      </p:sp>
      <p:sp>
        <p:nvSpPr>
          <p:cNvPr id="35845"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86</a:t>
            </a:fld>
            <a:endParaRPr lang="en-US"/>
          </a:p>
        </p:txBody>
      </p:sp>
      <p:sp>
        <p:nvSpPr>
          <p:cNvPr id="35846" name="Rectangle 2"/>
          <p:cNvSpPr>
            <a:spLocks noGrp="1" noRot="1" noChangeAspect="1" noChangeArrowheads="1" noTextEdit="1"/>
          </p:cNvSpPr>
          <p:nvPr>
            <p:ph type="sldImg"/>
          </p:nvPr>
        </p:nvSpPr>
        <p:spPr>
          <a:xfrm>
            <a:off x="1152525" y="690563"/>
            <a:ext cx="4557713" cy="3417887"/>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0938" y="690563"/>
            <a:ext cx="4556125" cy="3417887"/>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a:xfrm>
            <a:off x="646113" y="90944"/>
            <a:ext cx="2708275" cy="215444"/>
          </a:xfrm>
        </p:spPr>
        <p:txBody>
          <a:bodyPr/>
          <a:lstStyle/>
          <a:p>
            <a:pPr>
              <a:defRPr/>
            </a:pPr>
            <a:fld id="{79C349A8-27DC-4F42-A02E-921BCE5AEBBC}" type="datetime1">
              <a:rPr lang="en-US" smtClean="0"/>
              <a:pPr>
                <a:defRPr/>
              </a:pPr>
              <a:t>11/28/2013</a:t>
            </a:fld>
            <a:endParaRPr lang="en-US"/>
          </a:p>
        </p:txBody>
      </p:sp>
      <p:sp>
        <p:nvSpPr>
          <p:cNvPr id="5" name="슬라이드 번호 개체 틀 4"/>
          <p:cNvSpPr>
            <a:spLocks noGrp="1"/>
          </p:cNvSpPr>
          <p:nvPr>
            <p:ph type="sldNum" sz="quarter" idx="11"/>
          </p:nvPr>
        </p:nvSpPr>
        <p:spPr>
          <a:xfrm>
            <a:off x="2901950" y="8853488"/>
            <a:ext cx="792163" cy="184666"/>
          </a:xfrm>
        </p:spPr>
        <p:txBody>
          <a:bodyPr/>
          <a:lstStyle/>
          <a:p>
            <a:pPr>
              <a:defRPr/>
            </a:pPr>
            <a:r>
              <a:rPr lang="en-US" smtClean="0"/>
              <a:t>Page </a:t>
            </a:r>
            <a:fld id="{2399DA74-0137-4918-B249-129F3D33780F}" type="slidenum">
              <a:rPr lang="en-US" smtClean="0"/>
              <a:pPr>
                <a:defRPr/>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0938" y="690563"/>
            <a:ext cx="4556125" cy="3417887"/>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a:xfrm>
            <a:off x="646113" y="90944"/>
            <a:ext cx="2708275" cy="215444"/>
          </a:xfrm>
        </p:spPr>
        <p:txBody>
          <a:bodyPr/>
          <a:lstStyle/>
          <a:p>
            <a:pPr>
              <a:defRPr/>
            </a:pPr>
            <a:fld id="{79C349A8-27DC-4F42-A02E-921BCE5AEBBC}" type="datetime1">
              <a:rPr lang="en-US" smtClean="0"/>
              <a:pPr>
                <a:defRPr/>
              </a:pPr>
              <a:t>11/28/2013</a:t>
            </a:fld>
            <a:endParaRPr lang="en-US"/>
          </a:p>
        </p:txBody>
      </p:sp>
      <p:sp>
        <p:nvSpPr>
          <p:cNvPr id="5" name="슬라이드 번호 개체 틀 4"/>
          <p:cNvSpPr>
            <a:spLocks noGrp="1"/>
          </p:cNvSpPr>
          <p:nvPr>
            <p:ph type="sldNum" sz="quarter" idx="11"/>
          </p:nvPr>
        </p:nvSpPr>
        <p:spPr>
          <a:xfrm>
            <a:off x="2901950" y="8853488"/>
            <a:ext cx="792163" cy="184666"/>
          </a:xfrm>
        </p:spPr>
        <p:txBody>
          <a:bodyPr/>
          <a:lstStyle/>
          <a:p>
            <a:pPr>
              <a:defRPr/>
            </a:pPr>
            <a:r>
              <a:rPr lang="en-US" smtClean="0"/>
              <a:t>Page </a:t>
            </a:r>
            <a:fld id="{2399DA74-0137-4918-B249-129F3D33780F}" type="slidenum">
              <a:rPr lang="en-US" smtClean="0"/>
              <a:pPr>
                <a:defRPr/>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0938" y="690563"/>
            <a:ext cx="4556125" cy="3417887"/>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a:xfrm>
            <a:off x="646113" y="90944"/>
            <a:ext cx="2708275" cy="215444"/>
          </a:xfrm>
        </p:spPr>
        <p:txBody>
          <a:bodyPr/>
          <a:lstStyle/>
          <a:p>
            <a:pPr>
              <a:defRPr/>
            </a:pPr>
            <a:fld id="{79C349A8-27DC-4F42-A02E-921BCE5AEBBC}" type="datetime1">
              <a:rPr lang="en-US" smtClean="0"/>
              <a:pPr>
                <a:defRPr/>
              </a:pPr>
              <a:t>11/28/2013</a:t>
            </a:fld>
            <a:endParaRPr lang="en-US"/>
          </a:p>
        </p:txBody>
      </p:sp>
      <p:sp>
        <p:nvSpPr>
          <p:cNvPr id="5" name="슬라이드 번호 개체 틀 4"/>
          <p:cNvSpPr>
            <a:spLocks noGrp="1"/>
          </p:cNvSpPr>
          <p:nvPr>
            <p:ph type="sldNum" sz="quarter" idx="11"/>
          </p:nvPr>
        </p:nvSpPr>
        <p:spPr>
          <a:xfrm>
            <a:off x="2901950" y="8853488"/>
            <a:ext cx="792163" cy="184666"/>
          </a:xfrm>
        </p:spPr>
        <p:txBody>
          <a:bodyPr/>
          <a:lstStyle/>
          <a:p>
            <a:pPr>
              <a:defRPr/>
            </a:pPr>
            <a:r>
              <a:rPr lang="en-US" smtClean="0"/>
              <a:t>Page </a:t>
            </a:r>
            <a:fld id="{2399DA74-0137-4918-B249-129F3D33780F}" type="slidenum">
              <a:rPr lang="en-US" smtClean="0"/>
              <a:pPr>
                <a:defRPr/>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1" y="-124410"/>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4" y="91033"/>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1" y="8853241"/>
            <a:ext cx="792163" cy="184666"/>
          </a:xfrm>
          <a:noFill/>
        </p:spPr>
        <p:txBody>
          <a:bodyPr/>
          <a:lstStyle/>
          <a:p>
            <a:r>
              <a:rPr lang="en-US" smtClean="0"/>
              <a:t>Page </a:t>
            </a:r>
            <a:fld id="{572B80EA-5EEF-407E-B10D-7C1072C2003D}" type="slidenum">
              <a:rPr lang="en-US" smtClean="0"/>
              <a:pPr/>
              <a:t>16</a:t>
            </a:fld>
            <a:endParaRPr lang="en-US" smtClean="0"/>
          </a:p>
        </p:txBody>
      </p:sp>
      <p:sp>
        <p:nvSpPr>
          <p:cNvPr id="26629" name="Rectangle 7"/>
          <p:cNvSpPr txBox="1">
            <a:spLocks noGrp="1" noChangeArrowheads="1"/>
          </p:cNvSpPr>
          <p:nvPr/>
        </p:nvSpPr>
        <p:spPr bwMode="auto">
          <a:xfrm>
            <a:off x="2901462" y="8853069"/>
            <a:ext cx="792878" cy="492443"/>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16</a:t>
            </a:fld>
            <a:endParaRPr lang="en-US" dirty="0"/>
          </a:p>
        </p:txBody>
      </p:sp>
      <p:sp>
        <p:nvSpPr>
          <p:cNvPr id="26630" name="Rectangle 2"/>
          <p:cNvSpPr>
            <a:spLocks noGrp="1" noRot="1" noChangeAspect="1" noChangeArrowheads="1" noTextEdit="1"/>
          </p:cNvSpPr>
          <p:nvPr>
            <p:ph type="sldImg"/>
          </p:nvPr>
        </p:nvSpPr>
        <p:spPr>
          <a:xfrm>
            <a:off x="1154113" y="692150"/>
            <a:ext cx="4554537" cy="3416300"/>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dt" sz="quarter"/>
          </p:nvPr>
        </p:nvSpPr>
        <p:spPr>
          <a:xfrm>
            <a:off x="646113" y="90944"/>
            <a:ext cx="2708275"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r>
              <a:rPr lang="en-US" altLang="en-US" sz="1400" smtClean="0">
                <a:ea typeface="Arial Unicode MS" pitchFamily="34" charset="-128"/>
                <a:cs typeface="Arial Unicode MS" pitchFamily="34" charset="-128"/>
              </a:rPr>
              <a:t>07/12/10</a:t>
            </a:r>
          </a:p>
        </p:txBody>
      </p:sp>
      <p:sp>
        <p:nvSpPr>
          <p:cNvPr id="18435" name="Rectangle 11"/>
          <p:cNvSpPr>
            <a:spLocks noGrp="1" noChangeArrowheads="1"/>
          </p:cNvSpPr>
          <p:nvPr>
            <p:ph type="sldNum" sz="quarter"/>
          </p:nvPr>
        </p:nvSpPr>
        <p:spPr>
          <a:xfrm>
            <a:off x="2901950" y="8853488"/>
            <a:ext cx="792163"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r>
              <a:rPr lang="en-US" altLang="en-US" sz="2400"/>
              <a:t>Page </a:t>
            </a:r>
            <a:fld id="{D4AD13E4-895B-4F95-B055-D923DA296D70}" type="slidenum">
              <a:rPr lang="en-US" altLang="en-US" sz="2400"/>
              <a:pPr/>
              <a:t>22</a:t>
            </a:fld>
            <a:endParaRPr lang="en-US" altLang="en-US" sz="2400"/>
          </a:p>
        </p:txBody>
      </p:sp>
      <p:sp>
        <p:nvSpPr>
          <p:cNvPr id="18436" name="Text Box 1"/>
          <p:cNvSpPr txBox="1">
            <a:spLocks noChangeArrowheads="1"/>
          </p:cNvSpPr>
          <p:nvPr/>
        </p:nvSpPr>
        <p:spPr bwMode="auto">
          <a:xfrm>
            <a:off x="646114" y="90981"/>
            <a:ext cx="27082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a:buClrTx/>
              <a:buFontTx/>
              <a:buNone/>
            </a:pPr>
            <a:r>
              <a:rPr lang="en-US" altLang="en-US" sz="1400" b="1"/>
              <a:t>Jul 12, 2010</a:t>
            </a:r>
          </a:p>
        </p:txBody>
      </p:sp>
      <p:sp>
        <p:nvSpPr>
          <p:cNvPr id="18437" name="Text Box 2"/>
          <p:cNvSpPr txBox="1">
            <a:spLocks noChangeArrowheads="1"/>
          </p:cNvSpPr>
          <p:nvPr/>
        </p:nvSpPr>
        <p:spPr bwMode="auto">
          <a:xfrm>
            <a:off x="2901951" y="8851719"/>
            <a:ext cx="79216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algn="r">
              <a:buClrTx/>
              <a:buFontTx/>
              <a:buNone/>
            </a:pPr>
            <a:r>
              <a:rPr lang="en-US" altLang="en-US"/>
              <a:t>Page </a:t>
            </a:r>
            <a:fld id="{69B7E8A6-64AC-45EA-BE33-01A42B4D4656}" type="slidenum">
              <a:rPr lang="en-US" altLang="en-US"/>
              <a:pPr algn="r">
                <a:buClrTx/>
                <a:buFontTx/>
                <a:buNone/>
              </a:pPr>
              <a:t>22</a:t>
            </a:fld>
            <a:endParaRPr lang="en-US" altLang="en-US"/>
          </a:p>
        </p:txBody>
      </p:sp>
      <p:sp>
        <p:nvSpPr>
          <p:cNvPr id="18438"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18439" name="Text Box 4"/>
          <p:cNvSpPr>
            <a:spLocks noGrp="1" noChangeArrowheads="1"/>
          </p:cNvSpPr>
          <p:nvPr>
            <p:ph type="body" idx="1"/>
          </p:nvPr>
        </p:nvSpPr>
        <p:spPr>
          <a:xfrm>
            <a:off x="914400" y="4343361"/>
            <a:ext cx="5022850" cy="4107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FF2A5A2-C739-460C-9210-F84263E6DE1D}" type="slidenum">
              <a:rPr lang="en-US"/>
              <a:pPr>
                <a:defRPr/>
              </a:pPr>
              <a:t>‹#›</a:t>
            </a:fld>
            <a:endParaRPr lang="en-US"/>
          </a:p>
        </p:txBody>
      </p:sp>
    </p:spTree>
    <p:extLst>
      <p:ext uri="{BB962C8B-B14F-4D97-AF65-F5344CB8AC3E}">
        <p14:creationId xmlns:p14="http://schemas.microsoft.com/office/powerpoint/2010/main" val="68930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D3A20AB-87C9-401D-AB7E-3A1578A48B20}" type="slidenum">
              <a:rPr lang="en-US"/>
              <a:pPr>
                <a:defRPr/>
              </a:pPr>
              <a:t>‹#›</a:t>
            </a:fld>
            <a:endParaRPr lang="en-US"/>
          </a:p>
        </p:txBody>
      </p:sp>
    </p:spTree>
    <p:extLst>
      <p:ext uri="{BB962C8B-B14F-4D97-AF65-F5344CB8AC3E}">
        <p14:creationId xmlns:p14="http://schemas.microsoft.com/office/powerpoint/2010/main" val="212694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32A5F28-E2AF-465D-8240-AE7256B2B81F}" type="slidenum">
              <a:rPr lang="en-US"/>
              <a:pPr>
                <a:defRPr/>
              </a:pPr>
              <a:t>‹#›</a:t>
            </a:fld>
            <a:endParaRPr lang="en-US"/>
          </a:p>
        </p:txBody>
      </p:sp>
    </p:spTree>
    <p:extLst>
      <p:ext uri="{BB962C8B-B14F-4D97-AF65-F5344CB8AC3E}">
        <p14:creationId xmlns:p14="http://schemas.microsoft.com/office/powerpoint/2010/main" val="3354426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84EF279-FB9F-43DB-87D2-524487D943E9}" type="slidenum">
              <a:rPr lang="en-US"/>
              <a:pPr>
                <a:defRPr/>
              </a:pPr>
              <a:t>‹#›</a:t>
            </a:fld>
            <a:endParaRPr lang="en-US"/>
          </a:p>
        </p:txBody>
      </p:sp>
    </p:spTree>
    <p:extLst>
      <p:ext uri="{BB962C8B-B14F-4D97-AF65-F5344CB8AC3E}">
        <p14:creationId xmlns:p14="http://schemas.microsoft.com/office/powerpoint/2010/main" val="43217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D1F4A48-750E-4625-A15E-1A02380ED769}" type="slidenum">
              <a:rPr lang="en-US"/>
              <a:pPr>
                <a:defRPr/>
              </a:pPr>
              <a:t>‹#›</a:t>
            </a:fld>
            <a:endParaRPr lang="en-US"/>
          </a:p>
        </p:txBody>
      </p:sp>
    </p:spTree>
    <p:extLst>
      <p:ext uri="{BB962C8B-B14F-4D97-AF65-F5344CB8AC3E}">
        <p14:creationId xmlns:p14="http://schemas.microsoft.com/office/powerpoint/2010/main" val="2386905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November 2013</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Shahriar Emami, Samsung</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5A21F8DE-0ABC-4E0A-9445-536CEB2CDAC1}" type="slidenum">
              <a:rPr lang="en-US"/>
              <a:pPr>
                <a:defRPr/>
              </a:pPr>
              <a:t>‹#›</a:t>
            </a:fld>
            <a:endParaRPr lang="en-US"/>
          </a:p>
        </p:txBody>
      </p:sp>
    </p:spTree>
    <p:extLst>
      <p:ext uri="{BB962C8B-B14F-4D97-AF65-F5344CB8AC3E}">
        <p14:creationId xmlns:p14="http://schemas.microsoft.com/office/powerpoint/2010/main" val="899155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4CCA43-CCA4-4C59-885D-842CF2B1CA8B}" type="slidenum">
              <a:rPr lang="en-US"/>
              <a:pPr>
                <a:defRPr/>
              </a:pPr>
              <a:t>‹#›</a:t>
            </a:fld>
            <a:endParaRPr lang="en-US"/>
          </a:p>
        </p:txBody>
      </p:sp>
    </p:spTree>
    <p:extLst>
      <p:ext uri="{BB962C8B-B14F-4D97-AF65-F5344CB8AC3E}">
        <p14:creationId xmlns:p14="http://schemas.microsoft.com/office/powerpoint/2010/main" val="2560679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4F11948-5054-471D-AC8D-CB4F9A64522B}" type="slidenum">
              <a:rPr lang="en-US"/>
              <a:pPr>
                <a:defRPr/>
              </a:pPr>
              <a:t>‹#›</a:t>
            </a:fld>
            <a:endParaRPr lang="en-US"/>
          </a:p>
        </p:txBody>
      </p:sp>
    </p:spTree>
    <p:extLst>
      <p:ext uri="{BB962C8B-B14F-4D97-AF65-F5344CB8AC3E}">
        <p14:creationId xmlns:p14="http://schemas.microsoft.com/office/powerpoint/2010/main" val="1808326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03B42D-2C3E-44CB-8E0E-556D92EDAD55}" type="slidenum">
              <a:rPr lang="en-US"/>
              <a:pPr>
                <a:defRPr/>
              </a:pPr>
              <a:t>‹#›</a:t>
            </a:fld>
            <a:endParaRPr lang="en-US"/>
          </a:p>
        </p:txBody>
      </p:sp>
    </p:spTree>
    <p:extLst>
      <p:ext uri="{BB962C8B-B14F-4D97-AF65-F5344CB8AC3E}">
        <p14:creationId xmlns:p14="http://schemas.microsoft.com/office/powerpoint/2010/main" val="1460274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AA09E636-624B-4D64-B0ED-48E527653AEF}" type="slidenum">
              <a:rPr lang="en-US"/>
              <a:pPr>
                <a:defRPr/>
              </a:pPr>
              <a:t>‹#›</a:t>
            </a:fld>
            <a:endParaRPr lang="en-US"/>
          </a:p>
        </p:txBody>
      </p:sp>
    </p:spTree>
    <p:extLst>
      <p:ext uri="{BB962C8B-B14F-4D97-AF65-F5344CB8AC3E}">
        <p14:creationId xmlns:p14="http://schemas.microsoft.com/office/powerpoint/2010/main" val="2409342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E51DB01-4470-4547-B018-C871F26BD2D6}" type="slidenum">
              <a:rPr lang="en-US"/>
              <a:pPr>
                <a:defRPr/>
              </a:pPr>
              <a:t>‹#›</a:t>
            </a:fld>
            <a:endParaRPr lang="en-US"/>
          </a:p>
        </p:txBody>
      </p:sp>
    </p:spTree>
    <p:extLst>
      <p:ext uri="{BB962C8B-B14F-4D97-AF65-F5344CB8AC3E}">
        <p14:creationId xmlns:p14="http://schemas.microsoft.com/office/powerpoint/2010/main" val="1569563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05EFB0A-2144-4E3C-8717-573DA6DB1486}" type="slidenum">
              <a:rPr lang="en-US"/>
              <a:pPr>
                <a:defRPr/>
              </a:pPr>
              <a:t>‹#›</a:t>
            </a:fld>
            <a:endParaRPr lang="en-US"/>
          </a:p>
        </p:txBody>
      </p:sp>
    </p:spTree>
    <p:extLst>
      <p:ext uri="{BB962C8B-B14F-4D97-AF65-F5344CB8AC3E}">
        <p14:creationId xmlns:p14="http://schemas.microsoft.com/office/powerpoint/2010/main" val="1753171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874FFE2-358E-4D58-A243-F31CF4F29784}" type="slidenum">
              <a:rPr lang="en-US"/>
              <a:pPr>
                <a:defRPr/>
              </a:pPr>
              <a:t>‹#›</a:t>
            </a:fld>
            <a:endParaRPr lang="en-US"/>
          </a:p>
        </p:txBody>
      </p:sp>
    </p:spTree>
    <p:extLst>
      <p:ext uri="{BB962C8B-B14F-4D97-AF65-F5344CB8AC3E}">
        <p14:creationId xmlns:p14="http://schemas.microsoft.com/office/powerpoint/2010/main" val="578706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2013</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ZigBee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3BE9452-B29A-49DE-90F6-324C5EEEF27B}" type="slidenum">
              <a:rPr lang="en-US"/>
              <a:pPr>
                <a:defRPr/>
              </a:pPr>
              <a:t>‹#›</a:t>
            </a:fld>
            <a:endParaRPr lang="en-US"/>
          </a:p>
        </p:txBody>
      </p:sp>
    </p:spTree>
    <p:extLst>
      <p:ext uri="{BB962C8B-B14F-4D97-AF65-F5344CB8AC3E}">
        <p14:creationId xmlns:p14="http://schemas.microsoft.com/office/powerpoint/2010/main" val="4261945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defRPr/>
            </a:pPr>
            <a:r>
              <a:rPr lang="en-US"/>
              <a:t>November 2013</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vl1pPr>
          </a:lstStyle>
          <a:p>
            <a:pPr>
              <a:defRPr/>
            </a:pPr>
            <a:r>
              <a:rPr lang="en-US"/>
              <a:t>Robert F. Heile, ZigBee Alliance</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F6BC0778-7498-41B7-BC5B-002AC3A26862}"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sz="1400" b="1" dirty="0"/>
              <a:t>doc.: IEEE </a:t>
            </a:r>
            <a:r>
              <a:rPr lang="en-US" sz="1400" b="1" dirty="0" smtClean="0"/>
              <a:t>802.15-13-0730-00</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sz="120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2013</a:t>
            </a:r>
          </a:p>
        </p:txBody>
      </p:sp>
      <p:sp>
        <p:nvSpPr>
          <p:cNvPr id="2051" name="Footer Placeholder 4"/>
          <p:cNvSpPr>
            <a:spLocks noGrp="1"/>
          </p:cNvSpPr>
          <p:nvPr>
            <p:ph type="ftr" sz="quarter" idx="11"/>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Robert F. Heile, ZigBee Alliance</a:t>
            </a:r>
          </a:p>
        </p:txBody>
      </p:sp>
      <p:sp>
        <p:nvSpPr>
          <p:cNvPr id="2052" name="Slide Number Placeholder 5"/>
          <p:cNvSpPr>
            <a:spLocks noGrp="1"/>
          </p:cNvSpPr>
          <p:nvPr>
            <p:ph type="sldNum" sz="quarter" idx="12"/>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Slide </a:t>
            </a:r>
            <a:fld id="{3E6C3CBA-24BC-4D05-A470-BE98A8CA6B0E}" type="slidenum">
              <a:rPr lang="en-US" sz="1200" smtClean="0"/>
              <a:pPr/>
              <a:t>1</a:t>
            </a:fld>
            <a:endParaRPr lang="en-US" sz="1200" smtClean="0"/>
          </a:p>
        </p:txBody>
      </p:sp>
      <p:sp>
        <p:nvSpPr>
          <p:cNvPr id="2053" name="Rectangle 2"/>
          <p:cNvSpPr>
            <a:spLocks noGrp="1" noChangeArrowheads="1"/>
          </p:cNvSpPr>
          <p:nvPr>
            <p:ph type="ctrTitle"/>
          </p:nvPr>
        </p:nvSpPr>
        <p:spPr>
          <a:xfrm>
            <a:off x="762000" y="2362200"/>
            <a:ext cx="7772400" cy="1143000"/>
          </a:xfrm>
        </p:spPr>
        <p:txBody>
          <a:bodyPr/>
          <a:lstStyle/>
          <a:p>
            <a:r>
              <a:rPr lang="en-US" dirty="0" smtClean="0"/>
              <a:t>87th Session of meetings of the IEEE 802.15 Working Group for Wireless Personal Area Networks</a:t>
            </a:r>
          </a:p>
        </p:txBody>
      </p:sp>
      <p:sp>
        <p:nvSpPr>
          <p:cNvPr id="2054" name="Rectangle 3"/>
          <p:cNvSpPr>
            <a:spLocks noGrp="1" noChangeArrowheads="1"/>
          </p:cNvSpPr>
          <p:nvPr>
            <p:ph type="subTitle" idx="1"/>
          </p:nvPr>
        </p:nvSpPr>
        <p:spPr>
          <a:xfrm>
            <a:off x="912813" y="3581400"/>
            <a:ext cx="7467600" cy="2286000"/>
          </a:xfrm>
        </p:spPr>
        <p:txBody>
          <a:bodyPr/>
          <a:lstStyle/>
          <a:p>
            <a:pPr>
              <a:lnSpc>
                <a:spcPct val="70000"/>
              </a:lnSpc>
            </a:pPr>
            <a:endParaRPr lang="en-US" sz="2400" b="1" dirty="0" smtClean="0">
              <a:latin typeface="Times New Roman" pitchFamily="18" charset="0"/>
            </a:endParaRPr>
          </a:p>
          <a:p>
            <a:pPr>
              <a:lnSpc>
                <a:spcPct val="70000"/>
              </a:lnSpc>
            </a:pPr>
            <a:r>
              <a:rPr lang="en-US" sz="2400" b="1" dirty="0" smtClean="0">
                <a:latin typeface="Times New Roman" pitchFamily="18" charset="0"/>
              </a:rPr>
              <a:t>Closing Report</a:t>
            </a:r>
            <a:endParaRPr lang="en-US" sz="2400" b="1" dirty="0">
              <a:latin typeface="Times New Roman" pitchFamily="18" charset="0"/>
            </a:endParaRPr>
          </a:p>
          <a:p>
            <a:pPr>
              <a:lnSpc>
                <a:spcPct val="70000"/>
              </a:lnSpc>
            </a:pPr>
            <a:endParaRPr lang="en-US" sz="2400" b="1" dirty="0" smtClean="0">
              <a:latin typeface="Times New Roman" pitchFamily="18" charset="0"/>
            </a:endParaRPr>
          </a:p>
          <a:p>
            <a:pPr>
              <a:lnSpc>
                <a:spcPct val="70000"/>
              </a:lnSpc>
            </a:pPr>
            <a:r>
              <a:rPr lang="en-US" sz="2400" b="1" dirty="0" smtClean="0">
                <a:latin typeface="Times New Roman" pitchFamily="18" charset="0"/>
              </a:rPr>
              <a:t>November 10-15, 2013</a:t>
            </a:r>
          </a:p>
          <a:p>
            <a:pPr fontAlgn="ctr">
              <a:lnSpc>
                <a:spcPct val="70000"/>
              </a:lnSpc>
            </a:pPr>
            <a:endParaRPr lang="en-US" sz="2400" dirty="0" smtClean="0">
              <a:latin typeface="Times New Roman" pitchFamily="18" charset="0"/>
            </a:endParaRPr>
          </a:p>
          <a:p>
            <a:pPr eaLnBrk="1" fontAlgn="b" hangingPunct="1"/>
            <a:r>
              <a:rPr lang="en-US" sz="2400" dirty="0" smtClean="0"/>
              <a:t>Hyatt Regency Dallas</a:t>
            </a:r>
          </a:p>
          <a:p>
            <a:pPr eaLnBrk="1" fontAlgn="ctr" hangingPunct="1"/>
            <a:r>
              <a:rPr lang="en-US" sz="2400" dirty="0" smtClean="0"/>
              <a:t>300 Reunion Boulevard, Dallas, Texas, 75207, USA</a:t>
            </a:r>
          </a:p>
          <a:p>
            <a:pPr algn="l" fontAlgn="b"/>
            <a:endParaRPr lang="en-US" sz="2400" b="1" dirty="0" smtClean="0"/>
          </a:p>
        </p:txBody>
      </p:sp>
      <p:pic>
        <p:nvPicPr>
          <p:cNvPr id="2055" name="Picture 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857250"/>
            <a:ext cx="2743200" cy="135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xfrm>
            <a:off x="2133600" y="6477000"/>
            <a:ext cx="3124200" cy="182562"/>
          </a:xfrm>
          <a:noFill/>
        </p:spPr>
        <p:txBody>
          <a:bodyPr/>
          <a:lstStyle/>
          <a:p>
            <a:r>
              <a:rPr lang="en-US" dirty="0" smtClean="0"/>
              <a:t>Slide </a:t>
            </a:r>
            <a:fld id="{3A9367B3-2677-4C64-A2B6-D508059B8434}" type="slidenum">
              <a:rPr lang="en-US" smtClean="0"/>
              <a:pPr/>
              <a:t>10</a:t>
            </a:fld>
            <a:endParaRPr lang="en-US" dirty="0"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sp>
        <p:nvSpPr>
          <p:cNvPr id="256004" name="Rectangle 4"/>
          <p:cNvSpPr>
            <a:spLocks noChangeArrowheads="1"/>
          </p:cNvSpPr>
          <p:nvPr/>
        </p:nvSpPr>
        <p:spPr bwMode="auto">
          <a:xfrm>
            <a:off x="304800" y="2347317"/>
            <a:ext cx="8610600" cy="1538883"/>
          </a:xfrm>
          <a:prstGeom prst="rect">
            <a:avLst/>
          </a:prstGeom>
          <a:noFill/>
          <a:ln w="12700">
            <a:noFill/>
            <a:miter lim="800000"/>
            <a:headEnd type="none" w="sm" len="sm"/>
            <a:tailEnd type="none" w="sm" len="sm"/>
          </a:ln>
          <a:effectLst/>
        </p:spPr>
        <p:txBody>
          <a:bodyPr wrap="square">
            <a:spAutoFit/>
          </a:bodyPr>
          <a:lstStyle/>
          <a:p>
            <a:pPr marL="914400" indent="-914400" algn="ctr" eaLnBrk="0" hangingPunct="0">
              <a:defRPr/>
            </a:pPr>
            <a:r>
              <a:rPr lang="en-US" sz="2800" dirty="0" smtClean="0"/>
              <a:t>TG4m </a:t>
            </a:r>
            <a:r>
              <a:rPr lang="en-US" sz="2800" dirty="0" smtClean="0"/>
              <a:t>4TV Closing </a:t>
            </a:r>
            <a:r>
              <a:rPr lang="en-US" sz="2800" dirty="0"/>
              <a:t>Report </a:t>
            </a:r>
            <a:r>
              <a:rPr lang="en-US" sz="2800" dirty="0" smtClean="0"/>
              <a:t>for November 2013</a:t>
            </a:r>
            <a:endParaRPr lang="en-US" sz="2800" dirty="0"/>
          </a:p>
          <a:p>
            <a:pPr marL="914400" indent="-914400" algn="ctr" eaLnBrk="0" hangingPunct="0">
              <a:spcBef>
                <a:spcPts val="600"/>
              </a:spcBef>
              <a:defRPr/>
            </a:pPr>
            <a:r>
              <a:rPr lang="en-US" sz="2800" dirty="0" smtClean="0"/>
              <a:t>14 </a:t>
            </a:r>
            <a:r>
              <a:rPr lang="en-US" sz="2800" dirty="0" smtClean="0"/>
              <a:t>November </a:t>
            </a:r>
            <a:r>
              <a:rPr lang="en-US" sz="2800" dirty="0" smtClean="0"/>
              <a:t>2013</a:t>
            </a:r>
            <a:endParaRPr lang="en-US" sz="2800" dirty="0"/>
          </a:p>
          <a:p>
            <a:pPr marL="914400" indent="-914400" algn="ctr" eaLnBrk="0" hangingPunct="0">
              <a:spcBef>
                <a:spcPts val="600"/>
              </a:spcBef>
              <a:defRPr/>
            </a:pPr>
            <a:r>
              <a:rPr lang="en-US" sz="2800" dirty="0" smtClean="0"/>
              <a:t>Chair, </a:t>
            </a:r>
            <a:r>
              <a:rPr lang="en-US" sz="2800" dirty="0" err="1" smtClean="0"/>
              <a:t>Sangsung</a:t>
            </a:r>
            <a:r>
              <a:rPr lang="en-US" sz="2800" dirty="0" smtClean="0"/>
              <a:t> </a:t>
            </a:r>
            <a:r>
              <a:rPr lang="en-US" sz="2800" dirty="0" smtClean="0"/>
              <a:t>Choi (ETRI</a:t>
            </a:r>
            <a:r>
              <a:rPr lang="en-US" sz="2800" dirty="0" smtClean="0"/>
              <a:t>)</a:t>
            </a:r>
            <a:r>
              <a:rPr lang="en-US" sz="2800" dirty="0"/>
              <a:t>	</a:t>
            </a:r>
          </a:p>
        </p:txBody>
      </p:sp>
      <p:sp>
        <p:nvSpPr>
          <p:cNvPr id="7" name="Footer Placeholder 3"/>
          <p:cNvSpPr>
            <a:spLocks noGrp="1"/>
          </p:cNvSpPr>
          <p:nvPr>
            <p:ph type="ftr" sz="quarter" idx="10"/>
          </p:nvPr>
        </p:nvSpPr>
        <p:spPr>
          <a:xfrm>
            <a:off x="6705600" y="6492875"/>
            <a:ext cx="2438400" cy="184666"/>
          </a:xfrm>
          <a:noFill/>
        </p:spPr>
        <p:txBody>
          <a:bodyPr/>
          <a:lstStyle/>
          <a:p>
            <a:r>
              <a:rPr lang="en-US" dirty="0" err="1" smtClean="0"/>
              <a:t>Sangsung</a:t>
            </a:r>
            <a:r>
              <a:rPr lang="en-US" dirty="0" smtClean="0"/>
              <a:t> </a:t>
            </a:r>
            <a:r>
              <a:rPr lang="en-US" dirty="0" err="1" smtClean="0"/>
              <a:t>Choi</a:t>
            </a:r>
            <a:r>
              <a:rPr lang="en-US" dirty="0" smtClean="0"/>
              <a:t>(ETRI)</a:t>
            </a:r>
          </a:p>
        </p:txBody>
      </p:sp>
    </p:spTree>
    <p:extLst>
      <p:ext uri="{BB962C8B-B14F-4D97-AF65-F5344CB8AC3E}">
        <p14:creationId xmlns:p14="http://schemas.microsoft.com/office/powerpoint/2010/main" val="1371921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a:xfrm>
            <a:off x="6875461" y="6536417"/>
            <a:ext cx="1815649" cy="136525"/>
          </a:xfrm>
        </p:spPr>
        <p:txBody>
          <a:bodyPr/>
          <a:lstStyle/>
          <a:p>
            <a:r>
              <a:rPr lang="en-US" dirty="0" err="1" smtClean="0"/>
              <a:t>Sangsung</a:t>
            </a:r>
            <a:r>
              <a:rPr lang="en-US" dirty="0" smtClean="0"/>
              <a:t> </a:t>
            </a:r>
            <a:r>
              <a:rPr lang="en-US" dirty="0" err="1" smtClean="0"/>
              <a:t>Choi</a:t>
            </a:r>
            <a:r>
              <a:rPr lang="en-US" dirty="0" smtClean="0"/>
              <a:t>(ETRI)</a:t>
            </a:r>
          </a:p>
        </p:txBody>
      </p:sp>
      <p:sp>
        <p:nvSpPr>
          <p:cNvPr id="5" name="Slide Number Placeholder 4"/>
          <p:cNvSpPr>
            <a:spLocks noGrp="1"/>
          </p:cNvSpPr>
          <p:nvPr>
            <p:ph type="sldNum" sz="quarter" idx="11"/>
          </p:nvPr>
        </p:nvSpPr>
        <p:spPr>
          <a:xfrm>
            <a:off x="1600200" y="6475413"/>
            <a:ext cx="3124200" cy="182562"/>
          </a:xfrm>
        </p:spPr>
        <p:txBody>
          <a:bodyPr/>
          <a:lstStyle/>
          <a:p>
            <a:pPr>
              <a:defRPr/>
            </a:pPr>
            <a:r>
              <a:rPr lang="en-US" dirty="0" smtClean="0"/>
              <a:t>Slide </a:t>
            </a:r>
            <a:fld id="{8B5D78B0-BB83-45FA-8FDC-083E863CA06D}" type="slidenum">
              <a:rPr lang="en-US" smtClean="0"/>
              <a:pPr>
                <a:defRPr/>
              </a:pPr>
              <a:t>11</a:t>
            </a:fld>
            <a:endParaRPr lang="en-US" dirty="0"/>
          </a:p>
        </p:txBody>
      </p:sp>
      <p:sp>
        <p:nvSpPr>
          <p:cNvPr id="9" name="Content Placeholder 2"/>
          <p:cNvSpPr txBox="1">
            <a:spLocks/>
          </p:cNvSpPr>
          <p:nvPr/>
        </p:nvSpPr>
        <p:spPr bwMode="auto">
          <a:xfrm>
            <a:off x="359229" y="2286000"/>
            <a:ext cx="83820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3200" kern="0" dirty="0">
                <a:solidFill>
                  <a:srgbClr val="000000"/>
                </a:solidFill>
                <a:latin typeface="Times New Roman"/>
                <a:ea typeface="ＭＳ Ｐゴシック" pitchFamily="-106" charset="-128"/>
              </a:rPr>
              <a:t>Comment Resolution for SB </a:t>
            </a:r>
            <a:r>
              <a:rPr lang="fr-FR" altLang="ko-KR" sz="3200" kern="0" dirty="0">
                <a:solidFill>
                  <a:srgbClr val="000000"/>
                </a:solidFill>
                <a:latin typeface="Times New Roman"/>
                <a:ea typeface="ＭＳ Ｐゴシック" pitchFamily="-106" charset="-128"/>
              </a:rPr>
              <a:t>Recirculation #1</a:t>
            </a:r>
          </a:p>
          <a:p>
            <a:pPr marL="342900" lvl="0" indent="-342900" eaLnBrk="0" hangingPunct="0">
              <a:spcBef>
                <a:spcPct val="20000"/>
              </a:spcBef>
              <a:buFontTx/>
              <a:buChar char="•"/>
            </a:pPr>
            <a:r>
              <a:rPr lang="en-US" altLang="ko-KR" sz="3200" kern="0" dirty="0">
                <a:solidFill>
                  <a:srgbClr val="000000"/>
                </a:solidFill>
                <a:latin typeface="Times New Roman"/>
              </a:rPr>
              <a:t>Hear and discuss the contribution presentations </a:t>
            </a:r>
          </a:p>
          <a:p>
            <a:pPr marL="342900" lvl="0" indent="-342900" eaLnBrk="0" hangingPunct="0">
              <a:spcBef>
                <a:spcPts val="1200"/>
              </a:spcBef>
              <a:buFontTx/>
              <a:buChar char="•"/>
            </a:pPr>
            <a:r>
              <a:rPr lang="en-US" altLang="ko-KR" sz="3200" kern="0" dirty="0">
                <a:solidFill>
                  <a:srgbClr val="000000"/>
                </a:solidFill>
                <a:latin typeface="Times New Roman"/>
              </a:rPr>
              <a:t>Discuss the future efforts and next steps.</a:t>
            </a:r>
          </a:p>
        </p:txBody>
      </p:sp>
      <p:sp>
        <p:nvSpPr>
          <p:cNvPr id="7"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spTree>
    <p:extLst>
      <p:ext uri="{BB962C8B-B14F-4D97-AF65-F5344CB8AC3E}">
        <p14:creationId xmlns:p14="http://schemas.microsoft.com/office/powerpoint/2010/main" val="2009590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sp>
        <p:nvSpPr>
          <p:cNvPr id="9" name="Footer Placeholder 3"/>
          <p:cNvSpPr>
            <a:spLocks noGrp="1"/>
          </p:cNvSpPr>
          <p:nvPr>
            <p:ph type="ftr" sz="quarter" idx="10"/>
          </p:nvPr>
        </p:nvSpPr>
        <p:spPr>
          <a:xfrm>
            <a:off x="7159595" y="6520934"/>
            <a:ext cx="1832005"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12</a:t>
            </a:fld>
            <a:endParaRPr lang="en-US" dirty="0"/>
          </a:p>
        </p:txBody>
      </p:sp>
      <p:sp>
        <p:nvSpPr>
          <p:cNvPr id="11"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graphicFrame>
        <p:nvGraphicFramePr>
          <p:cNvPr id="10" name="Group 90"/>
          <p:cNvGraphicFramePr>
            <a:graphicFrameLocks/>
          </p:cNvGraphicFramePr>
          <p:nvPr>
            <p:extLst>
              <p:ext uri="{D42A27DB-BD31-4B8C-83A1-F6EECF244321}">
                <p14:modId xmlns:p14="http://schemas.microsoft.com/office/powerpoint/2010/main" val="3348295636"/>
              </p:ext>
            </p:extLst>
          </p:nvPr>
        </p:nvGraphicFramePr>
        <p:xfrm>
          <a:off x="228600" y="1524000"/>
          <a:ext cx="8610601" cy="4723048"/>
        </p:xfrm>
        <a:graphic>
          <a:graphicData uri="http://schemas.openxmlformats.org/drawingml/2006/table">
            <a:tbl>
              <a:tblPr/>
              <a:tblGrid>
                <a:gridCol w="732818"/>
                <a:gridCol w="2010382"/>
                <a:gridCol w="1905000"/>
                <a:gridCol w="1981200"/>
                <a:gridCol w="1981201"/>
              </a:tblGrid>
              <a:tr h="46733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2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443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2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200" kern="1200" baseline="0" dirty="0" smtClean="0">
                          <a:solidFill>
                            <a:schemeClr val="tx1"/>
                          </a:solidFill>
                          <a:latin typeface="+mn-lt"/>
                          <a:ea typeface="+mn-ea"/>
                          <a:cs typeface="+mn-cs"/>
                        </a:rPr>
                        <a:t>SB Recirculation 1 Comment Resolution</a:t>
                      </a:r>
                      <a:r>
                        <a:rPr lang="en-US" altLang="ko-KR" sz="12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200" kern="1200" baseline="0" dirty="0" smtClean="0">
                          <a:solidFill>
                            <a:schemeClr val="tx1"/>
                          </a:solidFill>
                          <a:latin typeface="+mn-lt"/>
                          <a:ea typeface="+mn-ea"/>
                          <a:cs typeface="+mn-cs"/>
                        </a:rPr>
                        <a:t>SB Recirculation 1 Comment Resolution</a:t>
                      </a:r>
                      <a:r>
                        <a:rPr lang="en-US" altLang="ko-KR" sz="1200" kern="1200" baseline="0" dirty="0" smtClean="0">
                          <a:solidFill>
                            <a:schemeClr val="tx1"/>
                          </a:solidFill>
                          <a:latin typeface="+mn-lt"/>
                          <a:ea typeface="+mn-ea"/>
                          <a:cs typeface="+mn-cs"/>
                        </a:rPr>
                        <a:t>(cont’d)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altLang="ko-KR" sz="12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0443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2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2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200"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200" dirty="0" smtClean="0"/>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757828">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200" kern="1200" baseline="0" dirty="0" smtClean="0">
                          <a:solidFill>
                            <a:schemeClr val="tx1"/>
                          </a:solidFill>
                          <a:latin typeface="+mn-lt"/>
                          <a:ea typeface="+mn-ea"/>
                          <a:cs typeface="+mn-cs"/>
                        </a:rPr>
                        <a:t>Opening report</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200" kern="1200" baseline="0" dirty="0" smtClean="0">
                          <a:solidFill>
                            <a:schemeClr val="tx1"/>
                          </a:solidFill>
                          <a:latin typeface="+mn-lt"/>
                          <a:ea typeface="+mn-ea"/>
                          <a:cs typeface="+mn-cs"/>
                        </a:rPr>
                        <a:t>Approve agenda and previous minutes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200" kern="1200" baseline="0" dirty="0" smtClean="0">
                          <a:solidFill>
                            <a:schemeClr val="tx1"/>
                          </a:solidFill>
                          <a:latin typeface="+mn-lt"/>
                          <a:ea typeface="+mn-ea"/>
                          <a:cs typeface="+mn-cs"/>
                        </a:rPr>
                        <a:t>Status update</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200" kern="1200" baseline="0" dirty="0" smtClean="0">
                          <a:solidFill>
                            <a:schemeClr val="tx1"/>
                          </a:solidFill>
                          <a:latin typeface="+mn-lt"/>
                          <a:ea typeface="+mn-ea"/>
                          <a:cs typeface="+mn-cs"/>
                        </a:rPr>
                        <a:t>Contribution presentations if any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2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200" kern="1200" baseline="0" dirty="0" smtClean="0">
                          <a:solidFill>
                            <a:schemeClr val="tx1"/>
                          </a:solidFill>
                          <a:latin typeface="+mn-lt"/>
                          <a:ea typeface="+mn-ea"/>
                          <a:cs typeface="+mn-cs"/>
                        </a:rPr>
                        <a:t>SB Recirculation 1 Comment Resolution</a:t>
                      </a:r>
                      <a:r>
                        <a:rPr lang="en-US" altLang="ko-KR" sz="12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200" kern="1200" baseline="0" dirty="0" smtClean="0">
                          <a:solidFill>
                            <a:schemeClr val="tx1"/>
                          </a:solidFill>
                          <a:latin typeface="+mn-lt"/>
                          <a:ea typeface="+mn-ea"/>
                          <a:cs typeface="+mn-cs"/>
                        </a:rPr>
                        <a:t>SB Recirculation 1 Comment Resolution</a:t>
                      </a:r>
                      <a:r>
                        <a:rPr lang="en-US" altLang="ko-KR" sz="1200" kern="1200" baseline="0" dirty="0" smtClean="0">
                          <a:solidFill>
                            <a:schemeClr val="tx1"/>
                          </a:solidFill>
                          <a:latin typeface="+mn-lt"/>
                          <a:ea typeface="+mn-ea"/>
                          <a:cs typeface="+mn-cs"/>
                        </a:rPr>
                        <a:t>(cont’d)</a:t>
                      </a:r>
                      <a:endParaRPr kumimoji="0" lang="en-US" altLang="ko-KR" sz="12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89027">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altLang="ko-KR" sz="12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200" kern="1200" baseline="0" dirty="0" smtClean="0">
                          <a:solidFill>
                            <a:schemeClr val="tx1"/>
                          </a:solidFill>
                          <a:latin typeface="+mn-lt"/>
                          <a:ea typeface="+mn-ea"/>
                          <a:cs typeface="+mn-cs"/>
                        </a:rPr>
                        <a:t>SB Recirculation 1 Comment Resolution</a:t>
                      </a:r>
                      <a:r>
                        <a:rPr lang="en-US" altLang="ko-KR" sz="12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fr-FR" altLang="ko-KR" sz="1200" kern="1200" baseline="0" dirty="0" smtClean="0">
                          <a:solidFill>
                            <a:schemeClr val="tx1"/>
                          </a:solidFill>
                          <a:latin typeface="+mn-lt"/>
                          <a:ea typeface="+mn-ea"/>
                          <a:cs typeface="+mn-cs"/>
                        </a:rPr>
                        <a:t>SB Recirculation 1 Comment Resolution</a:t>
                      </a:r>
                      <a:r>
                        <a:rPr lang="en-US" altLang="ko-KR" sz="1200" kern="1200" baseline="0" dirty="0" smtClean="0">
                          <a:solidFill>
                            <a:schemeClr val="tx1"/>
                          </a:solidFill>
                          <a:latin typeface="+mn-lt"/>
                          <a:ea typeface="+mn-ea"/>
                          <a:cs typeface="+mn-cs"/>
                        </a:rPr>
                        <a:t>(cont’d)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r>
                        <a:rPr lang="en-US" sz="1200" baseline="0" dirty="0" smtClean="0"/>
                        <a:t>Discuss future plan</a:t>
                      </a:r>
                      <a:endParaRPr lang="en-US" sz="12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Tree>
    <p:extLst>
      <p:ext uri="{BB962C8B-B14F-4D97-AF65-F5344CB8AC3E}">
        <p14:creationId xmlns:p14="http://schemas.microsoft.com/office/powerpoint/2010/main" val="373524637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a:t>
            </a:r>
            <a:endParaRPr lang="en-US" b="1" dirty="0"/>
          </a:p>
        </p:txBody>
      </p:sp>
      <p:sp>
        <p:nvSpPr>
          <p:cNvPr id="9" name="Content Placeholder 2"/>
          <p:cNvSpPr txBox="1">
            <a:spLocks/>
          </p:cNvSpPr>
          <p:nvPr/>
        </p:nvSpPr>
        <p:spPr bwMode="auto">
          <a:xfrm>
            <a:off x="152400" y="1371600"/>
            <a:ext cx="88392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altLang="ko-KR" dirty="0"/>
              <a:t>Sponsor Ballot Recirculation 1 (P802.15.4m-D04) closed 24 October 2013</a:t>
            </a:r>
          </a:p>
          <a:p>
            <a:pPr marL="0" indent="0">
              <a:buNone/>
            </a:pPr>
            <a:r>
              <a:rPr lang="en-US" altLang="ko-KR" dirty="0" smtClean="0"/>
              <a:t>    </a:t>
            </a:r>
            <a:r>
              <a:rPr lang="en-US" altLang="ko-KR" sz="2800" dirty="0"/>
              <a:t>- </a:t>
            </a:r>
            <a:r>
              <a:rPr lang="en-US" altLang="ko-KR" sz="2800" dirty="0" smtClean="0"/>
              <a:t> </a:t>
            </a:r>
            <a:r>
              <a:rPr lang="en-US" altLang="ko-KR" sz="2800" dirty="0"/>
              <a:t>166 comments from 7 </a:t>
            </a:r>
            <a:r>
              <a:rPr lang="en-US" altLang="ko-KR" sz="2800" dirty="0" smtClean="0"/>
              <a:t>commenters(4 No Voters)</a:t>
            </a:r>
            <a:endParaRPr lang="en-US" altLang="ko-KR" sz="2800" dirty="0"/>
          </a:p>
          <a:p>
            <a:pPr marL="0" lvl="1" indent="0">
              <a:spcBef>
                <a:spcPts val="0"/>
              </a:spcBef>
              <a:spcAft>
                <a:spcPts val="0"/>
              </a:spcAft>
              <a:buNone/>
            </a:pPr>
            <a:r>
              <a:rPr lang="en-US" altLang="ko-KR" dirty="0" smtClean="0"/>
              <a:t>    -  </a:t>
            </a:r>
            <a:r>
              <a:rPr lang="en-US" altLang="ko-KR" dirty="0"/>
              <a:t>27 marked as “Must be Satisfied</a:t>
            </a:r>
            <a:r>
              <a:rPr lang="en-US" altLang="ko-KR" dirty="0" smtClean="0"/>
              <a:t>”</a:t>
            </a:r>
          </a:p>
          <a:p>
            <a:pPr marL="360363" lvl="1" indent="-360363">
              <a:spcBef>
                <a:spcPts val="1200"/>
              </a:spcBef>
              <a:spcAft>
                <a:spcPts val="0"/>
              </a:spcAft>
              <a:buFont typeface="Arial" pitchFamily="34" charset="0"/>
              <a:buChar char="•"/>
            </a:pPr>
            <a:r>
              <a:rPr lang="en-US" altLang="ko-KR" sz="3200" dirty="0" smtClean="0"/>
              <a:t>TG4m BRC resolved all comments in this meeting</a:t>
            </a:r>
          </a:p>
          <a:p>
            <a:pPr marL="620713" lvl="1" indent="-357188">
              <a:spcBef>
                <a:spcPts val="600"/>
              </a:spcBef>
              <a:spcAft>
                <a:spcPts val="0"/>
              </a:spcAft>
              <a:buNone/>
            </a:pPr>
            <a:r>
              <a:rPr lang="en-US" altLang="ko-KR" sz="3200" dirty="0" smtClean="0"/>
              <a:t> - A</a:t>
            </a:r>
            <a:r>
              <a:rPr lang="en-US" altLang="ko-KR" dirty="0" smtClean="0"/>
              <a:t>ll </a:t>
            </a:r>
            <a:r>
              <a:rPr lang="en-US" altLang="ko-KR" dirty="0"/>
              <a:t>4 “No” voters have changed their votes to “Yes” leaving 0 “No” </a:t>
            </a:r>
            <a:r>
              <a:rPr lang="en-US" altLang="ko-KR" dirty="0" smtClean="0"/>
              <a:t>voters</a:t>
            </a:r>
          </a:p>
          <a:p>
            <a:pPr marL="620713" lvl="1" indent="-357188">
              <a:spcBef>
                <a:spcPts val="600"/>
              </a:spcBef>
              <a:spcAft>
                <a:spcPts val="0"/>
              </a:spcAft>
              <a:buNone/>
            </a:pPr>
            <a:r>
              <a:rPr lang="en-US" altLang="ko-KR" dirty="0"/>
              <a:t> </a:t>
            </a:r>
            <a:r>
              <a:rPr lang="en-US" altLang="ko-KR" dirty="0" smtClean="0"/>
              <a:t> - TG4m BRC approved the comment resolutions by unanimous </a:t>
            </a:r>
            <a:r>
              <a:rPr lang="en-US" altLang="ko-KR" dirty="0" smtClean="0"/>
              <a:t>consents</a:t>
            </a:r>
            <a:endParaRPr lang="en-US" altLang="ko-KR" dirty="0"/>
          </a:p>
        </p:txBody>
      </p:sp>
      <p:sp>
        <p:nvSpPr>
          <p:cNvPr id="10" name="Rectangle 13"/>
          <p:cNvSpPr>
            <a:spLocks noGrp="1" noChangeArrowheads="1"/>
          </p:cNvSpPr>
          <p:nvPr>
            <p:ph type="dt" sz="quarter" idx="12"/>
          </p:nvPr>
        </p:nvSpPr>
        <p:spPr>
          <a:xfrm>
            <a:off x="611437" y="438772"/>
            <a:ext cx="1182855" cy="189257"/>
          </a:xfrm>
          <a:noFill/>
        </p:spPr>
        <p:txBody>
          <a:bodyPr/>
          <a:lstStyle/>
          <a:p>
            <a:r>
              <a:rPr lang="en-US" altLang="ko-KR" dirty="0" smtClean="0"/>
              <a:t>November 2013</a:t>
            </a:r>
            <a:endParaRPr lang="en-US" dirty="0"/>
          </a:p>
        </p:txBody>
      </p:sp>
      <p:sp>
        <p:nvSpPr>
          <p:cNvPr id="7" name="Footer Placeholder 3"/>
          <p:cNvSpPr>
            <a:spLocks noGrp="1"/>
          </p:cNvSpPr>
          <p:nvPr>
            <p:ph type="ftr" sz="quarter" idx="10"/>
          </p:nvPr>
        </p:nvSpPr>
        <p:spPr>
          <a:xfrm>
            <a:off x="7159595" y="6520934"/>
            <a:ext cx="1832005" cy="184666"/>
          </a:xfrm>
        </p:spPr>
        <p:txBody>
          <a:bodyPr/>
          <a:lstStyle/>
          <a:p>
            <a:r>
              <a:rPr lang="en-US" dirty="0" smtClean="0"/>
              <a:t>Sangsung </a:t>
            </a:r>
            <a:r>
              <a:rPr lang="en-US" dirty="0" err="1" smtClean="0"/>
              <a:t>Choi</a:t>
            </a:r>
            <a:r>
              <a:rPr lang="en-US" dirty="0" smtClean="0"/>
              <a:t>(ETRI)</a:t>
            </a:r>
          </a:p>
        </p:txBody>
      </p:sp>
      <p:sp>
        <p:nvSpPr>
          <p:cNvPr id="8" name="슬라이드 번호 개체 틀 6"/>
          <p:cNvSpPr txBox="1">
            <a:spLocks/>
          </p:cNvSpPr>
          <p:nvPr/>
        </p:nvSpPr>
        <p:spPr bwMode="auto">
          <a:xfrm>
            <a:off x="4421189" y="6523038"/>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pPr>
              <a:defRPr/>
            </a:pPr>
            <a:r>
              <a:rPr lang="en-US" dirty="0" smtClean="0"/>
              <a:t>Slide </a:t>
            </a:r>
            <a:fld id="{CBB17340-4413-48FA-98F5-B0F34060CDC9}" type="slidenum">
              <a:rPr lang="en-US" smtClean="0"/>
              <a:pPr>
                <a:defRPr/>
              </a:pPr>
              <a:t>13</a:t>
            </a:fld>
            <a:endParaRPr lang="en-US" dirty="0"/>
          </a:p>
        </p:txBody>
      </p:sp>
    </p:spTree>
    <p:extLst>
      <p:ext uri="{BB962C8B-B14F-4D97-AF65-F5344CB8AC3E}">
        <p14:creationId xmlns:p14="http://schemas.microsoft.com/office/powerpoint/2010/main" val="959852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153400" cy="762000"/>
          </a:xfrm>
        </p:spPr>
        <p:txBody>
          <a:bodyPr/>
          <a:lstStyle/>
          <a:p>
            <a:pPr marL="361950" indent="-361950"/>
            <a:r>
              <a:rPr lang="en-US" altLang="ko-KR" dirty="0"/>
              <a:t>TG motion for 802.15.4m</a:t>
            </a:r>
            <a:endParaRPr lang="en-US" b="1" dirty="0"/>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sp>
        <p:nvSpPr>
          <p:cNvPr id="8" name="Rectangle 3"/>
          <p:cNvSpPr txBox="1">
            <a:spLocks noChangeArrowheads="1"/>
          </p:cNvSpPr>
          <p:nvPr/>
        </p:nvSpPr>
        <p:spPr bwMode="auto">
          <a:xfrm>
            <a:off x="762000" y="1752600"/>
            <a:ext cx="8044972"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0" indent="0">
              <a:buFontTx/>
              <a:buNone/>
            </a:pPr>
            <a:r>
              <a:rPr lang="en-US" dirty="0" smtClean="0"/>
              <a:t>TG4m requests that 802.15 request conditional approval from the EC to submit the P802.15.4m draft amendment to </a:t>
            </a:r>
            <a:r>
              <a:rPr lang="en-US" dirty="0" err="1" smtClean="0"/>
              <a:t>RevCom</a:t>
            </a:r>
            <a:r>
              <a:rPr lang="en-US" dirty="0" smtClean="0"/>
              <a:t>.</a:t>
            </a:r>
          </a:p>
          <a:p>
            <a:pPr>
              <a:buFontTx/>
              <a:buNone/>
            </a:pPr>
            <a:r>
              <a:rPr lang="en-US" dirty="0" smtClean="0"/>
              <a:t>TG vote</a:t>
            </a:r>
          </a:p>
          <a:p>
            <a:pPr marL="574675" indent="-15875" defTabSz="117475">
              <a:buFontTx/>
              <a:buNone/>
            </a:pPr>
            <a:r>
              <a:rPr lang="en-US" dirty="0" smtClean="0"/>
              <a:t>Moved by: Clint Powell</a:t>
            </a:r>
          </a:p>
          <a:p>
            <a:pPr marL="574675" indent="-15875" defTabSz="117475">
              <a:buFontTx/>
              <a:buNone/>
            </a:pPr>
            <a:r>
              <a:rPr lang="en-US" dirty="0" smtClean="0"/>
              <a:t>Seconded by: </a:t>
            </a:r>
            <a:r>
              <a:rPr lang="en-US" altLang="ja-JP" dirty="0" smtClean="0"/>
              <a:t>Jay </a:t>
            </a:r>
            <a:r>
              <a:rPr lang="en-US" altLang="ja-JP" dirty="0" err="1" smtClean="0"/>
              <a:t>Ramasastry</a:t>
            </a:r>
            <a:endParaRPr lang="en-US" dirty="0" smtClean="0"/>
          </a:p>
          <a:p>
            <a:pPr marL="574675" indent="-15875" defTabSz="-74613">
              <a:buFontTx/>
              <a:buNone/>
            </a:pPr>
            <a:r>
              <a:rPr lang="en-US" dirty="0" smtClean="0"/>
              <a:t>Upon neither comment nor opposition the motion carries with unanimous consent</a:t>
            </a:r>
            <a:endParaRPr lang="en-US" dirty="0"/>
          </a:p>
        </p:txBody>
      </p:sp>
      <p:sp>
        <p:nvSpPr>
          <p:cNvPr id="7" name="Footer Placeholder 3"/>
          <p:cNvSpPr>
            <a:spLocks noGrp="1"/>
          </p:cNvSpPr>
          <p:nvPr>
            <p:ph type="ftr" sz="quarter" idx="10"/>
          </p:nvPr>
        </p:nvSpPr>
        <p:spPr>
          <a:xfrm>
            <a:off x="7159595" y="6520934"/>
            <a:ext cx="1832005" cy="184666"/>
          </a:xfrm>
        </p:spPr>
        <p:txBody>
          <a:bodyPr/>
          <a:lstStyle/>
          <a:p>
            <a:r>
              <a:rPr lang="en-US" dirty="0" smtClean="0"/>
              <a:t>Sangsung </a:t>
            </a:r>
            <a:r>
              <a:rPr lang="en-US" dirty="0" err="1" smtClean="0"/>
              <a:t>Choi</a:t>
            </a:r>
            <a:r>
              <a:rPr lang="en-US" dirty="0" smtClean="0"/>
              <a:t>(ETRI)</a:t>
            </a:r>
          </a:p>
        </p:txBody>
      </p:sp>
      <p:sp>
        <p:nvSpPr>
          <p:cNvPr id="9" name="슬라이드 번호 개체 틀 6"/>
          <p:cNvSpPr txBox="1">
            <a:spLocks/>
          </p:cNvSpPr>
          <p:nvPr/>
        </p:nvSpPr>
        <p:spPr bwMode="auto">
          <a:xfrm>
            <a:off x="4421189" y="6523038"/>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pPr>
              <a:defRPr/>
            </a:pPr>
            <a:r>
              <a:rPr lang="en-US" dirty="0" smtClean="0"/>
              <a:t>Slide </a:t>
            </a:r>
            <a:fld id="{CBB17340-4413-48FA-98F5-B0F34060CDC9}" type="slidenum">
              <a:rPr lang="en-US" smtClean="0"/>
              <a:pPr>
                <a:defRPr/>
              </a:pPr>
              <a:t>14</a:t>
            </a:fld>
            <a:endParaRPr lang="en-US" dirty="0"/>
          </a:p>
        </p:txBody>
      </p:sp>
    </p:spTree>
    <p:extLst>
      <p:ext uri="{BB962C8B-B14F-4D97-AF65-F5344CB8AC3E}">
        <p14:creationId xmlns:p14="http://schemas.microsoft.com/office/powerpoint/2010/main" val="3999357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153400" cy="762000"/>
          </a:xfrm>
        </p:spPr>
        <p:txBody>
          <a:bodyPr/>
          <a:lstStyle/>
          <a:p>
            <a:pPr marL="361950" indent="-361950"/>
            <a:r>
              <a:rPr lang="en-US" altLang="ko-KR" dirty="0"/>
              <a:t>WG motion for 802.15.4m</a:t>
            </a:r>
            <a:endParaRPr lang="en-US" b="1" dirty="0"/>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November 2013</a:t>
            </a:r>
            <a:endParaRPr lang="en-US" dirty="0"/>
          </a:p>
        </p:txBody>
      </p:sp>
      <p:sp>
        <p:nvSpPr>
          <p:cNvPr id="7" name="Rectangle 3"/>
          <p:cNvSpPr txBox="1">
            <a:spLocks noChangeArrowheads="1"/>
          </p:cNvSpPr>
          <p:nvPr/>
        </p:nvSpPr>
        <p:spPr>
          <a:xfrm>
            <a:off x="685800" y="1905000"/>
            <a:ext cx="8044972" cy="41148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latin typeface="Times New Roman" pitchFamily="18" charset="0"/>
                <a:cs typeface="Times New Roman" pitchFamily="18" charset="0"/>
              </a:rPr>
              <a:t>802.15 requests conditional approval from the EC to submit the P802.15.4m draft amendment to </a:t>
            </a:r>
            <a:r>
              <a:rPr lang="en-US" dirty="0" err="1" smtClean="0">
                <a:latin typeface="Times New Roman" pitchFamily="18" charset="0"/>
                <a:cs typeface="Times New Roman" pitchFamily="18" charset="0"/>
              </a:rPr>
              <a:t>RevCom</a:t>
            </a:r>
            <a:r>
              <a:rPr lang="en-US" dirty="0" smtClean="0">
                <a:latin typeface="Times New Roman" pitchFamily="18" charset="0"/>
                <a:cs typeface="Times New Roman" pitchFamily="18" charset="0"/>
              </a:rPr>
              <a:t>.</a:t>
            </a:r>
          </a:p>
          <a:p>
            <a:pPr marL="0" indent="0">
              <a:buFont typeface="Arial"/>
              <a:buNone/>
            </a:pPr>
            <a:endParaRPr lang="en-US" dirty="0" smtClean="0">
              <a:latin typeface="Times New Roman" pitchFamily="18" charset="0"/>
              <a:cs typeface="Times New Roman" pitchFamily="18" charset="0"/>
            </a:endParaRPr>
          </a:p>
          <a:p>
            <a:pPr>
              <a:buFontTx/>
              <a:buNone/>
            </a:pPr>
            <a:r>
              <a:rPr lang="en-US" dirty="0" smtClean="0">
                <a:latin typeface="Times New Roman" pitchFamily="18" charset="0"/>
                <a:cs typeface="Times New Roman" pitchFamily="18" charset="0"/>
              </a:rPr>
              <a:t>WG vote (?, ?, ?)</a:t>
            </a:r>
          </a:p>
          <a:p>
            <a:pPr>
              <a:buFontTx/>
              <a:buNone/>
            </a:pPr>
            <a:r>
              <a:rPr lang="en-US" dirty="0" smtClean="0">
                <a:latin typeface="Times New Roman" pitchFamily="18" charset="0"/>
                <a:cs typeface="Times New Roman" pitchFamily="18" charset="0"/>
              </a:rPr>
              <a:t>Moved by Phil Beecher</a:t>
            </a:r>
          </a:p>
          <a:p>
            <a:pPr>
              <a:buFontTx/>
              <a:buNone/>
            </a:pPr>
            <a:r>
              <a:rPr lang="en-US" dirty="0" smtClean="0">
                <a:latin typeface="Times New Roman" pitchFamily="18" charset="0"/>
                <a:cs typeface="Times New Roman" pitchFamily="18" charset="0"/>
              </a:rPr>
              <a:t>Seconded by </a:t>
            </a:r>
            <a:endParaRPr lang="en-US" dirty="0">
              <a:latin typeface="Times New Roman" pitchFamily="18" charset="0"/>
              <a:cs typeface="Times New Roman" pitchFamily="18" charset="0"/>
            </a:endParaRPr>
          </a:p>
        </p:txBody>
      </p:sp>
      <p:sp>
        <p:nvSpPr>
          <p:cNvPr id="8" name="Footer Placeholder 3"/>
          <p:cNvSpPr>
            <a:spLocks noGrp="1"/>
          </p:cNvSpPr>
          <p:nvPr>
            <p:ph type="ftr" sz="quarter" idx="10"/>
          </p:nvPr>
        </p:nvSpPr>
        <p:spPr>
          <a:xfrm>
            <a:off x="7159595" y="6520934"/>
            <a:ext cx="1832005" cy="184666"/>
          </a:xfrm>
        </p:spPr>
        <p:txBody>
          <a:bodyPr/>
          <a:lstStyle/>
          <a:p>
            <a:r>
              <a:rPr lang="en-US" dirty="0" smtClean="0"/>
              <a:t>Sangsung </a:t>
            </a:r>
            <a:r>
              <a:rPr lang="en-US" dirty="0" err="1" smtClean="0"/>
              <a:t>Choi</a:t>
            </a:r>
            <a:r>
              <a:rPr lang="en-US" dirty="0" smtClean="0"/>
              <a:t>(ETRI)</a:t>
            </a:r>
          </a:p>
        </p:txBody>
      </p:sp>
      <p:sp>
        <p:nvSpPr>
          <p:cNvPr id="9" name="슬라이드 번호 개체 틀 6"/>
          <p:cNvSpPr txBox="1">
            <a:spLocks/>
          </p:cNvSpPr>
          <p:nvPr/>
        </p:nvSpPr>
        <p:spPr bwMode="auto">
          <a:xfrm>
            <a:off x="4421189" y="6523038"/>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pPr>
              <a:defRPr/>
            </a:pPr>
            <a:r>
              <a:rPr lang="en-US" smtClean="0"/>
              <a:t>Slide </a:t>
            </a:r>
            <a:fld id="{CBB17340-4413-48FA-98F5-B0F34060CDC9}" type="slidenum">
              <a:rPr lang="en-US" smtClean="0"/>
              <a:pPr>
                <a:defRPr/>
              </a:pPr>
              <a:t>15</a:t>
            </a:fld>
            <a:endParaRPr lang="en-US" dirty="0"/>
          </a:p>
        </p:txBody>
      </p:sp>
    </p:spTree>
    <p:extLst>
      <p:ext uri="{BB962C8B-B14F-4D97-AF65-F5344CB8AC3E}">
        <p14:creationId xmlns:p14="http://schemas.microsoft.com/office/powerpoint/2010/main" val="136527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2013</a:t>
            </a:r>
            <a:endParaRPr lang="en-US" dirty="0"/>
          </a:p>
        </p:txBody>
      </p:sp>
      <p:graphicFrame>
        <p:nvGraphicFramePr>
          <p:cNvPr id="9" name="Table 4"/>
          <p:cNvGraphicFramePr>
            <a:graphicFrameLocks noGrp="1"/>
          </p:cNvGraphicFramePr>
          <p:nvPr>
            <p:extLst>
              <p:ext uri="{D42A27DB-BD31-4B8C-83A1-F6EECF244321}">
                <p14:modId xmlns:p14="http://schemas.microsoft.com/office/powerpoint/2010/main" val="2708670771"/>
              </p:ext>
            </p:extLst>
          </p:nvPr>
        </p:nvGraphicFramePr>
        <p:xfrm>
          <a:off x="635007" y="1524000"/>
          <a:ext cx="7899393" cy="4263115"/>
        </p:xfrm>
        <a:graphic>
          <a:graphicData uri="http://schemas.openxmlformats.org/drawingml/2006/table">
            <a:tbl>
              <a:tblPr firstRow="1" bandRow="1">
                <a:tableStyleId>{5C22544A-7EE6-4342-B048-85BDC9FD1C3A}</a:tableStyleId>
              </a:tblPr>
              <a:tblGrid>
                <a:gridCol w="3750498"/>
                <a:gridCol w="2121919"/>
                <a:gridCol w="2026976"/>
              </a:tblGrid>
              <a:tr h="54423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Activity</a:t>
                      </a:r>
                    </a:p>
                  </a:txBody>
                  <a:tcPr/>
                </a:tc>
                <a:tc>
                  <a:txBody>
                    <a:bodyPr/>
                    <a:lstStyle/>
                    <a:p>
                      <a:r>
                        <a:rPr lang="en-US" sz="1600" dirty="0" smtClean="0"/>
                        <a:t>Start</a:t>
                      </a:r>
                      <a:endParaRPr lang="en-US" sz="1600" dirty="0"/>
                    </a:p>
                  </a:txBody>
                  <a:tcPr/>
                </a:tc>
                <a:tc>
                  <a:txBody>
                    <a:bodyPr/>
                    <a:lstStyle/>
                    <a:p>
                      <a:r>
                        <a:rPr lang="en-US" sz="1600" dirty="0" smtClean="0"/>
                        <a:t>Complete</a:t>
                      </a:r>
                      <a:endParaRPr lang="en-US" sz="1600" dirty="0"/>
                    </a:p>
                  </a:txBody>
                  <a:tcPr/>
                </a:tc>
              </a:tr>
              <a:tr h="46590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P802.15.4m-D05 drafting</a:t>
                      </a:r>
                    </a:p>
                  </a:txBody>
                  <a:tcPr/>
                </a:tc>
                <a:tc>
                  <a:txBody>
                    <a:bodyPr/>
                    <a:lstStyle/>
                    <a:p>
                      <a:r>
                        <a:rPr lang="en-US" sz="1600" dirty="0" smtClean="0"/>
                        <a:t>15 November 2013</a:t>
                      </a:r>
                      <a:endParaRPr lang="en-US" sz="1600" dirty="0"/>
                    </a:p>
                  </a:txBody>
                  <a:tcPr/>
                </a:tc>
                <a:tc>
                  <a:txBody>
                    <a:bodyPr/>
                    <a:lstStyle/>
                    <a:p>
                      <a:r>
                        <a:rPr lang="en-US" sz="1600" dirty="0" smtClean="0"/>
                        <a:t>24 November 2013</a:t>
                      </a:r>
                      <a:endParaRPr lang="en-US" sz="1600" dirty="0"/>
                    </a:p>
                  </a:txBody>
                  <a:tcPr/>
                </a:tc>
              </a:tr>
              <a:tr h="3554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BRC conference call</a:t>
                      </a:r>
                    </a:p>
                  </a:txBody>
                  <a:tcPr/>
                </a:tc>
                <a:tc>
                  <a:txBody>
                    <a:bodyPr/>
                    <a:lstStyle/>
                    <a:p>
                      <a:r>
                        <a:rPr lang="en-US" sz="1600" smtClean="0"/>
                        <a:t>2 and 4 </a:t>
                      </a:r>
                      <a:r>
                        <a:rPr lang="en-US" sz="1600" dirty="0" smtClean="0"/>
                        <a:t>December 2013</a:t>
                      </a:r>
                      <a:endParaRPr lang="en-US" sz="1600" dirty="0"/>
                    </a:p>
                  </a:txBody>
                  <a:tcPr/>
                </a:tc>
                <a:tc>
                  <a:txBody>
                    <a:bodyPr/>
                    <a:lstStyle/>
                    <a:p>
                      <a:endParaRPr lang="en-US" sz="1600" dirty="0"/>
                    </a:p>
                  </a:txBody>
                  <a:tcPr/>
                </a:tc>
              </a:tr>
              <a:tr h="412940">
                <a:tc>
                  <a:txBody>
                    <a:bodyPr/>
                    <a:lstStyle/>
                    <a:p>
                      <a:r>
                        <a:rPr lang="en-US" sz="1600" dirty="0" smtClean="0"/>
                        <a:t>Recirculation II</a:t>
                      </a:r>
                      <a:endParaRPr lang="en-US" sz="1600" dirty="0"/>
                    </a:p>
                  </a:txBody>
                  <a:tcPr/>
                </a:tc>
                <a:tc>
                  <a:txBody>
                    <a:bodyPr/>
                    <a:lstStyle/>
                    <a:p>
                      <a:r>
                        <a:rPr lang="en-US" sz="1600" baseline="0" dirty="0" smtClean="0"/>
                        <a:t>3 December </a:t>
                      </a:r>
                      <a:r>
                        <a:rPr lang="en-US" sz="1600" dirty="0" smtClean="0"/>
                        <a:t> 2013</a:t>
                      </a:r>
                      <a:endParaRPr lang="en-US" sz="1600" dirty="0"/>
                    </a:p>
                  </a:txBody>
                  <a:tcPr/>
                </a:tc>
                <a:tc>
                  <a:txBody>
                    <a:bodyPr/>
                    <a:lstStyle/>
                    <a:p>
                      <a:r>
                        <a:rPr lang="en-US" sz="1600" dirty="0" smtClean="0"/>
                        <a:t>13 December 2013</a:t>
                      </a:r>
                      <a:endParaRPr lang="en-US" sz="1600" dirty="0"/>
                    </a:p>
                  </a:txBody>
                  <a:tcPr/>
                </a:tc>
              </a:tr>
              <a:tr h="0">
                <a:tc>
                  <a:txBody>
                    <a:bodyPr/>
                    <a:lstStyle/>
                    <a:p>
                      <a:r>
                        <a:rPr lang="en-US" sz="1600" dirty="0" smtClean="0"/>
                        <a:t>Comment resolution</a:t>
                      </a:r>
                      <a:r>
                        <a:rPr lang="en-US" sz="1600" baseline="0" dirty="0" smtClean="0"/>
                        <a:t> </a:t>
                      </a:r>
                      <a:endParaRPr lang="en-US" sz="1600" dirty="0"/>
                    </a:p>
                  </a:txBody>
                  <a:tcPr/>
                </a:tc>
                <a:tc>
                  <a:txBody>
                    <a:bodyPr/>
                    <a:lstStyle/>
                    <a:p>
                      <a:r>
                        <a:rPr lang="en-US" sz="1600" dirty="0" smtClean="0"/>
                        <a:t>14</a:t>
                      </a:r>
                      <a:r>
                        <a:rPr lang="en-US" sz="1600" baseline="0" dirty="0" smtClean="0"/>
                        <a:t> December</a:t>
                      </a:r>
                      <a:r>
                        <a:rPr lang="en-US" sz="1600" dirty="0" smtClean="0"/>
                        <a:t> 2013</a:t>
                      </a:r>
                      <a:endParaRPr lang="en-US" sz="1600" dirty="0"/>
                    </a:p>
                  </a:txBody>
                  <a:tcPr/>
                </a:tc>
                <a:tc>
                  <a:txBody>
                    <a:bodyPr/>
                    <a:lstStyle/>
                    <a:p>
                      <a:r>
                        <a:rPr lang="en-US" sz="1600" dirty="0" smtClean="0"/>
                        <a:t>19 December 2013</a:t>
                      </a:r>
                      <a:endParaRPr lang="en-US" sz="1600" dirty="0"/>
                    </a:p>
                  </a:txBody>
                  <a:tcPr/>
                </a:tc>
              </a:tr>
              <a:tr h="45990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BRC conference call</a:t>
                      </a:r>
                    </a:p>
                  </a:txBody>
                  <a:tcPr/>
                </a:tc>
                <a:tc>
                  <a:txBody>
                    <a:bodyPr/>
                    <a:lstStyle/>
                    <a:p>
                      <a:r>
                        <a:rPr lang="en-US" altLang="ja-JP" sz="1600" dirty="0" smtClean="0"/>
                        <a:t>19 December 2013</a:t>
                      </a:r>
                      <a:endParaRPr lang="en-US" altLang="ja-JP" sz="1600" dirty="0"/>
                    </a:p>
                  </a:txBody>
                  <a:tcPr/>
                </a:tc>
                <a:tc>
                  <a:txBody>
                    <a:bodyPr/>
                    <a:lstStyle/>
                    <a:p>
                      <a:endParaRPr lang="en-US" sz="1600" dirty="0"/>
                    </a:p>
                  </a:txBody>
                  <a:tcPr/>
                </a:tc>
              </a:tr>
              <a:tr h="45990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P802.15.4m-D06 drafting</a:t>
                      </a:r>
                    </a:p>
                  </a:txBody>
                  <a:tcPr/>
                </a:tc>
                <a:tc>
                  <a:txBody>
                    <a:bodyPr/>
                    <a:lstStyle/>
                    <a:p>
                      <a:r>
                        <a:rPr lang="en-US" sz="1600" dirty="0" smtClean="0"/>
                        <a:t>23 December 2013</a:t>
                      </a:r>
                      <a:endParaRPr lang="en-US" sz="1600" dirty="0"/>
                    </a:p>
                  </a:txBody>
                  <a:tcPr/>
                </a:tc>
                <a:tc>
                  <a:txBody>
                    <a:bodyPr/>
                    <a:lstStyle/>
                    <a:p>
                      <a:r>
                        <a:rPr lang="en-US" sz="1600" baseline="0" dirty="0" smtClean="0"/>
                        <a:t>3 January </a:t>
                      </a:r>
                      <a:r>
                        <a:rPr lang="en-US" sz="1600" dirty="0" smtClean="0"/>
                        <a:t>2014</a:t>
                      </a:r>
                      <a:endParaRPr lang="en-US" sz="1600" dirty="0"/>
                    </a:p>
                  </a:txBody>
                  <a:tcPr/>
                </a:tc>
              </a:tr>
              <a:tr h="329720">
                <a:tc>
                  <a:txBody>
                    <a:bodyPr/>
                    <a:lstStyle/>
                    <a:p>
                      <a:r>
                        <a:rPr lang="en-US" sz="1600" dirty="0" smtClean="0"/>
                        <a:t>BRC conference</a:t>
                      </a:r>
                      <a:r>
                        <a:rPr lang="en-US" sz="1600" baseline="0" dirty="0" smtClean="0"/>
                        <a:t> call</a:t>
                      </a:r>
                      <a:endParaRPr lang="en-US" sz="1600" dirty="0"/>
                    </a:p>
                  </a:txBody>
                  <a:tcPr/>
                </a:tc>
                <a:tc>
                  <a:txBody>
                    <a:bodyPr/>
                    <a:lstStyle/>
                    <a:p>
                      <a:r>
                        <a:rPr lang="en-US" sz="1600" dirty="0" smtClean="0"/>
                        <a:t>3 January</a:t>
                      </a:r>
                      <a:r>
                        <a:rPr lang="en-US" sz="1600" baseline="0" dirty="0" smtClean="0"/>
                        <a:t> </a:t>
                      </a:r>
                      <a:r>
                        <a:rPr lang="en-US" sz="1600" dirty="0" smtClean="0"/>
                        <a:t>2014</a:t>
                      </a:r>
                      <a:endParaRPr lang="en-US" sz="1600" dirty="0"/>
                    </a:p>
                  </a:txBody>
                  <a:tcPr/>
                </a:tc>
                <a:tc>
                  <a:txBody>
                    <a:bodyPr/>
                    <a:lstStyle/>
                    <a:p>
                      <a:endParaRPr lang="en-US" sz="1600" dirty="0"/>
                    </a:p>
                  </a:txBody>
                  <a:tcPr/>
                </a:tc>
              </a:tr>
              <a:tr h="329720">
                <a:tc>
                  <a:txBody>
                    <a:bodyPr/>
                    <a:lstStyle/>
                    <a:p>
                      <a:r>
                        <a:rPr lang="en-US" sz="1600" dirty="0" smtClean="0"/>
                        <a:t>Recirculation</a:t>
                      </a:r>
                      <a:r>
                        <a:rPr lang="en-US" sz="1600" baseline="0" dirty="0" smtClean="0"/>
                        <a:t> III</a:t>
                      </a:r>
                      <a:endParaRPr lang="en-US" sz="1600" dirty="0"/>
                    </a:p>
                  </a:txBody>
                  <a:tcPr/>
                </a:tc>
                <a:tc>
                  <a:txBody>
                    <a:bodyPr/>
                    <a:lstStyle/>
                    <a:p>
                      <a:r>
                        <a:rPr lang="en-US" sz="1600" dirty="0" smtClean="0"/>
                        <a:t>6 January</a:t>
                      </a:r>
                      <a:r>
                        <a:rPr lang="en-US" sz="1600" baseline="0" dirty="0" smtClean="0"/>
                        <a:t> </a:t>
                      </a:r>
                      <a:r>
                        <a:rPr lang="en-US" sz="1600" dirty="0" smtClean="0"/>
                        <a:t>2014</a:t>
                      </a:r>
                      <a:endParaRPr lang="en-US" sz="1600" dirty="0"/>
                    </a:p>
                  </a:txBody>
                  <a:tcPr/>
                </a:tc>
                <a:tc>
                  <a:txBody>
                    <a:bodyPr/>
                    <a:lstStyle/>
                    <a:p>
                      <a:r>
                        <a:rPr lang="en-US" sz="1600" dirty="0" smtClean="0"/>
                        <a:t>17 January</a:t>
                      </a:r>
                      <a:r>
                        <a:rPr lang="en-US" sz="1600" baseline="0" dirty="0" smtClean="0"/>
                        <a:t> </a:t>
                      </a:r>
                      <a:r>
                        <a:rPr lang="en-US" sz="1600" dirty="0" smtClean="0"/>
                        <a:t>2014</a:t>
                      </a:r>
                      <a:endParaRPr lang="en-US" sz="1600" dirty="0"/>
                    </a:p>
                  </a:txBody>
                  <a:tcPr/>
                </a:tc>
              </a:tr>
              <a:tr h="329720">
                <a:tc>
                  <a:txBody>
                    <a:bodyPr/>
                    <a:lstStyle/>
                    <a:p>
                      <a:r>
                        <a:rPr lang="en-US" sz="1600" dirty="0" smtClean="0"/>
                        <a:t>Submit 802.15.4m package to </a:t>
                      </a:r>
                      <a:r>
                        <a:rPr lang="en-US" sz="1600" dirty="0" err="1" smtClean="0"/>
                        <a:t>RevCom</a:t>
                      </a:r>
                      <a:endParaRPr lang="en-US" sz="1600" dirty="0"/>
                    </a:p>
                  </a:txBody>
                  <a:tcPr/>
                </a:tc>
                <a:tc>
                  <a:txBody>
                    <a:bodyPr/>
                    <a:lstStyle/>
                    <a:p>
                      <a:r>
                        <a:rPr lang="en-US" sz="1600" dirty="0" smtClean="0"/>
                        <a:t>14</a:t>
                      </a:r>
                      <a:r>
                        <a:rPr lang="en-US" sz="1600" baseline="0" dirty="0" smtClean="0"/>
                        <a:t> Feb</a:t>
                      </a:r>
                      <a:r>
                        <a:rPr lang="en-US" sz="1600" dirty="0" smtClean="0"/>
                        <a:t> 2014</a:t>
                      </a:r>
                      <a:endParaRPr lang="en-US" sz="1600" dirty="0"/>
                    </a:p>
                  </a:txBody>
                  <a:tcPr/>
                </a:tc>
                <a:tc>
                  <a:txBody>
                    <a:bodyPr/>
                    <a:lstStyle/>
                    <a:p>
                      <a:endParaRPr lang="en-US" sz="1600" dirty="0"/>
                    </a:p>
                  </a:txBody>
                  <a:tcPr/>
                </a:tc>
              </a:tr>
            </a:tbl>
          </a:graphicData>
        </a:graphic>
      </p:graphicFrame>
      <p:sp>
        <p:nvSpPr>
          <p:cNvPr id="12" name="Footer Placeholder 3"/>
          <p:cNvSpPr>
            <a:spLocks noGrp="1"/>
          </p:cNvSpPr>
          <p:nvPr>
            <p:ph type="ftr" sz="quarter" idx="10"/>
          </p:nvPr>
        </p:nvSpPr>
        <p:spPr>
          <a:xfrm>
            <a:off x="7159595" y="6520934"/>
            <a:ext cx="1832005" cy="184666"/>
          </a:xfrm>
        </p:spPr>
        <p:txBody>
          <a:bodyPr/>
          <a:lstStyle/>
          <a:p>
            <a:r>
              <a:rPr lang="en-US" dirty="0" smtClean="0"/>
              <a:t>Sangsung </a:t>
            </a:r>
            <a:r>
              <a:rPr lang="en-US" dirty="0" err="1" smtClean="0"/>
              <a:t>Choi</a:t>
            </a:r>
            <a:r>
              <a:rPr lang="en-US" dirty="0" smtClean="0"/>
              <a:t>(ETRI)</a:t>
            </a:r>
          </a:p>
        </p:txBody>
      </p:sp>
      <p:sp>
        <p:nvSpPr>
          <p:cNvPr id="13" name="슬라이드 번호 개체 틀 6"/>
          <p:cNvSpPr txBox="1">
            <a:spLocks/>
          </p:cNvSpPr>
          <p:nvPr/>
        </p:nvSpPr>
        <p:spPr bwMode="auto">
          <a:xfrm>
            <a:off x="4421189" y="6523038"/>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pPr>
              <a:defRPr/>
            </a:pPr>
            <a:r>
              <a:rPr lang="en-US" smtClean="0"/>
              <a:t>Slide </a:t>
            </a:r>
            <a:fld id="{CBB17340-4413-48FA-98F5-B0F34060CDC9}" type="slidenum">
              <a:rPr lang="en-US" smtClean="0"/>
              <a:pPr>
                <a:defRPr/>
              </a:pPr>
              <a:t>16</a:t>
            </a:fld>
            <a:endParaRPr lang="en-US" dirty="0"/>
          </a:p>
        </p:txBody>
      </p:sp>
    </p:spTree>
    <p:extLst>
      <p:ext uri="{BB962C8B-B14F-4D97-AF65-F5344CB8AC3E}">
        <p14:creationId xmlns:p14="http://schemas.microsoft.com/office/powerpoint/2010/main" val="105709516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3" y="1103313"/>
            <a:ext cx="5981700"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rgbClr val="000000"/>
                </a:solidFill>
                <a:latin typeface="Arial" charset="0"/>
                <a:ea typeface="ＭＳ Ｐゴシック" charset="-128"/>
              </a:defRPr>
            </a:lvl1pPr>
            <a:lvl2pPr>
              <a:defRPr sz="2800">
                <a:solidFill>
                  <a:srgbClr val="000000"/>
                </a:solidFill>
                <a:latin typeface="Arial" charset="0"/>
                <a:ea typeface="ＭＳ Ｐゴシック" charset="-128"/>
              </a:defRPr>
            </a:lvl2pPr>
            <a:lvl3pPr>
              <a:defRPr sz="2400">
                <a:solidFill>
                  <a:srgbClr val="000000"/>
                </a:solidFill>
                <a:latin typeface="Arial" charset="0"/>
                <a:ea typeface="ＭＳ Ｐゴシック" charset="-128"/>
              </a:defRPr>
            </a:lvl3pPr>
            <a:lvl4pPr>
              <a:defRPr sz="2000">
                <a:solidFill>
                  <a:srgbClr val="000000"/>
                </a:solidFill>
                <a:latin typeface="Arial" charset="0"/>
                <a:ea typeface="ＭＳ Ｐゴシック" charset="-128"/>
              </a:defRPr>
            </a:lvl4pPr>
            <a:lvl5pPr>
              <a:defRPr sz="2000">
                <a:solidFill>
                  <a:srgbClr val="000000"/>
                </a:solidFill>
                <a:latin typeface="Arial" charset="0"/>
                <a:ea typeface="ＭＳ Ｐゴシック" charset="-128"/>
              </a:defRPr>
            </a:lvl5pPr>
            <a:lvl6pPr>
              <a:buFont typeface="Times New Roman" pitchFamily="18" charset="0"/>
              <a:defRPr sz="2000">
                <a:solidFill>
                  <a:srgbClr val="000000"/>
                </a:solidFill>
                <a:latin typeface="Arial" charset="0"/>
                <a:ea typeface="ＭＳ Ｐゴシック" charset="-128"/>
              </a:defRPr>
            </a:lvl6pPr>
            <a:lvl7pPr>
              <a:buFont typeface="Times New Roman" pitchFamily="18" charset="0"/>
              <a:defRPr sz="2000">
                <a:solidFill>
                  <a:srgbClr val="000000"/>
                </a:solidFill>
                <a:latin typeface="Arial" charset="0"/>
                <a:ea typeface="ＭＳ Ｐゴシック" charset="-128"/>
              </a:defRPr>
            </a:lvl7pPr>
            <a:lvl8pPr>
              <a:buFont typeface="Times New Roman" pitchFamily="18" charset="0"/>
              <a:defRPr sz="2000">
                <a:solidFill>
                  <a:srgbClr val="000000"/>
                </a:solidFill>
                <a:latin typeface="Arial" charset="0"/>
                <a:ea typeface="ＭＳ Ｐゴシック" charset="-128"/>
              </a:defRPr>
            </a:lvl8pPr>
            <a:lvl9pPr>
              <a:buFont typeface="Times New Roman" pitchFamily="18" charset="0"/>
              <a:defRPr sz="2000">
                <a:solidFill>
                  <a:srgbClr val="000000"/>
                </a:solidFill>
                <a:latin typeface="Arial" charset="0"/>
                <a:ea typeface="ＭＳ Ｐゴシック" charset="-128"/>
              </a:defRPr>
            </a:lvl9pPr>
          </a:lstStyle>
          <a:p>
            <a:pPr marL="342900" indent="-342900" algn="ctr" eaLnBrk="0" hangingPunct="0">
              <a:spcBef>
                <a:spcPct val="20000"/>
              </a:spcBef>
            </a:pPr>
            <a:r>
              <a:rPr lang="en-US" altLang="ja-JP" b="1" dirty="0">
                <a:solidFill>
                  <a:schemeClr val="tx2"/>
                </a:solidFill>
                <a:latin typeface="Times New Roman" pitchFamily="18" charset="0"/>
                <a:cs typeface="Times New Roman" pitchFamily="18" charset="0"/>
              </a:rPr>
              <a:t>IEEE 802.15  TG4n</a:t>
            </a:r>
          </a:p>
          <a:p>
            <a:pPr marL="342900" indent="-342900" algn="ctr" eaLnBrk="0" hangingPunct="0">
              <a:spcBef>
                <a:spcPct val="20000"/>
              </a:spcBef>
            </a:pPr>
            <a:r>
              <a:rPr lang="en-US" altLang="en-US" dirty="0">
                <a:latin typeface="Times New Roman" pitchFamily="18" charset="0"/>
                <a:cs typeface="Times New Roman" pitchFamily="18" charset="0"/>
              </a:rPr>
              <a:t>Chinese Medical Band</a:t>
            </a:r>
            <a:endParaRPr lang="en-US" altLang="ja-JP" b="1" dirty="0">
              <a:solidFill>
                <a:schemeClr val="tx2"/>
              </a:solidFill>
              <a:latin typeface="Times New Roman" pitchFamily="18" charset="0"/>
              <a:cs typeface="Times New Roman" pitchFamily="18" charset="0"/>
            </a:endParaRPr>
          </a:p>
          <a:p>
            <a:pPr marL="342900" indent="-342900" algn="ctr" eaLnBrk="0" hangingPunct="0">
              <a:spcBef>
                <a:spcPct val="20000"/>
              </a:spcBef>
            </a:pPr>
            <a:endParaRPr lang="en-US" altLang="ja-JP" b="1" dirty="0">
              <a:solidFill>
                <a:schemeClr val="tx2"/>
              </a:solidFill>
              <a:latin typeface="Times New Roman" pitchFamily="18" charset="0"/>
              <a:cs typeface="Times New Roman" pitchFamily="18" charset="0"/>
            </a:endParaRPr>
          </a:p>
          <a:p>
            <a:pPr marL="342900" indent="-342900" algn="ctr" eaLnBrk="0" hangingPunct="0">
              <a:spcBef>
                <a:spcPct val="20000"/>
              </a:spcBef>
            </a:pPr>
            <a:r>
              <a:rPr lang="en-US" altLang="ja-JP" b="1" dirty="0">
                <a:solidFill>
                  <a:schemeClr val="tx2"/>
                </a:solidFill>
                <a:latin typeface="Times New Roman" pitchFamily="18" charset="0"/>
                <a:cs typeface="Times New Roman" pitchFamily="18" charset="0"/>
              </a:rPr>
              <a:t>Closing </a:t>
            </a:r>
            <a:r>
              <a:rPr lang="en-US" altLang="ja-JP" b="1" dirty="0" smtClean="0">
                <a:solidFill>
                  <a:schemeClr val="tx2"/>
                </a:solidFill>
                <a:latin typeface="Times New Roman" pitchFamily="18" charset="0"/>
                <a:cs typeface="Times New Roman" pitchFamily="18" charset="0"/>
              </a:rPr>
              <a:t>Report</a:t>
            </a:r>
          </a:p>
          <a:p>
            <a:pPr marL="342900" indent="-342900" algn="ctr" eaLnBrk="0" hangingPunct="0">
              <a:spcBef>
                <a:spcPct val="20000"/>
              </a:spcBef>
            </a:pPr>
            <a:r>
              <a:rPr lang="en-US" altLang="ja-JP" sz="2000" b="1" dirty="0" smtClean="0">
                <a:solidFill>
                  <a:schemeClr val="tx2"/>
                </a:solidFill>
                <a:latin typeface="Times New Roman" pitchFamily="18" charset="0"/>
                <a:cs typeface="Times New Roman" pitchFamily="18" charset="0"/>
              </a:rPr>
              <a:t>Vice Chair, Liang Li, </a:t>
            </a:r>
            <a:r>
              <a:rPr lang="en-US" altLang="ja-JP" sz="2000" b="1" dirty="0" err="1" smtClean="0">
                <a:solidFill>
                  <a:schemeClr val="tx2"/>
                </a:solidFill>
                <a:latin typeface="Times New Roman" pitchFamily="18" charset="0"/>
                <a:cs typeface="Times New Roman" pitchFamily="18" charset="0"/>
              </a:rPr>
              <a:t>Vinno</a:t>
            </a:r>
            <a:r>
              <a:rPr lang="en-US" altLang="ja-JP" sz="2000" b="1" dirty="0" smtClean="0">
                <a:solidFill>
                  <a:schemeClr val="tx2"/>
                </a:solidFill>
                <a:latin typeface="Times New Roman" pitchFamily="18" charset="0"/>
                <a:cs typeface="Times New Roman" pitchFamily="18" charset="0"/>
              </a:rPr>
              <a:t> Tech</a:t>
            </a:r>
          </a:p>
          <a:p>
            <a:pPr marL="342900" indent="-342900" algn="ctr" eaLnBrk="0" hangingPunct="0">
              <a:spcBef>
                <a:spcPct val="20000"/>
              </a:spcBef>
            </a:pPr>
            <a:endParaRPr lang="en-US" altLang="ja-JP" sz="2000" b="1" dirty="0" smtClean="0">
              <a:solidFill>
                <a:schemeClr val="tx2"/>
              </a:solidFill>
              <a:latin typeface="Times New Roman" pitchFamily="18" charset="0"/>
              <a:cs typeface="Times New Roman" pitchFamily="18" charset="0"/>
            </a:endParaRPr>
          </a:p>
          <a:p>
            <a:pPr marL="342900" indent="-342900" algn="ctr"/>
            <a:r>
              <a:rPr lang="en-US" altLang="ja-JP" sz="2400" b="1" dirty="0" smtClean="0">
                <a:solidFill>
                  <a:schemeClr val="tx2"/>
                </a:solidFill>
                <a:latin typeface="Times New Roman" pitchFamily="18" charset="0"/>
                <a:cs typeface="Times New Roman" pitchFamily="18" charset="0"/>
              </a:rPr>
              <a:t>9</a:t>
            </a:r>
            <a:r>
              <a:rPr lang="en-US" altLang="ja-JP" sz="2400" b="1" baseline="30000" dirty="0" smtClean="0">
                <a:solidFill>
                  <a:schemeClr val="tx2"/>
                </a:solidFill>
                <a:latin typeface="Times New Roman" pitchFamily="18" charset="0"/>
                <a:cs typeface="Times New Roman" pitchFamily="18" charset="0"/>
              </a:rPr>
              <a:t>th</a:t>
            </a:r>
            <a:r>
              <a:rPr lang="en-US" altLang="ja-JP" sz="2400" b="1" dirty="0" smtClean="0">
                <a:solidFill>
                  <a:schemeClr val="tx2"/>
                </a:solidFill>
                <a:latin typeface="Times New Roman" pitchFamily="18" charset="0"/>
                <a:cs typeface="Times New Roman" pitchFamily="18" charset="0"/>
              </a:rPr>
              <a:t> </a:t>
            </a:r>
            <a:r>
              <a:rPr lang="en-US" altLang="ja-JP" sz="2400" b="1" dirty="0">
                <a:solidFill>
                  <a:schemeClr val="tx2"/>
                </a:solidFill>
                <a:latin typeface="Times New Roman" pitchFamily="18" charset="0"/>
                <a:cs typeface="Times New Roman" pitchFamily="18" charset="0"/>
              </a:rPr>
              <a:t>Meeting as a Task Group 4n</a:t>
            </a:r>
          </a:p>
          <a:p>
            <a:pPr marL="342900" indent="-342900" algn="ctr"/>
            <a:endParaRPr lang="en-US" altLang="ja-JP" sz="1600" b="1" dirty="0">
              <a:solidFill>
                <a:schemeClr val="tx2"/>
              </a:solidFill>
              <a:latin typeface="Times New Roman" pitchFamily="18" charset="0"/>
              <a:cs typeface="Times New Roman" pitchFamily="18" charset="0"/>
            </a:endParaRPr>
          </a:p>
          <a:p>
            <a:pPr marL="342900" indent="-342900" algn="ctr"/>
            <a:r>
              <a:rPr lang="en-US" altLang="ja-JP" sz="2400" b="1" dirty="0">
                <a:solidFill>
                  <a:schemeClr val="tx2"/>
                </a:solidFill>
                <a:latin typeface="Times New Roman" pitchFamily="18" charset="0"/>
                <a:cs typeface="Times New Roman" pitchFamily="18" charset="0"/>
              </a:rPr>
              <a:t>Dallas, TX</a:t>
            </a:r>
          </a:p>
          <a:p>
            <a:pPr marL="342900" indent="-342900" algn="ctr"/>
            <a:endParaRPr lang="en-US" altLang="ja-JP" sz="1600" b="1" dirty="0">
              <a:solidFill>
                <a:schemeClr val="tx2"/>
              </a:solidFill>
              <a:latin typeface="Times New Roman" pitchFamily="18" charset="0"/>
              <a:cs typeface="Times New Roman" pitchFamily="18" charset="0"/>
            </a:endParaRPr>
          </a:p>
          <a:p>
            <a:pPr marL="342900" indent="-342900" algn="ctr"/>
            <a:r>
              <a:rPr lang="en-US" altLang="ja-JP" sz="2400" b="1" dirty="0">
                <a:solidFill>
                  <a:schemeClr val="tx2"/>
                </a:solidFill>
                <a:latin typeface="Times New Roman" pitchFamily="18" charset="0"/>
                <a:cs typeface="Times New Roman" pitchFamily="18" charset="0"/>
              </a:rPr>
              <a:t>Nov. 14, 2013</a:t>
            </a:r>
            <a:endParaRPr lang="en-US" altLang="en-US" sz="2400" dirty="0">
              <a:solidFill>
                <a:schemeClr val="bg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24625"/>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algn="ctr"/>
            <a:r>
              <a:rPr lang="en-US" altLang="en-US" sz="1200">
                <a:latin typeface="Times New Roman" pitchFamily="18" charset="0"/>
              </a:rPr>
              <a:t>Slide </a:t>
            </a:r>
            <a:fld id="{7C15AC4C-84C1-4695-9DD3-71D4252C16AD}" type="slidenum">
              <a:rPr lang="en-US" altLang="en-US" sz="1200">
                <a:latin typeface="Times New Roman" pitchFamily="18" charset="0"/>
              </a:rPr>
              <a:pPr algn="ctr"/>
              <a:t>17</a:t>
            </a:fld>
            <a:endParaRPr lang="en-US" altLang="en-US" sz="1200">
              <a:latin typeface="Times New Roman" pitchFamily="18" charset="0"/>
            </a:endParaRPr>
          </a:p>
        </p:txBody>
      </p:sp>
      <p:pic>
        <p:nvPicPr>
          <p:cNvPr id="6148" name="Picture 6" descr="C:\Users\Liang\Standards\IEEE_Conferences\Dallas_1113\IMAG051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0063" y="1700213"/>
            <a:ext cx="3205162" cy="242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4294967295"/>
          </p:nvPr>
        </p:nvSpPr>
        <p:spPr bwMode="auto">
          <a:xfrm>
            <a:off x="5486400" y="6475413"/>
            <a:ext cx="31242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en-US" dirty="0">
                <a:solidFill>
                  <a:schemeClr val="tx1"/>
                </a:solidFill>
              </a:rPr>
              <a:t>Arthur </a:t>
            </a:r>
            <a:r>
              <a:rPr lang="en-US" altLang="en-US" dirty="0" err="1">
                <a:solidFill>
                  <a:schemeClr val="tx1"/>
                </a:solidFill>
              </a:rPr>
              <a:t>Astrin</a:t>
            </a:r>
            <a:endParaRPr lang="en-US" altLang="en-US" dirty="0">
              <a:solidFill>
                <a:schemeClr val="tx1"/>
              </a:solidFill>
            </a:endParaRPr>
          </a:p>
        </p:txBody>
      </p:sp>
      <p:sp>
        <p:nvSpPr>
          <p:cNvPr id="6" name="Rectangle 13"/>
          <p:cNvSpPr txBox="1">
            <a:spLocks noChangeArrowheads="1"/>
          </p:cNvSpPr>
          <p:nvPr/>
        </p:nvSpPr>
        <p:spPr bwMode="auto">
          <a:xfrm>
            <a:off x="611437" y="420343"/>
            <a:ext cx="1182855" cy="18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r>
              <a:rPr lang="en-US" altLang="ko-KR" smtClean="0"/>
              <a:t>November 2013</a:t>
            </a:r>
            <a:endParaRPr lang="en-US" dirty="0"/>
          </a:p>
        </p:txBody>
      </p:sp>
    </p:spTree>
    <p:extLst>
      <p:ext uri="{BB962C8B-B14F-4D97-AF65-F5344CB8AC3E}">
        <p14:creationId xmlns:p14="http://schemas.microsoft.com/office/powerpoint/2010/main" val="37923013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762000"/>
            <a:ext cx="7772400" cy="762000"/>
          </a:xfrm>
        </p:spPr>
        <p:txBody>
          <a:bodyPr/>
          <a:lstStyle/>
          <a:p>
            <a:r>
              <a:rPr lang="en-US" altLang="en-US" b="1" smtClean="0">
                <a:latin typeface="Times New Roman" pitchFamily="18" charset="0"/>
              </a:rPr>
              <a:t>Meeting Accomplishments</a:t>
            </a:r>
            <a:endParaRPr lang="en-US" altLang="en-US" smtClean="0"/>
          </a:p>
        </p:txBody>
      </p:sp>
      <p:sp>
        <p:nvSpPr>
          <p:cNvPr id="7171" name="TextBox 8"/>
          <p:cNvSpPr txBox="1">
            <a:spLocks noChangeArrowheads="1"/>
          </p:cNvSpPr>
          <p:nvPr/>
        </p:nvSpPr>
        <p:spPr bwMode="auto">
          <a:xfrm>
            <a:off x="1295400" y="1844675"/>
            <a:ext cx="6834188"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3200">
                <a:solidFill>
                  <a:srgbClr val="000000"/>
                </a:solidFill>
                <a:latin typeface="Arial" charset="0"/>
                <a:ea typeface="ＭＳ Ｐゴシック" charset="-128"/>
              </a:defRPr>
            </a:lvl1pPr>
            <a:lvl2pPr>
              <a:defRPr sz="2800">
                <a:solidFill>
                  <a:srgbClr val="000000"/>
                </a:solidFill>
                <a:latin typeface="Arial" charset="0"/>
                <a:ea typeface="ＭＳ Ｐゴシック" charset="-128"/>
              </a:defRPr>
            </a:lvl2pPr>
            <a:lvl3pPr>
              <a:defRPr sz="2400">
                <a:solidFill>
                  <a:srgbClr val="000000"/>
                </a:solidFill>
                <a:latin typeface="Arial" charset="0"/>
                <a:ea typeface="ＭＳ Ｐゴシック" charset="-128"/>
              </a:defRPr>
            </a:lvl3pPr>
            <a:lvl4pPr>
              <a:defRPr sz="2000">
                <a:solidFill>
                  <a:srgbClr val="000000"/>
                </a:solidFill>
                <a:latin typeface="Arial" charset="0"/>
                <a:ea typeface="ＭＳ Ｐゴシック" charset="-128"/>
              </a:defRPr>
            </a:lvl4pPr>
            <a:lvl5pPr>
              <a:defRPr sz="2000">
                <a:solidFill>
                  <a:srgbClr val="000000"/>
                </a:solidFill>
                <a:latin typeface="Arial" charset="0"/>
                <a:ea typeface="ＭＳ Ｐゴシック" charset="-128"/>
              </a:defRPr>
            </a:lvl5pPr>
            <a:lvl6pPr>
              <a:buFont typeface="Times New Roman" pitchFamily="18" charset="0"/>
              <a:defRPr sz="2000">
                <a:solidFill>
                  <a:srgbClr val="000000"/>
                </a:solidFill>
                <a:latin typeface="Arial" charset="0"/>
                <a:ea typeface="ＭＳ Ｐゴシック" charset="-128"/>
              </a:defRPr>
            </a:lvl6pPr>
            <a:lvl7pPr>
              <a:buFont typeface="Times New Roman" pitchFamily="18" charset="0"/>
              <a:defRPr sz="2000">
                <a:solidFill>
                  <a:srgbClr val="000000"/>
                </a:solidFill>
                <a:latin typeface="Arial" charset="0"/>
                <a:ea typeface="ＭＳ Ｐゴシック" charset="-128"/>
              </a:defRPr>
            </a:lvl7pPr>
            <a:lvl8pPr>
              <a:buFont typeface="Times New Roman" pitchFamily="18" charset="0"/>
              <a:defRPr sz="2000">
                <a:solidFill>
                  <a:srgbClr val="000000"/>
                </a:solidFill>
                <a:latin typeface="Arial" charset="0"/>
                <a:ea typeface="ＭＳ Ｐゴシック" charset="-128"/>
              </a:defRPr>
            </a:lvl8pPr>
            <a:lvl9pPr>
              <a:buFont typeface="Times New Roman" pitchFamily="18" charset="0"/>
              <a:defRPr sz="2000">
                <a:solidFill>
                  <a:srgbClr val="000000"/>
                </a:solidFill>
                <a:latin typeface="Arial" charset="0"/>
                <a:ea typeface="ＭＳ Ｐゴシック" charset="-128"/>
              </a:defRPr>
            </a:lvl9pPr>
          </a:lstStyle>
          <a:p>
            <a:pPr lvl="1" indent="0">
              <a:spcBef>
                <a:spcPts val="600"/>
              </a:spcBef>
              <a:spcAft>
                <a:spcPts val="600"/>
              </a:spcAft>
            </a:pPr>
            <a:endParaRPr lang="en-US" altLang="en-US" sz="2000" dirty="0">
              <a:solidFill>
                <a:schemeClr val="tx1"/>
              </a:solidFill>
              <a:latin typeface="Times New Roman" pitchFamily="18" charset="0"/>
              <a:cs typeface="Times New Roman" pitchFamily="18" charset="0"/>
            </a:endParaRPr>
          </a:p>
          <a:p>
            <a:pPr marL="342900" indent="-342900">
              <a:spcBef>
                <a:spcPts val="600"/>
              </a:spcBef>
              <a:spcAft>
                <a:spcPts val="600"/>
              </a:spcAft>
              <a:buFont typeface="Wingdings" pitchFamily="2" charset="2"/>
              <a:buChar char="ü"/>
            </a:pPr>
            <a:r>
              <a:rPr lang="en-US" altLang="en-US" sz="2000" dirty="0">
                <a:solidFill>
                  <a:schemeClr val="tx1"/>
                </a:solidFill>
                <a:latin typeface="Times New Roman" pitchFamily="18" charset="0"/>
                <a:cs typeface="Times New Roman" pitchFamily="18" charset="0"/>
              </a:rPr>
              <a:t>Close IEEE802.15.4N Draft 1.0: </a:t>
            </a:r>
          </a:p>
          <a:p>
            <a:pPr marL="342900" indent="-342900">
              <a:spcBef>
                <a:spcPts val="600"/>
              </a:spcBef>
              <a:spcAft>
                <a:spcPts val="600"/>
              </a:spcAft>
            </a:pPr>
            <a:r>
              <a:rPr lang="en-US" altLang="ja-JP" i="1" dirty="0" smtClean="0"/>
              <a:t>d1P802-15 </a:t>
            </a:r>
            <a:r>
              <a:rPr lang="en-US" altLang="ja-JP" i="1" dirty="0"/>
              <a:t>-4n_Draft_Standard.pdf </a:t>
            </a:r>
            <a:r>
              <a:rPr lang="en-US" altLang="ja-JP" sz="2000" i="1" dirty="0">
                <a:solidFill>
                  <a:schemeClr val="bg1"/>
                </a:solidFill>
                <a:latin typeface="Times New Roman" pitchFamily="18" charset="0"/>
              </a:rPr>
              <a:t>d1P802-15-4n_Draft_Standard</a:t>
            </a:r>
            <a:endParaRPr lang="en-US" altLang="en-US" sz="2000" dirty="0">
              <a:solidFill>
                <a:schemeClr val="tx1"/>
              </a:solidFill>
              <a:latin typeface="Times New Roman" pitchFamily="18" charset="0"/>
              <a:cs typeface="Times New Roman" pitchFamily="18" charset="0"/>
            </a:endParaRPr>
          </a:p>
          <a:p>
            <a:pPr lvl="1" indent="0">
              <a:spcBef>
                <a:spcPts val="600"/>
              </a:spcBef>
              <a:spcAft>
                <a:spcPts val="600"/>
              </a:spcAft>
            </a:pPr>
            <a:endParaRPr lang="en-US" altLang="en-US" sz="2000" dirty="0">
              <a:solidFill>
                <a:schemeClr val="tx1"/>
              </a:solidFill>
              <a:latin typeface="Times New Roman" pitchFamily="18" charset="0"/>
              <a:cs typeface="Times New Roman" pitchFamily="18" charset="0"/>
            </a:endParaRPr>
          </a:p>
          <a:p>
            <a:pPr marL="342900" indent="-342900">
              <a:spcBef>
                <a:spcPts val="600"/>
              </a:spcBef>
              <a:spcAft>
                <a:spcPts val="600"/>
              </a:spcAft>
            </a:pPr>
            <a:endParaRPr lang="en-US" altLang="en-US" sz="2000" dirty="0">
              <a:solidFill>
                <a:schemeClr val="tx1"/>
              </a:solidFill>
              <a:latin typeface="Times New Roman" pitchFamily="18" charset="0"/>
              <a:cs typeface="Times New Roman" pitchFamily="18" charset="0"/>
            </a:endParaRPr>
          </a:p>
        </p:txBody>
      </p:sp>
      <p:sp>
        <p:nvSpPr>
          <p:cNvPr id="7172" name="Slide Number Placeholder 8"/>
          <p:cNvSpPr>
            <a:spLocks noGrp="1"/>
          </p:cNvSpPr>
          <p:nvPr>
            <p:ph type="sldNum" sz="quarter" idx="10"/>
          </p:nvPr>
        </p:nvSpPr>
        <p:spPr>
          <a:xfrm>
            <a:off x="4284663" y="6524625"/>
            <a:ext cx="530225" cy="182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algn="ctr"/>
            <a:r>
              <a:rPr lang="en-US" altLang="en-US" sz="1200">
                <a:latin typeface="Times New Roman" pitchFamily="18" charset="0"/>
              </a:rPr>
              <a:t>Slide </a:t>
            </a:r>
            <a:fld id="{3386B94F-A49E-4896-B74B-A5525ECE685E}" type="slidenum">
              <a:rPr lang="en-US" altLang="en-US" sz="1200">
                <a:latin typeface="Times New Roman" pitchFamily="18" charset="0"/>
              </a:rPr>
              <a:pPr algn="ctr"/>
              <a:t>18</a:t>
            </a:fld>
            <a:endParaRPr lang="en-US" altLang="en-US" sz="1200">
              <a:latin typeface="Times New Roman" pitchFamily="18" charset="0"/>
            </a:endParaRPr>
          </a:p>
        </p:txBody>
      </p:sp>
      <p:sp>
        <p:nvSpPr>
          <p:cNvPr id="6" name="Footer Placeholder 4"/>
          <p:cNvSpPr>
            <a:spLocks noGrp="1"/>
          </p:cNvSpPr>
          <p:nvPr>
            <p:ph type="ftr" sz="quarter" idx="4294967295"/>
          </p:nvPr>
        </p:nvSpPr>
        <p:spPr bwMode="auto">
          <a:xfrm>
            <a:off x="5486400" y="6475413"/>
            <a:ext cx="31242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en-US" dirty="0">
                <a:solidFill>
                  <a:schemeClr val="tx1"/>
                </a:solidFill>
              </a:rPr>
              <a:t>Arthur </a:t>
            </a:r>
            <a:r>
              <a:rPr lang="en-US" altLang="en-US" dirty="0" err="1">
                <a:solidFill>
                  <a:schemeClr val="tx1"/>
                </a:solidFill>
              </a:rPr>
              <a:t>Astrin</a:t>
            </a:r>
            <a:endParaRPr lang="en-US" altLang="en-US" dirty="0">
              <a:solidFill>
                <a:schemeClr val="tx1"/>
              </a:solidFill>
            </a:endParaRPr>
          </a:p>
        </p:txBody>
      </p:sp>
      <p:sp>
        <p:nvSpPr>
          <p:cNvPr id="7" name="Rectangle 13"/>
          <p:cNvSpPr txBox="1">
            <a:spLocks noChangeArrowheads="1"/>
          </p:cNvSpPr>
          <p:nvPr/>
        </p:nvSpPr>
        <p:spPr bwMode="auto">
          <a:xfrm>
            <a:off x="611437" y="438772"/>
            <a:ext cx="1182855" cy="18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r>
              <a:rPr lang="en-US" altLang="ko-KR" smtClean="0"/>
              <a:t>November 2013</a:t>
            </a:r>
            <a:endParaRPr lang="en-US" dirty="0"/>
          </a:p>
        </p:txBody>
      </p:sp>
    </p:spTree>
    <p:extLst>
      <p:ext uri="{BB962C8B-B14F-4D97-AF65-F5344CB8AC3E}">
        <p14:creationId xmlns:p14="http://schemas.microsoft.com/office/powerpoint/2010/main" val="11161769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762000"/>
            <a:ext cx="7772400" cy="762000"/>
          </a:xfrm>
        </p:spPr>
        <p:txBody>
          <a:bodyPr/>
          <a:lstStyle/>
          <a:p>
            <a:r>
              <a:rPr lang="en-US" altLang="en-US" b="1" smtClean="0">
                <a:latin typeface="Times New Roman" pitchFamily="18" charset="0"/>
              </a:rPr>
              <a:t>Meeting Accomplishments</a:t>
            </a:r>
            <a:endParaRPr lang="en-US" altLang="en-US" smtClean="0"/>
          </a:p>
        </p:txBody>
      </p:sp>
      <p:sp>
        <p:nvSpPr>
          <p:cNvPr id="8195" name="TextBox 8"/>
          <p:cNvSpPr txBox="1">
            <a:spLocks noChangeArrowheads="1"/>
          </p:cNvSpPr>
          <p:nvPr/>
        </p:nvSpPr>
        <p:spPr bwMode="auto">
          <a:xfrm>
            <a:off x="179388" y="1844675"/>
            <a:ext cx="8713787"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3200">
                <a:solidFill>
                  <a:srgbClr val="000000"/>
                </a:solidFill>
                <a:latin typeface="Arial" charset="0"/>
                <a:ea typeface="ＭＳ Ｐゴシック" charset="-128"/>
              </a:defRPr>
            </a:lvl1pPr>
            <a:lvl2pPr>
              <a:defRPr sz="2800">
                <a:solidFill>
                  <a:srgbClr val="000000"/>
                </a:solidFill>
                <a:latin typeface="Arial" charset="0"/>
                <a:ea typeface="ＭＳ Ｐゴシック" charset="-128"/>
              </a:defRPr>
            </a:lvl2pPr>
            <a:lvl3pPr>
              <a:defRPr sz="2400">
                <a:solidFill>
                  <a:srgbClr val="000000"/>
                </a:solidFill>
                <a:latin typeface="Arial" charset="0"/>
                <a:ea typeface="ＭＳ Ｐゴシック" charset="-128"/>
              </a:defRPr>
            </a:lvl3pPr>
            <a:lvl4pPr>
              <a:defRPr sz="2000">
                <a:solidFill>
                  <a:srgbClr val="000000"/>
                </a:solidFill>
                <a:latin typeface="Arial" charset="0"/>
                <a:ea typeface="ＭＳ Ｐゴシック" charset="-128"/>
              </a:defRPr>
            </a:lvl4pPr>
            <a:lvl5pPr>
              <a:defRPr sz="2000">
                <a:solidFill>
                  <a:srgbClr val="000000"/>
                </a:solidFill>
                <a:latin typeface="Arial" charset="0"/>
                <a:ea typeface="ＭＳ Ｐゴシック" charset="-128"/>
              </a:defRPr>
            </a:lvl5pPr>
            <a:lvl6pPr>
              <a:buFont typeface="Times New Roman" pitchFamily="18" charset="0"/>
              <a:defRPr sz="2000">
                <a:solidFill>
                  <a:srgbClr val="000000"/>
                </a:solidFill>
                <a:latin typeface="Arial" charset="0"/>
                <a:ea typeface="ＭＳ Ｐゴシック" charset="-128"/>
              </a:defRPr>
            </a:lvl6pPr>
            <a:lvl7pPr>
              <a:buFont typeface="Times New Roman" pitchFamily="18" charset="0"/>
              <a:defRPr sz="2000">
                <a:solidFill>
                  <a:srgbClr val="000000"/>
                </a:solidFill>
                <a:latin typeface="Arial" charset="0"/>
                <a:ea typeface="ＭＳ Ｐゴシック" charset="-128"/>
              </a:defRPr>
            </a:lvl7pPr>
            <a:lvl8pPr>
              <a:buFont typeface="Times New Roman" pitchFamily="18" charset="0"/>
              <a:defRPr sz="2000">
                <a:solidFill>
                  <a:srgbClr val="000000"/>
                </a:solidFill>
                <a:latin typeface="Arial" charset="0"/>
                <a:ea typeface="ＭＳ Ｐゴシック" charset="-128"/>
              </a:defRPr>
            </a:lvl8pPr>
            <a:lvl9pPr>
              <a:buFont typeface="Times New Roman" pitchFamily="18" charset="0"/>
              <a:defRPr sz="2000">
                <a:solidFill>
                  <a:srgbClr val="000000"/>
                </a:solidFill>
                <a:latin typeface="Arial" charset="0"/>
                <a:ea typeface="ＭＳ Ｐゴシック" charset="-128"/>
              </a:defRPr>
            </a:lvl9pPr>
          </a:lstStyle>
          <a:p>
            <a:pPr lvl="1" indent="0">
              <a:spcBef>
                <a:spcPts val="600"/>
              </a:spcBef>
              <a:spcAft>
                <a:spcPts val="600"/>
              </a:spcAft>
            </a:pPr>
            <a:endParaRPr lang="en-US" altLang="en-US">
              <a:solidFill>
                <a:schemeClr val="tx1"/>
              </a:solidFill>
              <a:latin typeface="Times New Roman" pitchFamily="18" charset="0"/>
              <a:cs typeface="Times New Roman" pitchFamily="18" charset="0"/>
            </a:endParaRPr>
          </a:p>
          <a:p>
            <a:pPr marL="342900" indent="-342900">
              <a:spcBef>
                <a:spcPts val="600"/>
              </a:spcBef>
              <a:spcAft>
                <a:spcPts val="600"/>
              </a:spcAft>
              <a:buFont typeface="Wingdings" pitchFamily="2" charset="2"/>
              <a:buChar char="ü"/>
            </a:pPr>
            <a:r>
              <a:rPr lang="en-US" altLang="en-US" sz="2800">
                <a:solidFill>
                  <a:schemeClr val="tx1"/>
                </a:solidFill>
                <a:latin typeface="Times New Roman" pitchFamily="18" charset="0"/>
                <a:cs typeface="Times New Roman" pitchFamily="18" charset="0"/>
              </a:rPr>
              <a:t>Mr. Kenichi Mori is assigned to serve as the secretary of 802.15.4N TG.</a:t>
            </a:r>
          </a:p>
          <a:p>
            <a:pPr marL="342900" indent="-342900">
              <a:spcBef>
                <a:spcPts val="600"/>
              </a:spcBef>
              <a:spcAft>
                <a:spcPts val="600"/>
              </a:spcAft>
              <a:buFont typeface="Wingdings" pitchFamily="2" charset="2"/>
              <a:buChar char="ü"/>
            </a:pPr>
            <a:r>
              <a:rPr lang="en-US" altLang="ja-JP" sz="2800" i="1">
                <a:solidFill>
                  <a:schemeClr val="tx1"/>
                </a:solidFill>
                <a:cs typeface="Times New Roman" pitchFamily="18" charset="0"/>
              </a:rPr>
              <a:t>Mr. Arthur Astrin is assigned to serve as the Editor-in-Chief;</a:t>
            </a:r>
            <a:br>
              <a:rPr lang="en-US" altLang="ja-JP" sz="2800" i="1">
                <a:solidFill>
                  <a:schemeClr val="tx1"/>
                </a:solidFill>
                <a:cs typeface="Times New Roman" pitchFamily="18" charset="0"/>
              </a:rPr>
            </a:br>
            <a:r>
              <a:rPr lang="en-US" altLang="ja-JP" sz="2800" i="1">
                <a:solidFill>
                  <a:schemeClr val="tx1"/>
                </a:solidFill>
                <a:cs typeface="Times New Roman" pitchFamily="18" charset="0"/>
              </a:rPr>
              <a:t>Mr. Liang Li and Mr. Kenichi Mori are assigned to serve as the Technical Editors. </a:t>
            </a:r>
            <a:r>
              <a:rPr lang="en-US" altLang="ja-JP" sz="2800" i="1"/>
              <a:t> </a:t>
            </a:r>
            <a:r>
              <a:rPr lang="en-US" altLang="ja-JP" sz="2800" i="1">
                <a:solidFill>
                  <a:schemeClr val="bg1"/>
                </a:solidFill>
                <a:latin typeface="Times New Roman" pitchFamily="18" charset="0"/>
              </a:rPr>
              <a:t>d1P802-15-4n_Draft_Standard</a:t>
            </a:r>
            <a:endParaRPr lang="en-US" altLang="en-US" sz="2800">
              <a:solidFill>
                <a:schemeClr val="tx1"/>
              </a:solidFill>
              <a:latin typeface="Times New Roman" pitchFamily="18" charset="0"/>
              <a:cs typeface="Times New Roman" pitchFamily="18" charset="0"/>
            </a:endParaRPr>
          </a:p>
          <a:p>
            <a:pPr lvl="1" indent="0">
              <a:spcBef>
                <a:spcPts val="600"/>
              </a:spcBef>
              <a:spcAft>
                <a:spcPts val="600"/>
              </a:spcAft>
            </a:pPr>
            <a:endParaRPr lang="en-US" altLang="en-US">
              <a:solidFill>
                <a:schemeClr val="tx1"/>
              </a:solidFill>
              <a:latin typeface="Times New Roman" pitchFamily="18" charset="0"/>
              <a:cs typeface="Times New Roman" pitchFamily="18" charset="0"/>
            </a:endParaRPr>
          </a:p>
          <a:p>
            <a:pPr marL="342900" indent="-342900">
              <a:spcBef>
                <a:spcPts val="600"/>
              </a:spcBef>
              <a:spcAft>
                <a:spcPts val="600"/>
              </a:spcAft>
            </a:pPr>
            <a:endParaRPr lang="en-US" altLang="en-US" sz="280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284663" y="6524625"/>
            <a:ext cx="530225" cy="182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algn="ctr"/>
            <a:r>
              <a:rPr lang="en-US" altLang="en-US" sz="1200">
                <a:latin typeface="Times New Roman" pitchFamily="18" charset="0"/>
              </a:rPr>
              <a:t>Slide </a:t>
            </a:r>
            <a:fld id="{1795966E-78E3-4695-BD5B-99AA4C740A1A}" type="slidenum">
              <a:rPr lang="en-US" altLang="en-US" sz="1200">
                <a:latin typeface="Times New Roman" pitchFamily="18" charset="0"/>
              </a:rPr>
              <a:pPr algn="ctr"/>
              <a:t>19</a:t>
            </a:fld>
            <a:endParaRPr lang="en-US" altLang="en-US" sz="1200">
              <a:latin typeface="Times New Roman" pitchFamily="18" charset="0"/>
            </a:endParaRPr>
          </a:p>
        </p:txBody>
      </p:sp>
      <p:sp>
        <p:nvSpPr>
          <p:cNvPr id="6" name="Footer Placeholder 4"/>
          <p:cNvSpPr>
            <a:spLocks noGrp="1"/>
          </p:cNvSpPr>
          <p:nvPr>
            <p:ph type="ftr" sz="quarter" idx="4294967295"/>
          </p:nvPr>
        </p:nvSpPr>
        <p:spPr bwMode="auto">
          <a:xfrm>
            <a:off x="5486400" y="6475413"/>
            <a:ext cx="31242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en-US" dirty="0">
                <a:solidFill>
                  <a:schemeClr val="tx1"/>
                </a:solidFill>
              </a:rPr>
              <a:t>Arthur </a:t>
            </a:r>
            <a:r>
              <a:rPr lang="en-US" altLang="en-US" dirty="0" err="1">
                <a:solidFill>
                  <a:schemeClr val="tx1"/>
                </a:solidFill>
              </a:rPr>
              <a:t>Astrin</a:t>
            </a:r>
            <a:endParaRPr lang="en-US" altLang="en-US" dirty="0">
              <a:solidFill>
                <a:schemeClr val="tx1"/>
              </a:solidFill>
            </a:endParaRPr>
          </a:p>
        </p:txBody>
      </p:sp>
      <p:sp>
        <p:nvSpPr>
          <p:cNvPr id="7" name="Rectangle 13"/>
          <p:cNvSpPr txBox="1">
            <a:spLocks noChangeArrowheads="1"/>
          </p:cNvSpPr>
          <p:nvPr/>
        </p:nvSpPr>
        <p:spPr bwMode="auto">
          <a:xfrm>
            <a:off x="611437" y="438772"/>
            <a:ext cx="1182855" cy="18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r>
              <a:rPr lang="en-US" altLang="ko-KR" smtClean="0"/>
              <a:t>November 2013</a:t>
            </a:r>
            <a:endParaRPr lang="en-US" dirty="0"/>
          </a:p>
        </p:txBody>
      </p:sp>
    </p:spTree>
    <p:extLst>
      <p:ext uri="{BB962C8B-B14F-4D97-AF65-F5344CB8AC3E}">
        <p14:creationId xmlns:p14="http://schemas.microsoft.com/office/powerpoint/2010/main" val="471722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2013</a:t>
            </a:r>
          </a:p>
        </p:txBody>
      </p:sp>
      <p:sp>
        <p:nvSpPr>
          <p:cNvPr id="3075" name="Footer Placeholder 2"/>
          <p:cNvSpPr>
            <a:spLocks noGrp="1"/>
          </p:cNvSpPr>
          <p:nvPr>
            <p:ph type="ftr" sz="quarter" idx="11"/>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Robert F. Heile, ZigBee Alliance</a:t>
            </a:r>
          </a:p>
        </p:txBody>
      </p:sp>
      <p:sp>
        <p:nvSpPr>
          <p:cNvPr id="3076" name="Slide Number Placeholder 3"/>
          <p:cNvSpPr>
            <a:spLocks noGrp="1"/>
          </p:cNvSpPr>
          <p:nvPr>
            <p:ph type="sldNum" sz="quarter" idx="12"/>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Slide </a:t>
            </a:r>
            <a:fld id="{41308DA8-9A97-4A88-929E-09D2F69EB25D}" type="slidenum">
              <a:rPr lang="en-US" sz="1200" smtClean="0"/>
              <a:pPr/>
              <a:t>2</a:t>
            </a:fld>
            <a:endParaRPr lang="en-US" sz="1200" smtClean="0"/>
          </a:p>
        </p:txBody>
      </p:sp>
      <p:sp>
        <p:nvSpPr>
          <p:cNvPr id="3077" name="Rectangle 1026"/>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r>
              <a:rPr lang="en-US">
                <a:solidFill>
                  <a:schemeClr val="tx2"/>
                </a:solidFill>
              </a:rPr>
              <a:t>802.15 Organization Chart</a:t>
            </a:r>
          </a:p>
        </p:txBody>
      </p:sp>
      <p:grpSp>
        <p:nvGrpSpPr>
          <p:cNvPr id="3078" name="Organization Chart 1031"/>
          <p:cNvGrpSpPr>
            <a:grpSpLocks/>
          </p:cNvGrpSpPr>
          <p:nvPr/>
        </p:nvGrpSpPr>
        <p:grpSpPr bwMode="auto">
          <a:xfrm>
            <a:off x="228600" y="762000"/>
            <a:ext cx="8578850" cy="5584825"/>
            <a:chOff x="144" y="480"/>
            <a:chExt cx="5404" cy="3518"/>
          </a:xfrm>
        </p:grpSpPr>
        <p:cxnSp>
          <p:nvCxnSpPr>
            <p:cNvPr id="3081" name="_s1028"/>
            <p:cNvCxnSpPr>
              <a:cxnSpLocks noChangeShapeType="1"/>
              <a:stCxn id="3111" idx="0"/>
              <a:endCxn id="3105" idx="2"/>
            </p:cNvCxnSpPr>
            <p:nvPr/>
          </p:nvCxnSpPr>
          <p:spPr bwMode="auto">
            <a:xfrm flipV="1">
              <a:off x="4796" y="1700"/>
              <a:ext cx="0" cy="103"/>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82" name="_s1029"/>
            <p:cNvCxnSpPr>
              <a:cxnSpLocks noChangeShapeType="1"/>
              <a:stCxn id="3110" idx="3"/>
              <a:endCxn id="3097" idx="2"/>
            </p:cNvCxnSpPr>
            <p:nvPr/>
          </p:nvCxnSpPr>
          <p:spPr bwMode="auto">
            <a:xfrm flipV="1">
              <a:off x="1612" y="2077"/>
              <a:ext cx="225" cy="1366"/>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0"/>
            <p:cNvCxnSpPr>
              <a:cxnSpLocks noChangeShapeType="1"/>
              <a:stCxn id="3109" idx="1"/>
              <a:endCxn id="3097" idx="2"/>
            </p:cNvCxnSpPr>
            <p:nvPr/>
          </p:nvCxnSpPr>
          <p:spPr bwMode="auto">
            <a:xfrm rot="10800000">
              <a:off x="1838" y="2089"/>
              <a:ext cx="252" cy="1403"/>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1"/>
            <p:cNvCxnSpPr>
              <a:cxnSpLocks noChangeShapeType="1"/>
              <a:stCxn id="3108" idx="3"/>
              <a:endCxn id="3097" idx="2"/>
            </p:cNvCxnSpPr>
            <p:nvPr/>
          </p:nvCxnSpPr>
          <p:spPr bwMode="auto">
            <a:xfrm flipV="1">
              <a:off x="1612" y="2077"/>
              <a:ext cx="225" cy="996"/>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2"/>
            <p:cNvCxnSpPr>
              <a:cxnSpLocks noChangeShapeType="1"/>
              <a:stCxn id="3107" idx="1"/>
              <a:endCxn id="3097" idx="2"/>
            </p:cNvCxnSpPr>
            <p:nvPr/>
          </p:nvCxnSpPr>
          <p:spPr bwMode="auto">
            <a:xfrm rot="10800000">
              <a:off x="1838" y="2089"/>
              <a:ext cx="226" cy="1013"/>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3"/>
            <p:cNvCxnSpPr>
              <a:cxnSpLocks noChangeShapeType="1"/>
              <a:stCxn id="3106" idx="3"/>
              <a:endCxn id="3097" idx="2"/>
            </p:cNvCxnSpPr>
            <p:nvPr/>
          </p:nvCxnSpPr>
          <p:spPr bwMode="auto">
            <a:xfrm flipV="1">
              <a:off x="1612" y="2077"/>
              <a:ext cx="225" cy="6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4"/>
            <p:cNvCxnSpPr>
              <a:cxnSpLocks noChangeShapeType="1"/>
              <a:stCxn id="3105" idx="1"/>
              <a:endCxn id="3096" idx="2"/>
            </p:cNvCxnSpPr>
            <p:nvPr/>
          </p:nvCxnSpPr>
          <p:spPr bwMode="auto">
            <a:xfrm rot="10800000">
              <a:off x="3818" y="983"/>
              <a:ext cx="232" cy="61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35"/>
            <p:cNvCxnSpPr>
              <a:cxnSpLocks noChangeShapeType="1"/>
              <a:stCxn id="3104" idx="1"/>
              <a:endCxn id="3097" idx="2"/>
            </p:cNvCxnSpPr>
            <p:nvPr/>
          </p:nvCxnSpPr>
          <p:spPr bwMode="auto">
            <a:xfrm rot="10800000">
              <a:off x="1838" y="2089"/>
              <a:ext cx="229" cy="641"/>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36"/>
            <p:cNvCxnSpPr>
              <a:cxnSpLocks noChangeShapeType="1"/>
              <a:stCxn id="3103" idx="3"/>
              <a:endCxn id="3097" idx="2"/>
            </p:cNvCxnSpPr>
            <p:nvPr/>
          </p:nvCxnSpPr>
          <p:spPr bwMode="auto">
            <a:xfrm flipV="1">
              <a:off x="1611" y="2077"/>
              <a:ext cx="227" cy="261"/>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90" name="_s1037"/>
            <p:cNvCxnSpPr>
              <a:cxnSpLocks noChangeShapeType="1"/>
              <a:stCxn id="3102" idx="1"/>
              <a:endCxn id="3097" idx="2"/>
            </p:cNvCxnSpPr>
            <p:nvPr/>
          </p:nvCxnSpPr>
          <p:spPr bwMode="auto">
            <a:xfrm rot="10800000">
              <a:off x="1838" y="2089"/>
              <a:ext cx="214" cy="24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91" name="_s1038"/>
            <p:cNvCxnSpPr>
              <a:cxnSpLocks noChangeShapeType="1"/>
              <a:stCxn id="3101" idx="3"/>
              <a:endCxn id="3097" idx="2"/>
            </p:cNvCxnSpPr>
            <p:nvPr/>
          </p:nvCxnSpPr>
          <p:spPr bwMode="auto">
            <a:xfrm flipV="1">
              <a:off x="1612" y="2077"/>
              <a:ext cx="226" cy="1746"/>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92" name="_s1039"/>
            <p:cNvCxnSpPr>
              <a:cxnSpLocks noChangeShapeType="1"/>
              <a:stCxn id="3100" idx="3"/>
              <a:endCxn id="3096" idx="2"/>
            </p:cNvCxnSpPr>
            <p:nvPr/>
          </p:nvCxnSpPr>
          <p:spPr bwMode="auto">
            <a:xfrm flipV="1">
              <a:off x="3593" y="983"/>
              <a:ext cx="225" cy="681"/>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93" name="_s1040"/>
            <p:cNvCxnSpPr>
              <a:cxnSpLocks noChangeShapeType="1"/>
              <a:stCxn id="3099" idx="1"/>
              <a:endCxn id="3096" idx="2"/>
            </p:cNvCxnSpPr>
            <p:nvPr/>
          </p:nvCxnSpPr>
          <p:spPr bwMode="auto">
            <a:xfrm rot="10800000">
              <a:off x="3818" y="983"/>
              <a:ext cx="250" cy="201"/>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94" name="_s1041"/>
            <p:cNvCxnSpPr>
              <a:cxnSpLocks noChangeShapeType="1"/>
              <a:stCxn id="3098" idx="3"/>
              <a:endCxn id="3096" idx="2"/>
            </p:cNvCxnSpPr>
            <p:nvPr/>
          </p:nvCxnSpPr>
          <p:spPr bwMode="auto">
            <a:xfrm flipV="1">
              <a:off x="3594" y="983"/>
              <a:ext cx="224" cy="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95" name="_s1042"/>
            <p:cNvCxnSpPr>
              <a:cxnSpLocks noChangeShapeType="1"/>
              <a:stCxn id="3097" idx="3"/>
              <a:endCxn id="3096" idx="2"/>
            </p:cNvCxnSpPr>
            <p:nvPr/>
          </p:nvCxnSpPr>
          <p:spPr bwMode="auto">
            <a:xfrm flipV="1">
              <a:off x="2583" y="982"/>
              <a:ext cx="1235" cy="993"/>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6" name="_s1043"/>
            <p:cNvSpPr>
              <a:spLocks noChangeArrowheads="1"/>
            </p:cNvSpPr>
            <p:nvPr/>
          </p:nvSpPr>
          <p:spPr bwMode="auto">
            <a:xfrm>
              <a:off x="3084" y="480"/>
              <a:ext cx="1467" cy="49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802.15WG Chair</a:t>
              </a:r>
            </a:p>
            <a:p>
              <a:pPr algn="ctr"/>
              <a:r>
                <a:rPr lang="en-US" sz="900" b="1"/>
                <a:t>Bob Heile, ZigBee Alliance</a:t>
              </a:r>
            </a:p>
            <a:p>
              <a:pPr algn="ctr"/>
              <a:r>
                <a:rPr lang="en-US" sz="900" b="1"/>
                <a:t>802.15 Vice Chairs</a:t>
              </a:r>
            </a:p>
            <a:p>
              <a:pPr algn="ctr"/>
              <a:r>
                <a:rPr lang="en-US" sz="900" b="1"/>
                <a:t>Rick Alfvin, VeriLAN</a:t>
              </a:r>
            </a:p>
            <a:p>
              <a:pPr algn="ctr"/>
              <a:r>
                <a:rPr lang="en-US" sz="900" b="1"/>
                <a:t>Pat Kinney, Kinney Consulting</a:t>
              </a:r>
            </a:p>
          </p:txBody>
        </p:sp>
        <p:sp>
          <p:nvSpPr>
            <p:cNvPr id="3097" name="_s1044"/>
            <p:cNvSpPr>
              <a:spLocks noChangeArrowheads="1"/>
            </p:cNvSpPr>
            <p:nvPr/>
          </p:nvSpPr>
          <p:spPr bwMode="auto">
            <a:xfrm>
              <a:off x="1104" y="1872"/>
              <a:ext cx="1467" cy="20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8" name="_s1045"/>
            <p:cNvSpPr>
              <a:spLocks noChangeArrowheads="1"/>
            </p:cNvSpPr>
            <p:nvPr/>
          </p:nvSpPr>
          <p:spPr bwMode="auto">
            <a:xfrm>
              <a:off x="2111" y="1023"/>
              <a:ext cx="1471" cy="394"/>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9" name="_s1046"/>
            <p:cNvSpPr>
              <a:spLocks noChangeArrowheads="1"/>
            </p:cNvSpPr>
            <p:nvPr/>
          </p:nvSpPr>
          <p:spPr bwMode="auto">
            <a:xfrm>
              <a:off x="4080" y="1048"/>
              <a:ext cx="1468" cy="271"/>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100" b="1"/>
                <a:t>Working Group Technical Editor</a:t>
              </a:r>
            </a:p>
            <a:p>
              <a:pPr algn="ctr"/>
              <a:r>
                <a:rPr lang="en-US" sz="1100" b="1"/>
                <a:t>James Gilb</a:t>
              </a:r>
            </a:p>
          </p:txBody>
        </p:sp>
        <p:sp>
          <p:nvSpPr>
            <p:cNvPr id="3100" name="_s1047"/>
            <p:cNvSpPr>
              <a:spLocks noChangeArrowheads="1"/>
            </p:cNvSpPr>
            <p:nvPr/>
          </p:nvSpPr>
          <p:spPr bwMode="auto">
            <a:xfrm>
              <a:off x="2111" y="1516"/>
              <a:ext cx="1470" cy="29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800" b="1"/>
                <a:t>New Projects (WNG), </a:t>
              </a:r>
            </a:p>
            <a:p>
              <a:pPr algn="ctr"/>
              <a:r>
                <a:rPr lang="en-US" sz="800" b="1"/>
                <a:t>Maintenance, Rules</a:t>
              </a:r>
            </a:p>
            <a:p>
              <a:pPr algn="ctr"/>
              <a:r>
                <a:rPr lang="en-US" sz="800" b="1"/>
                <a:t>Pat Kinney, Kinney Consulting</a:t>
              </a:r>
            </a:p>
          </p:txBody>
        </p:sp>
        <p:sp>
          <p:nvSpPr>
            <p:cNvPr id="3101" name="_s1048"/>
            <p:cNvSpPr>
              <a:spLocks noChangeArrowheads="1"/>
            </p:cNvSpPr>
            <p:nvPr/>
          </p:nvSpPr>
          <p:spPr bwMode="auto">
            <a:xfrm>
              <a:off x="144" y="3648"/>
              <a:ext cx="1468" cy="3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102" name="_s1049"/>
            <p:cNvSpPr>
              <a:spLocks noChangeArrowheads="1"/>
            </p:cNvSpPr>
            <p:nvPr/>
          </p:nvSpPr>
          <p:spPr bwMode="auto">
            <a:xfrm>
              <a:off x="2064" y="2149"/>
              <a:ext cx="1534" cy="37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TG15.4q Ultra Low Power (ULP) 15.4 </a:t>
              </a:r>
            </a:p>
            <a:p>
              <a:pPr algn="ctr"/>
              <a:r>
                <a:rPr lang="en-US" sz="1000" b="1"/>
                <a:t>Shahriar Emami, Samsung</a:t>
              </a:r>
            </a:p>
            <a:p>
              <a:pPr algn="ctr"/>
              <a:r>
                <a:rPr lang="en-US" sz="1000" b="1"/>
                <a:t>Chair</a:t>
              </a:r>
            </a:p>
          </p:txBody>
        </p:sp>
        <p:sp>
          <p:nvSpPr>
            <p:cNvPr id="3103" name="_s1050"/>
            <p:cNvSpPr>
              <a:spLocks noChangeArrowheads="1"/>
            </p:cNvSpPr>
            <p:nvPr/>
          </p:nvSpPr>
          <p:spPr bwMode="auto">
            <a:xfrm>
              <a:off x="144" y="2160"/>
              <a:ext cx="1467" cy="35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104" name="_s1051"/>
            <p:cNvSpPr>
              <a:spLocks noChangeArrowheads="1"/>
            </p:cNvSpPr>
            <p:nvPr/>
          </p:nvSpPr>
          <p:spPr bwMode="auto">
            <a:xfrm>
              <a:off x="2069" y="2562"/>
              <a:ext cx="1526" cy="33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TG8 Peer Aware Communcations </a:t>
              </a:r>
            </a:p>
            <a:p>
              <a:pPr algn="ctr"/>
              <a:r>
                <a:rPr lang="en-US" sz="1000" b="1"/>
                <a:t>Miung Lee, CUNY</a:t>
              </a:r>
            </a:p>
            <a:p>
              <a:pPr algn="ctr"/>
              <a:r>
                <a:rPr lang="en-US" sz="1000" b="1"/>
                <a:t>Chair</a:t>
              </a:r>
            </a:p>
          </p:txBody>
        </p:sp>
        <p:sp>
          <p:nvSpPr>
            <p:cNvPr id="3105" name="_s1052"/>
            <p:cNvSpPr>
              <a:spLocks noChangeArrowheads="1"/>
            </p:cNvSpPr>
            <p:nvPr/>
          </p:nvSpPr>
          <p:spPr bwMode="auto">
            <a:xfrm>
              <a:off x="4062" y="1496"/>
              <a:ext cx="1467" cy="204"/>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100" b="1"/>
                <a:t>Study Groups/Interest Groups</a:t>
              </a:r>
            </a:p>
          </p:txBody>
        </p:sp>
        <p:sp>
          <p:nvSpPr>
            <p:cNvPr id="3106" name="_s1053"/>
            <p:cNvSpPr>
              <a:spLocks noChangeArrowheads="1"/>
            </p:cNvSpPr>
            <p:nvPr/>
          </p:nvSpPr>
          <p:spPr bwMode="auto">
            <a:xfrm>
              <a:off x="145" y="2544"/>
              <a:ext cx="1467" cy="33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 15.4 TV White Space PHY</a:t>
              </a:r>
            </a:p>
            <a:p>
              <a:pPr algn="ctr"/>
              <a:r>
                <a:rPr lang="en-US" sz="1000" b="1"/>
                <a:t>Sangsung Choi,  ETRI</a:t>
              </a:r>
            </a:p>
            <a:p>
              <a:pPr algn="ctr"/>
              <a:r>
                <a:rPr lang="en-US" sz="1000" b="1"/>
                <a:t>Chair</a:t>
              </a:r>
            </a:p>
          </p:txBody>
        </p:sp>
        <p:sp>
          <p:nvSpPr>
            <p:cNvPr id="3107" name="_s1054"/>
            <p:cNvSpPr>
              <a:spLocks noChangeArrowheads="1"/>
            </p:cNvSpPr>
            <p:nvPr/>
          </p:nvSpPr>
          <p:spPr bwMode="auto">
            <a:xfrm>
              <a:off x="2076" y="2928"/>
              <a:ext cx="1520" cy="34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8" name="_s1055"/>
            <p:cNvSpPr>
              <a:spLocks noChangeArrowheads="1"/>
            </p:cNvSpPr>
            <p:nvPr/>
          </p:nvSpPr>
          <p:spPr bwMode="auto">
            <a:xfrm>
              <a:off x="145" y="2905"/>
              <a:ext cx="1467" cy="335"/>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pPr algn="ctr"/>
              <a:r>
                <a:rPr lang="en-US" sz="1000" b="1"/>
                <a:t>TG4n 15.4 China MBAN PHY</a:t>
              </a:r>
            </a:p>
            <a:p>
              <a:pPr algn="ctr"/>
              <a:r>
                <a:rPr lang="en-US" sz="1000" b="1"/>
                <a:t>Art Astrin, Astrin Radio</a:t>
              </a:r>
            </a:p>
            <a:p>
              <a:pPr algn="ctr"/>
              <a:r>
                <a:rPr lang="en-US" sz="1000" b="1"/>
                <a:t>Chair</a:t>
              </a:r>
            </a:p>
          </p:txBody>
        </p:sp>
        <p:sp>
          <p:nvSpPr>
            <p:cNvPr id="3109" name="_s1056"/>
            <p:cNvSpPr>
              <a:spLocks noChangeArrowheads="1"/>
            </p:cNvSpPr>
            <p:nvPr/>
          </p:nvSpPr>
          <p:spPr bwMode="auto">
            <a:xfrm>
              <a:off x="2080" y="3312"/>
              <a:ext cx="1512" cy="359"/>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pPr algn="ctr"/>
              <a:endParaRPr lang="en-US" sz="1000" b="1"/>
            </a:p>
          </p:txBody>
        </p:sp>
        <p:sp>
          <p:nvSpPr>
            <p:cNvPr id="3110" name="_s1057"/>
            <p:cNvSpPr>
              <a:spLocks noChangeArrowheads="1"/>
            </p:cNvSpPr>
            <p:nvPr/>
          </p:nvSpPr>
          <p:spPr bwMode="auto">
            <a:xfrm>
              <a:off x="145" y="3275"/>
              <a:ext cx="1467" cy="336"/>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pPr algn="ctr"/>
              <a:r>
                <a:rPr lang="de-DE" sz="1000" b="1"/>
                <a:t>TG4p 15.4 Rail Communication (RCC)</a:t>
              </a:r>
            </a:p>
            <a:p>
              <a:pPr algn="ctr"/>
              <a:r>
                <a:rPr lang="de-DE" sz="1000"/>
                <a:t>Chair: Jon Adams, </a:t>
              </a:r>
              <a:r>
                <a:rPr lang="en-US" sz="1000"/>
                <a:t>Lilee Systems</a:t>
              </a:r>
              <a:endParaRPr lang="en-US" sz="1000" b="1"/>
            </a:p>
            <a:p>
              <a:pPr algn="ctr"/>
              <a:r>
                <a:rPr lang="en-US" sz="1000" b="1"/>
                <a:t>Chair</a:t>
              </a:r>
            </a:p>
          </p:txBody>
        </p:sp>
        <p:sp>
          <p:nvSpPr>
            <p:cNvPr id="3111" name="_s1058"/>
            <p:cNvSpPr>
              <a:spLocks noChangeArrowheads="1"/>
            </p:cNvSpPr>
            <p:nvPr/>
          </p:nvSpPr>
          <p:spPr bwMode="auto">
            <a:xfrm>
              <a:off x="4062" y="1803"/>
              <a:ext cx="1467" cy="2061"/>
            </a:xfrm>
            <a:prstGeom prst="rect">
              <a:avLst/>
            </a:prstGeom>
            <a:noFill/>
            <a:ln w="38100"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p>
              <a:pPr algn="ctr"/>
              <a:endParaRPr lang="en-US" sz="1000" b="1" u="sng"/>
            </a:p>
            <a:p>
              <a:pPr algn="ctr"/>
              <a:endParaRPr lang="en-US" sz="1000" b="1" u="sng"/>
            </a:p>
            <a:p>
              <a:pPr algn="ctr"/>
              <a:r>
                <a:rPr lang="en-US" sz="1000" b="1" u="sng"/>
                <a:t>Study Groups</a:t>
              </a:r>
              <a:r>
                <a:rPr lang="en-US" sz="1000"/>
                <a:t>:</a:t>
              </a:r>
            </a:p>
            <a:p>
              <a:pPr algn="ctr"/>
              <a:endParaRPr lang="en-US" sz="1000"/>
            </a:p>
            <a:p>
              <a:pPr algn="ctr"/>
              <a:r>
                <a:rPr lang="en-US" sz="1000" b="1"/>
                <a:t>SG</a:t>
              </a:r>
              <a:r>
                <a:rPr lang="en-US" sz="1000"/>
                <a:t> </a:t>
              </a:r>
              <a:r>
                <a:rPr lang="en-US" sz="1000" b="1"/>
                <a:t>100G THz  link</a:t>
              </a:r>
            </a:p>
            <a:p>
              <a:pPr algn="ctr"/>
              <a:r>
                <a:rPr lang="en-US" sz="1000"/>
                <a:t>Chair: </a:t>
              </a:r>
              <a:r>
                <a:rPr lang="de-DE" sz="1000"/>
                <a:t>Thomas Kürner</a:t>
              </a:r>
            </a:p>
            <a:p>
              <a:pPr algn="ctr"/>
              <a:endParaRPr lang="en-US" sz="1000"/>
            </a:p>
            <a:p>
              <a:pPr algn="ctr"/>
              <a:r>
                <a:rPr lang="en-US" sz="1000" b="1"/>
                <a:t>Spectrum Resource Use (SRU)</a:t>
              </a:r>
            </a:p>
            <a:p>
              <a:pPr algn="ctr"/>
              <a:r>
                <a:rPr lang="en-US" sz="1000"/>
                <a:t>Chair: Shoichi Kitazawa, </a:t>
              </a:r>
            </a:p>
            <a:p>
              <a:pPr algn="ctr"/>
              <a:r>
                <a:rPr lang="en-US" sz="1000"/>
                <a:t>ATR Wave Engineering Laboratories</a:t>
              </a:r>
            </a:p>
            <a:p>
              <a:pPr algn="ctr"/>
              <a:endParaRPr lang="en-US" sz="1000">
                <a:solidFill>
                  <a:srgbClr val="000000"/>
                </a:solidFill>
              </a:endParaRPr>
            </a:p>
            <a:p>
              <a:pPr algn="ctr"/>
              <a:r>
                <a:rPr lang="en-US" sz="1100" b="1" u="sng">
                  <a:solidFill>
                    <a:srgbClr val="000000"/>
                  </a:solidFill>
                </a:rPr>
                <a:t>Interest Groups</a:t>
              </a:r>
            </a:p>
            <a:p>
              <a:pPr algn="ctr"/>
              <a:endParaRPr lang="en-US" sz="1000"/>
            </a:p>
            <a:p>
              <a:pPr algn="ctr"/>
              <a:r>
                <a:rPr lang="en-US" sz="1000" b="1"/>
                <a:t>TeraHertz (THZ) Hibernating</a:t>
              </a:r>
            </a:p>
            <a:p>
              <a:pPr algn="ctr"/>
              <a:r>
                <a:rPr lang="en-US" sz="1000"/>
                <a:t>Chair: </a:t>
              </a:r>
              <a:r>
                <a:rPr lang="de-DE" sz="1000"/>
                <a:t>Thomas Kürner, </a:t>
              </a:r>
            </a:p>
            <a:p>
              <a:pPr algn="ctr"/>
              <a:r>
                <a:rPr lang="de-DE" sz="1000"/>
                <a:t>Technische Universität Braunschweig</a:t>
              </a:r>
            </a:p>
            <a:p>
              <a:pPr algn="ctr"/>
              <a:endParaRPr lang="de-DE" sz="1000"/>
            </a:p>
            <a:p>
              <a:pPr algn="ctr"/>
              <a:r>
                <a:rPr lang="de-DE" sz="1000" b="1"/>
                <a:t>Visible Light Comm follow-on (LED</a:t>
              </a:r>
              <a:r>
                <a:rPr lang="de-DE" sz="1000"/>
                <a:t>)</a:t>
              </a:r>
            </a:p>
            <a:p>
              <a:pPr algn="ctr"/>
              <a:r>
                <a:rPr lang="en-US" sz="1000"/>
                <a:t>Chair: Yeong Min Jang</a:t>
              </a:r>
            </a:p>
            <a:p>
              <a:pPr algn="ctr"/>
              <a:r>
                <a:rPr lang="en-US" sz="1000"/>
                <a:t>Kookmin University</a:t>
              </a:r>
            </a:p>
            <a:p>
              <a:pPr algn="ctr"/>
              <a:endParaRPr lang="en-US" sz="1000"/>
            </a:p>
            <a:p>
              <a:pPr algn="ctr"/>
              <a:endParaRPr lang="de-DE" sz="1000"/>
            </a:p>
            <a:p>
              <a:pPr algn="ctr"/>
              <a:endParaRPr lang="en-US" sz="1000"/>
            </a:p>
          </p:txBody>
        </p:sp>
        <p:sp>
          <p:nvSpPr>
            <p:cNvPr id="3112" name="Rectangle 1029"/>
            <p:cNvSpPr>
              <a:spLocks noChangeArrowheads="1"/>
            </p:cNvSpPr>
            <p:nvPr/>
          </p:nvSpPr>
          <p:spPr bwMode="auto">
            <a:xfrm>
              <a:off x="144" y="1072"/>
              <a:ext cx="1872" cy="691"/>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1" hangingPunct="1"/>
              <a:endParaRPr lang="en-US" sz="1400">
                <a:latin typeface="Arial" charset="0"/>
              </a:endParaRPr>
            </a:p>
            <a:p>
              <a:pPr algn="ctr" eaLnBrk="1" hangingPunct="1"/>
              <a:r>
                <a:rPr lang="en-US" sz="1400">
                  <a:latin typeface="Arial" charset="0"/>
                </a:rPr>
                <a:t>To add your name </a:t>
              </a:r>
            </a:p>
            <a:p>
              <a:pPr algn="ctr" eaLnBrk="1" hangingPunct="1"/>
              <a:r>
                <a:rPr lang="en-US" sz="1400">
                  <a:latin typeface="Arial" charset="0"/>
                </a:rPr>
                <a:t>to the WG/TG/SG/IG reflectors </a:t>
              </a:r>
            </a:p>
            <a:p>
              <a:pPr algn="ctr" eaLnBrk="1" hangingPunct="1"/>
              <a:r>
                <a:rPr lang="en-US" sz="1400">
                  <a:latin typeface="Arial" charset="0"/>
                </a:rPr>
                <a:t>please go to </a:t>
              </a:r>
              <a:r>
                <a:rPr lang="en-US" sz="1400">
                  <a:latin typeface="Arial" charset="0"/>
                  <a:hlinkClick r:id="rId3"/>
                </a:rPr>
                <a:t>www.ieee802.org/15</a:t>
              </a:r>
              <a:endParaRPr lang="en-US" sz="1400">
                <a:latin typeface="Arial" charset="0"/>
              </a:endParaRPr>
            </a:p>
            <a:p>
              <a:pPr algn="ctr" eaLnBrk="1" hangingPunct="1"/>
              <a:endParaRPr lang="en-US" sz="1400">
                <a:latin typeface="Arial" charset="0"/>
              </a:endParaRPr>
            </a:p>
          </p:txBody>
        </p:sp>
      </p:grpSp>
      <p:sp>
        <p:nvSpPr>
          <p:cNvPr id="3079" name="_s1051"/>
          <p:cNvSpPr>
            <a:spLocks noChangeArrowheads="1"/>
          </p:cNvSpPr>
          <p:nvPr/>
        </p:nvSpPr>
        <p:spPr bwMode="auto">
          <a:xfrm>
            <a:off x="3292475" y="4648200"/>
            <a:ext cx="2422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a:t>TG9 Key Management  Protocol</a:t>
            </a:r>
          </a:p>
          <a:p>
            <a:pPr algn="ctr"/>
            <a:r>
              <a:rPr lang="en-US" sz="1000" b="1"/>
              <a:t>Robert Moskowitz, Verizon</a:t>
            </a:r>
          </a:p>
          <a:p>
            <a:pPr algn="ctr"/>
            <a:r>
              <a:rPr lang="en-US" sz="1000" b="1"/>
              <a:t>Chair</a:t>
            </a:r>
          </a:p>
        </p:txBody>
      </p:sp>
      <p:sp>
        <p:nvSpPr>
          <p:cNvPr id="3080" name="_s1051"/>
          <p:cNvSpPr>
            <a:spLocks noChangeArrowheads="1"/>
          </p:cNvSpPr>
          <p:nvPr/>
        </p:nvSpPr>
        <p:spPr bwMode="auto">
          <a:xfrm>
            <a:off x="3330575" y="5284788"/>
            <a:ext cx="235108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a:t>TG10 Layer 2 Routing</a:t>
            </a:r>
          </a:p>
          <a:p>
            <a:pPr algn="ctr"/>
            <a:r>
              <a:rPr lang="en-US" sz="1000" b="1"/>
              <a:t>Clint Powell</a:t>
            </a:r>
          </a:p>
          <a:p>
            <a:pPr algn="ctr"/>
            <a:r>
              <a:rPr lang="en-US" sz="1000" b="1"/>
              <a:t>Chair</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TG Motion</a:t>
            </a:r>
          </a:p>
        </p:txBody>
      </p:sp>
      <p:sp>
        <p:nvSpPr>
          <p:cNvPr id="9219" name="Slide Number Placeholder 5"/>
          <p:cNvSpPr>
            <a:spLocks noGrp="1"/>
          </p:cNvSpPr>
          <p:nvPr>
            <p:ph type="sldNum" sz="quarter" idx="10"/>
          </p:nvPr>
        </p:nvSpPr>
        <p:spPr>
          <a:xfrm>
            <a:off x="4344988" y="6486525"/>
            <a:ext cx="530225" cy="182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algn="ctr"/>
            <a:r>
              <a:rPr lang="en-US" altLang="en-US" sz="1200">
                <a:latin typeface="Times New Roman" pitchFamily="18" charset="0"/>
              </a:rPr>
              <a:t>Slide </a:t>
            </a:r>
            <a:fld id="{09EEA204-00EC-42F9-8F86-37AA5E8131CA}" type="slidenum">
              <a:rPr lang="en-US" altLang="en-US" sz="1200">
                <a:latin typeface="Times New Roman" pitchFamily="18" charset="0"/>
              </a:rPr>
              <a:pPr algn="ctr"/>
              <a:t>20</a:t>
            </a:fld>
            <a:endParaRPr lang="en-US" altLang="en-US" sz="1200">
              <a:latin typeface="Times New Roman" pitchFamily="18" charset="0"/>
            </a:endParaRPr>
          </a:p>
        </p:txBody>
      </p:sp>
      <p:sp>
        <p:nvSpPr>
          <p:cNvPr id="9220" name="テキスト ボックス 2"/>
          <p:cNvSpPr txBox="1">
            <a:spLocks noChangeArrowheads="1"/>
          </p:cNvSpPr>
          <p:nvPr/>
        </p:nvSpPr>
        <p:spPr bwMode="auto">
          <a:xfrm>
            <a:off x="250825" y="1628775"/>
            <a:ext cx="864235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000000"/>
                </a:solidFill>
                <a:latin typeface="Arial" charset="0"/>
                <a:ea typeface="ＭＳ Ｐゴシック" charset="-128"/>
              </a:defRPr>
            </a:lvl1pPr>
            <a:lvl2pPr>
              <a:defRPr sz="2800">
                <a:solidFill>
                  <a:srgbClr val="000000"/>
                </a:solidFill>
                <a:latin typeface="Arial" charset="0"/>
                <a:ea typeface="ＭＳ Ｐゴシック" charset="-128"/>
              </a:defRPr>
            </a:lvl2pPr>
            <a:lvl3pPr>
              <a:defRPr sz="2400">
                <a:solidFill>
                  <a:srgbClr val="000000"/>
                </a:solidFill>
                <a:latin typeface="Arial" charset="0"/>
                <a:ea typeface="ＭＳ Ｐゴシック" charset="-128"/>
              </a:defRPr>
            </a:lvl3pPr>
            <a:lvl4pPr>
              <a:defRPr sz="2000">
                <a:solidFill>
                  <a:srgbClr val="000000"/>
                </a:solidFill>
                <a:latin typeface="Arial" charset="0"/>
                <a:ea typeface="ＭＳ Ｐゴシック" charset="-128"/>
              </a:defRPr>
            </a:lvl4pPr>
            <a:lvl5pPr>
              <a:defRPr sz="2000">
                <a:solidFill>
                  <a:srgbClr val="000000"/>
                </a:solidFill>
                <a:latin typeface="Arial" charset="0"/>
                <a:ea typeface="ＭＳ Ｐゴシック" charset="-128"/>
              </a:defRPr>
            </a:lvl5pPr>
            <a:lvl6pPr>
              <a:buFont typeface="Times New Roman" pitchFamily="18" charset="0"/>
              <a:defRPr sz="2000">
                <a:solidFill>
                  <a:srgbClr val="000000"/>
                </a:solidFill>
                <a:latin typeface="Arial" charset="0"/>
                <a:ea typeface="ＭＳ Ｐゴシック" charset="-128"/>
              </a:defRPr>
            </a:lvl6pPr>
            <a:lvl7pPr>
              <a:buFont typeface="Times New Roman" pitchFamily="18" charset="0"/>
              <a:defRPr sz="2000">
                <a:solidFill>
                  <a:srgbClr val="000000"/>
                </a:solidFill>
                <a:latin typeface="Arial" charset="0"/>
                <a:ea typeface="ＭＳ Ｐゴシック" charset="-128"/>
              </a:defRPr>
            </a:lvl7pPr>
            <a:lvl8pPr>
              <a:buFont typeface="Times New Roman" pitchFamily="18" charset="0"/>
              <a:defRPr sz="2000">
                <a:solidFill>
                  <a:srgbClr val="000000"/>
                </a:solidFill>
                <a:latin typeface="Arial" charset="0"/>
                <a:ea typeface="ＭＳ Ｐゴシック" charset="-128"/>
              </a:defRPr>
            </a:lvl8pPr>
            <a:lvl9pPr>
              <a:buFont typeface="Times New Roman" pitchFamily="18" charset="0"/>
              <a:defRPr sz="2000">
                <a:solidFill>
                  <a:srgbClr val="000000"/>
                </a:solidFill>
                <a:latin typeface="Arial" charset="0"/>
                <a:ea typeface="ＭＳ Ｐゴシック" charset="-128"/>
              </a:defRPr>
            </a:lvl9pPr>
          </a:lstStyle>
          <a:p>
            <a:pPr defTabSz="914400">
              <a:buClrTx/>
              <a:buSzTx/>
            </a:pPr>
            <a:r>
              <a:rPr lang="en-US" altLang="en-US" sz="2800" i="1" dirty="0">
                <a:solidFill>
                  <a:schemeClr val="tx1"/>
                </a:solidFill>
              </a:rPr>
              <a:t>Move that TG4n request the 802.15 WG to start a WG Letter Ballot requesting approval to forward document </a:t>
            </a:r>
            <a:r>
              <a:rPr lang="en-US" altLang="en-US" sz="2800" i="1" dirty="0" smtClean="0">
                <a:solidFill>
                  <a:schemeClr val="tx1"/>
                </a:solidFill>
              </a:rPr>
              <a:t>d1P802-15-4n_Draft_Standard.pdf  </a:t>
            </a:r>
            <a:r>
              <a:rPr lang="en-US" altLang="en-US" sz="2800" i="1" dirty="0">
                <a:solidFill>
                  <a:schemeClr val="tx1"/>
                </a:solidFill>
              </a:rPr>
              <a:t>to Sponsor Ballot, pending the completion and inclusion of the edits from the WG technical editor.  </a:t>
            </a:r>
          </a:p>
          <a:p>
            <a:pPr defTabSz="914400">
              <a:buClrTx/>
              <a:buSzTx/>
            </a:pPr>
            <a:endParaRPr lang="en-US" altLang="en-US" sz="2800" i="1" dirty="0">
              <a:solidFill>
                <a:schemeClr val="tx1"/>
              </a:solidFill>
            </a:endParaRPr>
          </a:p>
          <a:p>
            <a:pPr defTabSz="914400">
              <a:buClrTx/>
              <a:buSzTx/>
            </a:pPr>
            <a:r>
              <a:rPr lang="en-US" altLang="en-US" sz="2800" dirty="0">
                <a:solidFill>
                  <a:schemeClr val="tx1"/>
                </a:solidFill>
              </a:rPr>
              <a:t>Moved by: Kenichi Mori</a:t>
            </a:r>
          </a:p>
          <a:p>
            <a:pPr defTabSz="914400">
              <a:buClrTx/>
              <a:buSzTx/>
            </a:pPr>
            <a:r>
              <a:rPr lang="en-US" altLang="en-US" sz="2800" dirty="0">
                <a:solidFill>
                  <a:schemeClr val="tx1"/>
                </a:solidFill>
              </a:rPr>
              <a:t>Seconded by: Rick Powell</a:t>
            </a:r>
          </a:p>
          <a:p>
            <a:pPr defTabSz="914400">
              <a:buClrTx/>
              <a:buSzTx/>
            </a:pPr>
            <a:endParaRPr lang="en-US" altLang="en-US" sz="2800" dirty="0">
              <a:solidFill>
                <a:schemeClr val="tx1"/>
              </a:solidFill>
            </a:endParaRPr>
          </a:p>
          <a:p>
            <a:pPr defTabSz="914400">
              <a:buClrTx/>
              <a:buSzTx/>
            </a:pPr>
            <a:r>
              <a:rPr lang="en-US" altLang="en-US" sz="2800" dirty="0">
                <a:solidFill>
                  <a:schemeClr val="tx1"/>
                </a:solidFill>
              </a:rPr>
              <a:t>Motion carries with unanimous consent</a:t>
            </a:r>
          </a:p>
        </p:txBody>
      </p:sp>
      <p:sp>
        <p:nvSpPr>
          <p:cNvPr id="5" name="Footer Placeholder 4"/>
          <p:cNvSpPr>
            <a:spLocks noGrp="1"/>
          </p:cNvSpPr>
          <p:nvPr>
            <p:ph type="ftr" sz="quarter" idx="4294967295"/>
          </p:nvPr>
        </p:nvSpPr>
        <p:spPr bwMode="auto">
          <a:xfrm>
            <a:off x="5486400" y="6475413"/>
            <a:ext cx="31242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en-US" dirty="0">
                <a:solidFill>
                  <a:schemeClr val="tx1"/>
                </a:solidFill>
              </a:rPr>
              <a:t>Arthur </a:t>
            </a:r>
            <a:r>
              <a:rPr lang="en-US" altLang="en-US" dirty="0" err="1">
                <a:solidFill>
                  <a:schemeClr val="tx1"/>
                </a:solidFill>
              </a:rPr>
              <a:t>Astrin</a:t>
            </a:r>
            <a:endParaRPr lang="en-US" altLang="en-US" dirty="0">
              <a:solidFill>
                <a:schemeClr val="tx1"/>
              </a:solidFill>
            </a:endParaRPr>
          </a:p>
        </p:txBody>
      </p:sp>
      <p:sp>
        <p:nvSpPr>
          <p:cNvPr id="6" name="Rectangle 13"/>
          <p:cNvSpPr txBox="1">
            <a:spLocks noChangeArrowheads="1"/>
          </p:cNvSpPr>
          <p:nvPr/>
        </p:nvSpPr>
        <p:spPr bwMode="auto">
          <a:xfrm>
            <a:off x="611437" y="438772"/>
            <a:ext cx="1182855" cy="18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r>
              <a:rPr lang="en-US" altLang="ko-KR" smtClean="0"/>
              <a:t>November 2013</a:t>
            </a:r>
            <a:endParaRPr lang="en-US" dirty="0"/>
          </a:p>
        </p:txBody>
      </p:sp>
    </p:spTree>
    <p:extLst>
      <p:ext uri="{BB962C8B-B14F-4D97-AF65-F5344CB8AC3E}">
        <p14:creationId xmlns:p14="http://schemas.microsoft.com/office/powerpoint/2010/main" val="27598857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smtClean="0"/>
              <a:t>WG Motion</a:t>
            </a:r>
          </a:p>
        </p:txBody>
      </p:sp>
      <p:sp>
        <p:nvSpPr>
          <p:cNvPr id="10244" name="Slide Number Placeholder 5"/>
          <p:cNvSpPr>
            <a:spLocks noGrp="1"/>
          </p:cNvSpPr>
          <p:nvPr>
            <p:ph type="sldNum" sz="quarter" idx="10"/>
          </p:nvPr>
        </p:nvSpPr>
        <p:spPr>
          <a:xfrm>
            <a:off x="4284663" y="6524625"/>
            <a:ext cx="530225" cy="182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algn="ctr"/>
            <a:r>
              <a:rPr lang="en-US" altLang="en-US" sz="1200">
                <a:latin typeface="Times New Roman" pitchFamily="18" charset="0"/>
              </a:rPr>
              <a:t>Slide </a:t>
            </a:r>
            <a:fld id="{32313106-EE94-49F9-BC55-1E37A1D3CDB8}" type="slidenum">
              <a:rPr lang="en-US" altLang="en-US" sz="1200">
                <a:latin typeface="Times New Roman" pitchFamily="18" charset="0"/>
              </a:rPr>
              <a:pPr algn="ctr"/>
              <a:t>21</a:t>
            </a:fld>
            <a:endParaRPr lang="en-US" altLang="en-US" sz="1200">
              <a:latin typeface="Times New Roman" pitchFamily="18" charset="0"/>
            </a:endParaRPr>
          </a:p>
        </p:txBody>
      </p:sp>
      <p:sp>
        <p:nvSpPr>
          <p:cNvPr id="10245" name="テキスト ボックス 1"/>
          <p:cNvSpPr txBox="1">
            <a:spLocks noChangeArrowheads="1"/>
          </p:cNvSpPr>
          <p:nvPr/>
        </p:nvSpPr>
        <p:spPr bwMode="auto">
          <a:xfrm>
            <a:off x="250825" y="1700213"/>
            <a:ext cx="864235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rgbClr val="000000"/>
                </a:solidFill>
                <a:latin typeface="Arial" charset="0"/>
                <a:ea typeface="ＭＳ Ｐゴシック" charset="-128"/>
              </a:defRPr>
            </a:lvl1pPr>
            <a:lvl2pPr>
              <a:defRPr sz="2800">
                <a:solidFill>
                  <a:srgbClr val="000000"/>
                </a:solidFill>
                <a:latin typeface="Arial" charset="0"/>
                <a:ea typeface="ＭＳ Ｐゴシック" charset="-128"/>
              </a:defRPr>
            </a:lvl2pPr>
            <a:lvl3pPr>
              <a:defRPr sz="2400">
                <a:solidFill>
                  <a:srgbClr val="000000"/>
                </a:solidFill>
                <a:latin typeface="Arial" charset="0"/>
                <a:ea typeface="ＭＳ Ｐゴシック" charset="-128"/>
              </a:defRPr>
            </a:lvl3pPr>
            <a:lvl4pPr>
              <a:defRPr sz="2000">
                <a:solidFill>
                  <a:srgbClr val="000000"/>
                </a:solidFill>
                <a:latin typeface="Arial" charset="0"/>
                <a:ea typeface="ＭＳ Ｐゴシック" charset="-128"/>
              </a:defRPr>
            </a:lvl4pPr>
            <a:lvl5pPr>
              <a:defRPr sz="2000">
                <a:solidFill>
                  <a:srgbClr val="000000"/>
                </a:solidFill>
                <a:latin typeface="Arial" charset="0"/>
                <a:ea typeface="ＭＳ Ｐゴシック" charset="-128"/>
              </a:defRPr>
            </a:lvl5pPr>
            <a:lvl6pPr>
              <a:buFont typeface="Times New Roman" pitchFamily="18" charset="0"/>
              <a:defRPr sz="2000">
                <a:solidFill>
                  <a:srgbClr val="000000"/>
                </a:solidFill>
                <a:latin typeface="Arial" charset="0"/>
                <a:ea typeface="ＭＳ Ｐゴシック" charset="-128"/>
              </a:defRPr>
            </a:lvl6pPr>
            <a:lvl7pPr>
              <a:buFont typeface="Times New Roman" pitchFamily="18" charset="0"/>
              <a:defRPr sz="2000">
                <a:solidFill>
                  <a:srgbClr val="000000"/>
                </a:solidFill>
                <a:latin typeface="Arial" charset="0"/>
                <a:ea typeface="ＭＳ Ｐゴシック" charset="-128"/>
              </a:defRPr>
            </a:lvl7pPr>
            <a:lvl8pPr>
              <a:buFont typeface="Times New Roman" pitchFamily="18" charset="0"/>
              <a:defRPr sz="2000">
                <a:solidFill>
                  <a:srgbClr val="000000"/>
                </a:solidFill>
                <a:latin typeface="Arial" charset="0"/>
                <a:ea typeface="ＭＳ Ｐゴシック" charset="-128"/>
              </a:defRPr>
            </a:lvl8pPr>
            <a:lvl9pPr>
              <a:buFont typeface="Times New Roman" pitchFamily="18" charset="0"/>
              <a:defRPr sz="2000">
                <a:solidFill>
                  <a:srgbClr val="000000"/>
                </a:solidFill>
                <a:latin typeface="Arial" charset="0"/>
                <a:ea typeface="ＭＳ Ｐゴシック" charset="-128"/>
              </a:defRPr>
            </a:lvl9pPr>
          </a:lstStyle>
          <a:p>
            <a:pPr defTabSz="914400">
              <a:buClrTx/>
              <a:buSzTx/>
            </a:pPr>
            <a:r>
              <a:rPr lang="en-US" altLang="en-US" sz="2800" i="1" dirty="0">
                <a:solidFill>
                  <a:schemeClr val="tx1"/>
                </a:solidFill>
              </a:rPr>
              <a:t>Move that  the 802.15 WG  start a WG Letter Ballot requesting approval to forward document </a:t>
            </a:r>
            <a:r>
              <a:rPr lang="en-US" altLang="en-US" sz="2800" i="1" dirty="0" smtClean="0">
                <a:solidFill>
                  <a:schemeClr val="tx1"/>
                </a:solidFill>
              </a:rPr>
              <a:t>d1P802-15-4n_Draft_Standard.pdf  </a:t>
            </a:r>
            <a:r>
              <a:rPr lang="en-US" altLang="en-US" sz="2800" i="1" dirty="0">
                <a:solidFill>
                  <a:schemeClr val="tx1"/>
                </a:solidFill>
              </a:rPr>
              <a:t>to Sponsor Ballot, pending the completion and inclusion of the edits from the WG technical editor.  </a:t>
            </a:r>
          </a:p>
          <a:p>
            <a:pPr defTabSz="914400">
              <a:buClrTx/>
              <a:buSzTx/>
            </a:pPr>
            <a:endParaRPr lang="en-US" altLang="en-US" sz="2800" i="1" dirty="0">
              <a:solidFill>
                <a:schemeClr val="tx1"/>
              </a:solidFill>
            </a:endParaRPr>
          </a:p>
          <a:p>
            <a:pPr defTabSz="914400">
              <a:buClrTx/>
              <a:buSzTx/>
            </a:pPr>
            <a:r>
              <a:rPr lang="en-US" altLang="en-US" sz="2800" dirty="0">
                <a:solidFill>
                  <a:schemeClr val="tx1"/>
                </a:solidFill>
              </a:rPr>
              <a:t>Moved by: Kenichi Mori</a:t>
            </a:r>
          </a:p>
          <a:p>
            <a:pPr defTabSz="914400">
              <a:buClrTx/>
              <a:buSzTx/>
            </a:pPr>
            <a:r>
              <a:rPr lang="en-US" altLang="en-US" sz="2800" dirty="0">
                <a:solidFill>
                  <a:schemeClr val="tx1"/>
                </a:solidFill>
              </a:rPr>
              <a:t>Seconded by: XXX</a:t>
            </a:r>
          </a:p>
        </p:txBody>
      </p:sp>
      <p:sp>
        <p:nvSpPr>
          <p:cNvPr id="7" name="Rectangle 13"/>
          <p:cNvSpPr txBox="1">
            <a:spLocks noChangeArrowheads="1"/>
          </p:cNvSpPr>
          <p:nvPr/>
        </p:nvSpPr>
        <p:spPr bwMode="auto">
          <a:xfrm>
            <a:off x="611437" y="438772"/>
            <a:ext cx="1182855" cy="18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r>
              <a:rPr lang="en-US" altLang="ko-KR" smtClean="0"/>
              <a:t>November 2013</a:t>
            </a:r>
            <a:endParaRPr lang="en-US" dirty="0"/>
          </a:p>
        </p:txBody>
      </p:sp>
      <p:sp>
        <p:nvSpPr>
          <p:cNvPr id="8" name="Footer Placeholder 4"/>
          <p:cNvSpPr>
            <a:spLocks noGrp="1"/>
          </p:cNvSpPr>
          <p:nvPr>
            <p:ph type="ftr" sz="quarter" idx="4294967295"/>
          </p:nvPr>
        </p:nvSpPr>
        <p:spPr bwMode="auto">
          <a:xfrm>
            <a:off x="5486400" y="6475413"/>
            <a:ext cx="31242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en-US" dirty="0">
                <a:solidFill>
                  <a:schemeClr val="tx1"/>
                </a:solidFill>
              </a:rPr>
              <a:t>Arthur </a:t>
            </a:r>
            <a:r>
              <a:rPr lang="en-US" altLang="en-US" dirty="0" err="1">
                <a:solidFill>
                  <a:schemeClr val="tx1"/>
                </a:solidFill>
              </a:rPr>
              <a:t>Astrin</a:t>
            </a:r>
            <a:endParaRPr lang="en-US" altLang="en-US" dirty="0">
              <a:solidFill>
                <a:schemeClr val="tx1"/>
              </a:solidFill>
            </a:endParaRPr>
          </a:p>
        </p:txBody>
      </p:sp>
    </p:spTree>
    <p:extLst>
      <p:ext uri="{BB962C8B-B14F-4D97-AF65-F5344CB8AC3E}">
        <p14:creationId xmlns:p14="http://schemas.microsoft.com/office/powerpoint/2010/main" val="26405973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250825" y="1700213"/>
            <a:ext cx="8642350" cy="417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525463" indent="-525463">
              <a:buClr>
                <a:srgbClr val="FF0000"/>
              </a:buClr>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en-US" sz="2800">
                <a:solidFill>
                  <a:srgbClr val="000000"/>
                </a:solidFill>
              </a:rPr>
              <a:t>Provide all of docs to Mr. Rick Alfvin for first letter ballot. </a:t>
            </a:r>
          </a:p>
          <a:p>
            <a:pPr marL="525463" indent="-525463">
              <a:buClr>
                <a:srgbClr val="FF0000"/>
              </a:buClr>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en-US" sz="2800">
                <a:solidFill>
                  <a:srgbClr val="000000"/>
                </a:solidFill>
              </a:rPr>
              <a:t>Collect the comments</a:t>
            </a:r>
          </a:p>
          <a:p>
            <a:pPr marL="525463" indent="-525463">
              <a:buClr>
                <a:srgbClr val="FF0000"/>
              </a:buClr>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en-US" sz="2800">
                <a:solidFill>
                  <a:srgbClr val="000000"/>
                </a:solidFill>
              </a:rPr>
              <a:t>Solve the comments before and in Los Angeles Conference</a:t>
            </a:r>
          </a:p>
          <a:p>
            <a:pPr marL="525463" indent="-525463">
              <a:buClr>
                <a:srgbClr val="FF0000"/>
              </a:buClr>
              <a:buFont typeface="Arial" charset="0"/>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GB" altLang="en-US" sz="2800">
              <a:solidFill>
                <a:srgbClr val="000000"/>
              </a:solidFill>
            </a:endParaRPr>
          </a:p>
        </p:txBody>
      </p:sp>
      <p:sp>
        <p:nvSpPr>
          <p:cNvPr id="11267" name="Text Box 3"/>
          <p:cNvSpPr txBox="1">
            <a:spLocks noChangeArrowheads="1"/>
          </p:cNvSpPr>
          <p:nvPr/>
        </p:nvSpPr>
        <p:spPr bwMode="auto">
          <a:xfrm>
            <a:off x="762000" y="8382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algn="ctr">
              <a:buClrTx/>
              <a:buFontTx/>
              <a:buNone/>
            </a:pPr>
            <a:r>
              <a:rPr lang="en-US" altLang="en-US" sz="3600">
                <a:latin typeface="Times New Roman" pitchFamily="18" charset="0"/>
              </a:rPr>
              <a:t>Next Steps</a:t>
            </a:r>
          </a:p>
        </p:txBody>
      </p:sp>
      <p:sp>
        <p:nvSpPr>
          <p:cNvPr id="11268" name="Slide Number Placeholder 5"/>
          <p:cNvSpPr>
            <a:spLocks noGrp="1"/>
          </p:cNvSpPr>
          <p:nvPr>
            <p:ph type="sldNum" sz="quarter" idx="10"/>
          </p:nvPr>
        </p:nvSpPr>
        <p:spPr>
          <a:xfrm>
            <a:off x="4211638" y="6524625"/>
            <a:ext cx="730250" cy="2174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algn="ctr"/>
            <a:r>
              <a:rPr lang="en-US" altLang="en-US" sz="1200">
                <a:latin typeface="Times New Roman" pitchFamily="18" charset="0"/>
              </a:rPr>
              <a:t>Slide </a:t>
            </a:r>
            <a:fld id="{8A464955-49DB-489D-90F7-331F4E6F625E}" type="slidenum">
              <a:rPr lang="en-US" altLang="en-US" sz="1200">
                <a:latin typeface="Times New Roman" pitchFamily="18" charset="0"/>
              </a:rPr>
              <a:pPr algn="ctr"/>
              <a:t>22</a:t>
            </a:fld>
            <a:endParaRPr lang="en-US" altLang="en-US" sz="1200">
              <a:latin typeface="Times New Roman" pitchFamily="18" charset="0"/>
            </a:endParaRPr>
          </a:p>
        </p:txBody>
      </p:sp>
      <p:sp>
        <p:nvSpPr>
          <p:cNvPr id="5" name="Rectangle 13"/>
          <p:cNvSpPr txBox="1">
            <a:spLocks noChangeArrowheads="1"/>
          </p:cNvSpPr>
          <p:nvPr/>
        </p:nvSpPr>
        <p:spPr bwMode="auto">
          <a:xfrm>
            <a:off x="611437" y="438772"/>
            <a:ext cx="1182855" cy="18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r>
              <a:rPr lang="en-US" altLang="ko-KR" smtClean="0"/>
              <a:t>November 2013</a:t>
            </a:r>
            <a:endParaRPr lang="en-US" dirty="0"/>
          </a:p>
        </p:txBody>
      </p:sp>
      <p:sp>
        <p:nvSpPr>
          <p:cNvPr id="6" name="Footer Placeholder 4"/>
          <p:cNvSpPr>
            <a:spLocks noGrp="1"/>
          </p:cNvSpPr>
          <p:nvPr>
            <p:ph type="ftr" sz="quarter" idx="4294967295"/>
          </p:nvPr>
        </p:nvSpPr>
        <p:spPr bwMode="auto">
          <a:xfrm>
            <a:off x="5486400" y="6475413"/>
            <a:ext cx="31242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en-US" dirty="0">
                <a:solidFill>
                  <a:schemeClr val="tx1"/>
                </a:solidFill>
              </a:rPr>
              <a:t>Arthur </a:t>
            </a:r>
            <a:r>
              <a:rPr lang="en-US" altLang="en-US" dirty="0" err="1">
                <a:solidFill>
                  <a:schemeClr val="tx1"/>
                </a:solidFill>
              </a:rPr>
              <a:t>Astrin</a:t>
            </a:r>
            <a:endParaRPr lang="en-US" altLang="en-US" dirty="0">
              <a:solidFill>
                <a:schemeClr val="tx1"/>
              </a:solidFill>
            </a:endParaRPr>
          </a:p>
        </p:txBody>
      </p:sp>
    </p:spTree>
    <p:extLst>
      <p:ext uri="{BB962C8B-B14F-4D97-AF65-F5344CB8AC3E}">
        <p14:creationId xmlns:p14="http://schemas.microsoft.com/office/powerpoint/2010/main" val="8420364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marL="342900" indent="-342900">
              <a:spcBef>
                <a:spcPts val="800"/>
              </a:spcBef>
              <a:defRPr/>
            </a:pPr>
            <a:r>
              <a:rPr lang="en-US" sz="3200" b="1" dirty="0">
                <a:solidFill>
                  <a:schemeClr val="tx2"/>
                </a:solidFill>
                <a:latin typeface="Times New Roman" pitchFamily="18" charset="0"/>
                <a:ea typeface="MS PGothic" pitchFamily="34" charset="-128"/>
                <a:cs typeface="+mn-cs"/>
              </a:rPr>
              <a:t>Teleconference</a:t>
            </a:r>
          </a:p>
        </p:txBody>
      </p:sp>
      <p:sp>
        <p:nvSpPr>
          <p:cNvPr id="12291" name="Slide Number Placeholder 2"/>
          <p:cNvSpPr>
            <a:spLocks noGrp="1"/>
          </p:cNvSpPr>
          <p:nvPr>
            <p:ph type="sldNum" sz="quarter" idx="10"/>
          </p:nvPr>
        </p:nvSpPr>
        <p:spPr>
          <a:xfrm>
            <a:off x="4284663" y="6524625"/>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algn="ctr"/>
            <a:r>
              <a:rPr lang="en-US" altLang="en-US" sz="1200">
                <a:latin typeface="Times New Roman" pitchFamily="18" charset="0"/>
              </a:rPr>
              <a:t>Slide </a:t>
            </a:r>
            <a:fld id="{C07B8196-61AF-457D-8CC1-75795D84A3A9}" type="slidenum">
              <a:rPr lang="en-US" altLang="en-US" sz="1200">
                <a:latin typeface="Times New Roman" pitchFamily="18" charset="0"/>
              </a:rPr>
              <a:pPr algn="ctr"/>
              <a:t>23</a:t>
            </a:fld>
            <a:endParaRPr lang="en-US" altLang="en-US" sz="1200">
              <a:latin typeface="Times New Roman" pitchFamily="18" charset="0"/>
            </a:endParaRPr>
          </a:p>
        </p:txBody>
      </p:sp>
      <p:sp>
        <p:nvSpPr>
          <p:cNvPr id="12292" name="TextBox 3"/>
          <p:cNvSpPr txBox="1">
            <a:spLocks noChangeArrowheads="1"/>
          </p:cNvSpPr>
          <p:nvPr/>
        </p:nvSpPr>
        <p:spPr bwMode="auto">
          <a:xfrm>
            <a:off x="250825" y="1628775"/>
            <a:ext cx="8642350"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a:defRPr sz="3200">
                <a:solidFill>
                  <a:srgbClr val="000000"/>
                </a:solidFill>
                <a:latin typeface="Arial" charset="0"/>
                <a:ea typeface="ＭＳ Ｐゴシック" charset="-128"/>
              </a:defRPr>
            </a:lvl1pPr>
            <a:lvl2pPr>
              <a:defRPr sz="2800">
                <a:solidFill>
                  <a:srgbClr val="000000"/>
                </a:solidFill>
                <a:latin typeface="Arial" charset="0"/>
                <a:ea typeface="ＭＳ Ｐゴシック" charset="-128"/>
              </a:defRPr>
            </a:lvl2pPr>
            <a:lvl3pPr>
              <a:defRPr sz="2400">
                <a:solidFill>
                  <a:srgbClr val="000000"/>
                </a:solidFill>
                <a:latin typeface="Arial" charset="0"/>
                <a:ea typeface="ＭＳ Ｐゴシック" charset="-128"/>
              </a:defRPr>
            </a:lvl3pPr>
            <a:lvl4pPr>
              <a:defRPr sz="2000">
                <a:solidFill>
                  <a:srgbClr val="000000"/>
                </a:solidFill>
                <a:latin typeface="Arial" charset="0"/>
                <a:ea typeface="ＭＳ Ｐゴシック" charset="-128"/>
              </a:defRPr>
            </a:lvl4pPr>
            <a:lvl5pPr>
              <a:defRPr sz="2000">
                <a:solidFill>
                  <a:srgbClr val="000000"/>
                </a:solidFill>
                <a:latin typeface="Arial" charset="0"/>
                <a:ea typeface="ＭＳ Ｐゴシック" charset="-128"/>
              </a:defRPr>
            </a:lvl5pPr>
            <a:lvl6pPr>
              <a:buFont typeface="Times New Roman" pitchFamily="18" charset="0"/>
              <a:defRPr sz="2000">
                <a:solidFill>
                  <a:srgbClr val="000000"/>
                </a:solidFill>
                <a:latin typeface="Arial" charset="0"/>
                <a:ea typeface="ＭＳ Ｐゴシック" charset="-128"/>
              </a:defRPr>
            </a:lvl6pPr>
            <a:lvl7pPr>
              <a:buFont typeface="Times New Roman" pitchFamily="18" charset="0"/>
              <a:defRPr sz="2000">
                <a:solidFill>
                  <a:srgbClr val="000000"/>
                </a:solidFill>
                <a:latin typeface="Arial" charset="0"/>
                <a:ea typeface="ＭＳ Ｐゴシック" charset="-128"/>
              </a:defRPr>
            </a:lvl7pPr>
            <a:lvl8pPr>
              <a:buFont typeface="Times New Roman" pitchFamily="18" charset="0"/>
              <a:defRPr sz="2000">
                <a:solidFill>
                  <a:srgbClr val="000000"/>
                </a:solidFill>
                <a:latin typeface="Arial" charset="0"/>
                <a:ea typeface="ＭＳ Ｐゴシック" charset="-128"/>
              </a:defRPr>
            </a:lvl8pPr>
            <a:lvl9pPr>
              <a:buFont typeface="Times New Roman" pitchFamily="18" charset="0"/>
              <a:defRPr sz="2000">
                <a:solidFill>
                  <a:srgbClr val="000000"/>
                </a:solidFill>
                <a:latin typeface="Arial" charset="0"/>
                <a:ea typeface="ＭＳ Ｐゴシック" charset="-128"/>
              </a:defRPr>
            </a:lvl9pPr>
          </a:lstStyle>
          <a:p>
            <a:pPr marL="342900" indent="-342900" eaLnBrk="0" hangingPunct="0">
              <a:spcBef>
                <a:spcPts val="800"/>
              </a:spcBef>
            </a:pPr>
            <a:r>
              <a:rPr lang="en-US" altLang="en-US" sz="2800" b="1">
                <a:solidFill>
                  <a:schemeClr val="tx2"/>
                </a:solidFill>
                <a:latin typeface="Times New Roman" pitchFamily="18" charset="0"/>
              </a:rPr>
              <a:t>Thursday, Dec. 5   2013 at 9:00 PM PST</a:t>
            </a:r>
          </a:p>
          <a:p>
            <a:pPr marL="342900" indent="-342900" eaLnBrk="0" hangingPunct="0">
              <a:spcBef>
                <a:spcPts val="800"/>
              </a:spcBef>
            </a:pPr>
            <a:r>
              <a:rPr lang="en-US" altLang="en-US" sz="2800" b="1">
                <a:solidFill>
                  <a:schemeClr val="tx2"/>
                </a:solidFill>
                <a:latin typeface="Times New Roman" pitchFamily="18" charset="0"/>
              </a:rPr>
              <a:t>Thursday, Dec. 19 2013, at 9:00 PM PST</a:t>
            </a:r>
          </a:p>
          <a:p>
            <a:pPr marL="342900" indent="-342900" eaLnBrk="0" hangingPunct="0">
              <a:spcBef>
                <a:spcPts val="800"/>
              </a:spcBef>
            </a:pPr>
            <a:r>
              <a:rPr lang="en-US" altLang="en-US" sz="2800" b="1">
                <a:solidFill>
                  <a:schemeClr val="tx2"/>
                </a:solidFill>
                <a:latin typeface="Times New Roman" pitchFamily="18" charset="0"/>
              </a:rPr>
              <a:t>Thursday, Jan. 9   2014, at 9:00 PM PST</a:t>
            </a:r>
          </a:p>
          <a:p>
            <a:pPr marL="342900" indent="-342900" eaLnBrk="0" hangingPunct="0">
              <a:spcBef>
                <a:spcPts val="800"/>
              </a:spcBef>
            </a:pPr>
            <a:endParaRPr lang="en-US" altLang="en-US" sz="2800" b="1">
              <a:solidFill>
                <a:schemeClr val="tx2"/>
              </a:solidFill>
              <a:latin typeface="Times New Roman" pitchFamily="18" charset="0"/>
            </a:endParaRPr>
          </a:p>
          <a:p>
            <a:pPr marL="342900" indent="-342900" eaLnBrk="0" hangingPunct="0">
              <a:spcBef>
                <a:spcPts val="800"/>
              </a:spcBef>
            </a:pPr>
            <a:r>
              <a:rPr lang="en-US" altLang="en-US" sz="2800" b="1">
                <a:solidFill>
                  <a:schemeClr val="tx2"/>
                </a:solidFill>
                <a:latin typeface="Times New Roman" pitchFamily="18" charset="0"/>
              </a:rPr>
              <a:t> </a:t>
            </a:r>
          </a:p>
        </p:txBody>
      </p:sp>
      <p:sp>
        <p:nvSpPr>
          <p:cNvPr id="5" name="Rectangle 13"/>
          <p:cNvSpPr txBox="1">
            <a:spLocks noChangeArrowheads="1"/>
          </p:cNvSpPr>
          <p:nvPr/>
        </p:nvSpPr>
        <p:spPr bwMode="auto">
          <a:xfrm>
            <a:off x="611437" y="438772"/>
            <a:ext cx="1182855" cy="18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a:lstStyle>
          <a:p>
            <a:r>
              <a:rPr lang="en-US" altLang="ko-KR" smtClean="0"/>
              <a:t>November 2013</a:t>
            </a:r>
            <a:endParaRPr lang="en-US" dirty="0"/>
          </a:p>
        </p:txBody>
      </p:sp>
      <p:sp>
        <p:nvSpPr>
          <p:cNvPr id="6" name="Footer Placeholder 4"/>
          <p:cNvSpPr>
            <a:spLocks noGrp="1"/>
          </p:cNvSpPr>
          <p:nvPr>
            <p:ph type="ftr" sz="quarter" idx="4294967295"/>
          </p:nvPr>
        </p:nvSpPr>
        <p:spPr bwMode="auto">
          <a:xfrm>
            <a:off x="5486400" y="6475413"/>
            <a:ext cx="31242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en-US" dirty="0">
                <a:solidFill>
                  <a:schemeClr val="tx1"/>
                </a:solidFill>
              </a:rPr>
              <a:t>Arthur </a:t>
            </a:r>
            <a:r>
              <a:rPr lang="en-US" altLang="en-US" dirty="0" err="1">
                <a:solidFill>
                  <a:schemeClr val="tx1"/>
                </a:solidFill>
              </a:rPr>
              <a:t>Astrin</a:t>
            </a:r>
            <a:endParaRPr lang="en-US" altLang="en-US" dirty="0">
              <a:solidFill>
                <a:schemeClr val="tx1"/>
              </a:solidFill>
            </a:endParaRPr>
          </a:p>
        </p:txBody>
      </p:sp>
    </p:spTree>
    <p:extLst>
      <p:ext uri="{BB962C8B-B14F-4D97-AF65-F5344CB8AC3E}">
        <p14:creationId xmlns:p14="http://schemas.microsoft.com/office/powerpoint/2010/main" val="2123420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Scope of CMB Task Group</a:t>
            </a:r>
          </a:p>
        </p:txBody>
      </p:sp>
      <p:sp>
        <p:nvSpPr>
          <p:cNvPr id="14339" name="Content Placeholder 2"/>
          <p:cNvSpPr>
            <a:spLocks noGrp="1"/>
          </p:cNvSpPr>
          <p:nvPr>
            <p:ph idx="1"/>
          </p:nvPr>
        </p:nvSpPr>
        <p:spPr/>
        <p:txBody>
          <a:bodyPr/>
          <a:lstStyle/>
          <a:p>
            <a:r>
              <a:rPr lang="en-GB" altLang="en-US" sz="2800" smtClean="0">
                <a:latin typeface="Times New Roman" pitchFamily="18" charset="0"/>
                <a:cs typeface="Times New Roman" pitchFamily="18" charset="0"/>
              </a:rPr>
              <a:t>Draft an amendment of 802.15.4 for MBAN</a:t>
            </a:r>
          </a:p>
          <a:p>
            <a:endParaRPr lang="en-US" altLang="en-US" sz="2400" smtClean="0">
              <a:latin typeface="Times New Roman" pitchFamily="18" charset="0"/>
              <a:cs typeface="Times New Roman" pitchFamily="18" charset="0"/>
            </a:endParaRPr>
          </a:p>
          <a:p>
            <a:r>
              <a:rPr lang="en-US" altLang="en-US" sz="2400" smtClean="0">
                <a:latin typeface="Times New Roman" pitchFamily="18" charset="0"/>
                <a:cs typeface="Times New Roman" pitchFamily="18" charset="0"/>
              </a:rPr>
              <a:t>This amendment defines a physical layer for IEEE Std. 802.15.4 utilizing the approved 174-216 MHz, 407-425 MHz and 608-630 MHz medical bands in China. This amendment defines modifications to the Medium Access Control (MAC) layer needed to support this new physical layer.</a:t>
            </a:r>
          </a:p>
        </p:txBody>
      </p:sp>
      <p:sp>
        <p:nvSpPr>
          <p:cNvPr id="14340" name="Footer Placeholder 4"/>
          <p:cNvSpPr>
            <a:spLocks noGrp="1"/>
          </p:cNvSpPr>
          <p:nvPr>
            <p:ph type="ftr" sz="quarter" idx="4294967295"/>
          </p:nvPr>
        </p:nvSpPr>
        <p:spPr bwMode="auto">
          <a:xfrm>
            <a:off x="5486400" y="6475413"/>
            <a:ext cx="31242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en-US">
                <a:solidFill>
                  <a:schemeClr val="tx1"/>
                </a:solidFill>
              </a:rPr>
              <a:t>Arthur Astrin</a:t>
            </a:r>
          </a:p>
        </p:txBody>
      </p:sp>
      <p:sp>
        <p:nvSpPr>
          <p:cNvPr id="5" name="Rectangle 13"/>
          <p:cNvSpPr>
            <a:spLocks noGrp="1" noChangeArrowheads="1"/>
          </p:cNvSpPr>
          <p:nvPr>
            <p:ph type="dt" sz="quarter" idx="12"/>
          </p:nvPr>
        </p:nvSpPr>
        <p:spPr>
          <a:xfrm>
            <a:off x="611437" y="438772"/>
            <a:ext cx="1182855" cy="189257"/>
          </a:xfrm>
          <a:noFill/>
        </p:spPr>
        <p:txBody>
          <a:bodyPr/>
          <a:lstStyle/>
          <a:p>
            <a:r>
              <a:rPr lang="en-US" altLang="ko-KR" dirty="0" smtClean="0"/>
              <a:t>November 2013</a:t>
            </a:r>
            <a:endParaRPr lang="en-US" dirty="0"/>
          </a:p>
        </p:txBody>
      </p:sp>
    </p:spTree>
    <p:extLst>
      <p:ext uri="{BB962C8B-B14F-4D97-AF65-F5344CB8AC3E}">
        <p14:creationId xmlns:p14="http://schemas.microsoft.com/office/powerpoint/2010/main" val="35420109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692150"/>
            <a:ext cx="7772400" cy="576263"/>
          </a:xfrm>
        </p:spPr>
        <p:txBody>
          <a:bodyPr/>
          <a:lstStyle/>
          <a:p>
            <a:pPr eaLnBrk="1" hangingPunct="1"/>
            <a:r>
              <a:rPr lang="en-US" altLang="en-US" smtClean="0">
                <a:cs typeface="Times New Roman" pitchFamily="18" charset="0"/>
              </a:rPr>
              <a:t>CMB Background</a:t>
            </a:r>
          </a:p>
        </p:txBody>
      </p:sp>
      <p:sp>
        <p:nvSpPr>
          <p:cNvPr id="15363" name="Rectangle 3"/>
          <p:cNvSpPr>
            <a:spLocks noGrp="1" noChangeArrowheads="1"/>
          </p:cNvSpPr>
          <p:nvPr>
            <p:ph type="body" idx="1"/>
          </p:nvPr>
        </p:nvSpPr>
        <p:spPr>
          <a:xfrm>
            <a:off x="609600" y="1219200"/>
            <a:ext cx="8101013" cy="4840288"/>
          </a:xfrm>
        </p:spPr>
        <p:txBody>
          <a:bodyPr/>
          <a:lstStyle/>
          <a:p>
            <a:pPr eaLnBrk="1" hangingPunct="1">
              <a:spcBef>
                <a:spcPts val="1200"/>
              </a:spcBef>
              <a:buFontTx/>
              <a:buNone/>
            </a:pPr>
            <a:r>
              <a:rPr lang="en-US" altLang="en-US" sz="2000" i="1" smtClean="0">
                <a:latin typeface="Times New Roman" pitchFamily="18" charset="0"/>
                <a:cs typeface="Times New Roman" pitchFamily="18" charset="0"/>
              </a:rPr>
              <a:t>     </a:t>
            </a:r>
          </a:p>
          <a:p>
            <a:pPr eaLnBrk="1" hangingPunct="1">
              <a:spcBef>
                <a:spcPts val="1200"/>
              </a:spcBef>
            </a:pPr>
            <a:r>
              <a:rPr lang="en-US" altLang="en-US" sz="2000" i="1" smtClean="0">
                <a:latin typeface="Times New Roman" pitchFamily="18" charset="0"/>
                <a:cs typeface="Times New Roman" pitchFamily="18" charset="0"/>
              </a:rPr>
              <a:t>Wireless connectivity is already used for healthcare applications both within hospitals and in residential situations. This provides flexibility to clinicians and healthcare providers and mobility and convenience for the patients. Low Rate Wireless Personal Area Networks (LR-WPAN) are already widely being used for this. Applications include electrocardiography and the monitoring of pulse oximetry, blood pressure and glucose levels as well as other patient vital signs like respiration, heart rate and temperature. In China as in the US, LR-WPAN is part of the growing Internet of Things Industries; it has been applied in hospital areas for medical and related info communications. </a:t>
            </a:r>
          </a:p>
          <a:p>
            <a:endParaRPr lang="en-US" altLang="en-US" sz="2000" i="1" smtClean="0">
              <a:latin typeface="Times New Roman" pitchFamily="18" charset="0"/>
              <a:cs typeface="Times New Roman" pitchFamily="18" charset="0"/>
            </a:endParaRPr>
          </a:p>
          <a:p>
            <a:r>
              <a:rPr lang="en-US" altLang="en-US" sz="2000" i="1" smtClean="0">
                <a:latin typeface="Times New Roman" pitchFamily="18" charset="0"/>
                <a:cs typeface="Times New Roman" pitchFamily="18" charset="0"/>
              </a:rPr>
              <a:t>IEEE Std. 802.15.4 Chinese medical devices will make use of the existing high volume applications in the Chinese medical bands. </a:t>
            </a:r>
            <a:endParaRPr lang="en-US" altLang="en-US" sz="2000" smtClean="0">
              <a:latin typeface="Times New Roman" pitchFamily="18" charset="0"/>
              <a:cs typeface="Times New Roman" pitchFamily="18" charset="0"/>
            </a:endParaRPr>
          </a:p>
          <a:p>
            <a:r>
              <a:rPr lang="en-US" altLang="en-US" sz="2000" i="1" smtClean="0">
                <a:latin typeface="Times New Roman" pitchFamily="18" charset="0"/>
                <a:cs typeface="Times New Roman" pitchFamily="18" charset="0"/>
              </a:rPr>
              <a:t> </a:t>
            </a:r>
            <a:endParaRPr lang="en-US" altLang="en-US" sz="2000" smtClean="0">
              <a:latin typeface="Times New Roman" pitchFamily="18" charset="0"/>
              <a:cs typeface="Times New Roman" pitchFamily="18" charset="0"/>
            </a:endParaRPr>
          </a:p>
          <a:p>
            <a:pPr eaLnBrk="1" hangingPunct="1">
              <a:spcBef>
                <a:spcPts val="1200"/>
              </a:spcBef>
            </a:pPr>
            <a:endParaRPr lang="en-US" altLang="en-US" sz="2000" smtClean="0">
              <a:latin typeface="Times New Roman" pitchFamily="18" charset="0"/>
              <a:cs typeface="Times New Roman" pitchFamily="18" charset="0"/>
            </a:endParaRPr>
          </a:p>
          <a:p>
            <a:pPr eaLnBrk="1" hangingPunct="1">
              <a:spcBef>
                <a:spcPts val="1200"/>
              </a:spcBef>
            </a:pPr>
            <a:endParaRPr lang="en-US" altLang="en-US" sz="1200" smtClean="0">
              <a:latin typeface="Times New Roman" pitchFamily="18" charset="0"/>
              <a:cs typeface="Times New Roman" pitchFamily="18" charset="0"/>
            </a:endParaRPr>
          </a:p>
        </p:txBody>
      </p:sp>
      <p:sp>
        <p:nvSpPr>
          <p:cNvPr id="15364" name="Footer Placeholder 4"/>
          <p:cNvSpPr>
            <a:spLocks noGrp="1"/>
          </p:cNvSpPr>
          <p:nvPr>
            <p:ph type="ftr" sz="quarter" idx="4294967295"/>
          </p:nvPr>
        </p:nvSpPr>
        <p:spPr bwMode="auto">
          <a:xfrm>
            <a:off x="5486400" y="6475413"/>
            <a:ext cx="3124200"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en-US" altLang="en-US" dirty="0">
                <a:solidFill>
                  <a:schemeClr val="tx1"/>
                </a:solidFill>
              </a:rPr>
              <a:t>Arthur </a:t>
            </a:r>
            <a:r>
              <a:rPr lang="en-US" altLang="en-US" dirty="0" err="1">
                <a:solidFill>
                  <a:schemeClr val="tx1"/>
                </a:solidFill>
              </a:rPr>
              <a:t>Astrin</a:t>
            </a:r>
            <a:endParaRPr lang="en-US" altLang="en-US" dirty="0">
              <a:solidFill>
                <a:schemeClr val="tx1"/>
              </a:solidFill>
            </a:endParaRPr>
          </a:p>
        </p:txBody>
      </p:sp>
      <p:sp>
        <p:nvSpPr>
          <p:cNvPr id="5" name="Rectangle 13"/>
          <p:cNvSpPr>
            <a:spLocks noGrp="1" noChangeArrowheads="1"/>
          </p:cNvSpPr>
          <p:nvPr>
            <p:ph type="dt" sz="quarter" idx="12"/>
          </p:nvPr>
        </p:nvSpPr>
        <p:spPr>
          <a:xfrm>
            <a:off x="611437" y="438772"/>
            <a:ext cx="1182855" cy="189257"/>
          </a:xfrm>
          <a:noFill/>
        </p:spPr>
        <p:txBody>
          <a:bodyPr/>
          <a:lstStyle/>
          <a:p>
            <a:r>
              <a:rPr lang="en-US" altLang="ko-KR" dirty="0" smtClean="0"/>
              <a:t>November 2013</a:t>
            </a:r>
            <a:endParaRPr lang="en-US" dirty="0"/>
          </a:p>
        </p:txBody>
      </p:sp>
    </p:spTree>
    <p:extLst>
      <p:ext uri="{BB962C8B-B14F-4D97-AF65-F5344CB8AC3E}">
        <p14:creationId xmlns:p14="http://schemas.microsoft.com/office/powerpoint/2010/main" val="1779087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26</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smtClean="0">
                <a:ea typeface="ＭＳ Ｐゴシック" charset="0"/>
              </a:rPr>
              <a:t>Closing 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dirty="0">
                <a:ea typeface="ＭＳ Ｐゴシック" charset="0"/>
              </a:rPr>
              <a:t>Jon </a:t>
            </a:r>
            <a:r>
              <a:rPr lang="en-US" dirty="0" smtClean="0">
                <a:ea typeface="ＭＳ Ｐゴシック" charset="0"/>
              </a:rPr>
              <a:t>Adams, Chair</a:t>
            </a:r>
            <a:endParaRPr lang="en-US" dirty="0">
              <a:ea typeface="ＭＳ Ｐゴシック" charset="0"/>
            </a:endParaRPr>
          </a:p>
          <a:p>
            <a:pPr>
              <a:defRPr/>
            </a:pPr>
            <a:r>
              <a:rPr lang="en-US" dirty="0" err="1">
                <a:ea typeface="ＭＳ Ｐゴシック" charset="0"/>
              </a:rPr>
              <a:t>Lilee</a:t>
            </a:r>
            <a:r>
              <a:rPr lang="en-US" dirty="0">
                <a:ea typeface="ＭＳ Ｐゴシック" charset="0"/>
              </a:rPr>
              <a:t>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extLst>
      <p:ext uri="{BB962C8B-B14F-4D97-AF65-F5344CB8AC3E}">
        <p14:creationId xmlns:p14="http://schemas.microsoft.com/office/powerpoint/2010/main" val="18666928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15.4p Session Objectives</a:t>
            </a:r>
            <a:endParaRPr lang="en-US" dirty="0"/>
          </a:p>
        </p:txBody>
      </p:sp>
      <p:sp>
        <p:nvSpPr>
          <p:cNvPr id="5123" name="Content Placeholder 2"/>
          <p:cNvSpPr>
            <a:spLocks noGrp="1"/>
          </p:cNvSpPr>
          <p:nvPr>
            <p:ph idx="1"/>
          </p:nvPr>
        </p:nvSpPr>
        <p:spPr/>
        <p:txBody>
          <a:bodyPr/>
          <a:lstStyle/>
          <a:p>
            <a:r>
              <a:rPr lang="en-US" dirty="0" smtClean="0"/>
              <a:t>Begin 2</a:t>
            </a:r>
            <a:r>
              <a:rPr lang="en-US" baseline="30000" dirty="0" smtClean="0"/>
              <a:t>nd</a:t>
            </a:r>
            <a:r>
              <a:rPr lang="en-US" dirty="0" smtClean="0"/>
              <a:t> </a:t>
            </a:r>
            <a:r>
              <a:rPr lang="en-US" dirty="0" err="1" smtClean="0"/>
              <a:t>recirc</a:t>
            </a:r>
            <a:r>
              <a:rPr lang="en-US" dirty="0" smtClean="0"/>
              <a:t> with exactly 1 change</a:t>
            </a:r>
          </a:p>
          <a:p>
            <a:r>
              <a:rPr lang="en-US" dirty="0" smtClean="0"/>
              <a:t>Consult with remaining 2 NO voters to see what is required to change their votes to YES</a:t>
            </a:r>
          </a:p>
          <a:p>
            <a:r>
              <a:rPr lang="en-US" dirty="0" smtClean="0"/>
              <a:t>Prepare what is required for EC conditional approval on Friday</a:t>
            </a:r>
            <a:endParaRPr lang="en-US" dirty="0"/>
          </a:p>
        </p:txBody>
      </p:sp>
      <p:sp>
        <p:nvSpPr>
          <p:cNvPr id="8" name="Date Placeholder 1"/>
          <p:cNvSpPr>
            <a:spLocks noGrp="1"/>
          </p:cNvSpPr>
          <p:nvPr>
            <p:ph type="dt" sz="quarter" idx="10"/>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November 2013</a:t>
            </a:r>
            <a:endParaRPr lang="en-US" dirty="0" smtClean="0"/>
          </a:p>
        </p:txBody>
      </p:sp>
      <p:sp>
        <p:nvSpPr>
          <p:cNvPr id="5125" name="Footer Placeholder 4"/>
          <p:cNvSpPr>
            <a:spLocks noGrp="1"/>
          </p:cNvSpPr>
          <p:nvPr>
            <p:ph type="ftr" sz="quarter" idx="11"/>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Jon Adams, Lilee Systems</a:t>
            </a:r>
          </a:p>
        </p:txBody>
      </p:sp>
      <p:sp>
        <p:nvSpPr>
          <p:cNvPr id="5126" name="Slide Number Placeholder 5"/>
          <p:cNvSpPr>
            <a:spLocks noGrp="1"/>
          </p:cNvSpPr>
          <p:nvPr>
            <p:ph type="sldNum" sz="quarter" idx="12"/>
          </p:nvPr>
        </p:nvSpPr>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34CD618C-ED28-4B11-816A-0258B9FEDA0C}" type="slidenum">
              <a:rPr lang="en-US" smtClean="0"/>
              <a:pPr/>
              <a:t>27</a:t>
            </a:fld>
            <a:endParaRPr lang="en-US" smtClean="0"/>
          </a:p>
        </p:txBody>
      </p:sp>
    </p:spTree>
    <p:extLst>
      <p:ext uri="{BB962C8B-B14F-4D97-AF65-F5344CB8AC3E}">
        <p14:creationId xmlns:p14="http://schemas.microsoft.com/office/powerpoint/2010/main" val="36114794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28</a:t>
            </a:fld>
            <a:endParaRPr lang="en-US"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1577749"/>
              </p:ext>
            </p:extLst>
          </p:nvPr>
        </p:nvGraphicFramePr>
        <p:xfrm>
          <a:off x="914400" y="1752600"/>
          <a:ext cx="7315200" cy="4265295"/>
        </p:xfrm>
        <a:graphic>
          <a:graphicData uri="http://schemas.openxmlformats.org/drawingml/2006/table">
            <a:tbl>
              <a:tblPr>
                <a:tableStyleId>{5C22544A-7EE6-4342-B048-85BDC9FD1C3A}</a:tableStyleId>
              </a:tblPr>
              <a:tblGrid>
                <a:gridCol w="609600"/>
                <a:gridCol w="609600"/>
                <a:gridCol w="609600"/>
                <a:gridCol w="609600"/>
                <a:gridCol w="609600"/>
                <a:gridCol w="609600"/>
                <a:gridCol w="609600"/>
                <a:gridCol w="609600"/>
                <a:gridCol w="609600"/>
                <a:gridCol w="609600"/>
                <a:gridCol w="609600"/>
                <a:gridCol w="609600"/>
              </a:tblGrid>
              <a:tr h="200025">
                <a:tc gridSpan="4">
                  <a:txBody>
                    <a:bodyPr/>
                    <a:lstStyle/>
                    <a:p>
                      <a:pPr algn="l" fontAlgn="b"/>
                      <a:r>
                        <a:rPr lang="en-US" sz="1200" u="none" strike="noStrike">
                          <a:effectLst/>
                        </a:rPr>
                        <a:t>87TH IEEE 802.15 WPAN MEETING</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gridSpan="3">
                  <a:txBody>
                    <a:bodyPr/>
                    <a:lstStyle/>
                    <a:p>
                      <a:pPr algn="l" fontAlgn="b"/>
                      <a:r>
                        <a:rPr lang="en-US" sz="1200" u="none" strike="noStrike">
                          <a:effectLst/>
                        </a:rPr>
                        <a:t>15-13-0674-00-004p</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r>
              <a:tr h="200025">
                <a:tc gridSpan="3">
                  <a:txBody>
                    <a:bodyPr/>
                    <a:lstStyle/>
                    <a:p>
                      <a:pPr algn="l" fontAlgn="b"/>
                      <a:r>
                        <a:rPr lang="en-US" sz="1200" u="none" strike="noStrike">
                          <a:effectLst/>
                        </a:rPr>
                        <a:t>Hyatt Regency Dallas</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200" u="none" strike="noStrike">
                          <a:effectLst/>
                        </a:rPr>
                        <a:t>300 Reunion Boulevard, Dallas, Texas, 75207, USA</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Meeting Objectives / Session Focus - Comment Resolution</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Tuesday AM1 - Agenda/Objectives/Minutes/Do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Tuesday AM2 -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Tuesday PM1 -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Wednesday PM1 -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Wednesday PM2 - Closing, Next Steps and Schedule</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NOTE: Document Server is at</a:t>
                      </a:r>
                      <a:endParaRPr lang="en-US" sz="1100" b="1"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200" u="none" strike="noStrike">
                          <a:effectLst/>
                        </a:rPr>
                        <a:t>ftp://ieee:wireless@ftp.802wirelessworld.com/15/</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dirty="0">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221582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Sponsor Ballot Results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Sponsor ballot open / close: 7 Aug / 6 Sep</a:t>
            </a:r>
          </a:p>
          <a:p>
            <a:r>
              <a:rPr lang="en-US" dirty="0" smtClean="0"/>
              <a:t>81 eligible people in the voter pool</a:t>
            </a:r>
          </a:p>
          <a:p>
            <a:r>
              <a:rPr lang="en-US" dirty="0" smtClean="0"/>
              <a:t>72 returned ballots 88% – meets 75% requirement</a:t>
            </a:r>
          </a:p>
          <a:p>
            <a:r>
              <a:rPr lang="en-US" dirty="0" smtClean="0"/>
              <a:t>65 YES, 3 NO w/comments, 4 ABSTAIN (lack of time or lack of experience)</a:t>
            </a:r>
          </a:p>
          <a:p>
            <a:r>
              <a:rPr lang="en-US" dirty="0" smtClean="0"/>
              <a:t>364 comments total including 135 “must be satisfied” from the 3 NO voters</a:t>
            </a:r>
          </a:p>
          <a:p>
            <a:r>
              <a:rPr lang="en-US" dirty="0" smtClean="0"/>
              <a:t>Ballot Resolution Committee, reauthorized at Geneva, met regularly to resolve</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29</a:t>
            </a:fld>
            <a:endParaRPr lang="en-US"/>
          </a:p>
        </p:txBody>
      </p:sp>
    </p:spTree>
    <p:extLst>
      <p:ext uri="{BB962C8B-B14F-4D97-AF65-F5344CB8AC3E}">
        <p14:creationId xmlns:p14="http://schemas.microsoft.com/office/powerpoint/2010/main" val="3408320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2013</a:t>
            </a:r>
          </a:p>
        </p:txBody>
      </p:sp>
      <p:sp>
        <p:nvSpPr>
          <p:cNvPr id="4099" name="Footer Placeholder 5"/>
          <p:cNvSpPr>
            <a:spLocks noGrp="1"/>
          </p:cNvSpPr>
          <p:nvPr>
            <p:ph type="ftr" sz="quarter" idx="11"/>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Robert F. Heile, ZigBee Alliance</a:t>
            </a:r>
          </a:p>
        </p:txBody>
      </p:sp>
      <p:sp>
        <p:nvSpPr>
          <p:cNvPr id="4100" name="Slide Number Placeholder 6"/>
          <p:cNvSpPr>
            <a:spLocks noGrp="1"/>
          </p:cNvSpPr>
          <p:nvPr>
            <p:ph type="sldNum" sz="quarter" idx="12"/>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Slide </a:t>
            </a:r>
            <a:fld id="{261E7CBD-79C6-4207-B894-58236A57029A}" type="slidenum">
              <a:rPr lang="en-US" sz="1200" smtClean="0"/>
              <a:pPr/>
              <a:t>3</a:t>
            </a:fld>
            <a:endParaRPr lang="en-US" sz="1200" smtClean="0"/>
          </a:p>
        </p:txBody>
      </p:sp>
      <p:sp>
        <p:nvSpPr>
          <p:cNvPr id="4101" name="Rectangle 4"/>
          <p:cNvSpPr>
            <a:spLocks noGrp="1" noChangeArrowheads="1"/>
          </p:cNvSpPr>
          <p:nvPr>
            <p:ph type="title"/>
          </p:nvPr>
        </p:nvSpPr>
        <p:spPr/>
        <p:txBody>
          <a:bodyPr/>
          <a:lstStyle/>
          <a:p>
            <a:r>
              <a:rPr lang="en-US" sz="3200" smtClean="0"/>
              <a:t>Dallas Session Objectives</a:t>
            </a:r>
            <a:br>
              <a:rPr lang="en-US" sz="3200" smtClean="0"/>
            </a:br>
            <a:r>
              <a:rPr lang="en-US" sz="3200" smtClean="0"/>
              <a:t>November 10-14, 2013</a:t>
            </a:r>
          </a:p>
        </p:txBody>
      </p:sp>
      <p:sp>
        <p:nvSpPr>
          <p:cNvPr id="5126" name="Rectangle 3"/>
          <p:cNvSpPr>
            <a:spLocks noGrp="1" noChangeArrowheads="1"/>
          </p:cNvSpPr>
          <p:nvPr>
            <p:ph type="body" sz="half" idx="1"/>
          </p:nvPr>
        </p:nvSpPr>
        <p:spPr>
          <a:xfrm>
            <a:off x="990600" y="1905000"/>
            <a:ext cx="7620000" cy="4114800"/>
          </a:xfrm>
        </p:spPr>
        <p:txBody>
          <a:bodyPr/>
          <a:lstStyle/>
          <a:p>
            <a:pPr marL="0" indent="0" fontAlgn="b">
              <a:buFontTx/>
              <a:buNone/>
              <a:defRPr/>
            </a:pPr>
            <a:r>
              <a:rPr lang="en-US" sz="2200" kern="1200" dirty="0" smtClean="0">
                <a:latin typeface="Arial Rounded MT Bold" pitchFamily="34" charset="0"/>
                <a:cs typeface="Arial" charset="0"/>
              </a:rPr>
              <a:t>TASK </a:t>
            </a:r>
            <a:r>
              <a:rPr lang="en-US" sz="2200" kern="1200" dirty="0">
                <a:latin typeface="Arial Rounded MT Bold" pitchFamily="34" charset="0"/>
                <a:cs typeface="Arial" charset="0"/>
              </a:rPr>
              <a:t>GROUP-4m : </a:t>
            </a:r>
            <a:r>
              <a:rPr lang="en-US" sz="2200" kern="1200" dirty="0" smtClean="0">
                <a:latin typeface="Arial Rounded MT Bold" pitchFamily="34" charset="0"/>
                <a:cs typeface="Arial" charset="0"/>
              </a:rPr>
              <a:t>TVWS </a:t>
            </a:r>
            <a:r>
              <a:rPr lang="en-US" sz="2200" kern="1200" dirty="0">
                <a:latin typeface="Arial Rounded MT Bold" pitchFamily="34" charset="0"/>
                <a:cs typeface="Arial" charset="0"/>
              </a:rPr>
              <a:t>PHY for 15.4 (4TV)</a:t>
            </a:r>
          </a:p>
          <a:p>
            <a:pPr marL="609600" lvl="1" indent="-609600" fontAlgn="b">
              <a:lnSpc>
                <a:spcPct val="80000"/>
              </a:lnSpc>
              <a:buFontTx/>
              <a:buAutoNum type="arabicPeriod"/>
              <a:defRPr/>
            </a:pPr>
            <a:r>
              <a:rPr lang="en-US" sz="2200" kern="1200" dirty="0" smtClean="0">
                <a:latin typeface="Arial Rounded MT Bold" pitchFamily="34" charset="0"/>
                <a:ea typeface="+mn-ea"/>
                <a:cs typeface="Arial" charset="0"/>
              </a:rPr>
              <a:t>Sponsor Ballot comment resolution</a:t>
            </a:r>
            <a:endParaRPr lang="en-US" sz="2200" kern="1200" dirty="0">
              <a:latin typeface="Arial Rounded MT Bold" pitchFamily="34" charset="0"/>
              <a:ea typeface="+mn-ea"/>
              <a:cs typeface="Arial" charset="0"/>
            </a:endParaRPr>
          </a:p>
          <a:p>
            <a:pPr marL="609600" lvl="1" indent="-609600" fontAlgn="b">
              <a:lnSpc>
                <a:spcPct val="80000"/>
              </a:lnSpc>
              <a:buFontTx/>
              <a:buAutoNum type="arabicPeriod"/>
              <a:defRPr/>
            </a:pPr>
            <a:r>
              <a:rPr lang="en-US" sz="2200" kern="1200" dirty="0">
                <a:latin typeface="Arial Rounded MT Bold" pitchFamily="34" charset="0"/>
                <a:cs typeface="Arial" charset="0"/>
              </a:rPr>
              <a:t>Update Project </a:t>
            </a:r>
            <a:r>
              <a:rPr lang="en-US" sz="2200" kern="1200" dirty="0" smtClean="0">
                <a:latin typeface="Arial Rounded MT Bold" pitchFamily="34" charset="0"/>
                <a:cs typeface="Arial" charset="0"/>
              </a:rPr>
              <a:t>Plan/Timeline</a:t>
            </a:r>
          </a:p>
          <a:p>
            <a:pPr marL="609600" lvl="1" indent="-609600" fontAlgn="b">
              <a:lnSpc>
                <a:spcPct val="80000"/>
              </a:lnSpc>
              <a:buFontTx/>
              <a:buAutoNum type="arabicPeriod"/>
              <a:defRPr/>
            </a:pPr>
            <a:endParaRPr lang="en-US" sz="2200" kern="1200" dirty="0">
              <a:latin typeface="Arial Rounded MT Bold" pitchFamily="34" charset="0"/>
              <a:cs typeface="Arial" charset="0"/>
            </a:endParaRPr>
          </a:p>
          <a:p>
            <a:pPr marL="609600" indent="-609600" fontAlgn="b">
              <a:lnSpc>
                <a:spcPct val="80000"/>
              </a:lnSpc>
              <a:buFontTx/>
              <a:buNone/>
              <a:defRPr/>
            </a:pPr>
            <a:r>
              <a:rPr lang="en-US" sz="2400" kern="1200" dirty="0">
                <a:latin typeface="Arial Rounded MT Bold" pitchFamily="34" charset="0"/>
                <a:cs typeface="Arial" charset="0"/>
              </a:rPr>
              <a:t>TASK GROUP4n –China MBAN</a:t>
            </a:r>
          </a:p>
          <a:p>
            <a:pPr marL="609600" indent="-609600" fontAlgn="b">
              <a:lnSpc>
                <a:spcPct val="80000"/>
              </a:lnSpc>
              <a:buFontTx/>
              <a:buAutoNum type="arabicPeriod"/>
              <a:defRPr/>
            </a:pPr>
            <a:r>
              <a:rPr lang="en-US" sz="2400" kern="1200" dirty="0">
                <a:latin typeface="Arial Rounded MT Bold" pitchFamily="34" charset="0"/>
                <a:cs typeface="Arial" charset="0"/>
              </a:rPr>
              <a:t>Work on finalizing first draft for ballot</a:t>
            </a:r>
          </a:p>
          <a:p>
            <a:pPr marL="609600" indent="-609600" fontAlgn="b">
              <a:lnSpc>
                <a:spcPct val="80000"/>
              </a:lnSpc>
              <a:buFontTx/>
              <a:buAutoNum type="arabicPeriod"/>
              <a:defRPr/>
            </a:pPr>
            <a:r>
              <a:rPr lang="en-US" sz="2400" kern="1200" dirty="0">
                <a:latin typeface="Arial Rounded MT Bold" pitchFamily="34" charset="0"/>
                <a:cs typeface="Arial" charset="0"/>
              </a:rPr>
              <a:t>Update Project Plan/Timeline</a:t>
            </a:r>
          </a:p>
          <a:p>
            <a:pPr marL="609600" lvl="1" indent="-609600" fontAlgn="b">
              <a:lnSpc>
                <a:spcPct val="80000"/>
              </a:lnSpc>
              <a:buFontTx/>
              <a:buAutoNum type="arabicPeriod"/>
              <a:defRPr/>
            </a:pPr>
            <a:endParaRPr lang="en-US" sz="2200" kern="1200" dirty="0">
              <a:latin typeface="Arial Rounded MT Bold" pitchFamily="34" charset="0"/>
              <a:cs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Sponsor Recirculation Ballot #1 Results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Ballot open / close: 23 Oct / 4 Nov</a:t>
            </a:r>
          </a:p>
          <a:p>
            <a:r>
              <a:rPr lang="en-US" dirty="0" smtClean="0"/>
              <a:t>2 of 3 NOs converted to YES, no new NO, no new ABSTAIN</a:t>
            </a:r>
          </a:p>
          <a:p>
            <a:r>
              <a:rPr lang="en-US" dirty="0" smtClean="0"/>
              <a:t>1 comment total including 0 “must be satisfied”</a:t>
            </a:r>
          </a:p>
          <a:p>
            <a:r>
              <a:rPr lang="en-US" dirty="0" smtClean="0"/>
              <a:t>Single comment was accepted at Dallas and new </a:t>
            </a:r>
            <a:r>
              <a:rPr lang="en-US" dirty="0" err="1" smtClean="0"/>
              <a:t>recirc</a:t>
            </a:r>
            <a:r>
              <a:rPr lang="en-US" dirty="0" smtClean="0"/>
              <a:t> prepared</a:t>
            </a:r>
          </a:p>
          <a:p>
            <a:pPr lvl="1"/>
            <a:r>
              <a:rPr lang="en-US" dirty="0" smtClean="0"/>
              <a:t>Comment Resolution document is 15-13-0506-09-004p available at Mentor</a:t>
            </a:r>
          </a:p>
        </p:txBody>
      </p:sp>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B973466A-90C4-4832-A300-55DCE5069FD4}" type="slidenum">
              <a:rPr lang="en-US" smtClean="0"/>
              <a:pPr/>
              <a:t>30</a:t>
            </a:fld>
            <a:endParaRPr lang="en-US"/>
          </a:p>
        </p:txBody>
      </p:sp>
    </p:spTree>
    <p:extLst>
      <p:ext uri="{BB962C8B-B14F-4D97-AF65-F5344CB8AC3E}">
        <p14:creationId xmlns:p14="http://schemas.microsoft.com/office/powerpoint/2010/main" val="1316838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and Remaining Activities</a:t>
            </a:r>
            <a:endParaRPr lang="en-US" dirty="0"/>
          </a:p>
        </p:txBody>
      </p:sp>
      <p:sp>
        <p:nvSpPr>
          <p:cNvPr id="3" name="Content Placeholder 2"/>
          <p:cNvSpPr>
            <a:spLocks noGrp="1"/>
          </p:cNvSpPr>
          <p:nvPr>
            <p:ph idx="1"/>
          </p:nvPr>
        </p:nvSpPr>
        <p:spPr/>
        <p:txBody>
          <a:bodyPr>
            <a:normAutofit fontScale="62500" lnSpcReduction="20000"/>
          </a:bodyPr>
          <a:lstStyle/>
          <a:p>
            <a:r>
              <a:rPr lang="en-US" dirty="0"/>
              <a:t>Group moved and approved to submit the draft to WG for EC for </a:t>
            </a:r>
            <a:r>
              <a:rPr lang="en-US" dirty="0" err="1"/>
              <a:t>RevCom</a:t>
            </a:r>
            <a:r>
              <a:rPr lang="en-US" dirty="0"/>
              <a:t> submission</a:t>
            </a:r>
          </a:p>
          <a:p>
            <a:pPr lvl="1"/>
            <a:r>
              <a:rPr lang="en-US" i="1" dirty="0"/>
              <a:t>802.15.4p requests the WG to request conditional approval from the EC to submit the P802.15.4p draft amendment to </a:t>
            </a:r>
            <a:r>
              <a:rPr lang="en-US" i="1" dirty="0" err="1"/>
              <a:t>RevCom</a:t>
            </a:r>
            <a:r>
              <a:rPr lang="en-US" i="1" dirty="0"/>
              <a:t>.</a:t>
            </a:r>
            <a:r>
              <a:rPr lang="en-US" dirty="0"/>
              <a:t> </a:t>
            </a:r>
          </a:p>
          <a:p>
            <a:pPr lvl="2"/>
            <a:r>
              <a:rPr lang="en-US" dirty="0"/>
              <a:t>Moved: M </a:t>
            </a:r>
            <a:r>
              <a:rPr lang="en-US" dirty="0" smtClean="0"/>
              <a:t>Brown (M B Brown Consulting)</a:t>
            </a:r>
            <a:endParaRPr lang="en-US" dirty="0"/>
          </a:p>
          <a:p>
            <a:pPr lvl="2"/>
            <a:r>
              <a:rPr lang="en-US" dirty="0"/>
              <a:t>Seconded: B </a:t>
            </a:r>
            <a:r>
              <a:rPr lang="en-US" dirty="0" smtClean="0"/>
              <a:t>Rolfe (Blind </a:t>
            </a:r>
            <a:r>
              <a:rPr lang="en-US" smtClean="0"/>
              <a:t>Creek Associates)</a:t>
            </a:r>
            <a:endParaRPr lang="en-US" dirty="0"/>
          </a:p>
          <a:p>
            <a:pPr lvl="2"/>
            <a:r>
              <a:rPr lang="en-US" dirty="0"/>
              <a:t>Unanimous approval</a:t>
            </a:r>
          </a:p>
          <a:p>
            <a:r>
              <a:rPr lang="en-US" dirty="0" err="1" smtClean="0"/>
              <a:t>Recirc</a:t>
            </a:r>
            <a:r>
              <a:rPr lang="en-US" dirty="0" smtClean="0"/>
              <a:t> #2</a:t>
            </a:r>
          </a:p>
          <a:p>
            <a:pPr lvl="1"/>
            <a:r>
              <a:rPr lang="en-US" dirty="0" smtClean="0"/>
              <a:t>Open / Close: 13 Nov / 23 Nov</a:t>
            </a:r>
          </a:p>
          <a:p>
            <a:pPr lvl="1"/>
            <a:r>
              <a:rPr lang="en-US" dirty="0" smtClean="0"/>
              <a:t>Remaining NO vote immediately converted to YES</a:t>
            </a:r>
          </a:p>
          <a:p>
            <a:pPr lvl="1"/>
            <a:r>
              <a:rPr lang="en-US" dirty="0" smtClean="0"/>
              <a:t>Now 100% approval</a:t>
            </a:r>
            <a:endParaRPr lang="en-US" dirty="0"/>
          </a:p>
          <a:p>
            <a:pPr lvl="1"/>
            <a:r>
              <a:rPr lang="en-US" dirty="0" smtClean="0"/>
              <a:t>Expect no new issues to arise before close of </a:t>
            </a:r>
            <a:r>
              <a:rPr lang="en-US" dirty="0" err="1" smtClean="0"/>
              <a:t>recirc</a:t>
            </a:r>
            <a:endParaRPr lang="en-US" dirty="0" smtClean="0"/>
          </a:p>
          <a:p>
            <a:r>
              <a:rPr lang="en-US" dirty="0" err="1" smtClean="0"/>
              <a:t>Recirc</a:t>
            </a:r>
            <a:r>
              <a:rPr lang="en-US" dirty="0" smtClean="0"/>
              <a:t> #3 (final, if needed)</a:t>
            </a:r>
          </a:p>
          <a:p>
            <a:pPr lvl="1"/>
            <a:r>
              <a:rPr lang="en-US" dirty="0" smtClean="0"/>
              <a:t>Will Open / will Close: ~ 24 Nov / 4 Dec</a:t>
            </a:r>
          </a:p>
          <a:p>
            <a:r>
              <a:rPr lang="en-US" dirty="0" smtClean="0"/>
              <a:t>Finished draft standard on Dec 4</a:t>
            </a:r>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31</a:t>
            </a:fld>
            <a:endParaRPr lang="en-US"/>
          </a:p>
        </p:txBody>
      </p:sp>
    </p:spTree>
    <p:extLst>
      <p:ext uri="{BB962C8B-B14F-4D97-AF65-F5344CB8AC3E}">
        <p14:creationId xmlns:p14="http://schemas.microsoft.com/office/powerpoint/2010/main" val="1082616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EC Conditional Approval		15 Nov 2013</a:t>
            </a:r>
          </a:p>
          <a:p>
            <a:pPr lvl="1"/>
            <a:r>
              <a:rPr lang="en-US" dirty="0" err="1" smtClean="0"/>
              <a:t>RevCom</a:t>
            </a:r>
            <a:r>
              <a:rPr lang="en-US" dirty="0" smtClean="0"/>
              <a:t> Approval			1Q14</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32</a:t>
            </a:fld>
            <a:endParaRPr lang="en-US"/>
          </a:p>
        </p:txBody>
      </p:sp>
      <p:sp>
        <p:nvSpPr>
          <p:cNvPr id="7" name="Right Arrow 6"/>
          <p:cNvSpPr/>
          <p:nvPr/>
        </p:nvSpPr>
        <p:spPr bwMode="auto">
          <a:xfrm rot="5400000">
            <a:off x="7010400" y="3810000"/>
            <a:ext cx="3124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100041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i="1" dirty="0" smtClean="0"/>
              <a:t>802.15 requests conditional approval from the EC to submit the P802.15.4p draft amendment to </a:t>
            </a:r>
            <a:r>
              <a:rPr lang="en-US" i="1" dirty="0" err="1" smtClean="0"/>
              <a:t>RevCom</a:t>
            </a:r>
            <a:r>
              <a:rPr lang="en-US" i="1" dirty="0" smtClean="0"/>
              <a:t>.</a:t>
            </a:r>
            <a:r>
              <a:rPr lang="en-US" dirty="0" smtClean="0"/>
              <a:t> </a:t>
            </a:r>
          </a:p>
          <a:p>
            <a:pPr lvl="1"/>
            <a:r>
              <a:rPr lang="en-US" dirty="0" smtClean="0"/>
              <a:t>Moved: S </a:t>
            </a:r>
            <a:r>
              <a:rPr lang="en-US" dirty="0" err="1" smtClean="0"/>
              <a:t>Jillings</a:t>
            </a:r>
            <a:r>
              <a:rPr lang="en-US" dirty="0" smtClean="0"/>
              <a:t> (</a:t>
            </a:r>
            <a:r>
              <a:rPr lang="en-US" dirty="0" err="1" smtClean="0"/>
              <a:t>Semtech</a:t>
            </a:r>
            <a:r>
              <a:rPr lang="en-US" dirty="0" smtClean="0"/>
              <a:t>)</a:t>
            </a:r>
          </a:p>
          <a:p>
            <a:pPr lvl="1"/>
            <a:r>
              <a:rPr lang="en-US" dirty="0" smtClean="0"/>
              <a:t>Seconded: J </a:t>
            </a:r>
            <a:r>
              <a:rPr lang="en-US" dirty="0" err="1" smtClean="0"/>
              <a:t>Notor</a:t>
            </a:r>
            <a:r>
              <a:rPr lang="en-US" dirty="0" smtClean="0"/>
              <a:t> (</a:t>
            </a:r>
            <a:r>
              <a:rPr lang="en-US" dirty="0" err="1" smtClean="0"/>
              <a:t>Notor</a:t>
            </a:r>
            <a:r>
              <a:rPr lang="en-US" dirty="0" smtClean="0"/>
              <a:t> Research)</a:t>
            </a:r>
          </a:p>
          <a:p>
            <a:pPr lvl="1"/>
            <a:r>
              <a:rPr lang="en-US" smtClean="0"/>
              <a:t>Y/N/A: 37/0/0</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33</a:t>
            </a:fld>
            <a:endParaRPr lang="en-US"/>
          </a:p>
        </p:txBody>
      </p:sp>
    </p:spTree>
    <p:extLst>
      <p:ext uri="{BB962C8B-B14F-4D97-AF65-F5344CB8AC3E}">
        <p14:creationId xmlns:p14="http://schemas.microsoft.com/office/powerpoint/2010/main" val="3217400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307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9pPr>
          </a:lstStyle>
          <a:p>
            <a:r>
              <a:rPr lang="en-US" sz="1600" smtClean="0">
                <a:solidFill>
                  <a:srgbClr val="000000"/>
                </a:solidFill>
              </a:rPr>
              <a:t>November 2013</a:t>
            </a:r>
          </a:p>
        </p:txBody>
      </p:sp>
      <p:sp>
        <p:nvSpPr>
          <p:cNvPr id="307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9pPr>
          </a:lstStyle>
          <a:p>
            <a:r>
              <a:rPr lang="en-US" sz="1200" smtClean="0">
                <a:solidFill>
                  <a:srgbClr val="000000"/>
                </a:solidFill>
              </a:rPr>
              <a:t>Shahriar Emami, Samsung</a:t>
            </a:r>
          </a:p>
        </p:txBody>
      </p:sp>
      <p:sp>
        <p:nvSpPr>
          <p:cNvPr id="307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9pPr>
          </a:lstStyle>
          <a:p>
            <a:r>
              <a:rPr lang="en-US" sz="1200" smtClean="0">
                <a:solidFill>
                  <a:srgbClr val="000000"/>
                </a:solidFill>
              </a:rPr>
              <a:t>Slide </a:t>
            </a:r>
            <a:fld id="{B748C779-A50F-4DC3-B281-BDE9FAFEAD48}" type="slidenum">
              <a:rPr lang="en-US" sz="1200" smtClean="0">
                <a:solidFill>
                  <a:srgbClr val="000000"/>
                </a:solidFill>
              </a:rPr>
              <a:pPr/>
              <a:t>34</a:t>
            </a:fld>
            <a:endParaRPr lang="en-US" sz="1200" smtClean="0">
              <a:solidFill>
                <a:srgbClr val="000000"/>
              </a:solidFill>
            </a:endParaRPr>
          </a:p>
        </p:txBody>
      </p:sp>
      <p:sp>
        <p:nvSpPr>
          <p:cNvPr id="3077" name="Rectangle 1"/>
          <p:cNvSpPr>
            <a:spLocks noGrp="1" noChangeArrowheads="1"/>
          </p:cNvSpPr>
          <p:nvPr>
            <p:ph type="title"/>
          </p:nvPr>
        </p:nvSpPr>
        <p:spPr>
          <a:xfrm>
            <a:off x="685800" y="2209800"/>
            <a:ext cx="7772400" cy="1422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ULP </a:t>
            </a:r>
            <a:r>
              <a:rPr lang="en-US" dirty="0" smtClean="0"/>
              <a:t>TG4q </a:t>
            </a:r>
            <a:r>
              <a:rPr lang="en-US" dirty="0" smtClean="0"/>
              <a:t>Closing Report</a:t>
            </a:r>
          </a:p>
        </p:txBody>
      </p:sp>
      <p:sp>
        <p:nvSpPr>
          <p:cNvPr id="4098" name="Rectangle 2"/>
          <p:cNvSpPr>
            <a:spLocks noGrp="1" noChangeArrowheads="1"/>
          </p:cNvSpPr>
          <p:nvPr>
            <p:ph type="subTitle" idx="4294967295"/>
          </p:nvPr>
        </p:nvSpPr>
        <p:spPr>
          <a:xfrm>
            <a:off x="1371600" y="4019550"/>
            <a:ext cx="6400800" cy="1755775"/>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err="1" smtClean="0">
                <a:latin typeface="+mj-lt"/>
              </a:rPr>
              <a:t>Shahrair</a:t>
            </a:r>
            <a:r>
              <a:rPr lang="en-US" sz="2400" dirty="0" smtClean="0">
                <a:latin typeface="+mj-lt"/>
              </a:rPr>
              <a:t> </a:t>
            </a:r>
            <a:r>
              <a:rPr lang="en-US" sz="2400" dirty="0" err="1" smtClean="0">
                <a:latin typeface="+mj-lt"/>
              </a:rPr>
              <a:t>Emami</a:t>
            </a:r>
            <a:r>
              <a:rPr lang="en-US" sz="2400" dirty="0" smtClean="0">
                <a:latin typeface="+mj-lt"/>
              </a:rPr>
              <a:t>, Chair</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Samsung</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sz="2400" dirty="0">
              <a:latin typeface="+mj-lt"/>
            </a:endParaRP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Dallas </a:t>
            </a:r>
            <a:r>
              <a:rPr lang="en-US" sz="2400" dirty="0" smtClean="0">
                <a:latin typeface="+mj-lt"/>
              </a:rPr>
              <a:t>Texas</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November 2013</a:t>
            </a:r>
          </a:p>
        </p:txBody>
      </p:sp>
    </p:spTree>
    <p:extLst>
      <p:ext uri="{BB962C8B-B14F-4D97-AF65-F5344CB8AC3E}">
        <p14:creationId xmlns:p14="http://schemas.microsoft.com/office/powerpoint/2010/main" val="3531220591"/>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November 2013 Session</a:t>
            </a:r>
          </a:p>
        </p:txBody>
      </p:sp>
      <p:sp>
        <p:nvSpPr>
          <p:cNvPr id="3" name="Content Placeholder 2"/>
          <p:cNvSpPr>
            <a:spLocks noGrp="1"/>
          </p:cNvSpPr>
          <p:nvPr>
            <p:ph idx="1"/>
          </p:nvPr>
        </p:nvSpPr>
        <p:spPr>
          <a:xfrm>
            <a:off x="685800" y="1981200"/>
            <a:ext cx="7620000" cy="4191000"/>
          </a:xfrm>
        </p:spPr>
        <p:txBody>
          <a:bodyPr/>
          <a:lstStyle/>
          <a:p>
            <a:pPr marL="0" indent="0">
              <a:defRPr/>
            </a:pPr>
            <a:r>
              <a:rPr lang="en-US" dirty="0" smtClean="0">
                <a:latin typeface="+mj-lt"/>
              </a:rPr>
              <a:t>Total of 6 time slots</a:t>
            </a:r>
            <a:endParaRPr lang="en-US" dirty="0">
              <a:latin typeface="Times New Roman" pitchFamily="18" charset="0"/>
            </a:endParaRPr>
          </a:p>
          <a:p>
            <a:pPr marL="0" indent="0">
              <a:defRPr/>
            </a:pPr>
            <a:r>
              <a:rPr lang="en-US" dirty="0">
                <a:latin typeface="Times New Roman" pitchFamily="18" charset="0"/>
              </a:rPr>
              <a:t>- AM1 on Tuesday</a:t>
            </a:r>
          </a:p>
          <a:p>
            <a:pPr marL="0" indent="0">
              <a:defRPr/>
            </a:pPr>
            <a:r>
              <a:rPr lang="en-US" dirty="0">
                <a:latin typeface="Times New Roman" pitchFamily="18" charset="0"/>
              </a:rPr>
              <a:t>- AM1, PM1 and PM2 on Wednesday</a:t>
            </a:r>
          </a:p>
          <a:p>
            <a:pPr marL="0" indent="0">
              <a:defRPr/>
            </a:pPr>
            <a:r>
              <a:rPr lang="en-US" dirty="0">
                <a:latin typeface="Times New Roman" pitchFamily="18" charset="0"/>
              </a:rPr>
              <a:t>- AM1 and AM2 on </a:t>
            </a:r>
            <a:r>
              <a:rPr lang="en-US" dirty="0" smtClean="0">
                <a:latin typeface="Times New Roman" pitchFamily="18" charset="0"/>
              </a:rPr>
              <a:t>Thursday</a:t>
            </a:r>
            <a:endParaRPr lang="en-US" dirty="0">
              <a:latin typeface="Times New Roman" pitchFamily="18" charset="0"/>
            </a:endParaRPr>
          </a:p>
        </p:txBody>
      </p:sp>
      <p:sp>
        <p:nvSpPr>
          <p:cNvPr id="4" name="Date Placeholder 3"/>
          <p:cNvSpPr>
            <a:spLocks noGrp="1"/>
          </p:cNvSpPr>
          <p:nvPr>
            <p:ph type="dt" sz="quarter" idx="10"/>
          </p:nvPr>
        </p:nvSpPr>
        <p:spPr/>
        <p:txBody>
          <a:bodyPr/>
          <a:lstStyle/>
          <a:p>
            <a:pPr>
              <a:defRPr/>
            </a:pPr>
            <a:r>
              <a:rPr lang="en-US" sz="1800"/>
              <a:t>November 2013</a:t>
            </a:r>
            <a:endParaRPr lang="en-US" sz="1800" dirty="0"/>
          </a:p>
        </p:txBody>
      </p:sp>
      <p:sp>
        <p:nvSpPr>
          <p:cNvPr id="5" name="Footer Placeholder 4"/>
          <p:cNvSpPr>
            <a:spLocks noGrp="1"/>
          </p:cNvSpPr>
          <p:nvPr>
            <p:ph type="ftr" sz="quarter" idx="11"/>
          </p:nvPr>
        </p:nvSpPr>
        <p:spPr/>
        <p:txBody>
          <a:bodyPr/>
          <a:lstStyle/>
          <a:p>
            <a:pPr>
              <a:defRPr/>
            </a:pPr>
            <a:r>
              <a:rPr lang="en-US" sz="1200" dirty="0" smtClean="0"/>
              <a:t>Shahriar Emami, Samsung</a:t>
            </a:r>
            <a:endParaRPr lang="en-US" sz="1200" dirty="0"/>
          </a:p>
        </p:txBody>
      </p:sp>
      <p:sp>
        <p:nvSpPr>
          <p:cNvPr id="4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sz="1200" smtClean="0"/>
              <a:t>Slide </a:t>
            </a:r>
            <a:fld id="{20A184C2-0404-4A79-9D04-8F167CC8E7E6}" type="slidenum">
              <a:rPr lang="en-US" sz="1200" smtClean="0"/>
              <a:pPr/>
              <a:t>35</a:t>
            </a:fld>
            <a:endParaRPr lang="en-US" sz="1200" smtClean="0"/>
          </a:p>
        </p:txBody>
      </p:sp>
    </p:spTree>
    <p:extLst>
      <p:ext uri="{BB962C8B-B14F-4D97-AF65-F5344CB8AC3E}">
        <p14:creationId xmlns:p14="http://schemas.microsoft.com/office/powerpoint/2010/main" val="41082178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Achievements</a:t>
            </a:r>
          </a:p>
        </p:txBody>
      </p:sp>
      <p:sp>
        <p:nvSpPr>
          <p:cNvPr id="3" name="Content Placeholder 2"/>
          <p:cNvSpPr>
            <a:spLocks noGrp="1"/>
          </p:cNvSpPr>
          <p:nvPr>
            <p:ph idx="1"/>
          </p:nvPr>
        </p:nvSpPr>
        <p:spPr>
          <a:xfrm>
            <a:off x="685800" y="1981200"/>
            <a:ext cx="7467600" cy="4038600"/>
          </a:xfrm>
        </p:spPr>
        <p:txBody>
          <a:bodyPr/>
          <a:lstStyle/>
          <a:p>
            <a:pPr marL="0" indent="0">
              <a:defRPr/>
            </a:pPr>
            <a:endParaRPr lang="en-US" dirty="0" smtClean="0">
              <a:latin typeface="+mj-lt"/>
            </a:endParaRPr>
          </a:p>
          <a:p>
            <a:pPr marL="457200" indent="-457200">
              <a:buFont typeface="Arial" pitchFamily="34" charset="0"/>
              <a:buChar char="•"/>
              <a:defRPr/>
            </a:pPr>
            <a:r>
              <a:rPr lang="en-US" dirty="0" smtClean="0">
                <a:latin typeface="+mj-lt"/>
              </a:rPr>
              <a:t>Heard proposals</a:t>
            </a:r>
          </a:p>
          <a:p>
            <a:pPr marL="457200" indent="-457200">
              <a:buFont typeface="Arial" pitchFamily="34" charset="0"/>
              <a:buChar char="•"/>
              <a:defRPr/>
            </a:pPr>
            <a:r>
              <a:rPr lang="en-US" dirty="0" smtClean="0">
                <a:latin typeface="+mj-lt"/>
              </a:rPr>
              <a:t>Identified list of tasks</a:t>
            </a:r>
            <a:endParaRPr lang="en-US" dirty="0">
              <a:latin typeface="+mj-lt"/>
            </a:endParaRPr>
          </a:p>
          <a:p>
            <a:pPr marL="0" indent="0">
              <a:defRPr/>
            </a:pPr>
            <a:endParaRPr lang="en-US" dirty="0">
              <a:latin typeface="+mj-lt"/>
            </a:endParaRPr>
          </a:p>
        </p:txBody>
      </p:sp>
      <p:sp>
        <p:nvSpPr>
          <p:cNvPr id="4" name="Date Placeholder 3"/>
          <p:cNvSpPr>
            <a:spLocks noGrp="1"/>
          </p:cNvSpPr>
          <p:nvPr>
            <p:ph type="dt" sz="quarter" idx="10"/>
          </p:nvPr>
        </p:nvSpPr>
        <p:spPr>
          <a:xfrm>
            <a:off x="685800" y="347504"/>
            <a:ext cx="1600200" cy="246221"/>
          </a:xfrm>
        </p:spPr>
        <p:txBody>
          <a:bodyPr/>
          <a:lstStyle/>
          <a:p>
            <a:pPr>
              <a:defRPr/>
            </a:pPr>
            <a:r>
              <a:rPr lang="en-US" sz="1600" dirty="0"/>
              <a:t>November 2013</a:t>
            </a:r>
          </a:p>
        </p:txBody>
      </p:sp>
      <p:sp>
        <p:nvSpPr>
          <p:cNvPr id="5" name="Footer Placeholder 4"/>
          <p:cNvSpPr>
            <a:spLocks noGrp="1"/>
          </p:cNvSpPr>
          <p:nvPr>
            <p:ph type="ftr" sz="quarter" idx="11"/>
          </p:nvPr>
        </p:nvSpPr>
        <p:spPr/>
        <p:txBody>
          <a:bodyPr/>
          <a:lstStyle/>
          <a:p>
            <a:pPr>
              <a:defRPr/>
            </a:pPr>
            <a:r>
              <a:rPr lang="en-US" sz="1200" dirty="0" smtClean="0"/>
              <a:t>Shahriar Emami, Samsung</a:t>
            </a:r>
            <a:endParaRPr lang="en-US" sz="1200" dirty="0"/>
          </a:p>
        </p:txBody>
      </p:sp>
      <p:sp>
        <p:nvSpPr>
          <p:cNvPr id="51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sz="1200" smtClean="0"/>
              <a:t>Slide </a:t>
            </a:r>
            <a:fld id="{A9844FA7-0647-40E8-85B7-9BB0561B8165}" type="slidenum">
              <a:rPr lang="en-US" sz="1200" smtClean="0"/>
              <a:pPr/>
              <a:t>36</a:t>
            </a:fld>
            <a:endParaRPr lang="en-US" sz="1200" smtClean="0"/>
          </a:p>
        </p:txBody>
      </p:sp>
    </p:spTree>
    <p:extLst>
      <p:ext uri="{BB962C8B-B14F-4D97-AF65-F5344CB8AC3E}">
        <p14:creationId xmlns:p14="http://schemas.microsoft.com/office/powerpoint/2010/main" val="33116618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9pPr>
          </a:lstStyle>
          <a:p>
            <a:r>
              <a:rPr lang="en-US" sz="1600" smtClean="0">
                <a:solidFill>
                  <a:srgbClr val="000000"/>
                </a:solidFill>
              </a:rPr>
              <a:t>November 2013</a:t>
            </a:r>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9pPr>
          </a:lstStyle>
          <a:p>
            <a:r>
              <a:rPr lang="en-US" sz="1200" smtClean="0">
                <a:solidFill>
                  <a:srgbClr val="000000"/>
                </a:solidFill>
              </a:rPr>
              <a:t>Shahriar Emami, Samsung</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itchFamily="18" charset="0"/>
                <a:ea typeface="WenQuanYi Zen Hei" charset="0"/>
                <a:cs typeface="WenQuanYi Zen Hei" charset="0"/>
              </a:defRPr>
            </a:lvl9pPr>
          </a:lstStyle>
          <a:p>
            <a:r>
              <a:rPr lang="en-US" sz="1200" smtClean="0">
                <a:solidFill>
                  <a:srgbClr val="000000"/>
                </a:solidFill>
              </a:rPr>
              <a:t>Slide </a:t>
            </a:r>
            <a:fld id="{09FB816E-6074-4EE1-9C42-8B463BFEE161}" type="slidenum">
              <a:rPr lang="en-US" sz="1200" smtClean="0">
                <a:solidFill>
                  <a:srgbClr val="000000"/>
                </a:solidFill>
              </a:rPr>
              <a:pPr/>
              <a:t>37</a:t>
            </a:fld>
            <a:endParaRPr lang="en-US" sz="1200" smtClean="0">
              <a:solidFill>
                <a:srgbClr val="000000"/>
              </a:solidFill>
            </a:endParaRPr>
          </a:p>
        </p:txBody>
      </p:sp>
      <p:sp>
        <p:nvSpPr>
          <p:cNvPr id="6149" name="Rectangle 1"/>
          <p:cNvSpPr>
            <a:spLocks noGrp="1" noChangeArrowheads="1"/>
          </p:cNvSpPr>
          <p:nvPr>
            <p:ph type="title"/>
          </p:nvPr>
        </p:nvSpPr>
        <p:spPr>
          <a:xfrm>
            <a:off x="685800" y="685800"/>
            <a:ext cx="7772400" cy="10668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January Work Plan</a:t>
            </a:r>
          </a:p>
        </p:txBody>
      </p:sp>
      <p:sp>
        <p:nvSpPr>
          <p:cNvPr id="2" name="Rectangle 2"/>
          <p:cNvSpPr>
            <a:spLocks noGrp="1" noChangeArrowheads="1"/>
          </p:cNvSpPr>
          <p:nvPr>
            <p:ph type="body" idx="1"/>
          </p:nvPr>
        </p:nvSpPr>
        <p:spPr>
          <a:xfrm>
            <a:off x="685800" y="1981200"/>
            <a:ext cx="7772400" cy="4114800"/>
          </a:xfrm>
        </p:spPr>
        <p:txBody>
          <a:bodyPr/>
          <a:lstStyle/>
          <a:p>
            <a:pPr marL="0" indent="0" algn="just">
              <a:buClrTx/>
              <a:buFont typeface="Arial" pitchFamily="34" charset="0"/>
              <a:buChar cha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dirty="0" smtClean="0">
                <a:latin typeface="+mj-lt"/>
              </a:rPr>
              <a:t> Will be hearing revised proposals</a:t>
            </a:r>
          </a:p>
        </p:txBody>
      </p:sp>
    </p:spTree>
    <p:extLst>
      <p:ext uri="{BB962C8B-B14F-4D97-AF65-F5344CB8AC3E}">
        <p14:creationId xmlns:p14="http://schemas.microsoft.com/office/powerpoint/2010/main" val="72406163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Timeline (1)</a:t>
            </a:r>
          </a:p>
        </p:txBody>
      </p:sp>
      <p:sp>
        <p:nvSpPr>
          <p:cNvPr id="4" name="Date Placeholder 3"/>
          <p:cNvSpPr>
            <a:spLocks noGrp="1"/>
          </p:cNvSpPr>
          <p:nvPr>
            <p:ph type="dt" sz="quarter" idx="10"/>
          </p:nvPr>
        </p:nvSpPr>
        <p:spPr/>
        <p:txBody>
          <a:bodyPr/>
          <a:lstStyle/>
          <a:p>
            <a:pPr>
              <a:defRPr/>
            </a:pPr>
            <a:r>
              <a:rPr lang="en-US" sz="1600"/>
              <a:t>November 2013</a:t>
            </a:r>
            <a:endParaRPr lang="en-US" sz="1600" dirty="0"/>
          </a:p>
        </p:txBody>
      </p:sp>
      <p:sp>
        <p:nvSpPr>
          <p:cNvPr id="5" name="Footer Placeholder 4"/>
          <p:cNvSpPr>
            <a:spLocks noGrp="1"/>
          </p:cNvSpPr>
          <p:nvPr>
            <p:ph type="ftr" sz="quarter" idx="11"/>
          </p:nvPr>
        </p:nvSpPr>
        <p:spPr/>
        <p:txBody>
          <a:bodyPr/>
          <a:lstStyle/>
          <a:p>
            <a:pPr>
              <a:defRPr/>
            </a:pPr>
            <a:r>
              <a:rPr lang="en-US" sz="1200" dirty="0" smtClean="0"/>
              <a:t>Shahriar Emami, Samsung</a:t>
            </a:r>
            <a:endParaRPr lang="en-US" sz="1200" dirty="0"/>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sz="1200" smtClean="0"/>
              <a:t>Slide </a:t>
            </a:r>
            <a:fld id="{3DFB0B75-1BA6-4ABD-8CE5-5B02D7A7BFCC}" type="slidenum">
              <a:rPr lang="en-US" sz="1200" smtClean="0"/>
              <a:pPr/>
              <a:t>38</a:t>
            </a:fld>
            <a:endParaRPr lang="en-US" sz="1200" smtClean="0"/>
          </a:p>
        </p:txBody>
      </p:sp>
      <p:sp>
        <p:nvSpPr>
          <p:cNvPr id="9" name="Content Placeholder 2"/>
          <p:cNvSpPr>
            <a:spLocks noGrp="1"/>
          </p:cNvSpPr>
          <p:nvPr>
            <p:ph idx="1"/>
          </p:nvPr>
        </p:nvSpPr>
        <p:spPr>
          <a:xfrm>
            <a:off x="1143000" y="1981200"/>
            <a:ext cx="7283450" cy="4267200"/>
          </a:xfrm>
        </p:spPr>
        <p:txBody>
          <a:bodyPr>
            <a:normAutofit fontScale="92500"/>
          </a:bodyPr>
          <a:lstStyle/>
          <a:p>
            <a:pPr marL="457200" indent="-457200">
              <a:buFont typeface="Arial" pitchFamily="34" charset="0"/>
              <a:buChar char="•"/>
              <a:defRPr/>
            </a:pPr>
            <a:r>
              <a:rPr lang="en-US" sz="1600" dirty="0">
                <a:solidFill>
                  <a:schemeClr val="accent6"/>
                </a:solidFill>
                <a:latin typeface="Times New Roman" pitchFamily="18" charset="0"/>
                <a:cs typeface="Times New Roman" pitchFamily="18" charset="0"/>
              </a:rPr>
              <a:t>Preliminary work</a:t>
            </a:r>
          </a:p>
          <a:p>
            <a:pPr marL="0" indent="0">
              <a:buFont typeface="Times New Roman" pitchFamily="16" charset="0"/>
              <a:buNone/>
              <a:defRPr/>
            </a:pPr>
            <a:r>
              <a:rPr lang="en-US" sz="1600" dirty="0">
                <a:solidFill>
                  <a:schemeClr val="accent6"/>
                </a:solidFill>
                <a:latin typeface="Times New Roman" pitchFamily="18" charset="0"/>
                <a:cs typeface="Times New Roman" pitchFamily="18" charset="0"/>
              </a:rPr>
              <a:t>	</a:t>
            </a:r>
            <a:r>
              <a:rPr lang="en-US" sz="1600" dirty="0" smtClean="0">
                <a:solidFill>
                  <a:schemeClr val="accent6"/>
                </a:solidFill>
                <a:latin typeface="Times New Roman" pitchFamily="18" charset="0"/>
                <a:cs typeface="Times New Roman" pitchFamily="18" charset="0"/>
              </a:rPr>
              <a:t>  - </a:t>
            </a:r>
            <a:r>
              <a:rPr lang="en-US" sz="1600" dirty="0">
                <a:solidFill>
                  <a:schemeClr val="accent6"/>
                </a:solidFill>
                <a:latin typeface="Times New Roman" pitchFamily="18" charset="0"/>
                <a:cs typeface="Times New Roman" pitchFamily="18" charset="0"/>
              </a:rPr>
              <a:t>Call for applications                                            </a:t>
            </a:r>
            <a:r>
              <a:rPr lang="en-US" sz="1600" dirty="0" smtClean="0">
                <a:solidFill>
                  <a:schemeClr val="accent6"/>
                </a:solidFill>
                <a:latin typeface="Times New Roman" pitchFamily="18" charset="0"/>
                <a:cs typeface="Times New Roman" pitchFamily="18" charset="0"/>
              </a:rPr>
              <a:t>                        Dec </a:t>
            </a:r>
            <a:r>
              <a:rPr lang="en-US" sz="1600" dirty="0">
                <a:solidFill>
                  <a:schemeClr val="accent6"/>
                </a:solidFill>
                <a:latin typeface="Times New Roman" pitchFamily="18" charset="0"/>
                <a:cs typeface="Times New Roman" pitchFamily="18" charset="0"/>
              </a:rPr>
              <a:t>2012</a:t>
            </a:r>
          </a:p>
          <a:p>
            <a:pPr marL="0" indent="0">
              <a:defRPr/>
            </a:pPr>
            <a:r>
              <a:rPr lang="en-US" sz="1600" dirty="0">
                <a:solidFill>
                  <a:schemeClr val="accent6"/>
                </a:solidFill>
                <a:latin typeface="Times New Roman" pitchFamily="18" charset="0"/>
                <a:cs typeface="Times New Roman" pitchFamily="18" charset="0"/>
              </a:rPr>
              <a:t>          </a:t>
            </a:r>
            <a:r>
              <a:rPr lang="en-US" sz="1600" dirty="0" smtClean="0">
                <a:solidFill>
                  <a:schemeClr val="accent6"/>
                </a:solidFill>
                <a:latin typeface="Times New Roman" pitchFamily="18" charset="0"/>
                <a:cs typeface="Times New Roman" pitchFamily="18" charset="0"/>
              </a:rPr>
              <a:t>  </a:t>
            </a:r>
            <a:r>
              <a:rPr lang="en-US" sz="1600" dirty="0">
                <a:solidFill>
                  <a:schemeClr val="accent6"/>
                </a:solidFill>
                <a:latin typeface="Times New Roman" pitchFamily="18" charset="0"/>
                <a:cs typeface="Times New Roman" pitchFamily="18" charset="0"/>
              </a:rPr>
              <a:t>- Applications presentations                               </a:t>
            </a:r>
            <a:r>
              <a:rPr lang="en-US" sz="1600" dirty="0" smtClean="0">
                <a:solidFill>
                  <a:schemeClr val="accent6"/>
                </a:solidFill>
                <a:latin typeface="Times New Roman" pitchFamily="18" charset="0"/>
                <a:cs typeface="Times New Roman" pitchFamily="18" charset="0"/>
              </a:rPr>
              <a:t>                           Jan </a:t>
            </a:r>
            <a:r>
              <a:rPr lang="en-US" sz="1600" dirty="0">
                <a:solidFill>
                  <a:schemeClr val="accent6"/>
                </a:solidFill>
                <a:latin typeface="Times New Roman" pitchFamily="18" charset="0"/>
                <a:cs typeface="Times New Roman" pitchFamily="18" charset="0"/>
              </a:rPr>
              <a:t>2013</a:t>
            </a:r>
          </a:p>
          <a:p>
            <a:pPr marL="0" indent="0">
              <a:defRPr/>
            </a:pPr>
            <a:r>
              <a:rPr lang="en-US" sz="1600" dirty="0">
                <a:solidFill>
                  <a:schemeClr val="accent6"/>
                </a:solidFill>
                <a:latin typeface="Times New Roman" pitchFamily="18" charset="0"/>
                <a:cs typeface="Times New Roman" pitchFamily="18" charset="0"/>
              </a:rPr>
              <a:t>  </a:t>
            </a:r>
            <a:r>
              <a:rPr lang="en-US" sz="1600" dirty="0" smtClean="0">
                <a:solidFill>
                  <a:schemeClr val="accent6"/>
                </a:solidFill>
                <a:latin typeface="Times New Roman" pitchFamily="18" charset="0"/>
                <a:cs typeface="Times New Roman" pitchFamily="18" charset="0"/>
              </a:rPr>
              <a:t>          - </a:t>
            </a:r>
            <a:r>
              <a:rPr lang="en-US" sz="1600" dirty="0">
                <a:solidFill>
                  <a:schemeClr val="accent6"/>
                </a:solidFill>
                <a:latin typeface="Times New Roman" pitchFamily="18" charset="0"/>
                <a:cs typeface="Times New Roman" pitchFamily="18" charset="0"/>
              </a:rPr>
              <a:t>TGD outline                                                 </a:t>
            </a:r>
            <a:r>
              <a:rPr lang="en-US" sz="1600" dirty="0" smtClean="0">
                <a:solidFill>
                  <a:schemeClr val="accent6"/>
                </a:solidFill>
                <a:latin typeface="Times New Roman" pitchFamily="18" charset="0"/>
                <a:cs typeface="Times New Roman" pitchFamily="18" charset="0"/>
              </a:rPr>
              <a:t>                               </a:t>
            </a:r>
            <a:r>
              <a:rPr lang="en-US" sz="1600" dirty="0">
                <a:solidFill>
                  <a:schemeClr val="accent6"/>
                </a:solidFill>
                <a:latin typeface="Times New Roman" pitchFamily="18" charset="0"/>
                <a:cs typeface="Times New Roman" pitchFamily="18" charset="0"/>
              </a:rPr>
              <a:t>March </a:t>
            </a:r>
            <a:r>
              <a:rPr lang="en-US" sz="1600" dirty="0" smtClean="0">
                <a:solidFill>
                  <a:schemeClr val="accent6"/>
                </a:solidFill>
                <a:latin typeface="Times New Roman" pitchFamily="18" charset="0"/>
                <a:cs typeface="Times New Roman" pitchFamily="18" charset="0"/>
              </a:rPr>
              <a:t>2013</a:t>
            </a:r>
          </a:p>
          <a:p>
            <a:pPr marL="0" indent="0">
              <a:defRPr/>
            </a:pPr>
            <a:r>
              <a:rPr lang="en-US" sz="1600" dirty="0">
                <a:solidFill>
                  <a:schemeClr val="accent6"/>
                </a:solidFill>
                <a:latin typeface="Times New Roman" pitchFamily="18" charset="0"/>
                <a:cs typeface="Times New Roman" pitchFamily="18" charset="0"/>
              </a:rPr>
              <a:t> </a:t>
            </a:r>
            <a:r>
              <a:rPr lang="en-US" sz="1600" dirty="0" smtClean="0">
                <a:solidFill>
                  <a:schemeClr val="accent6"/>
                </a:solidFill>
                <a:latin typeface="Times New Roman" pitchFamily="18" charset="0"/>
                <a:cs typeface="Times New Roman" pitchFamily="18" charset="0"/>
              </a:rPr>
              <a:t>           - TGD, applications and channel modeling contribution call       March 2013</a:t>
            </a:r>
            <a:endParaRPr lang="en-US" sz="1600" dirty="0">
              <a:solidFill>
                <a:schemeClr val="accent6"/>
              </a:solidFill>
              <a:latin typeface="Times New Roman" pitchFamily="18" charset="0"/>
              <a:cs typeface="Times New Roman" pitchFamily="18" charset="0"/>
            </a:endParaRPr>
          </a:p>
          <a:p>
            <a:pPr marL="0" indent="0">
              <a:defRPr/>
            </a:pPr>
            <a:r>
              <a:rPr lang="en-US" sz="1600" dirty="0" smtClean="0">
                <a:solidFill>
                  <a:schemeClr val="accent6"/>
                </a:solidFill>
                <a:latin typeface="Times New Roman" pitchFamily="18" charset="0"/>
                <a:cs typeface="Times New Roman" pitchFamily="18" charset="0"/>
              </a:rPr>
              <a:t>            - </a:t>
            </a:r>
            <a:r>
              <a:rPr lang="en-US" sz="1600" dirty="0">
                <a:solidFill>
                  <a:schemeClr val="accent6"/>
                </a:solidFill>
                <a:latin typeface="Times New Roman" pitchFamily="18" charset="0"/>
                <a:cs typeface="Times New Roman" pitchFamily="18" charset="0"/>
              </a:rPr>
              <a:t>Review TGD </a:t>
            </a:r>
            <a:r>
              <a:rPr lang="en-US" sz="1600" dirty="0" smtClean="0">
                <a:solidFill>
                  <a:schemeClr val="accent6"/>
                </a:solidFill>
                <a:latin typeface="Times New Roman" pitchFamily="18" charset="0"/>
                <a:cs typeface="Times New Roman" pitchFamily="18" charset="0"/>
              </a:rPr>
              <a:t>contributions                                                         May </a:t>
            </a:r>
            <a:r>
              <a:rPr lang="en-US" sz="1600" dirty="0">
                <a:solidFill>
                  <a:schemeClr val="accent6"/>
                </a:solidFill>
                <a:latin typeface="Times New Roman" pitchFamily="18" charset="0"/>
                <a:cs typeface="Times New Roman" pitchFamily="18" charset="0"/>
              </a:rPr>
              <a:t>2013</a:t>
            </a:r>
          </a:p>
          <a:p>
            <a:pPr marL="0" indent="0">
              <a:defRPr/>
            </a:pPr>
            <a:r>
              <a:rPr lang="en-US" sz="1600" dirty="0">
                <a:latin typeface="Times New Roman" pitchFamily="18" charset="0"/>
                <a:cs typeface="Times New Roman" pitchFamily="18" charset="0"/>
              </a:rPr>
              <a:t>	</a:t>
            </a:r>
            <a:r>
              <a:rPr lang="en-US" sz="1600" dirty="0" smtClean="0">
                <a:solidFill>
                  <a:schemeClr val="accent2"/>
                </a:solidFill>
                <a:latin typeface="Times New Roman" pitchFamily="18" charset="0"/>
                <a:cs typeface="Times New Roman" pitchFamily="18" charset="0"/>
              </a:rPr>
              <a:t>  - TGD  Ongoing &amp; review application contributions                    </a:t>
            </a:r>
            <a:r>
              <a:rPr lang="en-US" sz="1600" dirty="0">
                <a:solidFill>
                  <a:schemeClr val="accent2"/>
                </a:solidFill>
                <a:latin typeface="Times New Roman" pitchFamily="18" charset="0"/>
                <a:cs typeface="Times New Roman" pitchFamily="18" charset="0"/>
              </a:rPr>
              <a:t>July 2013</a:t>
            </a:r>
          </a:p>
          <a:p>
            <a:pPr marL="457200" indent="-457200">
              <a:buFont typeface="Arial" pitchFamily="34" charset="0"/>
              <a:buChar char="•"/>
              <a:defRPr/>
            </a:pPr>
            <a:r>
              <a:rPr lang="en-US" sz="1600" dirty="0">
                <a:solidFill>
                  <a:schemeClr val="accent2"/>
                </a:solidFill>
                <a:latin typeface="Times New Roman" pitchFamily="18" charset="0"/>
                <a:cs typeface="Times New Roman" pitchFamily="18" charset="0"/>
              </a:rPr>
              <a:t>Proposal effort</a:t>
            </a:r>
          </a:p>
          <a:p>
            <a:pPr marL="0" indent="0">
              <a:defRPr/>
            </a:pPr>
            <a:r>
              <a:rPr lang="en-US" sz="1600" dirty="0" smtClean="0">
                <a:solidFill>
                  <a:schemeClr val="accent2"/>
                </a:solidFill>
                <a:latin typeface="Times New Roman" pitchFamily="18" charset="0"/>
                <a:cs typeface="Times New Roman" pitchFamily="18" charset="0"/>
              </a:rPr>
              <a:t>            - </a:t>
            </a:r>
            <a:r>
              <a:rPr lang="en-US" sz="1600" dirty="0">
                <a:solidFill>
                  <a:schemeClr val="accent2"/>
                </a:solidFill>
                <a:latin typeface="Times New Roman" pitchFamily="18" charset="0"/>
                <a:cs typeface="Times New Roman" pitchFamily="18" charset="0"/>
              </a:rPr>
              <a:t>Call for intent                                                </a:t>
            </a:r>
            <a:r>
              <a:rPr lang="en-US" sz="1600" dirty="0" smtClean="0">
                <a:solidFill>
                  <a:schemeClr val="accent2"/>
                </a:solidFill>
                <a:latin typeface="Times New Roman" pitchFamily="18" charset="0"/>
                <a:cs typeface="Times New Roman" pitchFamily="18" charset="0"/>
              </a:rPr>
              <a:t>                              July 2013</a:t>
            </a:r>
          </a:p>
          <a:p>
            <a:pPr marL="0" indent="0">
              <a:defRPr/>
            </a:pPr>
            <a:r>
              <a:rPr lang="en-US" sz="1600" dirty="0" smtClean="0">
                <a:solidFill>
                  <a:schemeClr val="accent2"/>
                </a:solidFill>
                <a:latin typeface="Times New Roman" pitchFamily="18" charset="0"/>
                <a:cs typeface="Times New Roman" pitchFamily="18" charset="0"/>
              </a:rPr>
              <a:t>            - TGD completed                                                                          Sep 2013</a:t>
            </a:r>
            <a:endParaRPr lang="en-US" sz="1600" dirty="0">
              <a:solidFill>
                <a:schemeClr val="accent2"/>
              </a:solidFill>
              <a:latin typeface="Times New Roman" pitchFamily="18" charset="0"/>
              <a:cs typeface="Times New Roman" pitchFamily="18" charset="0"/>
            </a:endParaRPr>
          </a:p>
          <a:p>
            <a:pPr marL="0" indent="0">
              <a:buFont typeface="Times New Roman" pitchFamily="16" charset="0"/>
              <a:buNone/>
              <a:defRPr/>
            </a:pPr>
            <a:r>
              <a:rPr lang="en-US" sz="1600" dirty="0">
                <a:solidFill>
                  <a:schemeClr val="accent2"/>
                </a:solidFill>
                <a:latin typeface="Times New Roman" pitchFamily="18" charset="0"/>
                <a:cs typeface="Times New Roman" pitchFamily="18" charset="0"/>
              </a:rPr>
              <a:t>            </a:t>
            </a:r>
            <a:r>
              <a:rPr lang="en-US" sz="1600" dirty="0" smtClean="0">
                <a:solidFill>
                  <a:schemeClr val="accent2"/>
                </a:solidFill>
                <a:latin typeface="Times New Roman" pitchFamily="18" charset="0"/>
                <a:cs typeface="Times New Roman" pitchFamily="18" charset="0"/>
              </a:rPr>
              <a:t>- </a:t>
            </a:r>
            <a:r>
              <a:rPr lang="en-US" sz="1600" dirty="0">
                <a:solidFill>
                  <a:schemeClr val="accent2"/>
                </a:solidFill>
                <a:latin typeface="Times New Roman" pitchFamily="18" charset="0"/>
                <a:cs typeface="Times New Roman" pitchFamily="18" charset="0"/>
              </a:rPr>
              <a:t>Call for proposals                                           </a:t>
            </a:r>
            <a:r>
              <a:rPr lang="en-US" sz="1600" dirty="0" smtClean="0">
                <a:solidFill>
                  <a:schemeClr val="accent2"/>
                </a:solidFill>
                <a:latin typeface="Times New Roman" pitchFamily="18" charset="0"/>
                <a:cs typeface="Times New Roman" pitchFamily="18" charset="0"/>
              </a:rPr>
              <a:t>                            Sep 2013</a:t>
            </a:r>
          </a:p>
          <a:p>
            <a:pPr marL="0" indent="0">
              <a:buFont typeface="Times New Roman" pitchFamily="16" charset="0"/>
              <a:buNone/>
              <a:defRPr/>
            </a:pPr>
            <a:r>
              <a:rPr lang="en-US" sz="1600" dirty="0">
                <a:solidFill>
                  <a:schemeClr val="accent6"/>
                </a:solidFill>
                <a:latin typeface="Times New Roman" pitchFamily="18" charset="0"/>
                <a:cs typeface="Times New Roman" pitchFamily="18" charset="0"/>
              </a:rPr>
              <a:t> </a:t>
            </a:r>
            <a:r>
              <a:rPr lang="en-US" sz="1600" dirty="0" smtClean="0">
                <a:solidFill>
                  <a:schemeClr val="accent6"/>
                </a:solidFill>
                <a:latin typeface="Times New Roman" pitchFamily="18" charset="0"/>
                <a:cs typeface="Times New Roman" pitchFamily="18" charset="0"/>
              </a:rPr>
              <a:t>           - Proposal presentations                                                                Nov 2013</a:t>
            </a:r>
          </a:p>
          <a:p>
            <a:pPr marL="0" indent="0">
              <a:defRPr/>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 Technical baseline                                                                      Jan 2014</a:t>
            </a:r>
            <a:endParaRPr lang="en-US" sz="1600" dirty="0">
              <a:latin typeface="Times New Roman" pitchFamily="18" charset="0"/>
              <a:cs typeface="Times New Roman" pitchFamily="18" charset="0"/>
            </a:endParaRPr>
          </a:p>
          <a:p>
            <a:pPr marL="285750" indent="-285750">
              <a:buFont typeface="Arial" pitchFamily="34" charset="0"/>
              <a:buChar char="•"/>
              <a:defRPr/>
            </a:pPr>
            <a:r>
              <a:rPr lang="en-US" sz="1600" dirty="0" smtClean="0">
                <a:latin typeface="Times New Roman" pitchFamily="18" charset="0"/>
                <a:cs typeface="Times New Roman" pitchFamily="18" charset="0"/>
              </a:rPr>
              <a:t>Drafting </a:t>
            </a:r>
            <a:endParaRPr lang="en-US" sz="1600" dirty="0">
              <a:latin typeface="Times New Roman" pitchFamily="18" charset="0"/>
              <a:cs typeface="Times New Roman" pitchFamily="18" charset="0"/>
            </a:endParaRPr>
          </a:p>
          <a:p>
            <a:pPr marL="0" indent="0">
              <a:buFont typeface="Times New Roman" pitchFamily="16" charset="0"/>
              <a:buNone/>
              <a:defRPr/>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 Preliminary </a:t>
            </a:r>
            <a:r>
              <a:rPr lang="en-US" sz="1600" dirty="0">
                <a:latin typeface="Times New Roman" pitchFamily="18" charset="0"/>
                <a:cs typeface="Times New Roman" pitchFamily="18" charset="0"/>
              </a:rPr>
              <a:t>draft                                             </a:t>
            </a:r>
            <a:r>
              <a:rPr lang="en-US" sz="1600" dirty="0" smtClean="0">
                <a:latin typeface="Times New Roman" pitchFamily="18" charset="0"/>
                <a:cs typeface="Times New Roman" pitchFamily="18" charset="0"/>
              </a:rPr>
              <a:t>                           March </a:t>
            </a:r>
            <a:r>
              <a:rPr lang="en-US" sz="1600" dirty="0">
                <a:latin typeface="Times New Roman" pitchFamily="18" charset="0"/>
                <a:cs typeface="Times New Roman" pitchFamily="18" charset="0"/>
              </a:rPr>
              <a:t>2014</a:t>
            </a:r>
          </a:p>
        </p:txBody>
      </p:sp>
    </p:spTree>
    <p:extLst>
      <p:ext uri="{BB962C8B-B14F-4D97-AF65-F5344CB8AC3E}">
        <p14:creationId xmlns:p14="http://schemas.microsoft.com/office/powerpoint/2010/main" val="22993857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Timeline (2)</a:t>
            </a:r>
          </a:p>
        </p:txBody>
      </p:sp>
      <p:sp>
        <p:nvSpPr>
          <p:cNvPr id="4" name="Date Placeholder 3"/>
          <p:cNvSpPr>
            <a:spLocks noGrp="1"/>
          </p:cNvSpPr>
          <p:nvPr>
            <p:ph type="dt" sz="quarter" idx="10"/>
          </p:nvPr>
        </p:nvSpPr>
        <p:spPr/>
        <p:txBody>
          <a:bodyPr/>
          <a:lstStyle/>
          <a:p>
            <a:pPr>
              <a:defRPr/>
            </a:pPr>
            <a:r>
              <a:rPr lang="en-US" sz="1600"/>
              <a:t>November 2013</a:t>
            </a:r>
            <a:endParaRPr lang="en-US" sz="1600" dirty="0"/>
          </a:p>
        </p:txBody>
      </p:sp>
      <p:sp>
        <p:nvSpPr>
          <p:cNvPr id="5" name="Footer Placeholder 4"/>
          <p:cNvSpPr>
            <a:spLocks noGrp="1"/>
          </p:cNvSpPr>
          <p:nvPr>
            <p:ph type="ftr" sz="quarter" idx="11"/>
          </p:nvPr>
        </p:nvSpPr>
        <p:spPr/>
        <p:txBody>
          <a:bodyPr/>
          <a:lstStyle/>
          <a:p>
            <a:pPr>
              <a:defRPr/>
            </a:pPr>
            <a:r>
              <a:rPr lang="en-US" sz="1200" dirty="0" smtClean="0"/>
              <a:t>Shahriar Emami, Samsung</a:t>
            </a:r>
            <a:endParaRPr lang="en-US" sz="1200" dirty="0"/>
          </a:p>
        </p:txBody>
      </p:sp>
      <p:sp>
        <p:nvSpPr>
          <p:cNvPr id="81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sz="1200" smtClean="0"/>
              <a:t>Slide </a:t>
            </a:r>
            <a:fld id="{CA016A6D-23A0-403D-B41D-E9E760934287}" type="slidenum">
              <a:rPr lang="en-US" sz="1200" smtClean="0"/>
              <a:pPr/>
              <a:t>39</a:t>
            </a:fld>
            <a:endParaRPr lang="en-US" sz="1200" smtClean="0"/>
          </a:p>
        </p:txBody>
      </p:sp>
      <p:sp>
        <p:nvSpPr>
          <p:cNvPr id="9" name="Content Placeholder 2"/>
          <p:cNvSpPr>
            <a:spLocks noGrp="1"/>
          </p:cNvSpPr>
          <p:nvPr>
            <p:ph idx="1"/>
          </p:nvPr>
        </p:nvSpPr>
        <p:spPr>
          <a:xfrm>
            <a:off x="914400" y="1981200"/>
            <a:ext cx="7512050" cy="4114800"/>
          </a:xfrm>
        </p:spPr>
        <p:txBody>
          <a:bodyPr>
            <a:normAutofit/>
          </a:bodyPr>
          <a:lstStyle/>
          <a:p>
            <a:pPr marL="0" indent="0">
              <a:defRPr/>
            </a:pPr>
            <a:r>
              <a:rPr lang="en-US" sz="1800" dirty="0" smtClean="0">
                <a:latin typeface="Times New Roman" pitchFamily="18" charset="0"/>
                <a:cs typeface="Times New Roman" pitchFamily="18" charset="0"/>
              </a:rPr>
              <a:t>First draft                                                March 2014</a:t>
            </a:r>
          </a:p>
          <a:p>
            <a:pPr>
              <a:buFont typeface="Arial" pitchFamily="34" charset="0"/>
              <a:buChar char="•"/>
              <a:defRPr/>
            </a:pPr>
            <a:r>
              <a:rPr lang="en-US" sz="1800" dirty="0" smtClean="0">
                <a:latin typeface="Times New Roman" pitchFamily="18" charset="0"/>
                <a:cs typeface="Times New Roman" pitchFamily="18" charset="0"/>
              </a:rPr>
              <a:t>Balloting</a:t>
            </a:r>
          </a:p>
          <a:p>
            <a:pPr marL="0" indent="0">
              <a:defRPr/>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 WG letter ballot                          May 2014</a:t>
            </a:r>
          </a:p>
          <a:p>
            <a:pPr marL="0" indent="0">
              <a:defRPr/>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 First recirculation                       July 2014</a:t>
            </a:r>
          </a:p>
          <a:p>
            <a:pPr marL="0" indent="0">
              <a:defRPr/>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 Second recirculation                   Sep 2014</a:t>
            </a:r>
          </a:p>
          <a:p>
            <a:pPr marL="0" indent="0">
              <a:defRPr/>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 Sponsor ballot                            Oct 2014</a:t>
            </a:r>
          </a:p>
          <a:p>
            <a:pPr marL="0" indent="0">
              <a:defRPr/>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 Submit to </a:t>
            </a:r>
            <a:r>
              <a:rPr lang="en-US" sz="1800" dirty="0" err="1" smtClean="0">
                <a:latin typeface="Times New Roman" pitchFamily="18" charset="0"/>
                <a:cs typeface="Times New Roman" pitchFamily="18" charset="0"/>
              </a:rPr>
              <a:t>Revcom</a:t>
            </a:r>
            <a:r>
              <a:rPr lang="en-US" sz="1800" dirty="0" smtClean="0">
                <a:latin typeface="Times New Roman" pitchFamily="18" charset="0"/>
                <a:cs typeface="Times New Roman" pitchFamily="18" charset="0"/>
              </a:rPr>
              <a:t>                      March 2015</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361760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2013</a:t>
            </a:r>
          </a:p>
        </p:txBody>
      </p:sp>
      <p:sp>
        <p:nvSpPr>
          <p:cNvPr id="5123" name="Footer Placeholder 5"/>
          <p:cNvSpPr>
            <a:spLocks noGrp="1"/>
          </p:cNvSpPr>
          <p:nvPr>
            <p:ph type="ftr" sz="quarter" idx="11"/>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Robert F. Heile, ZigBee Alliance</a:t>
            </a:r>
          </a:p>
        </p:txBody>
      </p:sp>
      <p:sp>
        <p:nvSpPr>
          <p:cNvPr id="5124" name="Slide Number Placeholder 6"/>
          <p:cNvSpPr>
            <a:spLocks noGrp="1"/>
          </p:cNvSpPr>
          <p:nvPr>
            <p:ph type="sldNum" sz="quarter" idx="12"/>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Slide </a:t>
            </a:r>
            <a:fld id="{DFCC77CE-9DF8-4767-9093-21EDF74FA7D3}" type="slidenum">
              <a:rPr lang="en-US" sz="1200" smtClean="0"/>
              <a:pPr/>
              <a:t>4</a:t>
            </a:fld>
            <a:endParaRPr lang="en-US" sz="1200" smtClean="0"/>
          </a:p>
        </p:txBody>
      </p:sp>
      <p:sp>
        <p:nvSpPr>
          <p:cNvPr id="5125" name="Rectangle 2"/>
          <p:cNvSpPr>
            <a:spLocks noGrp="1" noChangeArrowheads="1"/>
          </p:cNvSpPr>
          <p:nvPr>
            <p:ph type="title"/>
          </p:nvPr>
        </p:nvSpPr>
        <p:spPr/>
        <p:txBody>
          <a:bodyPr/>
          <a:lstStyle/>
          <a:p>
            <a:r>
              <a:rPr lang="en-US" sz="3200" smtClean="0"/>
              <a:t>Dallas Session Objectives</a:t>
            </a:r>
            <a:br>
              <a:rPr lang="en-US" sz="3200" smtClean="0"/>
            </a:br>
            <a:r>
              <a:rPr lang="en-US" sz="3200" smtClean="0"/>
              <a:t>November 10-14, 2013</a:t>
            </a:r>
          </a:p>
        </p:txBody>
      </p:sp>
      <p:sp>
        <p:nvSpPr>
          <p:cNvPr id="4102" name="Rectangle 3"/>
          <p:cNvSpPr>
            <a:spLocks noGrp="1" noChangeArrowheads="1"/>
          </p:cNvSpPr>
          <p:nvPr>
            <p:ph type="body" sz="half" idx="1"/>
          </p:nvPr>
        </p:nvSpPr>
        <p:spPr>
          <a:xfrm>
            <a:off x="685800" y="1981200"/>
            <a:ext cx="8077200" cy="4648200"/>
          </a:xfrm>
        </p:spPr>
        <p:txBody>
          <a:bodyPr/>
          <a:lstStyle/>
          <a:p>
            <a:pPr marL="609600" indent="-609600" fontAlgn="b">
              <a:lnSpc>
                <a:spcPct val="80000"/>
              </a:lnSpc>
              <a:buFontTx/>
              <a:buNone/>
              <a:defRPr/>
            </a:pPr>
            <a:r>
              <a:rPr lang="en-US" sz="2400" kern="1200" dirty="0" smtClean="0">
                <a:latin typeface="Arial Rounded MT Bold" pitchFamily="34" charset="0"/>
                <a:cs typeface="Arial" charset="0"/>
              </a:rPr>
              <a:t>TASK GROUP-4p Rail Communications and Control</a:t>
            </a:r>
            <a:endParaRPr lang="en-US" sz="2400" kern="1200" dirty="0">
              <a:latin typeface="Arial Rounded MT Bold" pitchFamily="34" charset="0"/>
              <a:cs typeface="Arial" charset="0"/>
            </a:endParaRPr>
          </a:p>
          <a:p>
            <a:pPr marL="609600" indent="-609600" fontAlgn="b">
              <a:lnSpc>
                <a:spcPct val="80000"/>
              </a:lnSpc>
              <a:buFontTx/>
              <a:buAutoNum type="arabicPeriod"/>
              <a:defRPr/>
            </a:pPr>
            <a:r>
              <a:rPr lang="en-US" sz="2400" kern="1200" dirty="0" smtClean="0">
                <a:latin typeface="Arial Rounded MT Bold" pitchFamily="34" charset="0"/>
                <a:cs typeface="Arial" charset="0"/>
              </a:rPr>
              <a:t>Obtain approval to submit to </a:t>
            </a:r>
            <a:r>
              <a:rPr lang="en-US" sz="2400" kern="1200" dirty="0" err="1" smtClean="0">
                <a:latin typeface="Arial Rounded MT Bold" pitchFamily="34" charset="0"/>
                <a:cs typeface="Arial" charset="0"/>
              </a:rPr>
              <a:t>RevCom</a:t>
            </a:r>
            <a:endParaRPr lang="en-US" sz="2400" kern="1200" dirty="0" smtClean="0">
              <a:latin typeface="Arial Rounded MT Bold" pitchFamily="34" charset="0"/>
              <a:cs typeface="Arial" charset="0"/>
            </a:endParaRPr>
          </a:p>
          <a:p>
            <a:pPr marL="609600" indent="-609600" fontAlgn="b">
              <a:lnSpc>
                <a:spcPct val="80000"/>
              </a:lnSpc>
              <a:buFontTx/>
              <a:buAutoNum type="arabicPeriod"/>
              <a:defRPr/>
            </a:pPr>
            <a:r>
              <a:rPr lang="en-US" sz="2400" kern="1200" dirty="0" smtClean="0">
                <a:latin typeface="Arial Rounded MT Bold" pitchFamily="34" charset="0"/>
                <a:cs typeface="Arial" charset="0"/>
              </a:rPr>
              <a:t>Update Project Plan/Timeline</a:t>
            </a:r>
            <a:endParaRPr lang="en-US" sz="2400" kern="1200" dirty="0">
              <a:latin typeface="Arial Rounded MT Bold" pitchFamily="34" charset="0"/>
              <a:cs typeface="Arial" charset="0"/>
            </a:endParaRPr>
          </a:p>
          <a:p>
            <a:pPr marL="609600" indent="-609600" fontAlgn="b">
              <a:lnSpc>
                <a:spcPct val="80000"/>
              </a:lnSpc>
              <a:buFontTx/>
              <a:buAutoNum type="arabicPeriod"/>
              <a:defRPr/>
            </a:pPr>
            <a:endParaRPr lang="en-US" sz="1000" kern="1200" dirty="0">
              <a:latin typeface="Arial Rounded MT Bold" pitchFamily="34" charset="0"/>
              <a:cs typeface="Arial" charset="0"/>
            </a:endParaRPr>
          </a:p>
          <a:p>
            <a:pPr marL="0" indent="0" fontAlgn="b">
              <a:buFontTx/>
              <a:buNone/>
              <a:defRPr/>
            </a:pPr>
            <a:r>
              <a:rPr lang="en-US" sz="2400" dirty="0">
                <a:latin typeface="Arial Rounded MT Bold" pitchFamily="34" charset="0"/>
                <a:cs typeface="Arial" charset="0"/>
              </a:rPr>
              <a:t>Task Group 4q: 15.4 Ultra Low Power Amendment</a:t>
            </a:r>
          </a:p>
          <a:p>
            <a:pPr marL="990600" lvl="1" indent="-533400" fontAlgn="b">
              <a:buFontTx/>
              <a:buAutoNum type="arabicPeriod"/>
              <a:defRPr/>
            </a:pPr>
            <a:r>
              <a:rPr lang="en-US" sz="2400" dirty="0">
                <a:latin typeface="Arial Rounded MT Bold" pitchFamily="34" charset="0"/>
                <a:cs typeface="Arial" charset="0"/>
              </a:rPr>
              <a:t>Hear responses to the CFP</a:t>
            </a:r>
          </a:p>
          <a:p>
            <a:pPr marL="990600" lvl="1" indent="-533400" fontAlgn="b">
              <a:buFontTx/>
              <a:buAutoNum type="arabicPeriod"/>
              <a:defRPr/>
            </a:pPr>
            <a:r>
              <a:rPr lang="en-US" sz="2400" dirty="0">
                <a:latin typeface="Arial Rounded MT Bold" pitchFamily="34" charset="0"/>
                <a:cs typeface="Arial" charset="0"/>
              </a:rPr>
              <a:t>Update Project Timeline </a:t>
            </a:r>
            <a:r>
              <a:rPr lang="en-US" sz="2400" dirty="0" smtClean="0">
                <a:latin typeface="Arial Rounded MT Bold" pitchFamily="34" charset="0"/>
                <a:cs typeface="Arial" charset="0"/>
              </a:rPr>
              <a:t>according</a:t>
            </a:r>
          </a:p>
          <a:p>
            <a:pPr marL="990600" lvl="1" indent="-533400" fontAlgn="b">
              <a:buFontTx/>
              <a:buAutoNum type="arabicPeriod"/>
              <a:defRPr/>
            </a:pPr>
            <a:endParaRPr lang="en-US" sz="1000" dirty="0">
              <a:latin typeface="Arial Rounded MT Bold" pitchFamily="34" charset="0"/>
              <a:cs typeface="Arial" charset="0"/>
            </a:endParaRPr>
          </a:p>
          <a:p>
            <a:pPr marL="990600" lvl="1" indent="-533400" fontAlgn="b">
              <a:buFontTx/>
              <a:buAutoNum type="arabicPeriod"/>
              <a:defRPr/>
            </a:pPr>
            <a:endParaRPr lang="en-US" sz="800" dirty="0">
              <a:latin typeface="Arial Rounded MT Bold" pitchFamily="34" charset="0"/>
              <a:cs typeface="Arial" charset="0"/>
            </a:endParaRPr>
          </a:p>
          <a:p>
            <a:pPr marL="609600" indent="-609600" fontAlgn="b">
              <a:lnSpc>
                <a:spcPct val="80000"/>
              </a:lnSpc>
              <a:buFontTx/>
              <a:buNone/>
              <a:defRPr/>
            </a:pPr>
            <a:r>
              <a:rPr lang="en-US" sz="2400" kern="1200" dirty="0" smtClean="0">
                <a:latin typeface="Arial Rounded MT Bold" pitchFamily="34" charset="0"/>
                <a:cs typeface="Arial" charset="0"/>
              </a:rPr>
              <a:t>TASK GROUP-8 Peer Aware Communications</a:t>
            </a:r>
            <a:endParaRPr lang="en-US" sz="2400" kern="1200" dirty="0">
              <a:latin typeface="Arial Rounded MT Bold" pitchFamily="34" charset="0"/>
              <a:cs typeface="Arial" charset="0"/>
            </a:endParaRPr>
          </a:p>
          <a:p>
            <a:pPr marL="609600" indent="-609600" fontAlgn="b">
              <a:lnSpc>
                <a:spcPct val="80000"/>
              </a:lnSpc>
              <a:buFontTx/>
              <a:buAutoNum type="arabicPeriod"/>
              <a:defRPr/>
            </a:pPr>
            <a:r>
              <a:rPr lang="en-US" sz="2400" kern="1200" dirty="0" smtClean="0">
                <a:latin typeface="Arial Rounded MT Bold" pitchFamily="34" charset="0"/>
                <a:cs typeface="Arial" charset="0"/>
              </a:rPr>
              <a:t>Continue work on draft</a:t>
            </a:r>
          </a:p>
          <a:p>
            <a:pPr marL="609600" indent="-609600" fontAlgn="b">
              <a:lnSpc>
                <a:spcPct val="80000"/>
              </a:lnSpc>
              <a:buFontTx/>
              <a:buAutoNum type="arabicPeriod"/>
              <a:defRPr/>
            </a:pPr>
            <a:r>
              <a:rPr lang="en-US" sz="2400" kern="1200" dirty="0" smtClean="0">
                <a:latin typeface="Arial Rounded MT Bold" pitchFamily="34" charset="0"/>
                <a:cs typeface="Arial" charset="0"/>
              </a:rPr>
              <a:t>Update </a:t>
            </a:r>
            <a:r>
              <a:rPr lang="en-US" sz="2400" kern="1200" dirty="0">
                <a:latin typeface="Arial Rounded MT Bold" pitchFamily="34" charset="0"/>
                <a:cs typeface="Arial" charset="0"/>
              </a:rPr>
              <a:t>Project </a:t>
            </a:r>
            <a:r>
              <a:rPr lang="en-US" sz="2400" kern="1200" dirty="0" smtClean="0">
                <a:latin typeface="Arial Rounded MT Bold" pitchFamily="34" charset="0"/>
                <a:cs typeface="Arial" charset="0"/>
              </a:rPr>
              <a:t>Plan/Timeline</a:t>
            </a:r>
            <a:endParaRPr lang="en-US" sz="2400" kern="1200" dirty="0">
              <a:latin typeface="Arial Rounded MT Bold" pitchFamily="34" charset="0"/>
              <a:cs typeface="Arial" charset="0"/>
            </a:endParaRPr>
          </a:p>
          <a:p>
            <a:pPr marL="0" indent="0" fontAlgn="b">
              <a:lnSpc>
                <a:spcPct val="80000"/>
              </a:lnSpc>
              <a:buFontTx/>
              <a:buNone/>
              <a:defRPr/>
            </a:pPr>
            <a:endParaRPr lang="en-US" sz="2400" dirty="0" smtClean="0">
              <a:cs typeface="Times New Roman" pitchFamily="18" charset="0"/>
            </a:endParaRPr>
          </a:p>
          <a:p>
            <a:pPr marL="609600" indent="-609600" fontAlgn="b">
              <a:lnSpc>
                <a:spcPct val="80000"/>
              </a:lnSpc>
              <a:buFontTx/>
              <a:buAutoNum type="arabicPeriod"/>
              <a:defRPr/>
            </a:pPr>
            <a:endParaRPr lang="en-US" sz="2400" dirty="0" smtClean="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November 14, 2013</a:t>
            </a:r>
          </a:p>
          <a:p>
            <a:endParaRPr lang="en-US" sz="2800" dirty="0" smtClean="0"/>
          </a:p>
          <a:p>
            <a:r>
              <a:rPr lang="en-US" sz="2800" dirty="0" err="1" smtClean="0"/>
              <a:t>Myung</a:t>
            </a:r>
            <a:r>
              <a:rPr lang="en-US" sz="2800" dirty="0" smtClean="0"/>
              <a:t> </a:t>
            </a:r>
            <a:r>
              <a:rPr lang="en-US" sz="2800" dirty="0" smtClean="0"/>
              <a:t>Lee, ETRI  </a:t>
            </a:r>
            <a:endParaRPr lang="en-US" sz="2800" dirty="0" smtClean="0"/>
          </a:p>
          <a:p>
            <a:r>
              <a:rPr lang="en-US" sz="2400" dirty="0" smtClean="0"/>
              <a:t>TG8 Chair</a:t>
            </a:r>
          </a:p>
          <a:p>
            <a:r>
              <a:rPr lang="en-US" sz="2800" dirty="0" smtClean="0"/>
              <a:t>Huan-Bang Li, Suhwook Kim</a:t>
            </a:r>
          </a:p>
          <a:p>
            <a:r>
              <a:rPr lang="en-US" sz="2400" dirty="0" smtClean="0"/>
              <a:t>TG8 Vice-chair</a:t>
            </a: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40</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&lt;November 2013&gt;</a:t>
            </a:r>
            <a:endParaRPr lang="en-US" altLang="ko-KR" dirty="0"/>
          </a:p>
        </p:txBody>
      </p:sp>
      <p:sp>
        <p:nvSpPr>
          <p:cNvPr id="5" name="Rectangle 4"/>
          <p:cNvSpPr/>
          <p:nvPr/>
        </p:nvSpPr>
        <p:spPr>
          <a:xfrm>
            <a:off x="7212576" y="6428184"/>
            <a:ext cx="1550424" cy="231237"/>
          </a:xfrm>
          <a:prstGeom prst="rect">
            <a:avLst/>
          </a:prstGeom>
        </p:spPr>
        <p:txBody>
          <a:bodyPr wrap="none">
            <a:spAutoFit/>
          </a:bodyPr>
          <a:lstStyle/>
          <a:p>
            <a:r>
              <a:rPr lang="en-US" sz="1400" dirty="0" err="1" smtClean="0"/>
              <a:t>Myung</a:t>
            </a:r>
            <a:r>
              <a:rPr lang="en-US" sz="1400" dirty="0" smtClean="0"/>
              <a:t> Lee, ETRI </a:t>
            </a:r>
            <a:endParaRPr lang="en-US" sz="1400" dirty="0"/>
          </a:p>
        </p:txBody>
      </p:sp>
    </p:spTree>
    <p:extLst>
      <p:ext uri="{BB962C8B-B14F-4D97-AF65-F5344CB8AC3E}">
        <p14:creationId xmlns:p14="http://schemas.microsoft.com/office/powerpoint/2010/main" val="17579555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altLang="ko-KR" sz="2000" dirty="0" smtClean="0"/>
              <a:t>Texting for draft PAC Framework Document</a:t>
            </a:r>
          </a:p>
          <a:p>
            <a:r>
              <a:rPr lang="en-US" sz="2000" dirty="0" smtClean="0"/>
              <a:t>Discussion on draft PAC Framework Document </a:t>
            </a:r>
          </a:p>
          <a:p>
            <a:r>
              <a:rPr lang="en-US" sz="2000" dirty="0" smtClean="0"/>
              <a:t>Discussion on Project Plan </a:t>
            </a:r>
          </a:p>
        </p:txBody>
      </p:sp>
      <p:sp>
        <p:nvSpPr>
          <p:cNvPr id="4" name="Date Placeholder 3"/>
          <p:cNvSpPr>
            <a:spLocks noGrp="1"/>
          </p:cNvSpPr>
          <p:nvPr>
            <p:ph type="dt" sz="half" idx="10"/>
          </p:nvPr>
        </p:nvSpPr>
        <p:spPr/>
        <p:txBody>
          <a:bodyPr/>
          <a:lstStyle/>
          <a:p>
            <a:pPr>
              <a:defRPr/>
            </a:pPr>
            <a:r>
              <a:rPr lang="en-US" altLang="ko-KR" dirty="0"/>
              <a:t>&lt;November 2013&gt;</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41</a:t>
            </a:fld>
            <a:endParaRPr lang="en-US" altLang="ko-KR"/>
          </a:p>
        </p:txBody>
      </p:sp>
      <p:sp>
        <p:nvSpPr>
          <p:cNvPr id="7" name="Rectangle 6"/>
          <p:cNvSpPr/>
          <p:nvPr/>
        </p:nvSpPr>
        <p:spPr>
          <a:xfrm>
            <a:off x="7212576" y="6428184"/>
            <a:ext cx="1550424" cy="231237"/>
          </a:xfrm>
          <a:prstGeom prst="rect">
            <a:avLst/>
          </a:prstGeom>
        </p:spPr>
        <p:txBody>
          <a:bodyPr wrap="none">
            <a:spAutoFit/>
          </a:bodyPr>
          <a:lstStyle/>
          <a:p>
            <a:r>
              <a:rPr lang="en-US" sz="1400" dirty="0" err="1" smtClean="0"/>
              <a:t>Myung</a:t>
            </a:r>
            <a:r>
              <a:rPr lang="en-US" sz="1400" dirty="0" smtClean="0"/>
              <a:t> Lee, ETRI </a:t>
            </a:r>
            <a:endParaRPr lang="en-US" sz="1400" dirty="0"/>
          </a:p>
        </p:txBody>
      </p:sp>
    </p:spTree>
    <p:extLst>
      <p:ext uri="{BB962C8B-B14F-4D97-AF65-F5344CB8AC3E}">
        <p14:creationId xmlns:p14="http://schemas.microsoft.com/office/powerpoint/2010/main" val="24257619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9 time slots used at this meeting</a:t>
            </a:r>
          </a:p>
          <a:p>
            <a:r>
              <a:rPr lang="en-US" sz="2000" dirty="0" smtClean="0"/>
              <a:t>6 Proposals related technical discussion for PFD</a:t>
            </a:r>
          </a:p>
          <a:p>
            <a:pPr lvl="1"/>
            <a:r>
              <a:rPr lang="en-US" altLang="ko-KR" sz="1800" dirty="0" smtClean="0"/>
              <a:t>DCN 593r1: Categorization of TG8 PHY proposals (Marco Hernandez)</a:t>
            </a:r>
          </a:p>
          <a:p>
            <a:pPr lvl="1"/>
            <a:r>
              <a:rPr lang="en-US" sz="1800" dirty="0" smtClean="0"/>
              <a:t>DCN 648r0: </a:t>
            </a:r>
            <a:r>
              <a:rPr lang="en-US" altLang="ko-KR" sz="1800" dirty="0" smtClean="0"/>
              <a:t>Complementary frame structure for TDD mode</a:t>
            </a:r>
            <a:r>
              <a:rPr lang="en-US" sz="1800" dirty="0" smtClean="0"/>
              <a:t> (</a:t>
            </a:r>
            <a:r>
              <a:rPr lang="en-US" altLang="ko-KR" sz="1800" dirty="0" smtClean="0"/>
              <a:t>Marco Hernandez)</a:t>
            </a:r>
            <a:endParaRPr lang="en-US" sz="1800" dirty="0" smtClean="0"/>
          </a:p>
          <a:p>
            <a:pPr lvl="1"/>
            <a:r>
              <a:rPr lang="en-US" sz="1800" dirty="0" smtClean="0"/>
              <a:t>DCN 649r0: </a:t>
            </a:r>
            <a:r>
              <a:rPr lang="en-US" altLang="ko-KR" sz="1800" dirty="0" smtClean="0"/>
              <a:t>Addressing coexistence PAC devices with 802.11 devices (Marco Hernandez)</a:t>
            </a:r>
            <a:endParaRPr lang="en-US" sz="1800" dirty="0" smtClean="0"/>
          </a:p>
          <a:p>
            <a:pPr lvl="1"/>
            <a:r>
              <a:rPr lang="en-US" sz="1800" dirty="0" smtClean="0"/>
              <a:t>DCN 650r0: </a:t>
            </a:r>
            <a:r>
              <a:rPr lang="en-US" altLang="ko-KR" sz="1800" dirty="0" smtClean="0"/>
              <a:t>Collision Detection Based Random Access Scheme for IEEE 802.15 TG8 PAC</a:t>
            </a:r>
            <a:r>
              <a:rPr lang="en-US" sz="1800" dirty="0" smtClean="0"/>
              <a:t> (</a:t>
            </a:r>
            <a:r>
              <a:rPr lang="en-US" altLang="ko-KR" sz="1800" dirty="0" err="1" smtClean="0"/>
              <a:t>Byung</a:t>
            </a:r>
            <a:r>
              <a:rPr lang="en-US" altLang="ko-KR" sz="1800" dirty="0" smtClean="0"/>
              <a:t>-Jae </a:t>
            </a:r>
            <a:r>
              <a:rPr lang="en-US" altLang="ko-KR" sz="1800" dirty="0" err="1" smtClean="0"/>
              <a:t>Kwak</a:t>
            </a:r>
            <a:r>
              <a:rPr lang="en-US" sz="1800" dirty="0" smtClean="0"/>
              <a:t>)</a:t>
            </a:r>
          </a:p>
          <a:p>
            <a:pPr lvl="1"/>
            <a:r>
              <a:rPr lang="en-US" sz="1800" dirty="0" smtClean="0"/>
              <a:t>DCN 666r0: </a:t>
            </a:r>
            <a:r>
              <a:rPr lang="en-US" altLang="ko-KR" sz="1800" dirty="0" smtClean="0"/>
              <a:t>Service identification and management for supporting multiple grades of service at the MAC </a:t>
            </a:r>
            <a:r>
              <a:rPr lang="en-US" altLang="ko-KR" sz="1800" dirty="0" err="1" smtClean="0"/>
              <a:t>sublayer</a:t>
            </a:r>
            <a:r>
              <a:rPr lang="en-US" altLang="ko-KR" sz="1800" dirty="0" smtClean="0"/>
              <a:t> </a:t>
            </a:r>
            <a:r>
              <a:rPr lang="en-US" sz="1800" dirty="0" smtClean="0"/>
              <a:t>(</a:t>
            </a:r>
            <a:r>
              <a:rPr lang="en-US" altLang="ko-KR" sz="1800" dirty="0" err="1" smtClean="0"/>
              <a:t>Seong</a:t>
            </a:r>
            <a:r>
              <a:rPr lang="en-US" altLang="ko-KR" sz="1800" dirty="0" smtClean="0"/>
              <a:t>-Soon </a:t>
            </a:r>
            <a:r>
              <a:rPr lang="en-US" altLang="ko-KR" sz="1800" dirty="0" err="1" smtClean="0"/>
              <a:t>Joo</a:t>
            </a:r>
            <a:r>
              <a:rPr lang="en-US" sz="1800" dirty="0" smtClean="0"/>
              <a:t>)</a:t>
            </a:r>
          </a:p>
          <a:p>
            <a:pPr lvl="1"/>
            <a:r>
              <a:rPr lang="en-US" sz="1800" dirty="0" smtClean="0"/>
              <a:t>DCN 701r0: </a:t>
            </a:r>
            <a:r>
              <a:rPr lang="en-US" altLang="ko-KR" sz="1800" dirty="0" smtClean="0"/>
              <a:t>Application Awareness for PAC(Qing Li)</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
        <p:nvSpPr>
          <p:cNvPr id="8" name="Rectangle 7"/>
          <p:cNvSpPr/>
          <p:nvPr/>
        </p:nvSpPr>
        <p:spPr>
          <a:xfrm>
            <a:off x="7212576" y="6428184"/>
            <a:ext cx="1550424" cy="231237"/>
          </a:xfrm>
          <a:prstGeom prst="rect">
            <a:avLst/>
          </a:prstGeom>
        </p:spPr>
        <p:txBody>
          <a:bodyPr wrap="none">
            <a:spAutoFit/>
          </a:bodyPr>
          <a:lstStyle/>
          <a:p>
            <a:r>
              <a:rPr lang="en-US" sz="1400" dirty="0" err="1" smtClean="0"/>
              <a:t>Myung</a:t>
            </a:r>
            <a:r>
              <a:rPr lang="en-US" sz="1400" dirty="0" smtClean="0"/>
              <a:t> Lee, ETRI </a:t>
            </a:r>
            <a:endParaRPr lang="en-US" sz="1400" dirty="0"/>
          </a:p>
        </p:txBody>
      </p:sp>
    </p:spTree>
    <p:extLst>
      <p:ext uri="{BB962C8B-B14F-4D97-AF65-F5344CB8AC3E}">
        <p14:creationId xmlns:p14="http://schemas.microsoft.com/office/powerpoint/2010/main" val="398399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 </a:t>
            </a:r>
            <a:r>
              <a:rPr lang="en-US" altLang="ko-KR" dirty="0" smtClean="0"/>
              <a:t>(cont)</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9 Proposals related </a:t>
            </a:r>
            <a:r>
              <a:rPr lang="en-US" altLang="ko-KR" sz="2000" dirty="0" smtClean="0"/>
              <a:t>texting for PFD</a:t>
            </a:r>
            <a:endParaRPr lang="en-US" sz="2000" dirty="0" smtClean="0"/>
          </a:p>
          <a:p>
            <a:pPr lvl="1"/>
            <a:r>
              <a:rPr lang="en-US" sz="1800" dirty="0" smtClean="0"/>
              <a:t>DCN 651r1: </a:t>
            </a:r>
            <a:r>
              <a:rPr lang="en-US" altLang="ko-KR" sz="1800" dirty="0" smtClean="0"/>
              <a:t>Text Proposal for IEEE 802.15 TG8 PFD: Discovery Types </a:t>
            </a:r>
            <a:r>
              <a:rPr lang="en-US" sz="1800" dirty="0" smtClean="0"/>
              <a:t>(</a:t>
            </a:r>
            <a:r>
              <a:rPr lang="en-US" altLang="ko-KR" sz="1800" dirty="0" err="1" smtClean="0"/>
              <a:t>Byung</a:t>
            </a:r>
            <a:r>
              <a:rPr lang="en-US" altLang="ko-KR" sz="1800" dirty="0" smtClean="0"/>
              <a:t>-Jae </a:t>
            </a:r>
            <a:r>
              <a:rPr lang="en-US" altLang="ko-KR" sz="1800" dirty="0" err="1" smtClean="0"/>
              <a:t>Kwak</a:t>
            </a:r>
            <a:r>
              <a:rPr lang="en-US" sz="1800" dirty="0" smtClean="0"/>
              <a:t>)</a:t>
            </a:r>
          </a:p>
          <a:p>
            <a:pPr lvl="1"/>
            <a:r>
              <a:rPr lang="en-US" sz="1800" dirty="0" smtClean="0"/>
              <a:t>DCN 395r1: </a:t>
            </a:r>
            <a:r>
              <a:rPr lang="en-US" altLang="ko-KR" sz="1800" dirty="0" smtClean="0"/>
              <a:t>Text proposal for PFD  (Suhwook Kim)</a:t>
            </a:r>
          </a:p>
          <a:p>
            <a:pPr lvl="1"/>
            <a:r>
              <a:rPr lang="en-US" altLang="ko-KR" sz="1800" dirty="0" smtClean="0"/>
              <a:t>DCN 369r1 : NICT PHY Proposal (Part A) (Marco Hernandez)</a:t>
            </a:r>
          </a:p>
          <a:p>
            <a:pPr lvl="1"/>
            <a:r>
              <a:rPr lang="en-US" sz="1800" dirty="0" smtClean="0"/>
              <a:t>DCN 708r0 : </a:t>
            </a:r>
            <a:r>
              <a:rPr lang="en-US" altLang="ko-KR" sz="1800" dirty="0" smtClean="0"/>
              <a:t>distributed time synchronization for PAC (Chang Sub Shin)</a:t>
            </a:r>
          </a:p>
          <a:p>
            <a:pPr lvl="1"/>
            <a:r>
              <a:rPr lang="en-US" sz="1800" dirty="0" smtClean="0"/>
              <a:t>DCN 368r1 : </a:t>
            </a:r>
            <a:r>
              <a:rPr lang="en-US" altLang="ko-KR" sz="1800" dirty="0" smtClean="0"/>
              <a:t>PAC link layer specification (draft) (</a:t>
            </a:r>
            <a:r>
              <a:rPr lang="en-US" altLang="ko-KR" sz="1800" dirty="0" err="1" smtClean="0"/>
              <a:t>Seong</a:t>
            </a:r>
            <a:r>
              <a:rPr lang="en-US" altLang="ko-KR" sz="1800" dirty="0" smtClean="0"/>
              <a:t>-Soon </a:t>
            </a:r>
            <a:r>
              <a:rPr lang="en-US" altLang="ko-KR" sz="1800" dirty="0" err="1" smtClean="0"/>
              <a:t>Joo</a:t>
            </a:r>
            <a:r>
              <a:rPr lang="en-US" altLang="ko-KR" sz="1800" dirty="0" smtClean="0"/>
              <a:t>)</a:t>
            </a:r>
          </a:p>
          <a:p>
            <a:pPr lvl="1"/>
            <a:r>
              <a:rPr lang="en-US" sz="1800" dirty="0" smtClean="0"/>
              <a:t>DCN 686r0 : </a:t>
            </a:r>
            <a:r>
              <a:rPr lang="en-US" altLang="ko-KR" sz="1800" dirty="0" smtClean="0"/>
              <a:t>NICT Impulse Radio Ultra-Wideband PHY Proposal to IEEE 802.15.8 (text for the Framework Doc.) (Igor </a:t>
            </a:r>
            <a:r>
              <a:rPr lang="en-US" altLang="ko-KR" sz="1800" dirty="0" err="1" smtClean="0"/>
              <a:t>Dotlic</a:t>
            </a:r>
            <a:r>
              <a:rPr lang="en-US" altLang="ko-KR" sz="1800" dirty="0" smtClean="0"/>
              <a:t>)</a:t>
            </a:r>
          </a:p>
          <a:p>
            <a:pPr lvl="1"/>
            <a:r>
              <a:rPr lang="en-US" altLang="ko-KR" sz="1800" dirty="0" smtClean="0"/>
              <a:t>DCN 371r2 : NICT PHY Proposal (Doc) (Marco Hernandez)</a:t>
            </a:r>
          </a:p>
          <a:p>
            <a:pPr lvl="1"/>
            <a:r>
              <a:rPr lang="en-US" altLang="ko-KR" sz="1800" dirty="0" smtClean="0"/>
              <a:t>DCN 707r0 : NICT PHY proposal document (short version) (Marco Hernandez)</a:t>
            </a:r>
          </a:p>
          <a:p>
            <a:pPr lvl="1"/>
            <a:r>
              <a:rPr lang="en-US" altLang="ko-KR" sz="1800" dirty="0" smtClean="0"/>
              <a:t>DCN 716r0 : Merged </a:t>
            </a:r>
            <a:r>
              <a:rPr lang="en-US" altLang="ko-KR" sz="1800" dirty="0" err="1" smtClean="0"/>
              <a:t>DecaWave</a:t>
            </a:r>
            <a:r>
              <a:rPr lang="en-US" altLang="ko-KR" sz="1800" dirty="0" smtClean="0"/>
              <a:t> and NICT IR-UWB PHY proposal to IEEE 802.15.8 (Igor </a:t>
            </a:r>
            <a:r>
              <a:rPr lang="en-US" altLang="ko-KR" sz="1800" dirty="0" err="1" smtClean="0"/>
              <a:t>Dotlic</a:t>
            </a:r>
            <a:r>
              <a:rPr lang="en-US" altLang="ko-KR" sz="1800" dirty="0" smtClean="0"/>
              <a:t>)</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43</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
        <p:nvSpPr>
          <p:cNvPr id="8" name="Rectangle 7"/>
          <p:cNvSpPr/>
          <p:nvPr/>
        </p:nvSpPr>
        <p:spPr>
          <a:xfrm>
            <a:off x="7212576" y="6428184"/>
            <a:ext cx="1550424" cy="231237"/>
          </a:xfrm>
          <a:prstGeom prst="rect">
            <a:avLst/>
          </a:prstGeom>
        </p:spPr>
        <p:txBody>
          <a:bodyPr wrap="none">
            <a:spAutoFit/>
          </a:bodyPr>
          <a:lstStyle/>
          <a:p>
            <a:r>
              <a:rPr lang="en-US" sz="1400" dirty="0" err="1" smtClean="0"/>
              <a:t>Myung</a:t>
            </a:r>
            <a:r>
              <a:rPr lang="en-US" sz="1400" dirty="0" smtClean="0"/>
              <a:t> Lee, ETRI </a:t>
            </a:r>
            <a:endParaRPr lang="en-US" sz="1400" dirty="0"/>
          </a:p>
        </p:txBody>
      </p:sp>
    </p:spTree>
    <p:extLst>
      <p:ext uri="{BB962C8B-B14F-4D97-AF65-F5344CB8AC3E}">
        <p14:creationId xmlns:p14="http://schemas.microsoft.com/office/powerpoint/2010/main" val="29372643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Discussion on “</a:t>
            </a:r>
            <a:r>
              <a:rPr lang="en-US" altLang="ko-KR" sz="2000" dirty="0" smtClean="0"/>
              <a:t>Draft PAC Framework Document”</a:t>
            </a:r>
            <a:endParaRPr lang="en-US" sz="2000" dirty="0" smtClean="0"/>
          </a:p>
          <a:p>
            <a:pPr lvl="1"/>
            <a:r>
              <a:rPr lang="en-US" sz="1800" dirty="0" smtClean="0"/>
              <a:t>Doc. 328r8: </a:t>
            </a:r>
            <a:r>
              <a:rPr lang="en-US" altLang="ko-KR" sz="1800" dirty="0" err="1" smtClean="0"/>
              <a:t>Byung</a:t>
            </a:r>
            <a:r>
              <a:rPr lang="en-US" altLang="ko-KR" sz="1800" dirty="0" smtClean="0"/>
              <a:t>-Jae </a:t>
            </a:r>
            <a:r>
              <a:rPr lang="en-US" altLang="ko-KR" sz="1800" dirty="0" err="1" smtClean="0"/>
              <a:t>Kwak</a:t>
            </a:r>
            <a:r>
              <a:rPr lang="en-US" altLang="ko-KR" sz="1800" dirty="0" smtClean="0"/>
              <a:t>, </a:t>
            </a:r>
            <a:r>
              <a:rPr lang="en-US" sz="1800" dirty="0" smtClean="0"/>
              <a:t>Shannon Park</a:t>
            </a:r>
          </a:p>
          <a:p>
            <a:r>
              <a:rPr lang="en-US" altLang="ja-JP" sz="2000" dirty="0" smtClean="0"/>
              <a:t>We have two ad-hoc group for PFD texting</a:t>
            </a:r>
          </a:p>
          <a:p>
            <a:pPr lvl="1"/>
            <a:r>
              <a:rPr lang="en-US" altLang="ja-JP" sz="1800" dirty="0" smtClean="0"/>
              <a:t>MAC ad-hoc group lead by Qing Li</a:t>
            </a:r>
          </a:p>
          <a:p>
            <a:pPr lvl="1"/>
            <a:r>
              <a:rPr lang="en-US" altLang="ja-JP" sz="1800" dirty="0" smtClean="0"/>
              <a:t>PHY ad-hoc group lead by Marco </a:t>
            </a:r>
            <a:r>
              <a:rPr lang="en-US" altLang="ko-KR" sz="1800" dirty="0" smtClean="0"/>
              <a:t>Hernandez</a:t>
            </a:r>
            <a:endParaRPr lang="en-US" altLang="ja-JP" sz="1800" dirty="0"/>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
        <p:nvSpPr>
          <p:cNvPr id="8" name="Rectangle 7"/>
          <p:cNvSpPr/>
          <p:nvPr/>
        </p:nvSpPr>
        <p:spPr>
          <a:xfrm>
            <a:off x="7212576" y="6428184"/>
            <a:ext cx="1550424" cy="231237"/>
          </a:xfrm>
          <a:prstGeom prst="rect">
            <a:avLst/>
          </a:prstGeom>
        </p:spPr>
        <p:txBody>
          <a:bodyPr wrap="none">
            <a:spAutoFit/>
          </a:bodyPr>
          <a:lstStyle/>
          <a:p>
            <a:r>
              <a:rPr lang="en-US" sz="1400" dirty="0" err="1" smtClean="0"/>
              <a:t>Myung</a:t>
            </a:r>
            <a:r>
              <a:rPr lang="en-US" sz="1400" dirty="0" smtClean="0"/>
              <a:t> Lee, ETRI </a:t>
            </a:r>
            <a:endParaRPr lang="en-US" sz="1400" dirty="0"/>
          </a:p>
        </p:txBody>
      </p:sp>
    </p:spTree>
    <p:extLst>
      <p:ext uri="{BB962C8B-B14F-4D97-AF65-F5344CB8AC3E}">
        <p14:creationId xmlns:p14="http://schemas.microsoft.com/office/powerpoint/2010/main" val="10139842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Plan for January Meeting</a:t>
            </a:r>
            <a:endParaRPr lang="en-US" dirty="0"/>
          </a:p>
        </p:txBody>
      </p:sp>
      <p:sp>
        <p:nvSpPr>
          <p:cNvPr id="3" name="Content Placeholder 2"/>
          <p:cNvSpPr>
            <a:spLocks noGrp="1"/>
          </p:cNvSpPr>
          <p:nvPr>
            <p:ph idx="1"/>
          </p:nvPr>
        </p:nvSpPr>
        <p:spPr>
          <a:xfrm>
            <a:off x="642910" y="1571612"/>
            <a:ext cx="7772400" cy="4752988"/>
          </a:xfrm>
        </p:spPr>
        <p:txBody>
          <a:bodyPr/>
          <a:lstStyle/>
          <a:p>
            <a:pPr lvl="0"/>
            <a:r>
              <a:rPr lang="en-US" altLang="ko-KR" sz="2400" dirty="0" smtClean="0">
                <a:solidFill>
                  <a:srgbClr val="000000"/>
                </a:solidFill>
              </a:rPr>
              <a:t>All TG members who</a:t>
            </a:r>
            <a:r>
              <a:rPr lang="en-US" altLang="ko-KR" sz="2400" dirty="0" smtClean="0"/>
              <a:t> have </a:t>
            </a:r>
            <a:r>
              <a:rPr lang="en-US" altLang="ko-KR" sz="2400" dirty="0" smtClean="0">
                <a:solidFill>
                  <a:srgbClr val="000000"/>
                </a:solidFill>
              </a:rPr>
              <a:t>proposal text which is incorporated in draft PFD (DCN</a:t>
            </a:r>
            <a:r>
              <a:rPr lang="en-US" altLang="ko-KR" sz="2400" dirty="0" smtClean="0"/>
              <a:t> 328r8) </a:t>
            </a:r>
            <a:r>
              <a:rPr lang="en-US" altLang="ko-KR" sz="2400" dirty="0" smtClean="0">
                <a:solidFill>
                  <a:srgbClr val="000000"/>
                </a:solidFill>
              </a:rPr>
              <a:t>are required to prepare harmonized text for January meeting</a:t>
            </a:r>
          </a:p>
          <a:p>
            <a:pPr lvl="0"/>
            <a:r>
              <a:rPr lang="en-US" altLang="ko-KR" sz="2400" dirty="0" smtClean="0">
                <a:solidFill>
                  <a:srgbClr val="000000"/>
                </a:solidFill>
              </a:rPr>
              <a:t>If there are missing text, please send the text to technical editor as soon as possible</a:t>
            </a:r>
          </a:p>
          <a:p>
            <a:pPr lvl="0"/>
            <a:r>
              <a:rPr lang="en-US" altLang="ko-KR" sz="2400" dirty="0" smtClean="0">
                <a:solidFill>
                  <a:srgbClr val="000000"/>
                </a:solidFill>
              </a:rPr>
              <a:t>The revising draft PFD should be done with the rule in draft PFD page 6.</a:t>
            </a:r>
          </a:p>
          <a:p>
            <a:pPr lvl="0">
              <a:buNone/>
            </a:pPr>
            <a:endParaRPr lang="en-US" altLang="ko-KR" dirty="0" smtClean="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
        <p:nvSpPr>
          <p:cNvPr id="8" name="Rectangle 7"/>
          <p:cNvSpPr/>
          <p:nvPr/>
        </p:nvSpPr>
        <p:spPr>
          <a:xfrm>
            <a:off x="7212576" y="6428184"/>
            <a:ext cx="1550424" cy="231237"/>
          </a:xfrm>
          <a:prstGeom prst="rect">
            <a:avLst/>
          </a:prstGeom>
        </p:spPr>
        <p:txBody>
          <a:bodyPr wrap="none">
            <a:spAutoFit/>
          </a:bodyPr>
          <a:lstStyle/>
          <a:p>
            <a:r>
              <a:rPr lang="en-US" sz="1400" dirty="0" err="1" smtClean="0"/>
              <a:t>Myung</a:t>
            </a:r>
            <a:r>
              <a:rPr lang="en-US" sz="1400" dirty="0" smtClean="0"/>
              <a:t> Lee, ETRI </a:t>
            </a:r>
            <a:endParaRPr lang="en-US" sz="1400" dirty="0"/>
          </a:p>
        </p:txBody>
      </p:sp>
    </p:spTree>
    <p:extLst>
      <p:ext uri="{BB962C8B-B14F-4D97-AF65-F5344CB8AC3E}">
        <p14:creationId xmlns:p14="http://schemas.microsoft.com/office/powerpoint/2010/main" val="9907481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of Teleconference</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400" dirty="0" smtClean="0"/>
              <a:t>First Teleconference:</a:t>
            </a:r>
          </a:p>
          <a:p>
            <a:pPr lvl="1"/>
            <a:r>
              <a:rPr lang="en-US" sz="2000" dirty="0" smtClean="0"/>
              <a:t>December 5</a:t>
            </a:r>
            <a:r>
              <a:rPr lang="en-US" sz="2000" baseline="30000" dirty="0" smtClean="0"/>
              <a:t>th</a:t>
            </a:r>
            <a:r>
              <a:rPr lang="en-US" sz="2000" dirty="0" smtClean="0"/>
              <a:t>, Thursday 6:00PM US EST (8 AM Friday KOREA/JAPAN, 12:00PM Thursday Europe )</a:t>
            </a:r>
          </a:p>
          <a:p>
            <a:pPr lvl="1"/>
            <a:r>
              <a:rPr lang="en-US" sz="2000" dirty="0" smtClean="0"/>
              <a:t>Agenda: Report harmonization status (PHY, MAC)</a:t>
            </a:r>
          </a:p>
          <a:p>
            <a:r>
              <a:rPr lang="en-US" sz="2400" dirty="0" smtClean="0"/>
              <a:t>Second Teleconference:</a:t>
            </a:r>
          </a:p>
          <a:p>
            <a:pPr lvl="1"/>
            <a:r>
              <a:rPr lang="en-US" sz="2000" dirty="0" smtClean="0"/>
              <a:t>January 8</a:t>
            </a:r>
            <a:r>
              <a:rPr lang="en-US" sz="2000" baseline="30000" dirty="0" smtClean="0"/>
              <a:t>th</a:t>
            </a:r>
            <a:r>
              <a:rPr lang="en-US" sz="2000" dirty="0" smtClean="0"/>
              <a:t>, 2014 Wednesday  8:00 AM US EST (10 PM Wednesday KOREA/JAPAN, 2:00PM Wednesday Europe)</a:t>
            </a:r>
          </a:p>
          <a:p>
            <a:pPr lvl="1"/>
            <a:r>
              <a:rPr lang="en-US" sz="2000" dirty="0" smtClean="0"/>
              <a:t>Agenda: </a:t>
            </a:r>
            <a:r>
              <a:rPr lang="en-US" altLang="ko-KR" sz="2000" dirty="0" smtClean="0"/>
              <a:t>Report harmonization status (PHY, MAC)</a:t>
            </a:r>
            <a:endParaRPr lang="en-US" sz="2000" dirty="0" smtClean="0"/>
          </a:p>
          <a:p>
            <a:pPr>
              <a:buNone/>
            </a:pPr>
            <a:endParaRPr lang="en-US" altLang="ja-JP" sz="2200" dirty="0" smtClean="0"/>
          </a:p>
          <a:p>
            <a:pPr lvl="1"/>
            <a:endParaRPr lang="en-US" altLang="ja-JP" sz="1800" dirty="0"/>
          </a:p>
          <a:p>
            <a:pPr lvl="1"/>
            <a:endParaRPr lang="en-US" sz="18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
        <p:nvSpPr>
          <p:cNvPr id="8" name="Rectangle 7"/>
          <p:cNvSpPr/>
          <p:nvPr/>
        </p:nvSpPr>
        <p:spPr>
          <a:xfrm>
            <a:off x="7212576" y="6428184"/>
            <a:ext cx="1550424" cy="231237"/>
          </a:xfrm>
          <a:prstGeom prst="rect">
            <a:avLst/>
          </a:prstGeom>
        </p:spPr>
        <p:txBody>
          <a:bodyPr wrap="none">
            <a:spAutoFit/>
          </a:bodyPr>
          <a:lstStyle/>
          <a:p>
            <a:r>
              <a:rPr lang="en-US" sz="1400" dirty="0" err="1" smtClean="0"/>
              <a:t>Myung</a:t>
            </a:r>
            <a:r>
              <a:rPr lang="en-US" sz="1400" dirty="0" smtClean="0"/>
              <a:t> Lee, ETRI </a:t>
            </a:r>
            <a:endParaRPr lang="en-US" sz="1400" dirty="0"/>
          </a:p>
        </p:txBody>
      </p:sp>
    </p:spTree>
    <p:extLst>
      <p:ext uri="{BB962C8B-B14F-4D97-AF65-F5344CB8AC3E}">
        <p14:creationId xmlns:p14="http://schemas.microsoft.com/office/powerpoint/2010/main" val="10445445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t>PAC Framework Document/Call for contribution	         Jan. 14</a:t>
            </a:r>
          </a:p>
          <a:p>
            <a:r>
              <a:rPr lang="en-US" altLang="ko-KR" sz="2000" dirty="0" smtClean="0"/>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
        <p:nvSpPr>
          <p:cNvPr id="6" name="Rectangle 5"/>
          <p:cNvSpPr/>
          <p:nvPr/>
        </p:nvSpPr>
        <p:spPr>
          <a:xfrm>
            <a:off x="7212576" y="6428184"/>
            <a:ext cx="1550424" cy="231237"/>
          </a:xfrm>
          <a:prstGeom prst="rect">
            <a:avLst/>
          </a:prstGeom>
        </p:spPr>
        <p:txBody>
          <a:bodyPr wrap="none">
            <a:spAutoFit/>
          </a:bodyPr>
          <a:lstStyle/>
          <a:p>
            <a:r>
              <a:rPr lang="en-US" sz="1400" dirty="0" err="1" smtClean="0"/>
              <a:t>Myung</a:t>
            </a:r>
            <a:r>
              <a:rPr lang="en-US" sz="1400" dirty="0" smtClean="0"/>
              <a:t> Lee, ETRI </a:t>
            </a:r>
            <a:endParaRPr lang="en-US" sz="1400" dirty="0"/>
          </a:p>
        </p:txBody>
      </p:sp>
    </p:spTree>
    <p:extLst>
      <p:ext uri="{BB962C8B-B14F-4D97-AF65-F5344CB8AC3E}">
        <p14:creationId xmlns:p14="http://schemas.microsoft.com/office/powerpoint/2010/main" val="18678363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err="1" smtClean="0"/>
              <a:t>Seung-Hoon</a:t>
            </a:r>
            <a:r>
              <a:rPr lang="en-US" sz="2000" dirty="0" smtClean="0"/>
              <a:t> Park (Samsung), </a:t>
            </a:r>
            <a:r>
              <a:rPr lang="en-US" sz="2000" dirty="0" err="1" smtClean="0"/>
              <a:t>Byung</a:t>
            </a:r>
            <a:r>
              <a:rPr lang="en-US" sz="2000" dirty="0" smtClean="0"/>
              <a:t>-Jae </a:t>
            </a:r>
            <a:r>
              <a:rPr lang="en-US" sz="2000" dirty="0" err="1" smtClean="0"/>
              <a:t>Kwak</a:t>
            </a:r>
            <a:r>
              <a:rPr lang="en-US" sz="2000" dirty="0" smtClean="0"/>
              <a:t>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SeungKwon</a:t>
            </a:r>
            <a:r>
              <a:rPr lang="en-US" sz="2000" dirty="0" smtClean="0"/>
              <a:t> Cho (ETRI)</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&lt;November 2013&gt;</a:t>
            </a:r>
          </a:p>
        </p:txBody>
      </p:sp>
      <p:sp>
        <p:nvSpPr>
          <p:cNvPr id="8" name="Rectangle 7"/>
          <p:cNvSpPr/>
          <p:nvPr/>
        </p:nvSpPr>
        <p:spPr>
          <a:xfrm>
            <a:off x="7212576" y="6428184"/>
            <a:ext cx="1550424" cy="231237"/>
          </a:xfrm>
          <a:prstGeom prst="rect">
            <a:avLst/>
          </a:prstGeom>
        </p:spPr>
        <p:txBody>
          <a:bodyPr wrap="none">
            <a:spAutoFit/>
          </a:bodyPr>
          <a:lstStyle/>
          <a:p>
            <a:r>
              <a:rPr lang="en-US" sz="1400" dirty="0" err="1" smtClean="0"/>
              <a:t>Myung</a:t>
            </a:r>
            <a:r>
              <a:rPr lang="en-US" sz="1400" dirty="0" smtClean="0"/>
              <a:t> Lee, ETRI </a:t>
            </a:r>
            <a:endParaRPr lang="en-US" sz="1400" dirty="0"/>
          </a:p>
        </p:txBody>
      </p:sp>
    </p:spTree>
    <p:extLst>
      <p:ext uri="{BB962C8B-B14F-4D97-AF65-F5344CB8AC3E}">
        <p14:creationId xmlns:p14="http://schemas.microsoft.com/office/powerpoint/2010/main" val="7704989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4" name="Date Placeholder 2"/>
          <p:cNvSpPr>
            <a:spLocks noGrp="1"/>
          </p:cNvSpPr>
          <p:nvPr>
            <p:ph type="dt" idx="10"/>
          </p:nvPr>
        </p:nvSpPr>
        <p:spPr/>
        <p:txBody>
          <a:bodyPr/>
          <a:lstStyle/>
          <a:p>
            <a:r>
              <a:rPr lang="en-US"/>
              <a:t>Nov 2013</a:t>
            </a:r>
          </a:p>
        </p:txBody>
      </p:sp>
      <p:sp>
        <p:nvSpPr>
          <p:cNvPr id="5" name="Footer Placeholder 3"/>
          <p:cNvSpPr>
            <a:spLocks noGrp="1"/>
          </p:cNvSpPr>
          <p:nvPr>
            <p:ph type="ftr" idx="11"/>
          </p:nvPr>
        </p:nvSpPr>
        <p:spPr/>
        <p:txBody>
          <a:bodyPr/>
          <a:lstStyle/>
          <a:p>
            <a:r>
              <a:rPr lang="en-US"/>
              <a:t>Robert Moskowitz, Verizon</a:t>
            </a:r>
          </a:p>
        </p:txBody>
      </p:sp>
      <p:sp>
        <p:nvSpPr>
          <p:cNvPr id="6" name="Slide Number Placeholder 4"/>
          <p:cNvSpPr>
            <a:spLocks noGrp="1"/>
          </p:cNvSpPr>
          <p:nvPr>
            <p:ph type="sldNum" idx="12"/>
          </p:nvPr>
        </p:nvSpPr>
        <p:spPr/>
        <p:txBody>
          <a:bodyPr/>
          <a:lstStyle/>
          <a:p>
            <a:r>
              <a:rPr lang="en-US"/>
              <a:t>Slide </a:t>
            </a:r>
            <a:fld id="{57EDC1DB-8258-4D8C-A5E4-364531FA7DBD}" type="slidenum">
              <a:rPr lang="en-US"/>
              <a:pPr/>
              <a:t>49</a:t>
            </a:fld>
            <a:endParaRPr lang="en-US"/>
          </a:p>
        </p:txBody>
      </p:sp>
      <p:sp>
        <p:nvSpPr>
          <p:cNvPr id="4097" name="Rectangle 1"/>
          <p:cNvSpPr>
            <a:spLocks noGrp="1" noChangeArrowheads="1"/>
          </p:cNvSpPr>
          <p:nvPr>
            <p:ph type="title"/>
          </p:nvPr>
        </p:nvSpPr>
        <p:spPr>
          <a:xfrm>
            <a:off x="685800" y="2281238"/>
            <a:ext cx="7772400" cy="1422400"/>
          </a:xfrm>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KMP TG9 Closing Report</a:t>
            </a:r>
          </a:p>
        </p:txBody>
      </p:sp>
      <p:sp>
        <p:nvSpPr>
          <p:cNvPr id="4098" name="Rectangle 2"/>
          <p:cNvSpPr>
            <a:spLocks noGrp="1" noChangeArrowheads="1"/>
          </p:cNvSpPr>
          <p:nvPr>
            <p:ph type="subTitle" idx="4294967295"/>
          </p:nvPr>
        </p:nvSpPr>
        <p:spPr bwMode="auto">
          <a:xfrm>
            <a:off x="1371600" y="4019550"/>
            <a:ext cx="6400800" cy="1755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indent="-307975"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a:t>Dallas, TX</a:t>
            </a:r>
          </a:p>
          <a:p>
            <a:pPr indent="-307975" algn="ctr">
              <a:buClrTx/>
              <a:buSz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a:t>November 14, 2013</a:t>
            </a:r>
          </a:p>
        </p:txBody>
      </p:sp>
      <p:sp>
        <p:nvSpPr>
          <p:cNvPr id="2" name="Rectangle 1"/>
          <p:cNvSpPr/>
          <p:nvPr/>
        </p:nvSpPr>
        <p:spPr>
          <a:xfrm>
            <a:off x="1981200" y="3429000"/>
            <a:ext cx="5029200" cy="461665"/>
          </a:xfrm>
          <a:prstGeom prst="rect">
            <a:avLst/>
          </a:prstGeom>
        </p:spPr>
        <p:txBody>
          <a:bodyPr wrap="square">
            <a:spAutoFit/>
          </a:bodyPr>
          <a:lstStyle/>
          <a:p>
            <a:pPr algn="ct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dirty="0" smtClean="0">
                <a:solidFill>
                  <a:srgbClr val="000000"/>
                </a:solidFill>
                <a:ea typeface="DejaVu Sans" charset="0"/>
                <a:cs typeface="DejaVu Sans" charset="0"/>
              </a:rPr>
              <a:t>Chair: Robert </a:t>
            </a:r>
            <a:r>
              <a:rPr lang="en-US" sz="2400" dirty="0" err="1">
                <a:solidFill>
                  <a:srgbClr val="000000"/>
                </a:solidFill>
                <a:ea typeface="DejaVu Sans" charset="0"/>
                <a:cs typeface="DejaVu Sans" charset="0"/>
              </a:rPr>
              <a:t>Moskowitz</a:t>
            </a:r>
            <a:r>
              <a:rPr lang="en-US" sz="2400" dirty="0">
                <a:solidFill>
                  <a:srgbClr val="000000"/>
                </a:solidFill>
                <a:ea typeface="DejaVu Sans" charset="0"/>
                <a:cs typeface="DejaVu Sans" charset="0"/>
              </a:rPr>
              <a:t>, Verizon</a:t>
            </a:r>
            <a:endParaRPr lang="en-US" sz="2400" dirty="0">
              <a:solidFill>
                <a:srgbClr val="000000"/>
              </a:solidFill>
              <a:ea typeface="DejaVu Sans" charset="0"/>
              <a:cs typeface="DejaVu Sans" charset="0"/>
            </a:endParaRPr>
          </a:p>
        </p:txBody>
      </p:sp>
    </p:spTree>
    <p:extLst>
      <p:ext uri="{BB962C8B-B14F-4D97-AF65-F5344CB8AC3E}">
        <p14:creationId xmlns:p14="http://schemas.microsoft.com/office/powerpoint/2010/main" val="619200550"/>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5"/>
          <p:cNvSpPr>
            <a:spLocks noGrp="1"/>
          </p:cNvSpPr>
          <p:nvPr>
            <p:ph type="dt" sz="quarter" idx="10"/>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2013</a:t>
            </a:r>
          </a:p>
        </p:txBody>
      </p:sp>
      <p:sp>
        <p:nvSpPr>
          <p:cNvPr id="6147" name="Footer Placeholder 6"/>
          <p:cNvSpPr>
            <a:spLocks noGrp="1"/>
          </p:cNvSpPr>
          <p:nvPr>
            <p:ph type="ftr" sz="quarter" idx="11"/>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Robert F. Heile, ZigBee Alliance</a:t>
            </a:r>
          </a:p>
        </p:txBody>
      </p:sp>
      <p:sp>
        <p:nvSpPr>
          <p:cNvPr id="6148" name="Slide Number Placeholder 7"/>
          <p:cNvSpPr>
            <a:spLocks noGrp="1"/>
          </p:cNvSpPr>
          <p:nvPr>
            <p:ph type="sldNum" sz="quarter" idx="12"/>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Slide </a:t>
            </a:r>
            <a:fld id="{3EEEF650-2255-43AB-9289-53585B2BCE54}" type="slidenum">
              <a:rPr lang="en-US" sz="1200" smtClean="0"/>
              <a:pPr/>
              <a:t>5</a:t>
            </a:fld>
            <a:endParaRPr lang="en-US" sz="1200" smtClean="0"/>
          </a:p>
        </p:txBody>
      </p:sp>
      <p:sp>
        <p:nvSpPr>
          <p:cNvPr id="6149" name="Rectangle 2"/>
          <p:cNvSpPr>
            <a:spLocks noGrp="1" noChangeArrowheads="1"/>
          </p:cNvSpPr>
          <p:nvPr>
            <p:ph type="title"/>
          </p:nvPr>
        </p:nvSpPr>
        <p:spPr/>
        <p:txBody>
          <a:bodyPr/>
          <a:lstStyle/>
          <a:p>
            <a:r>
              <a:rPr lang="en-US" sz="3200" smtClean="0"/>
              <a:t>Dallas Session Objectives</a:t>
            </a:r>
            <a:br>
              <a:rPr lang="en-US" sz="3200" smtClean="0"/>
            </a:br>
            <a:r>
              <a:rPr lang="en-US" sz="3200" smtClean="0"/>
              <a:t>November 10-14, 2013</a:t>
            </a:r>
          </a:p>
        </p:txBody>
      </p:sp>
      <p:sp>
        <p:nvSpPr>
          <p:cNvPr id="6151" name="Rectangle 76"/>
          <p:cNvSpPr>
            <a:spLocks noChangeArrowheads="1"/>
          </p:cNvSpPr>
          <p:nvPr/>
        </p:nvSpPr>
        <p:spPr bwMode="auto">
          <a:xfrm>
            <a:off x="762000" y="1981200"/>
            <a:ext cx="7924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609600" indent="-609600" fontAlgn="b">
              <a:lnSpc>
                <a:spcPct val="90000"/>
              </a:lnSpc>
              <a:defRPr/>
            </a:pPr>
            <a:r>
              <a:rPr lang="en-US" sz="2400" dirty="0">
                <a:latin typeface="Arial Rounded MT Bold" pitchFamily="34" charset="0"/>
                <a:cs typeface="Arial" charset="0"/>
              </a:rPr>
              <a:t>TASK GROUP 9 –Key Management Protocol:</a:t>
            </a:r>
          </a:p>
          <a:p>
            <a:pPr marL="990600" lvl="1" indent="-533400" fontAlgn="b">
              <a:lnSpc>
                <a:spcPct val="80000"/>
              </a:lnSpc>
              <a:spcBef>
                <a:spcPct val="20000"/>
              </a:spcBef>
              <a:buFontTx/>
              <a:buAutoNum type="arabicPeriod"/>
              <a:defRPr/>
            </a:pPr>
            <a:r>
              <a:rPr lang="en-US" sz="2400" dirty="0">
                <a:latin typeface="Arial Rounded MT Bold" pitchFamily="34" charset="0"/>
                <a:cs typeface="Arial" charset="0"/>
              </a:rPr>
              <a:t>Work on draft</a:t>
            </a:r>
          </a:p>
          <a:p>
            <a:pPr marL="990600" lvl="1" indent="-533400" fontAlgn="b">
              <a:lnSpc>
                <a:spcPct val="80000"/>
              </a:lnSpc>
              <a:spcBef>
                <a:spcPct val="20000"/>
              </a:spcBef>
              <a:buFontTx/>
              <a:buAutoNum type="arabicPeriod"/>
              <a:defRPr/>
            </a:pPr>
            <a:r>
              <a:rPr lang="en-US" sz="2400" dirty="0">
                <a:latin typeface="Arial Rounded MT Bold" pitchFamily="34" charset="0"/>
                <a:cs typeface="Arial" charset="0"/>
              </a:rPr>
              <a:t>Update Project Plan/Timeline</a:t>
            </a:r>
          </a:p>
          <a:p>
            <a:pPr marL="990600" lvl="1" indent="-533400" fontAlgn="b">
              <a:lnSpc>
                <a:spcPct val="80000"/>
              </a:lnSpc>
              <a:spcBef>
                <a:spcPct val="20000"/>
              </a:spcBef>
              <a:buFontTx/>
              <a:buAutoNum type="arabicPeriod"/>
              <a:defRPr/>
            </a:pPr>
            <a:endParaRPr lang="en-US" sz="800" dirty="0">
              <a:latin typeface="Arial Rounded MT Bold" pitchFamily="34" charset="0"/>
              <a:cs typeface="Arial" charset="0"/>
            </a:endParaRPr>
          </a:p>
          <a:p>
            <a:pPr marL="0" lvl="1" fontAlgn="b">
              <a:spcBef>
                <a:spcPct val="20000"/>
              </a:spcBef>
              <a:defRPr/>
            </a:pPr>
            <a:r>
              <a:rPr lang="en-US" sz="2400" dirty="0">
                <a:solidFill>
                  <a:srgbClr val="000000"/>
                </a:solidFill>
                <a:latin typeface="Arial Rounded MT Bold" pitchFamily="34" charset="0"/>
                <a:cs typeface="Times New Roman" pitchFamily="18" charset="0"/>
              </a:rPr>
              <a:t>TASK GROUP 10--Layer 2 Routing (L2R):</a:t>
            </a:r>
            <a:endParaRPr lang="en-US" sz="2400" dirty="0">
              <a:solidFill>
                <a:srgbClr val="000000"/>
              </a:solidFill>
              <a:latin typeface="Arial Rounded MT Bold" pitchFamily="34" charset="0"/>
              <a:cs typeface="Arial" charset="0"/>
            </a:endParaRPr>
          </a:p>
          <a:p>
            <a:pPr marL="990600" lvl="1" indent="-533400" fontAlgn="b">
              <a:spcBef>
                <a:spcPct val="20000"/>
              </a:spcBef>
              <a:buFontTx/>
              <a:buAutoNum type="arabicPeriod"/>
              <a:defRPr/>
            </a:pPr>
            <a:r>
              <a:rPr lang="en-US" sz="2400" dirty="0">
                <a:solidFill>
                  <a:srgbClr val="000000"/>
                </a:solidFill>
                <a:latin typeface="Arial Rounded MT Bold" pitchFamily="34" charset="0"/>
                <a:cs typeface="Arial" charset="0"/>
              </a:rPr>
              <a:t>Establish roles and responsibilities with 802.1</a:t>
            </a:r>
          </a:p>
          <a:p>
            <a:pPr marL="990600" lvl="1" indent="-533400" fontAlgn="b">
              <a:spcBef>
                <a:spcPct val="20000"/>
              </a:spcBef>
              <a:buFontTx/>
              <a:buAutoNum type="arabicPeriod"/>
              <a:defRPr/>
            </a:pPr>
            <a:r>
              <a:rPr lang="en-US" sz="2400" dirty="0">
                <a:solidFill>
                  <a:srgbClr val="000000"/>
                </a:solidFill>
                <a:latin typeface="Arial Rounded MT Bold" pitchFamily="34" charset="0"/>
                <a:cs typeface="Arial" charset="0"/>
              </a:rPr>
              <a:t>Hear responses to the CFA</a:t>
            </a:r>
          </a:p>
          <a:p>
            <a:pPr marL="990600" lvl="1" indent="-533400" fontAlgn="b">
              <a:spcBef>
                <a:spcPct val="20000"/>
              </a:spcBef>
              <a:buFontTx/>
              <a:buAutoNum type="arabicPeriod"/>
              <a:defRPr/>
            </a:pPr>
            <a:r>
              <a:rPr lang="en-US" sz="2400" dirty="0">
                <a:solidFill>
                  <a:srgbClr val="000000"/>
                </a:solidFill>
                <a:latin typeface="Arial Rounded MT Bold" pitchFamily="34" charset="0"/>
                <a:cs typeface="Arial" charset="0"/>
              </a:rPr>
              <a:t>Update Project Plan/Timeline</a:t>
            </a:r>
            <a:endParaRPr lang="en-US" sz="800" dirty="0">
              <a:latin typeface="Arial Rounded MT Bold" pitchFamily="34" charset="0"/>
              <a:cs typeface="Arial"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Nov 2013</a:t>
            </a:r>
          </a:p>
        </p:txBody>
      </p:sp>
      <p:sp>
        <p:nvSpPr>
          <p:cNvPr id="5" name="Footer Placeholder 4"/>
          <p:cNvSpPr>
            <a:spLocks noGrp="1"/>
          </p:cNvSpPr>
          <p:nvPr>
            <p:ph type="ftr" idx="11"/>
          </p:nvPr>
        </p:nvSpPr>
        <p:spPr/>
        <p:txBody>
          <a:bodyPr/>
          <a:lstStyle/>
          <a:p>
            <a:r>
              <a:rPr lang="en-US"/>
              <a:t>Robert Moskowitz, Verizon</a:t>
            </a:r>
          </a:p>
        </p:txBody>
      </p:sp>
      <p:sp>
        <p:nvSpPr>
          <p:cNvPr id="6" name="Slide Number Placeholder 5"/>
          <p:cNvSpPr>
            <a:spLocks noGrp="1"/>
          </p:cNvSpPr>
          <p:nvPr>
            <p:ph type="sldNum" idx="12"/>
          </p:nvPr>
        </p:nvSpPr>
        <p:spPr/>
        <p:txBody>
          <a:bodyPr/>
          <a:lstStyle/>
          <a:p>
            <a:r>
              <a:rPr lang="en-US"/>
              <a:t>Slide </a:t>
            </a:r>
            <a:fld id="{A8FF696C-59F7-4525-9CDB-57CE4A0F2F87}" type="slidenum">
              <a:rPr lang="en-US"/>
              <a:pPr/>
              <a:t>50</a:t>
            </a:fld>
            <a:endParaRPr lang="en-US"/>
          </a:p>
        </p:txBody>
      </p:sp>
      <p:sp>
        <p:nvSpPr>
          <p:cNvPr id="5121" name="Rectangle 1"/>
          <p:cNvSpPr>
            <a:spLocks noGrp="1" noChangeArrowheads="1"/>
          </p:cNvSpPr>
          <p:nvPr>
            <p:ph type="title"/>
          </p:nvPr>
        </p:nvSpPr>
        <p:spPr>
          <a:xfrm>
            <a:off x="685800" y="477838"/>
            <a:ext cx="7769225" cy="1189037"/>
          </a:xfrm>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Accomplishments of the Nov Meeting</a:t>
            </a:r>
          </a:p>
        </p:txBody>
      </p:sp>
      <p:sp>
        <p:nvSpPr>
          <p:cNvPr id="5122" name="Rectangle 2"/>
          <p:cNvSpPr>
            <a:spLocks noGrp="1" noChangeArrowheads="1"/>
          </p:cNvSpPr>
          <p:nvPr>
            <p:ph type="body" idx="1"/>
          </p:nvPr>
        </p:nvSpPr>
        <p:spPr>
          <a:xfrm>
            <a:off x="685800" y="1589088"/>
            <a:ext cx="7769225" cy="4760912"/>
          </a:xfrm>
          <a:ln/>
        </p:spPr>
        <p:txBody>
          <a:bodyPr/>
          <a:lstStyle/>
          <a:p>
            <a:pPr marL="307975" indent="-307975">
              <a:buSzPct val="45000"/>
              <a:buFont typeface="Wingdings" charset="2"/>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Reviewed progress on tg9 document</a:t>
            </a:r>
          </a:p>
          <a:p>
            <a:pPr marL="1482725" lvl="1" indent="-568325">
              <a:buFont typeface="Times New Roman" pitchFamily="18" charset="0"/>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15-13-0154-03-0009-p802-15-9-d01.pdf</a:t>
            </a:r>
          </a:p>
          <a:p>
            <a:pPr marL="307975" indent="-307975">
              <a:buSzPct val="45000"/>
              <a:buFont typeface="Wingdings" charset="2"/>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Discussed proposed changes</a:t>
            </a:r>
          </a:p>
          <a:p>
            <a:pPr marL="1482725" lvl="1" indent="-568325">
              <a:buFont typeface="Times New Roman" pitchFamily="18" charset="0"/>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15-13-0677-03-0009-tg9-proposed-document-changes.ppt</a:t>
            </a:r>
          </a:p>
          <a:p>
            <a:pPr marL="1482725" lvl="1" indent="-568325">
              <a:buFont typeface="Times New Roman" pitchFamily="18" charset="0"/>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Goal of Jan 19 complete document</a:t>
            </a:r>
          </a:p>
        </p:txBody>
      </p:sp>
    </p:spTree>
    <p:extLst>
      <p:ext uri="{BB962C8B-B14F-4D97-AF65-F5344CB8AC3E}">
        <p14:creationId xmlns:p14="http://schemas.microsoft.com/office/powerpoint/2010/main" val="63212759"/>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Nov 2013</a:t>
            </a:r>
          </a:p>
        </p:txBody>
      </p:sp>
      <p:sp>
        <p:nvSpPr>
          <p:cNvPr id="5" name="Footer Placeholder 4"/>
          <p:cNvSpPr>
            <a:spLocks noGrp="1"/>
          </p:cNvSpPr>
          <p:nvPr>
            <p:ph type="ftr" idx="11"/>
          </p:nvPr>
        </p:nvSpPr>
        <p:spPr/>
        <p:txBody>
          <a:bodyPr/>
          <a:lstStyle/>
          <a:p>
            <a:r>
              <a:rPr lang="en-US"/>
              <a:t>Robert Moskowitz, Verizon</a:t>
            </a:r>
          </a:p>
        </p:txBody>
      </p:sp>
      <p:sp>
        <p:nvSpPr>
          <p:cNvPr id="6" name="Slide Number Placeholder 5"/>
          <p:cNvSpPr>
            <a:spLocks noGrp="1"/>
          </p:cNvSpPr>
          <p:nvPr>
            <p:ph type="sldNum" idx="12"/>
          </p:nvPr>
        </p:nvSpPr>
        <p:spPr/>
        <p:txBody>
          <a:bodyPr/>
          <a:lstStyle/>
          <a:p>
            <a:r>
              <a:rPr lang="en-US"/>
              <a:t>Slide </a:t>
            </a:r>
            <a:fld id="{3526A652-6138-4D63-A17F-B8321FE3BE62}" type="slidenum">
              <a:rPr lang="en-US"/>
              <a:pPr/>
              <a:t>51</a:t>
            </a:fld>
            <a:endParaRPr lang="en-US"/>
          </a:p>
        </p:txBody>
      </p:sp>
      <p:sp>
        <p:nvSpPr>
          <p:cNvPr id="6145" name="Rectangle 1"/>
          <p:cNvSpPr>
            <a:spLocks noGrp="1" noChangeArrowheads="1"/>
          </p:cNvSpPr>
          <p:nvPr>
            <p:ph type="title"/>
          </p:nvPr>
        </p:nvSpPr>
        <p:spPr>
          <a:xfrm>
            <a:off x="685800" y="685800"/>
            <a:ext cx="7769225" cy="1063625"/>
          </a:xfrm>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Conference Calls</a:t>
            </a:r>
          </a:p>
        </p:txBody>
      </p:sp>
      <p:sp>
        <p:nvSpPr>
          <p:cNvPr id="6146" name="Rectangle 2"/>
          <p:cNvSpPr>
            <a:spLocks noGrp="1" noChangeArrowheads="1"/>
          </p:cNvSpPr>
          <p:nvPr>
            <p:ph type="body" idx="1"/>
          </p:nvPr>
        </p:nvSpPr>
        <p:spPr>
          <a:xfrm>
            <a:off x="685800" y="2057400"/>
            <a:ext cx="7769225" cy="4575175"/>
          </a:xfrm>
          <a:ln/>
        </p:spPr>
        <p:txBody>
          <a:bodyPr/>
          <a:lstStyle/>
          <a:p>
            <a:pPr marL="307975" indent="-307975">
              <a:buSzPct val="45000"/>
              <a:buFont typeface="Wingdings" charset="2"/>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Dec 3, 2013 7 - 8pm EST</a:t>
            </a:r>
          </a:p>
          <a:p>
            <a:pPr marL="1484313" lvl="1" indent="-568325">
              <a:buFont typeface="Times New Roman" pitchFamily="18" charset="0"/>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Dec 4, 2am Helsinki &amp; 9am Tokyo</a:t>
            </a:r>
          </a:p>
          <a:p>
            <a:pPr marL="307975" indent="-307975">
              <a:buSzPct val="45000"/>
              <a:buFont typeface="Wingdings" charset="2"/>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Jan 7, 2014 7 - 8pm EST</a:t>
            </a:r>
          </a:p>
          <a:p>
            <a:pPr marL="1484313" lvl="1" indent="-568325">
              <a:buFont typeface="Times New Roman" pitchFamily="18" charset="0"/>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Webex will be used on both calls</a:t>
            </a:r>
          </a:p>
        </p:txBody>
      </p:sp>
    </p:spTree>
    <p:extLst>
      <p:ext uri="{BB962C8B-B14F-4D97-AF65-F5344CB8AC3E}">
        <p14:creationId xmlns:p14="http://schemas.microsoft.com/office/powerpoint/2010/main" val="941054097"/>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Nov 2013</a:t>
            </a:r>
          </a:p>
        </p:txBody>
      </p:sp>
      <p:sp>
        <p:nvSpPr>
          <p:cNvPr id="5" name="Footer Placeholder 4"/>
          <p:cNvSpPr>
            <a:spLocks noGrp="1"/>
          </p:cNvSpPr>
          <p:nvPr>
            <p:ph type="ftr" idx="11"/>
          </p:nvPr>
        </p:nvSpPr>
        <p:spPr/>
        <p:txBody>
          <a:bodyPr/>
          <a:lstStyle/>
          <a:p>
            <a:r>
              <a:rPr lang="en-US"/>
              <a:t>Robert Moskowitz, Verizon</a:t>
            </a:r>
          </a:p>
        </p:txBody>
      </p:sp>
      <p:sp>
        <p:nvSpPr>
          <p:cNvPr id="6" name="Slide Number Placeholder 5"/>
          <p:cNvSpPr>
            <a:spLocks noGrp="1"/>
          </p:cNvSpPr>
          <p:nvPr>
            <p:ph type="sldNum" idx="12"/>
          </p:nvPr>
        </p:nvSpPr>
        <p:spPr/>
        <p:txBody>
          <a:bodyPr/>
          <a:lstStyle/>
          <a:p>
            <a:r>
              <a:rPr lang="en-US"/>
              <a:t>Slide </a:t>
            </a:r>
            <a:fld id="{3754D4AE-6B1C-4FCE-8367-E26B60D1EA5C}" type="slidenum">
              <a:rPr lang="en-US"/>
              <a:pPr/>
              <a:t>52</a:t>
            </a:fld>
            <a:endParaRPr lang="en-US"/>
          </a:p>
        </p:txBody>
      </p:sp>
      <p:sp>
        <p:nvSpPr>
          <p:cNvPr id="7169" name="Rectangle 1"/>
          <p:cNvSpPr>
            <a:spLocks noGrp="1" noChangeArrowheads="1"/>
          </p:cNvSpPr>
          <p:nvPr>
            <p:ph type="title"/>
          </p:nvPr>
        </p:nvSpPr>
        <p:spPr>
          <a:xfrm>
            <a:off x="685800" y="685800"/>
            <a:ext cx="7769225" cy="1063625"/>
          </a:xfrm>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Planning for January Meeting</a:t>
            </a:r>
          </a:p>
        </p:txBody>
      </p:sp>
      <p:sp>
        <p:nvSpPr>
          <p:cNvPr id="7170" name="Rectangle 2"/>
          <p:cNvSpPr>
            <a:spLocks noGrp="1" noChangeArrowheads="1"/>
          </p:cNvSpPr>
          <p:nvPr>
            <p:ph type="body" idx="1"/>
          </p:nvPr>
        </p:nvSpPr>
        <p:spPr>
          <a:xfrm>
            <a:off x="685800" y="2057400"/>
            <a:ext cx="7769225" cy="4575175"/>
          </a:xfrm>
          <a:ln/>
        </p:spPr>
        <p:txBody>
          <a:bodyPr/>
          <a:lstStyle/>
          <a:p>
            <a:pPr marL="307975" indent="-307975">
              <a:buSzPct val="45000"/>
              <a:buFont typeface="Wingdings" charset="2"/>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3 sessions</a:t>
            </a:r>
          </a:p>
          <a:p>
            <a:pPr marL="1484313" lvl="1" indent="-568325">
              <a:buFont typeface="Times New Roman" pitchFamily="18" charset="0"/>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Last minute corrections</a:t>
            </a:r>
          </a:p>
          <a:p>
            <a:pPr marL="307975" indent="-307975">
              <a:buSzPct val="45000"/>
              <a:buFont typeface="Wingdings" charset="2"/>
              <a:buChar char=""/>
              <a:tabLst>
                <a:tab pos="307975" algn="l"/>
                <a:tab pos="420688" algn="l"/>
                <a:tab pos="877888" algn="l"/>
                <a:tab pos="1335088" algn="l"/>
                <a:tab pos="1792288" algn="l"/>
                <a:tab pos="2249488" algn="l"/>
                <a:tab pos="2706688" algn="l"/>
                <a:tab pos="3163888" algn="l"/>
                <a:tab pos="3621088" algn="l"/>
                <a:tab pos="4078288" algn="l"/>
                <a:tab pos="4535488" algn="l"/>
                <a:tab pos="4992688" algn="l"/>
                <a:tab pos="5449888" algn="l"/>
                <a:tab pos="5907088" algn="l"/>
                <a:tab pos="6364288" algn="l"/>
                <a:tab pos="6821488" algn="l"/>
                <a:tab pos="7278688" algn="l"/>
                <a:tab pos="7735888" algn="l"/>
                <a:tab pos="8193088" algn="l"/>
                <a:tab pos="8650288" algn="l"/>
                <a:tab pos="9107488" algn="l"/>
              </a:tabLst>
            </a:pPr>
            <a:r>
              <a:rPr lang="en-US"/>
              <a:t>Approve document to start balloting</a:t>
            </a:r>
          </a:p>
        </p:txBody>
      </p:sp>
    </p:spTree>
    <p:extLst>
      <p:ext uri="{BB962C8B-B14F-4D97-AF65-F5344CB8AC3E}">
        <p14:creationId xmlns:p14="http://schemas.microsoft.com/office/powerpoint/2010/main" val="3762485595"/>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4" name="Date Placeholder 2"/>
          <p:cNvSpPr>
            <a:spLocks noGrp="1"/>
          </p:cNvSpPr>
          <p:nvPr>
            <p:ph type="dt" idx="10"/>
          </p:nvPr>
        </p:nvSpPr>
        <p:spPr/>
        <p:txBody>
          <a:bodyPr/>
          <a:lstStyle/>
          <a:p>
            <a:r>
              <a:rPr lang="en-US"/>
              <a:t>Nov 2013</a:t>
            </a:r>
          </a:p>
        </p:txBody>
      </p:sp>
      <p:sp>
        <p:nvSpPr>
          <p:cNvPr id="5" name="Footer Placeholder 3"/>
          <p:cNvSpPr>
            <a:spLocks noGrp="1"/>
          </p:cNvSpPr>
          <p:nvPr>
            <p:ph type="ftr" idx="11"/>
          </p:nvPr>
        </p:nvSpPr>
        <p:spPr>
          <a:xfrm>
            <a:off x="5486400" y="6475413"/>
            <a:ext cx="3124200" cy="184666"/>
          </a:xfrm>
        </p:spPr>
        <p:txBody>
          <a:bodyPr/>
          <a:lstStyle/>
          <a:p>
            <a:r>
              <a:rPr lang="en-US" dirty="0" smtClean="0">
                <a:solidFill>
                  <a:srgbClr val="000000"/>
                </a:solidFill>
              </a:rPr>
              <a:t>Clint </a:t>
            </a:r>
            <a:r>
              <a:rPr lang="en-US" dirty="0">
                <a:solidFill>
                  <a:srgbClr val="000000"/>
                </a:solidFill>
              </a:rPr>
              <a:t>Powell, Powell Wireless </a:t>
            </a:r>
            <a:r>
              <a:rPr lang="en-US" dirty="0" err="1">
                <a:solidFill>
                  <a:srgbClr val="000000"/>
                </a:solidFill>
              </a:rPr>
              <a:t>Commsulting</a:t>
            </a:r>
            <a:r>
              <a:rPr lang="en-US" dirty="0">
                <a:solidFill>
                  <a:srgbClr val="000000"/>
                </a:solidFill>
              </a:rPr>
              <a:t>, </a:t>
            </a:r>
            <a:r>
              <a:rPr lang="en-US" dirty="0" smtClean="0">
                <a:solidFill>
                  <a:srgbClr val="000000"/>
                </a:solidFill>
              </a:rPr>
              <a:t>LLC</a:t>
            </a:r>
            <a:endParaRPr lang="en-US" dirty="0">
              <a:solidFill>
                <a:srgbClr val="000000"/>
              </a:solidFill>
            </a:endParaRPr>
          </a:p>
        </p:txBody>
      </p:sp>
      <p:sp>
        <p:nvSpPr>
          <p:cNvPr id="6" name="Slide Number Placeholder 4"/>
          <p:cNvSpPr>
            <a:spLocks noGrp="1"/>
          </p:cNvSpPr>
          <p:nvPr>
            <p:ph type="sldNum" idx="12"/>
          </p:nvPr>
        </p:nvSpPr>
        <p:spPr/>
        <p:txBody>
          <a:bodyPr/>
          <a:lstStyle/>
          <a:p>
            <a:r>
              <a:rPr lang="en-US"/>
              <a:t>Slide </a:t>
            </a:r>
            <a:fld id="{57EDC1DB-8258-4D8C-A5E4-364531FA7DBD}" type="slidenum">
              <a:rPr lang="en-US"/>
              <a:pPr/>
              <a:t>53</a:t>
            </a:fld>
            <a:endParaRPr lang="en-US"/>
          </a:p>
        </p:txBody>
      </p:sp>
      <p:sp>
        <p:nvSpPr>
          <p:cNvPr id="4097" name="Rectangle 1"/>
          <p:cNvSpPr>
            <a:spLocks noGrp="1" noChangeArrowheads="1"/>
          </p:cNvSpPr>
          <p:nvPr>
            <p:ph type="title"/>
          </p:nvPr>
        </p:nvSpPr>
        <p:spPr>
          <a:xfrm>
            <a:off x="685800" y="2281238"/>
            <a:ext cx="7772400" cy="1422400"/>
          </a:xfrm>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L2R TG10 </a:t>
            </a:r>
            <a:r>
              <a:rPr lang="en-US" dirty="0"/>
              <a:t>Closing Report</a:t>
            </a:r>
          </a:p>
        </p:txBody>
      </p:sp>
      <p:sp>
        <p:nvSpPr>
          <p:cNvPr id="4098" name="Rectangle 2"/>
          <p:cNvSpPr>
            <a:spLocks noGrp="1" noChangeArrowheads="1"/>
          </p:cNvSpPr>
          <p:nvPr>
            <p:ph type="subTitle" idx="4294967295"/>
          </p:nvPr>
        </p:nvSpPr>
        <p:spPr bwMode="auto">
          <a:xfrm>
            <a:off x="1371600" y="4019550"/>
            <a:ext cx="6400800" cy="1755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indent="-307975"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a:t>Dallas, TX</a:t>
            </a:r>
          </a:p>
          <a:p>
            <a:pPr indent="-307975" algn="ctr">
              <a:buClrTx/>
              <a:buSz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400"/>
              <a:t>November 14, 2013</a:t>
            </a:r>
          </a:p>
        </p:txBody>
      </p:sp>
      <p:sp>
        <p:nvSpPr>
          <p:cNvPr id="2" name="Rectangle 1"/>
          <p:cNvSpPr/>
          <p:nvPr/>
        </p:nvSpPr>
        <p:spPr>
          <a:xfrm>
            <a:off x="1981200" y="3429000"/>
            <a:ext cx="5029200" cy="1200329"/>
          </a:xfrm>
          <a:prstGeom prst="rect">
            <a:avLst/>
          </a:prstGeom>
        </p:spPr>
        <p:txBody>
          <a:bodyPr wrap="square">
            <a:spAutoFit/>
          </a:bodyPr>
          <a:lstStyle/>
          <a:p>
            <a:pPr algn="ct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dirty="0" smtClean="0">
                <a:solidFill>
                  <a:srgbClr val="000000"/>
                </a:solidFill>
                <a:ea typeface="DejaVu Sans" charset="0"/>
                <a:cs typeface="DejaVu Sans" charset="0"/>
              </a:rPr>
              <a:t>Chair: </a:t>
            </a:r>
            <a:r>
              <a:rPr lang="en-US" sz="2400" dirty="0">
                <a:solidFill>
                  <a:srgbClr val="000000"/>
                </a:solidFill>
              </a:rPr>
              <a:t>Clint </a:t>
            </a:r>
            <a:r>
              <a:rPr lang="en-US" sz="2400" dirty="0" smtClean="0">
                <a:solidFill>
                  <a:srgbClr val="000000"/>
                </a:solidFill>
              </a:rPr>
              <a:t>Powell</a:t>
            </a:r>
          </a:p>
          <a:p>
            <a:pPr algn="ctr" eaLnBrk="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dirty="0" smtClean="0">
                <a:solidFill>
                  <a:srgbClr val="000000"/>
                </a:solidFill>
              </a:rPr>
              <a:t>Powell </a:t>
            </a:r>
            <a:r>
              <a:rPr lang="en-US" sz="2400" dirty="0">
                <a:solidFill>
                  <a:srgbClr val="000000"/>
                </a:solidFill>
              </a:rPr>
              <a:t>Wireless </a:t>
            </a:r>
            <a:r>
              <a:rPr lang="en-US" sz="2400" dirty="0" err="1">
                <a:solidFill>
                  <a:srgbClr val="000000"/>
                </a:solidFill>
              </a:rPr>
              <a:t>Commsulting</a:t>
            </a:r>
            <a:r>
              <a:rPr lang="en-US" sz="2400" dirty="0">
                <a:solidFill>
                  <a:srgbClr val="000000"/>
                </a:solidFill>
              </a:rPr>
              <a:t>, LLC</a:t>
            </a:r>
          </a:p>
          <a:p>
            <a:pPr algn="ct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dirty="0">
              <a:solidFill>
                <a:srgbClr val="000000"/>
              </a:solidFill>
              <a:ea typeface="DejaVu Sans" charset="0"/>
              <a:cs typeface="DejaVu Sans" charset="0"/>
            </a:endParaRPr>
          </a:p>
        </p:txBody>
      </p:sp>
    </p:spTree>
    <p:extLst>
      <p:ext uri="{BB962C8B-B14F-4D97-AF65-F5344CB8AC3E}">
        <p14:creationId xmlns:p14="http://schemas.microsoft.com/office/powerpoint/2010/main" val="2429092242"/>
      </p:ext>
    </p:extLst>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762000" y="8382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802.15 TG10 (L2R)</a:t>
            </a:r>
          </a:p>
        </p:txBody>
      </p:sp>
      <p:sp>
        <p:nvSpPr>
          <p:cNvPr id="5124" name="Text Box 4"/>
          <p:cNvSpPr txBox="1">
            <a:spLocks noChangeArrowheads="1"/>
          </p:cNvSpPr>
          <p:nvPr/>
        </p:nvSpPr>
        <p:spPr bwMode="auto">
          <a:xfrm>
            <a:off x="3810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457200" lvl="1" indent="0">
              <a:spcBef>
                <a:spcPts val="375"/>
              </a:spcBef>
              <a:buSzPct val="100000"/>
              <a:buFont typeface="Times New Roman" pitchFamily="18" charset="0"/>
              <a:buNone/>
              <a:defRPr/>
            </a:pPr>
            <a:r>
              <a:rPr lang="en-US" sz="2800" dirty="0" smtClean="0"/>
              <a:t>Draft a recommended practice for Layer 2 Routing of Dynamically Changing 802.15.4 Mesh Networks.</a:t>
            </a:r>
          </a:p>
        </p:txBody>
      </p:sp>
      <p:sp>
        <p:nvSpPr>
          <p:cNvPr id="4" name="Footer Placeholder 3"/>
          <p:cNvSpPr>
            <a:spLocks noGrp="1"/>
          </p:cNvSpPr>
          <p:nvPr>
            <p:ph type="ftr" idx="11"/>
          </p:nvPr>
        </p:nvSpPr>
        <p:spPr>
          <a:xfrm>
            <a:off x="5486400" y="6475413"/>
            <a:ext cx="3124200" cy="184666"/>
          </a:xfrm>
        </p:spPr>
        <p:txBody>
          <a:bodyPr/>
          <a:lstStyle/>
          <a:p>
            <a:r>
              <a:rPr lang="en-US" dirty="0" smtClean="0">
                <a:solidFill>
                  <a:srgbClr val="000000"/>
                </a:solidFill>
              </a:rPr>
              <a:t>Clint </a:t>
            </a:r>
            <a:r>
              <a:rPr lang="en-US" dirty="0">
                <a:solidFill>
                  <a:srgbClr val="000000"/>
                </a:solidFill>
              </a:rPr>
              <a:t>Powell, Powell Wireless </a:t>
            </a:r>
            <a:r>
              <a:rPr lang="en-US" dirty="0" err="1">
                <a:solidFill>
                  <a:srgbClr val="000000"/>
                </a:solidFill>
              </a:rPr>
              <a:t>Commsulting</a:t>
            </a:r>
            <a:r>
              <a:rPr lang="en-US" dirty="0">
                <a:solidFill>
                  <a:srgbClr val="000000"/>
                </a:solidFill>
              </a:rPr>
              <a:t>, </a:t>
            </a:r>
            <a:r>
              <a:rPr lang="en-US" dirty="0" smtClean="0">
                <a:solidFill>
                  <a:srgbClr val="000000"/>
                </a:solidFill>
              </a:rPr>
              <a:t>LLC</a:t>
            </a:r>
            <a:endParaRPr lang="en-US" dirty="0">
              <a:solidFill>
                <a:srgbClr val="000000"/>
              </a:solidFill>
            </a:endParaRPr>
          </a:p>
        </p:txBody>
      </p:sp>
      <p:sp>
        <p:nvSpPr>
          <p:cNvPr id="5" name="日付プレースホルダ 1"/>
          <p:cNvSpPr>
            <a:spLocks noGrp="1"/>
          </p:cNvSpPr>
          <p:nvPr>
            <p:ph type="dt" sz="half" idx="10"/>
          </p:nvPr>
        </p:nvSpPr>
        <p:spPr>
          <a:xfrm>
            <a:off x="685800" y="378281"/>
            <a:ext cx="1600200" cy="215444"/>
          </a:xfrm>
        </p:spPr>
        <p:txBody>
          <a:bodyPr/>
          <a:lstStyle/>
          <a:p>
            <a:r>
              <a:rPr lang="en-US" altLang="ja-JP" dirty="0" smtClean="0"/>
              <a:t>November 2013</a:t>
            </a:r>
            <a:endParaRPr lang="en-US" altLang="ja-JP" dirty="0"/>
          </a:p>
        </p:txBody>
      </p:sp>
      <p:sp>
        <p:nvSpPr>
          <p:cNvPr id="6" name="スライド番号プレースホルダ 3"/>
          <p:cNvSpPr>
            <a:spLocks noGrp="1"/>
          </p:cNvSpPr>
          <p:nvPr>
            <p:ph type="sldNum" sz="quarter" idx="12"/>
          </p:nvPr>
        </p:nvSpPr>
        <p:spPr>
          <a:xfrm>
            <a:off x="4344988" y="6475413"/>
            <a:ext cx="530225" cy="182562"/>
          </a:xfrm>
        </p:spPr>
        <p:txBody>
          <a:bodyPr/>
          <a:lstStyle/>
          <a:p>
            <a:r>
              <a:rPr lang="en-US" altLang="ja-JP" dirty="0"/>
              <a:t>Slide </a:t>
            </a:r>
            <a:fld id="{8447DFC6-53E1-497A-AACF-DCAA15DC4A13}" type="slidenum">
              <a:rPr lang="en-US" altLang="ja-JP"/>
              <a:pPr/>
              <a:t>54</a:t>
            </a:fld>
            <a:endParaRPr lang="en-US" altLang="ja-JP" dirty="0"/>
          </a:p>
        </p:txBody>
      </p:sp>
    </p:spTree>
    <p:extLst>
      <p:ext uri="{BB962C8B-B14F-4D97-AF65-F5344CB8AC3E}">
        <p14:creationId xmlns:p14="http://schemas.microsoft.com/office/powerpoint/2010/main" val="2952314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Discuss </a:t>
            </a:r>
            <a:r>
              <a:rPr lang="en-GB" sz="2800" dirty="0">
                <a:solidFill>
                  <a:srgbClr val="000000"/>
                </a:solidFill>
              </a:rPr>
              <a:t>Sept. 802.15 Interim and Current Status</a:t>
            </a: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Hold Joint Session w/ 802.1</a:t>
            </a: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Plan for Jan. Joint Session w/ </a:t>
            </a:r>
            <a:r>
              <a:rPr lang="en-GB" sz="2800" dirty="0">
                <a:solidFill>
                  <a:srgbClr val="000000"/>
                </a:solidFill>
              </a:rPr>
              <a:t>802.1</a:t>
            </a: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Develop </a:t>
            </a:r>
            <a:r>
              <a:rPr lang="en-GB" sz="2800" dirty="0">
                <a:solidFill>
                  <a:srgbClr val="000000"/>
                </a:solidFill>
              </a:rPr>
              <a:t>Material for Jan. Joint Session w/ 802.1</a:t>
            </a: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Hear Any Presentations</a:t>
            </a:r>
            <a:endParaRPr lang="en-GB" sz="2800" dirty="0">
              <a:solidFill>
                <a:srgbClr val="000000"/>
              </a:solidFill>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0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Review Working Documents</a:t>
            </a: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Meeting Goals/Status</a:t>
            </a:r>
          </a:p>
        </p:txBody>
      </p:sp>
      <p:sp>
        <p:nvSpPr>
          <p:cNvPr id="4" name="Footer Placeholder 3"/>
          <p:cNvSpPr>
            <a:spLocks noGrp="1"/>
          </p:cNvSpPr>
          <p:nvPr>
            <p:ph type="ftr" idx="11"/>
          </p:nvPr>
        </p:nvSpPr>
        <p:spPr>
          <a:xfrm>
            <a:off x="5486400" y="6475413"/>
            <a:ext cx="3124200" cy="184666"/>
          </a:xfrm>
        </p:spPr>
        <p:txBody>
          <a:bodyPr/>
          <a:lstStyle/>
          <a:p>
            <a:r>
              <a:rPr lang="en-US" dirty="0" smtClean="0">
                <a:solidFill>
                  <a:srgbClr val="000000"/>
                </a:solidFill>
              </a:rPr>
              <a:t>Clint </a:t>
            </a:r>
            <a:r>
              <a:rPr lang="en-US" dirty="0">
                <a:solidFill>
                  <a:srgbClr val="000000"/>
                </a:solidFill>
              </a:rPr>
              <a:t>Powell, Powell Wireless </a:t>
            </a:r>
            <a:r>
              <a:rPr lang="en-US" dirty="0" err="1">
                <a:solidFill>
                  <a:srgbClr val="000000"/>
                </a:solidFill>
              </a:rPr>
              <a:t>Commsulting</a:t>
            </a:r>
            <a:r>
              <a:rPr lang="en-US" dirty="0">
                <a:solidFill>
                  <a:srgbClr val="000000"/>
                </a:solidFill>
              </a:rPr>
              <a:t>, </a:t>
            </a:r>
            <a:r>
              <a:rPr lang="en-US" dirty="0" smtClean="0">
                <a:solidFill>
                  <a:srgbClr val="000000"/>
                </a:solidFill>
              </a:rPr>
              <a:t>LLC</a:t>
            </a:r>
            <a:endParaRPr lang="en-US" dirty="0">
              <a:solidFill>
                <a:srgbClr val="000000"/>
              </a:solidFill>
            </a:endParaRPr>
          </a:p>
        </p:txBody>
      </p:sp>
      <p:sp>
        <p:nvSpPr>
          <p:cNvPr id="5" name="日付プレースホルダ 1"/>
          <p:cNvSpPr>
            <a:spLocks noGrp="1"/>
          </p:cNvSpPr>
          <p:nvPr>
            <p:ph type="dt" sz="half" idx="10"/>
          </p:nvPr>
        </p:nvSpPr>
        <p:spPr>
          <a:xfrm>
            <a:off x="685800" y="378281"/>
            <a:ext cx="1600200" cy="215444"/>
          </a:xfrm>
        </p:spPr>
        <p:txBody>
          <a:bodyPr/>
          <a:lstStyle/>
          <a:p>
            <a:r>
              <a:rPr lang="en-US" altLang="ja-JP" dirty="0" smtClean="0"/>
              <a:t>November 2013</a:t>
            </a:r>
            <a:endParaRPr lang="en-US" altLang="ja-JP" dirty="0"/>
          </a:p>
        </p:txBody>
      </p:sp>
      <p:sp>
        <p:nvSpPr>
          <p:cNvPr id="7" name="スライド番号プレースホルダ 3"/>
          <p:cNvSpPr>
            <a:spLocks noGrp="1"/>
          </p:cNvSpPr>
          <p:nvPr>
            <p:ph type="sldNum" sz="quarter" idx="12"/>
          </p:nvPr>
        </p:nvSpPr>
        <p:spPr>
          <a:xfrm>
            <a:off x="4344988" y="6475413"/>
            <a:ext cx="530225" cy="182562"/>
          </a:xfrm>
        </p:spPr>
        <p:txBody>
          <a:bodyPr/>
          <a:lstStyle/>
          <a:p>
            <a:r>
              <a:rPr lang="en-US" altLang="ja-JP" dirty="0"/>
              <a:t>Slide </a:t>
            </a:r>
            <a:fld id="{8447DFC6-53E1-497A-AACF-DCAA15DC4A13}" type="slidenum">
              <a:rPr lang="en-US" altLang="ja-JP"/>
              <a:pPr/>
              <a:t>55</a:t>
            </a:fld>
            <a:endParaRPr lang="en-US" altLang="ja-JP" dirty="0"/>
          </a:p>
        </p:txBody>
      </p:sp>
    </p:spTree>
    <p:extLst>
      <p:ext uri="{BB962C8B-B14F-4D97-AF65-F5344CB8AC3E}">
        <p14:creationId xmlns:p14="http://schemas.microsoft.com/office/powerpoint/2010/main" val="36962186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Joint session and Discussion w/802.1</a:t>
            </a: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Revised Use Cases/Requirements Doc.</a:t>
            </a: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Reviewed Timeline</a:t>
            </a: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Heard 2 Presentations</a:t>
            </a:r>
            <a:endParaRPr lang="en-GB" sz="2800" dirty="0">
              <a:solidFill>
                <a:srgbClr val="000000"/>
              </a:solidFill>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Action Items Generated</a:t>
            </a: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Minutes: see doc. # 15-13-0710-00</a:t>
            </a: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1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800" dirty="0">
                <a:solidFill>
                  <a:srgbClr val="000000"/>
                </a:solidFill>
              </a:rPr>
              <a:t>Calls to be held on 12/2*, 12/9 and 12/16</a:t>
            </a:r>
          </a:p>
          <a:p>
            <a:pPr lvl="1">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rPr>
              <a:t>* day or time needs to change</a:t>
            </a:r>
            <a:endParaRPr lang="en-GB" sz="2400" dirty="0">
              <a:solidFill>
                <a:srgbClr val="000000"/>
              </a:solidFill>
            </a:endParaRPr>
          </a:p>
          <a:p>
            <a:pPr marL="525463" indent="-525463">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Accomplishments</a:t>
            </a:r>
          </a:p>
        </p:txBody>
      </p:sp>
      <p:sp>
        <p:nvSpPr>
          <p:cNvPr id="4" name="Footer Placeholder 3"/>
          <p:cNvSpPr>
            <a:spLocks noGrp="1"/>
          </p:cNvSpPr>
          <p:nvPr>
            <p:ph type="ftr" idx="11"/>
          </p:nvPr>
        </p:nvSpPr>
        <p:spPr>
          <a:xfrm>
            <a:off x="5486400" y="6475413"/>
            <a:ext cx="3124200" cy="184666"/>
          </a:xfrm>
        </p:spPr>
        <p:txBody>
          <a:bodyPr/>
          <a:lstStyle/>
          <a:p>
            <a:r>
              <a:rPr lang="en-US" dirty="0" smtClean="0">
                <a:solidFill>
                  <a:srgbClr val="000000"/>
                </a:solidFill>
              </a:rPr>
              <a:t>Clint </a:t>
            </a:r>
            <a:r>
              <a:rPr lang="en-US" dirty="0">
                <a:solidFill>
                  <a:srgbClr val="000000"/>
                </a:solidFill>
              </a:rPr>
              <a:t>Powell, Powell Wireless </a:t>
            </a:r>
            <a:r>
              <a:rPr lang="en-US" dirty="0" err="1">
                <a:solidFill>
                  <a:srgbClr val="000000"/>
                </a:solidFill>
              </a:rPr>
              <a:t>Commsulting</a:t>
            </a:r>
            <a:r>
              <a:rPr lang="en-US" dirty="0">
                <a:solidFill>
                  <a:srgbClr val="000000"/>
                </a:solidFill>
              </a:rPr>
              <a:t>, </a:t>
            </a:r>
            <a:r>
              <a:rPr lang="en-US" dirty="0" smtClean="0">
                <a:solidFill>
                  <a:srgbClr val="000000"/>
                </a:solidFill>
              </a:rPr>
              <a:t>LLC</a:t>
            </a:r>
            <a:endParaRPr lang="en-US" dirty="0">
              <a:solidFill>
                <a:srgbClr val="000000"/>
              </a:solidFill>
            </a:endParaRPr>
          </a:p>
        </p:txBody>
      </p:sp>
      <p:sp>
        <p:nvSpPr>
          <p:cNvPr id="5" name="日付プレースホルダ 1"/>
          <p:cNvSpPr>
            <a:spLocks noGrp="1"/>
          </p:cNvSpPr>
          <p:nvPr>
            <p:ph type="dt" sz="half" idx="10"/>
          </p:nvPr>
        </p:nvSpPr>
        <p:spPr>
          <a:xfrm>
            <a:off x="685800" y="378281"/>
            <a:ext cx="1600200" cy="215444"/>
          </a:xfrm>
        </p:spPr>
        <p:txBody>
          <a:bodyPr/>
          <a:lstStyle/>
          <a:p>
            <a:r>
              <a:rPr lang="en-US" altLang="ja-JP" dirty="0" smtClean="0"/>
              <a:t>November 2013</a:t>
            </a:r>
            <a:endParaRPr lang="en-US" altLang="ja-JP" dirty="0"/>
          </a:p>
        </p:txBody>
      </p:sp>
      <p:sp>
        <p:nvSpPr>
          <p:cNvPr id="7" name="スライド番号プレースホルダ 3"/>
          <p:cNvSpPr>
            <a:spLocks noGrp="1"/>
          </p:cNvSpPr>
          <p:nvPr>
            <p:ph type="sldNum" sz="quarter" idx="12"/>
          </p:nvPr>
        </p:nvSpPr>
        <p:spPr>
          <a:xfrm>
            <a:off x="4344988" y="6475413"/>
            <a:ext cx="530225" cy="182562"/>
          </a:xfrm>
        </p:spPr>
        <p:txBody>
          <a:bodyPr/>
          <a:lstStyle/>
          <a:p>
            <a:r>
              <a:rPr lang="en-US" altLang="ja-JP" dirty="0"/>
              <a:t>Slide </a:t>
            </a:r>
            <a:fld id="{8447DFC6-53E1-497A-AACF-DCAA15DC4A13}" type="slidenum">
              <a:rPr lang="en-US" altLang="ja-JP"/>
              <a:pPr/>
              <a:t>56</a:t>
            </a:fld>
            <a:endParaRPr lang="en-US" altLang="ja-JP" dirty="0"/>
          </a:p>
        </p:txBody>
      </p:sp>
    </p:spTree>
    <p:extLst>
      <p:ext uri="{BB962C8B-B14F-4D97-AF65-F5344CB8AC3E}">
        <p14:creationId xmlns:p14="http://schemas.microsoft.com/office/powerpoint/2010/main" val="220984968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573088" y="1524000"/>
            <a:ext cx="8077200" cy="4857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lvl="1" indent="0">
              <a:buClr>
                <a:srgbClr val="FF0000"/>
              </a:buClr>
              <a:buSzPct val="100000"/>
              <a:buFont typeface="Times New Roman" pitchFamily="18" charse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a:spcAft>
                <a:spcPts val="600"/>
              </a:spcAft>
              <a:buClr>
                <a:srgbClr val="FF0000"/>
              </a:buClr>
              <a:buSzPct val="100000"/>
              <a:buFont typeface="Times New Roman" pitchFamily="18" charse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3200" dirty="0">
                <a:solidFill>
                  <a:srgbClr val="000000"/>
                </a:solidFill>
              </a:rPr>
              <a:t>Between now and Los Angeles (January 2014)</a:t>
            </a:r>
            <a:endParaRPr lang="en-GB" sz="2800" dirty="0">
              <a:solidFill>
                <a:srgbClr val="000000"/>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a:solidFill>
                  <a:srgbClr val="000000"/>
                </a:solidFill>
              </a:rPr>
              <a:t>Hold Conf. Calls to Prepare for Jan. Mtg.</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a:solidFill>
                  <a:srgbClr val="000000"/>
                </a:solidFill>
              </a:rPr>
              <a:t>Complete Action Items</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sz="2800" dirty="0">
              <a:solidFill>
                <a:srgbClr val="000000"/>
              </a:solidFill>
            </a:endParaRPr>
          </a:p>
          <a:p>
            <a:pPr>
              <a:spcAft>
                <a:spcPts val="600"/>
              </a:spcAft>
              <a:buClr>
                <a:srgbClr val="FF0000"/>
              </a:buClr>
              <a:buSzPct val="100000"/>
              <a:buFont typeface="Times New Roman" pitchFamily="18" charse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3200" dirty="0">
                <a:solidFill>
                  <a:srgbClr val="000000"/>
                </a:solidFill>
              </a:rPr>
              <a:t>At Los Angeles (January 2014)</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a:solidFill>
                  <a:srgbClr val="000000"/>
                </a:solidFill>
              </a:rPr>
              <a:t>Hold Joint </a:t>
            </a:r>
            <a:r>
              <a:rPr lang="en-US" sz="2800" dirty="0">
                <a:solidFill>
                  <a:srgbClr val="000000"/>
                </a:solidFill>
              </a:rPr>
              <a:t>Session </a:t>
            </a:r>
            <a:r>
              <a:rPr lang="en-US" sz="2800" dirty="0">
                <a:solidFill>
                  <a:srgbClr val="000000"/>
                </a:solidFill>
              </a:rPr>
              <a:t>w/ 802.1</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a:solidFill>
                  <a:srgbClr val="000000"/>
                </a:solidFill>
              </a:rPr>
              <a:t>Revisit Timeline</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a:solidFill>
                  <a:srgbClr val="000000"/>
                </a:solidFill>
              </a:rPr>
              <a:t>Work on Next </a:t>
            </a:r>
            <a:r>
              <a:rPr lang="en-US" sz="2800" dirty="0">
                <a:solidFill>
                  <a:srgbClr val="000000"/>
                </a:solidFill>
              </a:rPr>
              <a:t>Steps</a:t>
            </a: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800" dirty="0">
                <a:solidFill>
                  <a:srgbClr val="000000"/>
                </a:solidFill>
              </a:rPr>
              <a:t>Start Technical Guidance Doc.</a:t>
            </a:r>
            <a:endParaRPr lang="en-US" sz="28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Looking Forward</a:t>
            </a:r>
          </a:p>
        </p:txBody>
      </p:sp>
      <p:sp>
        <p:nvSpPr>
          <p:cNvPr id="4" name="Footer Placeholder 3"/>
          <p:cNvSpPr>
            <a:spLocks noGrp="1"/>
          </p:cNvSpPr>
          <p:nvPr>
            <p:ph type="ftr" idx="11"/>
          </p:nvPr>
        </p:nvSpPr>
        <p:spPr>
          <a:xfrm>
            <a:off x="5486400" y="6475413"/>
            <a:ext cx="3124200" cy="184666"/>
          </a:xfrm>
        </p:spPr>
        <p:txBody>
          <a:bodyPr/>
          <a:lstStyle/>
          <a:p>
            <a:r>
              <a:rPr lang="en-US" dirty="0" smtClean="0">
                <a:solidFill>
                  <a:srgbClr val="000000"/>
                </a:solidFill>
              </a:rPr>
              <a:t>Clint </a:t>
            </a:r>
            <a:r>
              <a:rPr lang="en-US" dirty="0">
                <a:solidFill>
                  <a:srgbClr val="000000"/>
                </a:solidFill>
              </a:rPr>
              <a:t>Powell, Powell Wireless </a:t>
            </a:r>
            <a:r>
              <a:rPr lang="en-US" dirty="0" err="1">
                <a:solidFill>
                  <a:srgbClr val="000000"/>
                </a:solidFill>
              </a:rPr>
              <a:t>Commsulting</a:t>
            </a:r>
            <a:r>
              <a:rPr lang="en-US" dirty="0">
                <a:solidFill>
                  <a:srgbClr val="000000"/>
                </a:solidFill>
              </a:rPr>
              <a:t>, </a:t>
            </a:r>
            <a:r>
              <a:rPr lang="en-US" dirty="0" smtClean="0">
                <a:solidFill>
                  <a:srgbClr val="000000"/>
                </a:solidFill>
              </a:rPr>
              <a:t>LLC</a:t>
            </a:r>
            <a:endParaRPr lang="en-US" dirty="0">
              <a:solidFill>
                <a:srgbClr val="000000"/>
              </a:solidFill>
            </a:endParaRPr>
          </a:p>
        </p:txBody>
      </p:sp>
      <p:sp>
        <p:nvSpPr>
          <p:cNvPr id="5" name="日付プレースホルダ 1"/>
          <p:cNvSpPr>
            <a:spLocks noGrp="1"/>
          </p:cNvSpPr>
          <p:nvPr>
            <p:ph type="dt" sz="half" idx="10"/>
          </p:nvPr>
        </p:nvSpPr>
        <p:spPr>
          <a:xfrm>
            <a:off x="685800" y="378281"/>
            <a:ext cx="1600200" cy="215444"/>
          </a:xfrm>
        </p:spPr>
        <p:txBody>
          <a:bodyPr/>
          <a:lstStyle/>
          <a:p>
            <a:r>
              <a:rPr lang="en-US" altLang="ja-JP" dirty="0" smtClean="0"/>
              <a:t>November 2013</a:t>
            </a:r>
            <a:endParaRPr lang="en-US" altLang="ja-JP" dirty="0"/>
          </a:p>
        </p:txBody>
      </p:sp>
      <p:sp>
        <p:nvSpPr>
          <p:cNvPr id="7" name="スライド番号プレースホルダ 3"/>
          <p:cNvSpPr>
            <a:spLocks noGrp="1"/>
          </p:cNvSpPr>
          <p:nvPr>
            <p:ph type="sldNum" sz="quarter" idx="12"/>
          </p:nvPr>
        </p:nvSpPr>
        <p:spPr>
          <a:xfrm>
            <a:off x="4344988" y="6475413"/>
            <a:ext cx="530225" cy="182562"/>
          </a:xfrm>
        </p:spPr>
        <p:txBody>
          <a:bodyPr/>
          <a:lstStyle/>
          <a:p>
            <a:r>
              <a:rPr lang="en-US" altLang="ja-JP" dirty="0"/>
              <a:t>Slide </a:t>
            </a:r>
            <a:fld id="{8447DFC6-53E1-497A-AACF-DCAA15DC4A13}" type="slidenum">
              <a:rPr lang="en-US" altLang="ja-JP"/>
              <a:pPr/>
              <a:t>57</a:t>
            </a:fld>
            <a:endParaRPr lang="en-US" altLang="ja-JP" dirty="0"/>
          </a:p>
        </p:txBody>
      </p:sp>
    </p:spTree>
    <p:extLst>
      <p:ext uri="{BB962C8B-B14F-4D97-AF65-F5344CB8AC3E}">
        <p14:creationId xmlns:p14="http://schemas.microsoft.com/office/powerpoint/2010/main" val="16471297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November 2013</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58</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a:t>
            </a:r>
            <a:r>
              <a:rPr lang="en-US" altLang="ja-JP" dirty="0" smtClean="0">
                <a:ea typeface="ＭＳ Ｐゴシック" pitchFamily="50" charset="-128"/>
              </a:rPr>
              <a:t>report</a:t>
            </a:r>
            <a:br>
              <a:rPr lang="en-US" altLang="ja-JP" dirty="0" smtClean="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sz="2400" dirty="0" smtClean="0">
                <a:ea typeface="ＭＳ Ｐゴシック" pitchFamily="50" charset="-128"/>
              </a:rPr>
              <a:t>Chair, </a:t>
            </a:r>
            <a:r>
              <a:rPr lang="en-US" altLang="ja-JP" sz="2400" dirty="0" err="1" smtClean="0">
                <a:ea typeface="ＭＳ Ｐゴシック" charset="-128"/>
              </a:rPr>
              <a:t>Shoichi</a:t>
            </a:r>
            <a:r>
              <a:rPr lang="en-US" altLang="ja-JP" sz="2400" dirty="0" smtClean="0">
                <a:ea typeface="ＭＳ Ｐゴシック" charset="-128"/>
              </a:rPr>
              <a:t> Kitazawa, ATR</a:t>
            </a:r>
            <a:r>
              <a:rPr lang="en-US" altLang="ja-JP" dirty="0" smtClean="0">
                <a:ea typeface="ＭＳ Ｐゴシック" charset="-128"/>
              </a:rPr>
              <a:t/>
            </a:r>
            <a:br>
              <a:rPr lang="en-US" altLang="ja-JP" dirty="0" smtClean="0">
                <a:ea typeface="ＭＳ Ｐゴシック"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Dallas, TX</a:t>
            </a:r>
            <a:br>
              <a:rPr lang="en-US" altLang="ja-JP" dirty="0" smtClean="0">
                <a:ea typeface="ＭＳ Ｐゴシック" pitchFamily="50" charset="-128"/>
              </a:rPr>
            </a:br>
            <a:r>
              <a:rPr lang="en-US" altLang="ja-JP" dirty="0" smtClean="0">
                <a:ea typeface="ＭＳ Ｐゴシック" pitchFamily="50" charset="-128"/>
              </a:rPr>
              <a:t>November 14, 2013</a:t>
            </a:r>
            <a:endParaRPr lang="ja-JP" altLang="ja-JP" dirty="0"/>
          </a:p>
        </p:txBody>
      </p:sp>
    </p:spTree>
    <p:extLst>
      <p:ext uri="{BB962C8B-B14F-4D97-AF65-F5344CB8AC3E}">
        <p14:creationId xmlns:p14="http://schemas.microsoft.com/office/powerpoint/2010/main" val="413189259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pPr>
              <a:buFont typeface="Arial" pitchFamily="34" charset="0"/>
              <a:buChar char="•"/>
            </a:pPr>
            <a:r>
              <a:rPr lang="en-GB" altLang="ja-JP" sz="2000" dirty="0" smtClean="0"/>
              <a:t>PAR and 5C creation				November 2013</a:t>
            </a:r>
          </a:p>
          <a:p>
            <a:pPr>
              <a:buFont typeface="Arial" pitchFamily="34" charset="0"/>
              <a:buChar char="•"/>
            </a:pPr>
            <a:r>
              <a:rPr lang="en-GB" altLang="ja-JP" sz="2000" dirty="0" smtClean="0"/>
              <a:t>PAR submission to WG			January 2014</a:t>
            </a:r>
          </a:p>
          <a:p>
            <a:pPr>
              <a:buFont typeface="Arial" pitchFamily="34" charset="0"/>
              <a:buChar char="•"/>
            </a:pPr>
            <a:r>
              <a:rPr lang="en-GB" altLang="ja-JP" sz="2000" dirty="0" smtClean="0"/>
              <a:t>PAR review and submission to NesCom	March 2014</a:t>
            </a:r>
          </a:p>
          <a:p>
            <a:endParaRPr kumimoji="1" lang="ja-JP" altLang="en-US" dirty="0"/>
          </a:p>
        </p:txBody>
      </p:sp>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59</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extLst>
      <p:ext uri="{BB962C8B-B14F-4D97-AF65-F5344CB8AC3E}">
        <p14:creationId xmlns:p14="http://schemas.microsoft.com/office/powerpoint/2010/main" val="2511478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2013</a:t>
            </a:r>
          </a:p>
        </p:txBody>
      </p:sp>
      <p:sp>
        <p:nvSpPr>
          <p:cNvPr id="7171" name="Footer Placeholder 6"/>
          <p:cNvSpPr>
            <a:spLocks noGrp="1"/>
          </p:cNvSpPr>
          <p:nvPr>
            <p:ph type="ftr" sz="quarter" idx="11"/>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Robert F. Heile, ZigBee Alliance</a:t>
            </a:r>
          </a:p>
        </p:txBody>
      </p:sp>
      <p:sp>
        <p:nvSpPr>
          <p:cNvPr id="7172" name="Slide Number Placeholder 7"/>
          <p:cNvSpPr>
            <a:spLocks noGrp="1"/>
          </p:cNvSpPr>
          <p:nvPr>
            <p:ph type="sldNum" sz="quarter" idx="12"/>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Slide </a:t>
            </a:r>
            <a:fld id="{F5C8E180-A714-4A72-A6ED-75D9939027E3}" type="slidenum">
              <a:rPr lang="en-US" sz="1200" smtClean="0"/>
              <a:pPr/>
              <a:t>6</a:t>
            </a:fld>
            <a:endParaRPr lang="en-US" sz="1200" smtClean="0"/>
          </a:p>
        </p:txBody>
      </p:sp>
      <p:sp>
        <p:nvSpPr>
          <p:cNvPr id="7173" name="Rectangle 2"/>
          <p:cNvSpPr>
            <a:spLocks noGrp="1" noChangeArrowheads="1"/>
          </p:cNvSpPr>
          <p:nvPr>
            <p:ph type="title"/>
          </p:nvPr>
        </p:nvSpPr>
        <p:spPr/>
        <p:txBody>
          <a:bodyPr/>
          <a:lstStyle/>
          <a:p>
            <a:r>
              <a:rPr lang="en-US" sz="3200" smtClean="0"/>
              <a:t>Dallas Session Objectives</a:t>
            </a:r>
            <a:br>
              <a:rPr lang="en-US" sz="3200" smtClean="0"/>
            </a:br>
            <a:r>
              <a:rPr lang="en-US" sz="3200" smtClean="0"/>
              <a:t>November 10-14, 2013</a:t>
            </a:r>
          </a:p>
        </p:txBody>
      </p:sp>
      <p:sp>
        <p:nvSpPr>
          <p:cNvPr id="7174" name="Rectangle 3"/>
          <p:cNvSpPr>
            <a:spLocks noGrp="1" noChangeArrowheads="1"/>
          </p:cNvSpPr>
          <p:nvPr>
            <p:ph type="body" sz="half" idx="1"/>
          </p:nvPr>
        </p:nvSpPr>
        <p:spPr/>
        <p:txBody>
          <a:bodyPr/>
          <a:lstStyle/>
          <a:p>
            <a:pPr marL="609600" indent="-609600" fontAlgn="b">
              <a:lnSpc>
                <a:spcPct val="80000"/>
              </a:lnSpc>
              <a:buFontTx/>
              <a:buAutoNum type="arabicPeriod"/>
            </a:pPr>
            <a:endParaRPr lang="en-US" sz="1600" b="1" smtClean="0">
              <a:cs typeface="Arial" charset="0"/>
            </a:endParaRPr>
          </a:p>
          <a:p>
            <a:pPr marL="609600" indent="-609600" fontAlgn="b">
              <a:lnSpc>
                <a:spcPct val="80000"/>
              </a:lnSpc>
              <a:buFontTx/>
              <a:buAutoNum type="arabicPeriod"/>
            </a:pPr>
            <a:endParaRPr lang="en-US" sz="1600" b="1" smtClean="0"/>
          </a:p>
          <a:p>
            <a:pPr marL="609600" indent="-609600" fontAlgn="b">
              <a:lnSpc>
                <a:spcPct val="80000"/>
              </a:lnSpc>
              <a:buFontTx/>
              <a:buNone/>
            </a:pPr>
            <a:endParaRPr lang="en-US" sz="1600" b="1" smtClean="0">
              <a:cs typeface="Arial" charset="0"/>
            </a:endParaRPr>
          </a:p>
        </p:txBody>
      </p:sp>
      <p:sp>
        <p:nvSpPr>
          <p:cNvPr id="7175"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990600" lvl="1" indent="-533400" fontAlgn="b">
              <a:spcBef>
                <a:spcPct val="20000"/>
              </a:spcBef>
              <a:buFontTx/>
              <a:buAutoNum type="arabicPeriod"/>
              <a:defRPr/>
            </a:pPr>
            <a:endParaRPr lang="en-US" sz="800" u="sng" dirty="0">
              <a:solidFill>
                <a:srgbClr val="000000"/>
              </a:solidFill>
              <a:latin typeface="Arial Rounded MT Bold" pitchFamily="34" charset="0"/>
              <a:cs typeface="Times New Roman" pitchFamily="18" charset="0"/>
            </a:endParaRPr>
          </a:p>
          <a:p>
            <a:pPr marL="609600" indent="-609600" fontAlgn="b">
              <a:spcBef>
                <a:spcPct val="20000"/>
              </a:spcBef>
              <a:defRPr/>
            </a:pPr>
            <a:r>
              <a:rPr lang="en-US" sz="2400" u="sng" dirty="0">
                <a:solidFill>
                  <a:srgbClr val="000000"/>
                </a:solidFill>
                <a:latin typeface="Arial Rounded MT Bold" pitchFamily="34" charset="0"/>
                <a:cs typeface="Times New Roman" pitchFamily="18" charset="0"/>
              </a:rPr>
              <a:t>100G Study Group (100 </a:t>
            </a:r>
            <a:r>
              <a:rPr lang="en-US" sz="2400" u="sng" dirty="0" err="1">
                <a:solidFill>
                  <a:srgbClr val="000000"/>
                </a:solidFill>
                <a:latin typeface="Arial Rounded MT Bold" pitchFamily="34" charset="0"/>
                <a:cs typeface="Times New Roman" pitchFamily="18" charset="0"/>
              </a:rPr>
              <a:t>Gbps</a:t>
            </a:r>
            <a:r>
              <a:rPr lang="en-US" sz="2400" u="sng" dirty="0">
                <a:solidFill>
                  <a:srgbClr val="000000"/>
                </a:solidFill>
                <a:latin typeface="Arial Rounded MT Bold" pitchFamily="34" charset="0"/>
                <a:cs typeface="Times New Roman" pitchFamily="18" charset="0"/>
              </a:rPr>
              <a:t> THz PHY for 15.3)</a:t>
            </a:r>
          </a:p>
          <a:p>
            <a:pPr marL="914400" lvl="1" indent="-457200" fontAlgn="b">
              <a:spcBef>
                <a:spcPct val="20000"/>
              </a:spcBef>
              <a:buFont typeface="+mj-lt"/>
              <a:buAutoNum type="arabicPeriod"/>
              <a:defRPr/>
            </a:pPr>
            <a:r>
              <a:rPr lang="en-US" sz="2400" dirty="0">
                <a:solidFill>
                  <a:srgbClr val="000000"/>
                </a:solidFill>
                <a:latin typeface="Arial Rounded MT Bold" pitchFamily="34" charset="0"/>
                <a:cs typeface="Arial" charset="0"/>
              </a:rPr>
              <a:t>Work on PAR and 5C</a:t>
            </a:r>
          </a:p>
          <a:p>
            <a:pPr marL="914400" lvl="1" indent="-457200" fontAlgn="b">
              <a:spcBef>
                <a:spcPct val="20000"/>
              </a:spcBef>
              <a:buFont typeface="+mj-lt"/>
              <a:buAutoNum type="arabicPeriod"/>
              <a:defRPr/>
            </a:pPr>
            <a:r>
              <a:rPr lang="en-US" sz="2400" dirty="0">
                <a:solidFill>
                  <a:srgbClr val="000000"/>
                </a:solidFill>
                <a:latin typeface="Arial Rounded MT Bold" pitchFamily="34" charset="0"/>
                <a:cs typeface="Arial" charset="0"/>
              </a:rPr>
              <a:t>Establish goals with 802.1</a:t>
            </a:r>
          </a:p>
          <a:p>
            <a:pPr marL="609600" indent="-609600" fontAlgn="b">
              <a:spcBef>
                <a:spcPct val="20000"/>
              </a:spcBef>
              <a:defRPr/>
            </a:pPr>
            <a:endParaRPr lang="en-US" sz="800" u="sng" dirty="0">
              <a:solidFill>
                <a:srgbClr val="000000"/>
              </a:solidFill>
              <a:latin typeface="Arial Rounded MT Bold" pitchFamily="34" charset="0"/>
              <a:cs typeface="Times New Roman" pitchFamily="18" charset="0"/>
            </a:endParaRPr>
          </a:p>
          <a:p>
            <a:pPr marL="609600" indent="-609600" fontAlgn="b">
              <a:spcBef>
                <a:spcPct val="20000"/>
              </a:spcBef>
              <a:defRPr/>
            </a:pPr>
            <a:r>
              <a:rPr lang="en-US" sz="2400" u="sng" dirty="0">
                <a:solidFill>
                  <a:srgbClr val="000000"/>
                </a:solidFill>
                <a:latin typeface="Arial Rounded MT Bold" pitchFamily="34" charset="0"/>
                <a:cs typeface="Times New Roman" pitchFamily="18" charset="0"/>
              </a:rPr>
              <a:t>THz Interest Group:</a:t>
            </a:r>
            <a:endParaRPr lang="en-US" sz="2400" dirty="0">
              <a:latin typeface="Arial Rounded MT Bold" pitchFamily="34" charset="0"/>
            </a:endParaRPr>
          </a:p>
          <a:p>
            <a:pPr marL="990600" lvl="1" indent="-533400" fontAlgn="b">
              <a:spcBef>
                <a:spcPct val="20000"/>
              </a:spcBef>
              <a:buFontTx/>
              <a:buAutoNum type="arabicPeriod"/>
              <a:defRPr/>
            </a:pPr>
            <a:r>
              <a:rPr lang="en-US" sz="2400" dirty="0">
                <a:solidFill>
                  <a:srgbClr val="000000"/>
                </a:solidFill>
                <a:latin typeface="Arial Rounded MT Bold" pitchFamily="34" charset="0"/>
                <a:cs typeface="Arial" charset="0"/>
              </a:rPr>
              <a:t>Hibernating for the moment</a:t>
            </a:r>
            <a:endParaRPr lang="en-US" sz="2400" dirty="0">
              <a:solidFill>
                <a:srgbClr val="000000"/>
              </a:solidFill>
              <a:latin typeface="Arial Rounded MT Bold" pitchFamily="34" charset="0"/>
              <a:cs typeface="Arial" charset="0"/>
            </a:endParaRPr>
          </a:p>
          <a:p>
            <a:pPr marL="990600" lvl="1" indent="-533400" fontAlgn="b">
              <a:spcBef>
                <a:spcPct val="20000"/>
              </a:spcBef>
              <a:buFontTx/>
              <a:buAutoNum type="arabicPeriod"/>
              <a:defRPr/>
            </a:pPr>
            <a:endParaRPr lang="en-US" sz="800" dirty="0">
              <a:latin typeface="Arial Rounded MT Bold" pitchFamily="34" charset="0"/>
              <a:cs typeface="Arial" charset="0"/>
            </a:endParaRPr>
          </a:p>
          <a:p>
            <a:pPr marL="609600" indent="-609600" fontAlgn="b">
              <a:spcBef>
                <a:spcPct val="20000"/>
              </a:spcBef>
              <a:defRPr/>
            </a:pPr>
            <a:r>
              <a:rPr lang="en-US" sz="2400" u="sng" dirty="0">
                <a:solidFill>
                  <a:srgbClr val="000000"/>
                </a:solidFill>
                <a:latin typeface="Arial Rounded MT Bold" pitchFamily="34" charset="0"/>
                <a:cs typeface="Times New Roman" pitchFamily="18" charset="0"/>
              </a:rPr>
              <a:t>Spectrum Resource Use (SRU) </a:t>
            </a:r>
            <a:r>
              <a:rPr lang="en-US" sz="2400" u="sng" dirty="0">
                <a:solidFill>
                  <a:srgbClr val="000000"/>
                </a:solidFill>
                <a:latin typeface="Arial Rounded MT Bold" pitchFamily="34" charset="0"/>
                <a:cs typeface="Times New Roman" pitchFamily="18" charset="0"/>
              </a:rPr>
              <a:t>Study </a:t>
            </a:r>
            <a:r>
              <a:rPr lang="en-US" sz="2400" u="sng" dirty="0">
                <a:solidFill>
                  <a:srgbClr val="000000"/>
                </a:solidFill>
                <a:latin typeface="Arial Rounded MT Bold" pitchFamily="34" charset="0"/>
                <a:cs typeface="Times New Roman" pitchFamily="18" charset="0"/>
              </a:rPr>
              <a:t>Group</a:t>
            </a:r>
            <a:r>
              <a:rPr lang="en-US" sz="2400" dirty="0">
                <a:solidFill>
                  <a:srgbClr val="000000"/>
                </a:solidFill>
                <a:latin typeface="Arial Rounded MT Bold" pitchFamily="34" charset="0"/>
                <a:cs typeface="Times New Roman" pitchFamily="18" charset="0"/>
              </a:rPr>
              <a:t>:</a:t>
            </a:r>
          </a:p>
          <a:p>
            <a:pPr marL="990600" lvl="1" indent="-533400" fontAlgn="b">
              <a:spcBef>
                <a:spcPct val="20000"/>
              </a:spcBef>
              <a:buFontTx/>
              <a:buAutoNum type="arabicPeriod"/>
              <a:defRPr/>
            </a:pPr>
            <a:r>
              <a:rPr lang="en-US" sz="2400" dirty="0">
                <a:solidFill>
                  <a:srgbClr val="000000"/>
                </a:solidFill>
                <a:latin typeface="Arial Rounded MT Bold" pitchFamily="34" charset="0"/>
                <a:cs typeface="Arial" charset="0"/>
              </a:rPr>
              <a:t>Work on PAR and 5C</a:t>
            </a:r>
            <a:endParaRPr lang="en-US" sz="2400" dirty="0">
              <a:solidFill>
                <a:srgbClr val="000000"/>
              </a:solidFill>
              <a:latin typeface="Arial Rounded MT Bold" pitchFamily="34" charset="0"/>
              <a:cs typeface="Arial" charset="0"/>
            </a:endParaRPr>
          </a:p>
          <a:p>
            <a:pPr marL="990600" lvl="1" indent="-533400" fontAlgn="b">
              <a:spcBef>
                <a:spcPct val="20000"/>
              </a:spcBef>
              <a:buFontTx/>
              <a:buAutoNum type="arabicPeriod"/>
              <a:defRPr/>
            </a:pPr>
            <a:r>
              <a:rPr lang="en-US" sz="2400" dirty="0">
                <a:solidFill>
                  <a:srgbClr val="000000"/>
                </a:solidFill>
                <a:latin typeface="Arial Rounded MT Bold" pitchFamily="34" charset="0"/>
                <a:cs typeface="Arial" charset="0"/>
              </a:rPr>
              <a:t>Hear </a:t>
            </a:r>
            <a:r>
              <a:rPr lang="en-US" sz="2400" dirty="0">
                <a:solidFill>
                  <a:srgbClr val="000000"/>
                </a:solidFill>
                <a:latin typeface="Arial Rounded MT Bold" pitchFamily="34" charset="0"/>
                <a:cs typeface="Arial" charset="0"/>
              </a:rPr>
              <a:t>Contributions</a:t>
            </a:r>
            <a:endParaRPr lang="en-US" sz="2400" dirty="0">
              <a:latin typeface="Arial Rounded MT Bold" pitchFamily="34" charset="0"/>
              <a:cs typeface="Arial" charset="0"/>
            </a:endParaRPr>
          </a:p>
          <a:p>
            <a:pPr marL="609600" indent="-609600" fontAlgn="b">
              <a:spcBef>
                <a:spcPct val="20000"/>
              </a:spcBef>
              <a:defRPr/>
            </a:pPr>
            <a:endParaRPr lang="en-US" sz="2400" dirty="0">
              <a:latin typeface="Arial Rounded MT Bold" pitchFamily="34" charset="0"/>
              <a:cs typeface="Arial"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ln/>
        </p:spPr>
        <p:txBody>
          <a:bodyPr>
            <a:normAutofit fontScale="85000" lnSpcReduction="20000"/>
          </a:bodyPr>
          <a:lstStyle/>
          <a:p>
            <a:r>
              <a:rPr lang="en-US" altLang="ja-JP" sz="2800" dirty="0" smtClean="0"/>
              <a:t>SG SRU meeting call to order</a:t>
            </a:r>
          </a:p>
          <a:p>
            <a:r>
              <a:rPr lang="en-US" altLang="ja-JP" sz="2800" dirty="0" smtClean="0"/>
              <a:t>Call for essential patents and policies &amp; procedures reminder </a:t>
            </a:r>
          </a:p>
          <a:p>
            <a:r>
              <a:rPr lang="en-US" altLang="ja-JP" sz="2800" dirty="0" smtClean="0"/>
              <a:t>Approve meeting minutes</a:t>
            </a:r>
          </a:p>
          <a:p>
            <a:r>
              <a:rPr lang="en-US" altLang="ja-JP" sz="2800" dirty="0" smtClean="0"/>
              <a:t>Presentations</a:t>
            </a:r>
          </a:p>
          <a:p>
            <a:r>
              <a:rPr lang="en-US" altLang="ja-JP" sz="2800" dirty="0" smtClean="0"/>
              <a:t>Discuss PAR, 5C and Timeline</a:t>
            </a:r>
          </a:p>
          <a:p>
            <a:r>
              <a:rPr lang="en-US" altLang="ja-JP" sz="2800" dirty="0" smtClean="0"/>
              <a:t>Creation of SRU HP</a:t>
            </a:r>
          </a:p>
          <a:p>
            <a:r>
              <a:rPr lang="en-US" altLang="ja-JP" sz="2800" dirty="0" smtClean="0"/>
              <a:t>SG SRU extension requests</a:t>
            </a:r>
          </a:p>
          <a:p>
            <a:r>
              <a:rPr lang="en-US" altLang="ja-JP" sz="2800" dirty="0" smtClean="0"/>
              <a:t>Plan for January meeting and schedule Telecon times</a:t>
            </a:r>
          </a:p>
          <a:p>
            <a:r>
              <a:rPr lang="en-US" altLang="ja-JP" sz="2800" dirty="0" smtClean="0">
                <a:ea typeface="ＭＳ Ｐゴシック" pitchFamily="50" charset="-128"/>
              </a:rPr>
              <a:t>Report on progress to WG</a:t>
            </a: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60</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November 2013</a:t>
            </a:r>
            <a:endParaRPr lang="en-US" altLang="ja-JP" dirty="0"/>
          </a:p>
        </p:txBody>
      </p:sp>
    </p:spTree>
    <p:extLst>
      <p:ext uri="{BB962C8B-B14F-4D97-AF65-F5344CB8AC3E}">
        <p14:creationId xmlns:p14="http://schemas.microsoft.com/office/powerpoint/2010/main" val="22758389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1772816"/>
            <a:ext cx="7772400" cy="4680520"/>
          </a:xfrm>
        </p:spPr>
        <p:txBody>
          <a:bodyPr>
            <a:normAutofit/>
          </a:bodyPr>
          <a:lstStyle/>
          <a:p>
            <a:pPr>
              <a:lnSpc>
                <a:spcPct val="80000"/>
              </a:lnSpc>
            </a:pPr>
            <a:r>
              <a:rPr lang="en-US" altLang="ja-JP" sz="2400" dirty="0" smtClean="0">
                <a:ea typeface="ＭＳ Ｐゴシック" pitchFamily="50" charset="-128"/>
              </a:rPr>
              <a:t>Meeting </a:t>
            </a:r>
            <a:r>
              <a:rPr lang="en-US" altLang="ko-KR" sz="2400" dirty="0" smtClean="0">
                <a:ea typeface="굴림" pitchFamily="34" charset="-127"/>
              </a:rPr>
              <a:t>was called to order 12 November at 13:30 and finished at 15:30.</a:t>
            </a:r>
          </a:p>
          <a:p>
            <a:pPr lvl="1">
              <a:lnSpc>
                <a:spcPct val="80000"/>
              </a:lnSpc>
            </a:pPr>
            <a:r>
              <a:rPr lang="en-US" altLang="ja-JP" sz="2000" dirty="0" smtClean="0">
                <a:ea typeface="ＭＳ Ｐゴシック" pitchFamily="50" charset="-128"/>
              </a:rPr>
              <a:t>22 Attendees</a:t>
            </a:r>
          </a:p>
          <a:p>
            <a:pPr lvl="1">
              <a:lnSpc>
                <a:spcPct val="80000"/>
              </a:lnSpc>
            </a:pPr>
            <a:r>
              <a:rPr lang="en-US" altLang="ja-JP" sz="2000" dirty="0" smtClean="0">
                <a:ea typeface="ＭＳ Ｐゴシック" pitchFamily="50" charset="-128"/>
              </a:rPr>
              <a:t>Approve meeting agenda (15-13-0617)</a:t>
            </a:r>
          </a:p>
          <a:p>
            <a:pPr lvl="1">
              <a:lnSpc>
                <a:spcPct val="80000"/>
              </a:lnSpc>
            </a:pPr>
            <a:r>
              <a:rPr lang="en-US" altLang="ja-JP" sz="2000" dirty="0" smtClean="0">
                <a:ea typeface="ＭＳ Ｐゴシック" pitchFamily="50" charset="-128"/>
              </a:rPr>
              <a:t>Approve meeting minutes </a:t>
            </a:r>
          </a:p>
          <a:p>
            <a:pPr lvl="2"/>
            <a:r>
              <a:rPr lang="en-US" altLang="ja-JP" sz="2000" dirty="0" smtClean="0"/>
              <a:t>SG SRU September 2013 Meeting Minutes(15-13-0603)</a:t>
            </a:r>
          </a:p>
          <a:p>
            <a:pPr lvl="2"/>
            <a:r>
              <a:rPr lang="en-US" altLang="ja-JP" sz="2000" dirty="0" smtClean="0"/>
              <a:t>SG SRU Teleconference Minutes for October 2013(15-13-0614)</a:t>
            </a:r>
          </a:p>
          <a:p>
            <a:pPr lvl="1">
              <a:lnSpc>
                <a:spcPct val="80000"/>
              </a:lnSpc>
            </a:pPr>
            <a:r>
              <a:rPr lang="en-US" altLang="ja-JP" sz="2000" dirty="0" smtClean="0">
                <a:ea typeface="ＭＳ Ｐゴシック" pitchFamily="50" charset="-128"/>
              </a:rPr>
              <a:t>Heard presentation.</a:t>
            </a:r>
          </a:p>
          <a:p>
            <a:pPr lvl="2"/>
            <a:r>
              <a:rPr lang="en-US" altLang="ja-JP" sz="2000" dirty="0" smtClean="0"/>
              <a:t>Wireless coexistence for industrial automation(15-13-655) by Ludwig Winkel </a:t>
            </a: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61</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November 2013</a:t>
            </a:r>
            <a:endParaRPr lang="en-US" altLang="ja-JP" dirty="0"/>
          </a:p>
        </p:txBody>
      </p:sp>
    </p:spTree>
    <p:extLst>
      <p:ext uri="{BB962C8B-B14F-4D97-AF65-F5344CB8AC3E}">
        <p14:creationId xmlns:p14="http://schemas.microsoft.com/office/powerpoint/2010/main" val="11655842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628800"/>
            <a:ext cx="7772400" cy="4752528"/>
          </a:xfrm>
        </p:spPr>
        <p:txBody>
          <a:bodyPr>
            <a:noAutofit/>
          </a:bodyPr>
          <a:lstStyle/>
          <a:p>
            <a:pPr>
              <a:lnSpc>
                <a:spcPct val="80000"/>
              </a:lnSpc>
            </a:pPr>
            <a:r>
              <a:rPr lang="en-US" altLang="ja-JP" sz="2000" dirty="0" smtClean="0">
                <a:ea typeface="ＭＳ Ｐゴシック" pitchFamily="50" charset="-128"/>
              </a:rPr>
              <a:t>Meeting </a:t>
            </a:r>
            <a:r>
              <a:rPr lang="en-US" altLang="ko-KR" sz="2000" dirty="0" smtClean="0">
                <a:ea typeface="굴림" pitchFamily="34" charset="-127"/>
              </a:rPr>
              <a:t>was called to order 14 November at 8:10 and finished at 10:00.</a:t>
            </a:r>
          </a:p>
          <a:p>
            <a:pPr lvl="1">
              <a:lnSpc>
                <a:spcPct val="80000"/>
              </a:lnSpc>
            </a:pPr>
            <a:r>
              <a:rPr lang="en-US" altLang="ja-JP" sz="1800" dirty="0" smtClean="0">
                <a:ea typeface="ＭＳ Ｐゴシック" pitchFamily="50" charset="-128"/>
              </a:rPr>
              <a:t>10 Attendees</a:t>
            </a:r>
          </a:p>
          <a:p>
            <a:pPr lvl="1">
              <a:lnSpc>
                <a:spcPct val="80000"/>
              </a:lnSpc>
            </a:pPr>
            <a:r>
              <a:rPr lang="en-US" altLang="ja-JP" sz="1800" dirty="0" smtClean="0"/>
              <a:t>Heard two presentations</a:t>
            </a:r>
          </a:p>
          <a:p>
            <a:pPr lvl="2">
              <a:lnSpc>
                <a:spcPct val="80000"/>
              </a:lnSpc>
            </a:pPr>
            <a:r>
              <a:rPr lang="en-US" altLang="ja-JP" sz="1600" dirty="0" smtClean="0"/>
              <a:t>Additional usecase of temporal industrial network deployment (15-13-654) by Shusaku Shimada</a:t>
            </a:r>
          </a:p>
          <a:p>
            <a:pPr lvl="2">
              <a:lnSpc>
                <a:spcPct val="80000"/>
              </a:lnSpc>
            </a:pPr>
            <a:r>
              <a:rPr lang="en-US" altLang="ja-JP" sz="1600" dirty="0" smtClean="0"/>
              <a:t>Simulation Methodology for SRU(15-13-660) by Takashi Yamamoto</a:t>
            </a:r>
          </a:p>
          <a:p>
            <a:pPr lvl="1">
              <a:lnSpc>
                <a:spcPct val="80000"/>
              </a:lnSpc>
            </a:pPr>
            <a:r>
              <a:rPr lang="en-US" altLang="ja-JP" sz="1800" dirty="0" smtClean="0"/>
              <a:t>Review working 5C document</a:t>
            </a:r>
          </a:p>
          <a:p>
            <a:pPr lvl="2"/>
            <a:r>
              <a:rPr lang="en-US" altLang="ja-JP" sz="1600" dirty="0" smtClean="0"/>
              <a:t>SRU Working draft 5C(15-13-616) by </a:t>
            </a:r>
            <a:r>
              <a:rPr lang="en-US" altLang="ja-JP" sz="1600" dirty="0" err="1" smtClean="0"/>
              <a:t>Masa</a:t>
            </a:r>
            <a:r>
              <a:rPr lang="en-US" altLang="ja-JP" sz="1600" dirty="0" smtClean="0"/>
              <a:t> </a:t>
            </a:r>
            <a:r>
              <a:rPr lang="en-US" altLang="ja-JP" sz="1600" dirty="0" err="1" smtClean="0"/>
              <a:t>Ariyoshi</a:t>
            </a:r>
            <a:endParaRPr lang="en-US" altLang="ja-JP" sz="1600" dirty="0" smtClean="0"/>
          </a:p>
          <a:p>
            <a:pPr lvl="2"/>
            <a:r>
              <a:rPr lang="en-US" altLang="ja-JP" sz="1600" dirty="0" smtClean="0"/>
              <a:t>Update proposal on the draft 5C(15-13-638) by </a:t>
            </a:r>
            <a:r>
              <a:rPr lang="en-US" altLang="ja-JP" sz="1600" dirty="0" err="1" smtClean="0"/>
              <a:t>Masa</a:t>
            </a:r>
            <a:r>
              <a:rPr lang="en-US" altLang="ja-JP" sz="1600" dirty="0" smtClean="0"/>
              <a:t> </a:t>
            </a:r>
            <a:r>
              <a:rPr lang="en-US" altLang="ja-JP" sz="1600" dirty="0" err="1" smtClean="0"/>
              <a:t>Ariyoshi</a:t>
            </a:r>
            <a:endParaRPr lang="en-US" altLang="ja-JP" dirty="0" smtClean="0">
              <a:ea typeface="ＭＳ Ｐゴシック" pitchFamily="50" charset="-128"/>
            </a:endParaRPr>
          </a:p>
          <a:p>
            <a:pPr>
              <a:lnSpc>
                <a:spcPct val="80000"/>
              </a:lnSpc>
            </a:pPr>
            <a:r>
              <a:rPr lang="en-US" altLang="ja-JP" sz="2000" dirty="0" smtClean="0">
                <a:ea typeface="ＭＳ Ｐゴシック" pitchFamily="50" charset="-128"/>
              </a:rPr>
              <a:t>Meeting </a:t>
            </a:r>
            <a:r>
              <a:rPr lang="en-US" altLang="ko-KR" sz="2000" dirty="0" smtClean="0">
                <a:ea typeface="굴림" pitchFamily="34" charset="-127"/>
              </a:rPr>
              <a:t>was called to order 14 November at 10:30 and finished at 12:10.</a:t>
            </a:r>
          </a:p>
          <a:p>
            <a:pPr lvl="1">
              <a:lnSpc>
                <a:spcPct val="80000"/>
              </a:lnSpc>
            </a:pPr>
            <a:r>
              <a:rPr lang="en-US" altLang="ja-JP" sz="1800" dirty="0" smtClean="0">
                <a:ea typeface="ＭＳ Ｐゴシック" pitchFamily="50" charset="-128"/>
              </a:rPr>
              <a:t>10 Attendees</a:t>
            </a:r>
          </a:p>
          <a:p>
            <a:pPr lvl="1">
              <a:lnSpc>
                <a:spcPct val="80000"/>
              </a:lnSpc>
            </a:pPr>
            <a:r>
              <a:rPr lang="en-US" altLang="ja-JP" sz="1800" dirty="0" smtClean="0"/>
              <a:t>Developed working PAR document</a:t>
            </a:r>
          </a:p>
          <a:p>
            <a:pPr lvl="2">
              <a:lnSpc>
                <a:spcPct val="80000"/>
              </a:lnSpc>
            </a:pPr>
            <a:r>
              <a:rPr lang="en-US" altLang="ja-JP" sz="1600" dirty="0" smtClean="0"/>
              <a:t>SRU Working draft PAR(15-13-615) by Shoichi Kitazawa</a:t>
            </a:r>
          </a:p>
          <a:p>
            <a:pPr lvl="1"/>
            <a:r>
              <a:rPr lang="en-US" altLang="ja-JP" sz="1800" dirty="0" smtClean="0">
                <a:ea typeface="ＭＳ Ｐゴシック" pitchFamily="50" charset="-128"/>
              </a:rPr>
              <a:t>Teleconference schedule </a:t>
            </a:r>
          </a:p>
        </p:txBody>
      </p:sp>
      <p:sp>
        <p:nvSpPr>
          <p:cNvPr id="3" name="タイトル 2"/>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62</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extLst>
      <p:ext uri="{BB962C8B-B14F-4D97-AF65-F5344CB8AC3E}">
        <p14:creationId xmlns:p14="http://schemas.microsoft.com/office/powerpoint/2010/main" val="15510881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a:lnSpc>
                <a:spcPct val="80000"/>
              </a:lnSpc>
            </a:pPr>
            <a:r>
              <a:rPr lang="en-US" altLang="ja-JP" sz="2800" dirty="0" smtClean="0"/>
              <a:t>2</a:t>
            </a:r>
            <a:r>
              <a:rPr lang="en-US" altLang="ja-JP" sz="2800" baseline="30000" dirty="0" smtClean="0"/>
              <a:t>nd</a:t>
            </a:r>
            <a:r>
              <a:rPr lang="en-US" altLang="ja-JP" sz="2800" dirty="0" smtClean="0"/>
              <a:t> Dec. 		2:00ET, 7:00UTC, 16:00JST</a:t>
            </a:r>
          </a:p>
          <a:p>
            <a:pPr>
              <a:lnSpc>
                <a:spcPct val="80000"/>
              </a:lnSpc>
            </a:pPr>
            <a:r>
              <a:rPr lang="en-US" altLang="ja-JP" sz="2800" dirty="0" smtClean="0"/>
              <a:t>18</a:t>
            </a:r>
            <a:r>
              <a:rPr lang="en-US" altLang="ja-JP" sz="2800" baseline="30000" dirty="0" smtClean="0"/>
              <a:t>th</a:t>
            </a:r>
            <a:r>
              <a:rPr lang="en-US" altLang="ja-JP" sz="2800" dirty="0" smtClean="0"/>
              <a:t> Dec.		2:00ET, 7:00UTC, 16:00JST</a:t>
            </a:r>
          </a:p>
          <a:p>
            <a:pPr>
              <a:lnSpc>
                <a:spcPct val="80000"/>
              </a:lnSpc>
            </a:pPr>
            <a:r>
              <a:rPr lang="en-US" altLang="ja-JP" sz="2800" dirty="0" smtClean="0"/>
              <a:t>9</a:t>
            </a:r>
            <a:r>
              <a:rPr lang="en-US" altLang="ja-JP" sz="2800" baseline="30000" dirty="0" smtClean="0"/>
              <a:t>th</a:t>
            </a:r>
            <a:r>
              <a:rPr lang="en-US" altLang="ja-JP" sz="2800" dirty="0" smtClean="0"/>
              <a:t> Jan.		2:00ET, 7:00UTC, 16:00JST</a:t>
            </a:r>
          </a:p>
          <a:p>
            <a:pPr>
              <a:lnSpc>
                <a:spcPct val="80000"/>
              </a:lnSpc>
            </a:pPr>
            <a:endParaRPr lang="en-US" altLang="ja-JP" sz="2800" dirty="0" smtClean="0"/>
          </a:p>
          <a:p>
            <a:pPr>
              <a:lnSpc>
                <a:spcPct val="80000"/>
              </a:lnSpc>
            </a:pPr>
            <a:r>
              <a:rPr lang="en-US" altLang="ja-JP" sz="2800" dirty="0" smtClean="0"/>
              <a:t>The chair will prepare GoToMeeting. More detail will be notify via SRU reflector.</a:t>
            </a:r>
          </a:p>
          <a:p>
            <a:pPr>
              <a:lnSpc>
                <a:spcPct val="80000"/>
              </a:lnSpc>
            </a:pPr>
            <a:endParaRPr lang="en-US" altLang="ja-JP" sz="2800" dirty="0" smtClean="0"/>
          </a:p>
        </p:txBody>
      </p:sp>
      <p:sp>
        <p:nvSpPr>
          <p:cNvPr id="3" name="タイトル 2"/>
          <p:cNvSpPr>
            <a:spLocks noGrp="1"/>
          </p:cNvSpPr>
          <p:nvPr>
            <p:ph type="title"/>
          </p:nvPr>
        </p:nvSpPr>
        <p:spPr/>
        <p:txBody>
          <a:bodyPr/>
          <a:lstStyle/>
          <a:p>
            <a:r>
              <a:rPr lang="en-US" altLang="ja-JP" dirty="0" smtClean="0">
                <a:ea typeface="ＭＳ Ｐゴシック" pitchFamily="50" charset="-128"/>
              </a:rPr>
              <a:t>Teleconference Schedule</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63</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extLst>
      <p:ext uri="{BB962C8B-B14F-4D97-AF65-F5344CB8AC3E}">
        <p14:creationId xmlns:p14="http://schemas.microsoft.com/office/powerpoint/2010/main" val="312895707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3 meeting slot.</a:t>
            </a:r>
          </a:p>
          <a:p>
            <a:pPr lvl="1"/>
            <a:r>
              <a:rPr lang="en-US" altLang="ja-JP" sz="2400" dirty="0" smtClean="0"/>
              <a:t>Hearing presentations.</a:t>
            </a:r>
          </a:p>
          <a:p>
            <a:pPr lvl="1"/>
            <a:r>
              <a:rPr lang="en-US" altLang="ja-JP" sz="2400" dirty="0" smtClean="0"/>
              <a:t>Finalizing the PAR and 5C document and submit to WG.</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Plans for January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64</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November 2013</a:t>
            </a:r>
            <a:endParaRPr lang="en-US" altLang="ja-JP" dirty="0"/>
          </a:p>
        </p:txBody>
      </p:sp>
    </p:spTree>
    <p:extLst>
      <p:ext uri="{BB962C8B-B14F-4D97-AF65-F5344CB8AC3E}">
        <p14:creationId xmlns:p14="http://schemas.microsoft.com/office/powerpoint/2010/main" val="385207475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0" indent="0">
              <a:buNone/>
            </a:pPr>
            <a:r>
              <a:rPr lang="en-US" altLang="ja-JP" sz="2800" dirty="0" smtClean="0"/>
              <a:t>Motion: </a:t>
            </a:r>
            <a:r>
              <a:rPr lang="en-US" altLang="ja-JP" sz="2800" i="1" dirty="0" smtClean="0"/>
              <a:t>that the 802.15 Working Group seeks approval from the 802 EC to extend the study group in 802.15 to develop the PAR and 5c documents for SRU</a:t>
            </a:r>
          </a:p>
          <a:p>
            <a:pPr>
              <a:buNone/>
            </a:pPr>
            <a:endParaRPr lang="en-US" altLang="ja-JP" sz="2800" dirty="0" smtClean="0"/>
          </a:p>
          <a:p>
            <a:pPr>
              <a:buNone/>
            </a:pPr>
            <a:r>
              <a:rPr lang="en-US" altLang="ja-JP" sz="2800" dirty="0" smtClean="0"/>
              <a:t>Moved by  </a:t>
            </a:r>
            <a:r>
              <a:rPr lang="ja-JP" altLang="en-US" sz="2800" dirty="0" smtClean="0"/>
              <a:t>　　　　　</a:t>
            </a:r>
            <a:r>
              <a:rPr lang="en-US" altLang="ja-JP" sz="2800" dirty="0" smtClean="0"/>
              <a:t>seconded by </a:t>
            </a:r>
          </a:p>
          <a:p>
            <a:endParaRPr kumimoji="1" lang="ja-JP" altLang="en-US" sz="2800" dirty="0"/>
          </a:p>
        </p:txBody>
      </p:sp>
      <p:sp>
        <p:nvSpPr>
          <p:cNvPr id="3" name="タイトル 2"/>
          <p:cNvSpPr>
            <a:spLocks noGrp="1"/>
          </p:cNvSpPr>
          <p:nvPr>
            <p:ph type="title"/>
          </p:nvPr>
        </p:nvSpPr>
        <p:spPr/>
        <p:txBody>
          <a:bodyPr/>
          <a:lstStyle/>
          <a:p>
            <a:r>
              <a:rPr lang="de-DE" altLang="ja-JP" dirty="0" smtClean="0"/>
              <a:t>Motion to extend the SG SRU</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65</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November 2013</a:t>
            </a:r>
            <a:endParaRPr lang="en-US" altLang="ja-JP" dirty="0"/>
          </a:p>
        </p:txBody>
      </p:sp>
    </p:spTree>
    <p:extLst>
      <p:ext uri="{BB962C8B-B14F-4D97-AF65-F5344CB8AC3E}">
        <p14:creationId xmlns:p14="http://schemas.microsoft.com/office/powerpoint/2010/main" val="105040021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November 2013</a:t>
            </a:r>
            <a:endParaRPr lang="en-US" altLang="ja-JP" dirty="0"/>
          </a:p>
        </p:txBody>
      </p:sp>
      <p:sp>
        <p:nvSpPr>
          <p:cNvPr id="5" name="フッター プレースホルダー 4"/>
          <p:cNvSpPr>
            <a:spLocks noGrp="1"/>
          </p:cNvSpPr>
          <p:nvPr>
            <p:ph type="ftr" sz="quarter" idx="11"/>
          </p:nvPr>
        </p:nvSpPr>
        <p:spPr>
          <a:xfrm>
            <a:off x="5484168" y="6475413"/>
            <a:ext cx="3124200" cy="369332"/>
          </a:xfrm>
        </p:spPr>
        <p:txBody>
          <a:bodyPr/>
          <a:lstStyle/>
          <a:p>
            <a:r>
              <a:rPr lang="en-US" dirty="0"/>
              <a:t>Thomas </a:t>
            </a:r>
            <a:r>
              <a:rPr lang="en-US" dirty="0" err="1"/>
              <a:t>Kürner</a:t>
            </a:r>
            <a:r>
              <a:rPr lang="en-US" dirty="0"/>
              <a:t>, TU </a:t>
            </a:r>
            <a:r>
              <a:rPr lang="en-US" dirty="0" err="1"/>
              <a:t>Braunschweig</a:t>
            </a:r>
            <a:endParaRPr lang="en-US" dirty="0"/>
          </a:p>
          <a:p>
            <a:r>
              <a:rPr lang="en-US" altLang="ja-JP" dirty="0" smtClean="0"/>
              <a:t>)</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66</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smtClean="0">
                <a:ea typeface="ＭＳ Ｐゴシック" pitchFamily="50" charset="-128"/>
              </a:rPr>
              <a:t>100G</a:t>
            </a:r>
            <a:r>
              <a:rPr lang="en-US" altLang="ja-JP" b="1" dirty="0" smtClean="0">
                <a:ea typeface="ＭＳ Ｐゴシック" pitchFamily="50" charset="-128"/>
              </a:rPr>
              <a:t>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a:t>
            </a:r>
            <a:r>
              <a:rPr lang="en-US" altLang="ja-JP" dirty="0" smtClean="0">
                <a:ea typeface="ＭＳ Ｐゴシック" pitchFamily="50" charset="-128"/>
              </a:rPr>
              <a:t>report</a:t>
            </a:r>
            <a:br>
              <a:rPr lang="en-US" altLang="ja-JP" dirty="0" smtClean="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sz="2400" dirty="0" smtClean="0">
                <a:ea typeface="ＭＳ Ｐゴシック" pitchFamily="50" charset="-128"/>
              </a:rPr>
              <a:t>Chair, </a:t>
            </a:r>
            <a:r>
              <a:rPr lang="en-US" sz="2400" dirty="0" smtClean="0"/>
              <a:t>Thomas </a:t>
            </a:r>
            <a:r>
              <a:rPr lang="en-US" sz="2400" dirty="0" err="1" smtClean="0"/>
              <a:t>Kürner</a:t>
            </a:r>
            <a:r>
              <a:rPr lang="en-US" sz="2400" dirty="0" smtClean="0"/>
              <a:t>, TU </a:t>
            </a:r>
            <a:r>
              <a:rPr lang="en-US" sz="2400" dirty="0" err="1" smtClean="0"/>
              <a:t>Braunschweig</a:t>
            </a:r>
            <a:r>
              <a:rPr lang="en-US" sz="2400" dirty="0" smtClean="0"/>
              <a:t/>
            </a:r>
            <a:br>
              <a:rPr lang="en-US" sz="2400" dirty="0" smtClean="0"/>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Dallas, TX</a:t>
            </a:r>
            <a:br>
              <a:rPr lang="en-US" altLang="ja-JP" dirty="0" smtClean="0">
                <a:ea typeface="ＭＳ Ｐゴシック" pitchFamily="50" charset="-128"/>
              </a:rPr>
            </a:br>
            <a:r>
              <a:rPr lang="en-US" altLang="ja-JP" dirty="0" smtClean="0">
                <a:ea typeface="ＭＳ Ｐゴシック" pitchFamily="50" charset="-128"/>
              </a:rPr>
              <a:t>November 14, 2013</a:t>
            </a:r>
            <a:endParaRPr lang="ja-JP" altLang="ja-JP" dirty="0"/>
          </a:p>
        </p:txBody>
      </p:sp>
    </p:spTree>
    <p:extLst>
      <p:ext uri="{BB962C8B-B14F-4D97-AF65-F5344CB8AC3E}">
        <p14:creationId xmlns:p14="http://schemas.microsoft.com/office/powerpoint/2010/main" val="23851434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umsplatzhalter 3"/>
          <p:cNvSpPr>
            <a:spLocks noGrp="1"/>
          </p:cNvSpPr>
          <p:nvPr>
            <p:ph type="dt" sz="quarter" idx="10"/>
          </p:nvPr>
        </p:nvSpPr>
        <p:spPr>
          <a:noFill/>
        </p:spPr>
        <p:txBody>
          <a:bodyPr/>
          <a:lstStyle/>
          <a:p>
            <a:r>
              <a:rPr lang="en-US" dirty="0" smtClean="0"/>
              <a:t>November 2013</a:t>
            </a:r>
          </a:p>
        </p:txBody>
      </p:sp>
      <p:sp>
        <p:nvSpPr>
          <p:cNvPr id="13315" name="Foliennummernplatzhalter 5"/>
          <p:cNvSpPr>
            <a:spLocks noGrp="1"/>
          </p:cNvSpPr>
          <p:nvPr>
            <p:ph type="sldNum" sz="quarter" idx="12"/>
          </p:nvPr>
        </p:nvSpPr>
        <p:spPr>
          <a:noFill/>
        </p:spPr>
        <p:txBody>
          <a:bodyPr/>
          <a:lstStyle/>
          <a:p>
            <a:r>
              <a:rPr lang="en-US" smtClean="0"/>
              <a:t>Slide </a:t>
            </a:r>
            <a:fld id="{0A94E8BB-86A0-4C5E-AE22-42A6B8932ED2}" type="slidenum">
              <a:rPr lang="en-US" smtClean="0"/>
              <a:pPr/>
              <a:t>67</a:t>
            </a:fld>
            <a:endParaRPr lang="en-US" smtClean="0"/>
          </a:p>
        </p:txBody>
      </p:sp>
      <p:sp>
        <p:nvSpPr>
          <p:cNvPr id="13316" name="Fußzeilenplatzhalter 2"/>
          <p:cNvSpPr>
            <a:spLocks noGrp="1"/>
          </p:cNvSpPr>
          <p:nvPr>
            <p:ph type="ftr" sz="quarter" idx="11"/>
          </p:nvPr>
        </p:nvSpPr>
        <p:spPr>
          <a:noFill/>
        </p:spPr>
        <p:txBody>
          <a:bodyPr/>
          <a:lstStyle/>
          <a:p>
            <a:r>
              <a:rPr lang="en-US" dirty="0" smtClean="0"/>
              <a:t>Thomas </a:t>
            </a:r>
            <a:r>
              <a:rPr lang="en-US" dirty="0" err="1" smtClean="0"/>
              <a:t>Kürner</a:t>
            </a:r>
            <a:r>
              <a:rPr lang="en-US" dirty="0" smtClean="0"/>
              <a:t>, TU </a:t>
            </a:r>
            <a:r>
              <a:rPr lang="en-US" dirty="0" err="1" smtClean="0"/>
              <a:t>Braunschweig</a:t>
            </a:r>
            <a:endParaRPr lang="en-US" dirty="0" smtClean="0"/>
          </a:p>
        </p:txBody>
      </p:sp>
      <p:sp>
        <p:nvSpPr>
          <p:cNvPr id="13317"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smtClean="0">
                <a:solidFill>
                  <a:srgbClr val="FF3300"/>
                </a:solidFill>
              </a:rPr>
              <a:t>Closing </a:t>
            </a:r>
            <a:r>
              <a:rPr lang="en-US" sz="2400" dirty="0">
                <a:solidFill>
                  <a:srgbClr val="FF3300"/>
                </a:solidFill>
              </a:rPr>
              <a:t>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(1/3)</a:t>
            </a:r>
            <a:endParaRPr lang="en-US" sz="2400" dirty="0">
              <a:solidFill>
                <a:srgbClr val="FF3300"/>
              </a:solidFill>
            </a:endParaRPr>
          </a:p>
        </p:txBody>
      </p:sp>
      <p:sp>
        <p:nvSpPr>
          <p:cNvPr id="13318" name="Text Box 6"/>
          <p:cNvSpPr txBox="1">
            <a:spLocks noChangeArrowheads="1"/>
          </p:cNvSpPr>
          <p:nvPr/>
        </p:nvSpPr>
        <p:spPr bwMode="auto">
          <a:xfrm>
            <a:off x="685800" y="1295400"/>
            <a:ext cx="7848600" cy="4278094"/>
          </a:xfrm>
          <a:prstGeom prst="rect">
            <a:avLst/>
          </a:prstGeom>
          <a:noFill/>
          <a:ln w="9525">
            <a:noFill/>
            <a:miter lim="800000"/>
            <a:headEnd/>
            <a:tailEnd/>
          </a:ln>
        </p:spPr>
        <p:txBody>
          <a:bodyPr>
            <a:spAutoFit/>
          </a:bodyPr>
          <a:lstStyle/>
          <a:p>
            <a:pPr marL="269875" indent="-269875">
              <a:buFont typeface="Arial" pitchFamily="34" charset="0"/>
              <a:buChar char="•"/>
            </a:pPr>
            <a:r>
              <a:rPr lang="en-US" altLang="ko-KR" sz="1800" dirty="0" smtClean="0">
                <a:ea typeface="굴림" charset="-127"/>
              </a:rPr>
              <a:t>Meeting </a:t>
            </a:r>
            <a:r>
              <a:rPr lang="en-US" altLang="ko-KR" sz="1800" dirty="0">
                <a:ea typeface="굴림" charset="-127"/>
              </a:rPr>
              <a:t>was called to order at </a:t>
            </a:r>
            <a:r>
              <a:rPr lang="en-US" altLang="ko-KR" sz="1800" dirty="0" smtClean="0">
                <a:ea typeface="굴림" charset="-127"/>
              </a:rPr>
              <a:t>8.00 am </a:t>
            </a:r>
            <a:r>
              <a:rPr lang="en-US" altLang="ko-KR" sz="1800" dirty="0">
                <a:ea typeface="굴림" charset="-127"/>
              </a:rPr>
              <a:t>on </a:t>
            </a:r>
            <a:r>
              <a:rPr lang="en-US" altLang="ko-KR" sz="1800" dirty="0" smtClean="0">
                <a:ea typeface="굴림" charset="-127"/>
              </a:rPr>
              <a:t>November 11 and </a:t>
            </a:r>
            <a:r>
              <a:rPr lang="en-US" altLang="ko-KR" sz="1800" dirty="0">
                <a:ea typeface="굴림" charset="-127"/>
              </a:rPr>
              <a:t>finished </a:t>
            </a:r>
            <a:r>
              <a:rPr lang="en-US" altLang="ko-KR" sz="1800" dirty="0" smtClean="0">
                <a:ea typeface="굴림" charset="-127"/>
              </a:rPr>
              <a:t>at November 11 at 7.45 am.</a:t>
            </a:r>
          </a:p>
          <a:p>
            <a:pPr marL="727075" lvl="1" indent="-269875">
              <a:buFont typeface="Arial" pitchFamily="34" charset="0"/>
              <a:buChar char="•"/>
            </a:pPr>
            <a:r>
              <a:rPr lang="en-US" altLang="ko-KR" sz="1800" dirty="0" smtClean="0">
                <a:ea typeface="굴림" charset="-127"/>
              </a:rPr>
              <a:t> Number of meetings: 3 (plus a joint meeting with 802.1/802.15 TG10)</a:t>
            </a:r>
            <a:endParaRPr lang="en-US" altLang="ko-KR" sz="1800" dirty="0">
              <a:ea typeface="굴림" charset="-127"/>
            </a:endParaRPr>
          </a:p>
          <a:p>
            <a:pPr marL="727075" lvl="1" indent="-269875">
              <a:buFont typeface="Arial" pitchFamily="34" charset="0"/>
              <a:buChar char="•"/>
            </a:pPr>
            <a:r>
              <a:rPr lang="en-US" altLang="ko-KR" sz="1800" dirty="0">
                <a:ea typeface="굴림" charset="-127"/>
              </a:rPr>
              <a:t> </a:t>
            </a:r>
            <a:r>
              <a:rPr lang="en-US" altLang="ko-KR" sz="1800" dirty="0" smtClean="0">
                <a:ea typeface="굴림" charset="-127"/>
              </a:rPr>
              <a:t>Total number </a:t>
            </a:r>
            <a:r>
              <a:rPr lang="en-US" altLang="ko-KR" sz="1800" dirty="0">
                <a:ea typeface="굴림" charset="-127"/>
              </a:rPr>
              <a:t>of </a:t>
            </a:r>
            <a:r>
              <a:rPr lang="en-US" altLang="ko-KR" sz="1800" dirty="0" smtClean="0">
                <a:ea typeface="굴림" charset="-127"/>
              </a:rPr>
              <a:t>attendees :26</a:t>
            </a:r>
            <a:endParaRPr lang="en-US" altLang="ko-KR" sz="600" dirty="0">
              <a:ea typeface="굴림" charset="-127"/>
            </a:endParaRPr>
          </a:p>
          <a:p>
            <a:pPr marL="727075" lvl="1" indent="-269875">
              <a:buFont typeface="Arial" pitchFamily="34" charset="0"/>
              <a:buChar char="•"/>
            </a:pPr>
            <a:r>
              <a:rPr lang="en-US" altLang="ko-KR" sz="1800" dirty="0" smtClean="0">
                <a:ea typeface="굴림" charset="-127"/>
              </a:rPr>
              <a:t> Total number of contributions: 7</a:t>
            </a:r>
          </a:p>
          <a:p>
            <a:r>
              <a:rPr lang="en-US" altLang="ko-KR" sz="1800" dirty="0" smtClean="0">
                <a:ea typeface="굴림" charset="-127"/>
              </a:rPr>
              <a:t> </a:t>
            </a:r>
          </a:p>
          <a:p>
            <a:pPr>
              <a:buFont typeface="Arial" pitchFamily="34" charset="0"/>
              <a:buChar char="•"/>
            </a:pPr>
            <a:r>
              <a:rPr lang="en-US" altLang="ko-KR" sz="1800" dirty="0" smtClean="0">
                <a:ea typeface="굴림" charset="-127"/>
              </a:rPr>
              <a:t> Contributions </a:t>
            </a:r>
            <a:r>
              <a:rPr lang="en-US" altLang="ko-KR" sz="1800" dirty="0">
                <a:ea typeface="굴림" charset="-127"/>
              </a:rPr>
              <a:t>on </a:t>
            </a:r>
            <a:r>
              <a:rPr lang="en-US" altLang="ko-KR" sz="1800" dirty="0" smtClean="0">
                <a:ea typeface="굴림" charset="-127"/>
              </a:rPr>
              <a:t>Tuesday AM1</a:t>
            </a:r>
          </a:p>
          <a:p>
            <a:endParaRPr lang="en-US" sz="1800" b="1" dirty="0">
              <a:ea typeface="굴림" charset="-127"/>
            </a:endParaRPr>
          </a:p>
          <a:p>
            <a:r>
              <a:rPr lang="en-US" sz="1600" b="1" u="sng" dirty="0" smtClean="0"/>
              <a:t>Contribution #1 :</a:t>
            </a:r>
            <a:r>
              <a:rPr lang="en-US" sz="1600" b="1" dirty="0" smtClean="0"/>
              <a:t> </a:t>
            </a:r>
            <a:r>
              <a:rPr lang="en-US" sz="1600" dirty="0" smtClean="0"/>
              <a:t>Thomas Kürner, TU Braunschweig (Germany), “On the Scope of IEEE 802.15 SG 100G”; (Document </a:t>
            </a:r>
            <a:r>
              <a:rPr lang="en-US" sz="1600" b="1" dirty="0" smtClean="0"/>
              <a:t>15-13-0635-01-0thz</a:t>
            </a:r>
            <a:r>
              <a:rPr lang="en-US" sz="1600" dirty="0" smtClean="0"/>
              <a:t>)</a:t>
            </a:r>
          </a:p>
          <a:p>
            <a:endParaRPr lang="de-DE" sz="1600" dirty="0" smtClean="0"/>
          </a:p>
          <a:p>
            <a:r>
              <a:rPr lang="en-US" sz="1600" b="1" u="sng" dirty="0" smtClean="0"/>
              <a:t>Contribution #2 :</a:t>
            </a:r>
            <a:r>
              <a:rPr lang="en-US" sz="1600" b="1" dirty="0" smtClean="0"/>
              <a:t> </a:t>
            </a:r>
            <a:r>
              <a:rPr lang="en-US" sz="1600" dirty="0" smtClean="0"/>
              <a:t>Thomas Kürner, TU Braunschweig (Germany),“ Requirements for Wireless Backhauling / </a:t>
            </a:r>
            <a:r>
              <a:rPr lang="en-US" sz="1600" dirty="0" err="1" smtClean="0"/>
              <a:t>Fronthauling</a:t>
            </a:r>
            <a:r>
              <a:rPr lang="en-US" sz="1600" dirty="0" smtClean="0"/>
              <a:t>”; (Document </a:t>
            </a:r>
            <a:r>
              <a:rPr lang="en-US" sz="1600" b="1" dirty="0" smtClean="0"/>
              <a:t>15-13-0636-01-0thz</a:t>
            </a:r>
            <a:r>
              <a:rPr lang="en-US" sz="1600" dirty="0" smtClean="0"/>
              <a:t>)</a:t>
            </a:r>
            <a:endParaRPr lang="de-DE" sz="1600" dirty="0" smtClean="0"/>
          </a:p>
          <a:p>
            <a:endParaRPr lang="en-US" sz="1600" b="1" u="sng" dirty="0" smtClean="0"/>
          </a:p>
          <a:p>
            <a:r>
              <a:rPr lang="en-US" sz="1600" b="1" u="sng" dirty="0" smtClean="0"/>
              <a:t>Contribution #3 :</a:t>
            </a:r>
            <a:r>
              <a:rPr lang="en-US" sz="1600" b="1" dirty="0" smtClean="0"/>
              <a:t> </a:t>
            </a:r>
            <a:r>
              <a:rPr lang="en-US" sz="1600" dirty="0" err="1" smtClean="0"/>
              <a:t>Norihiku</a:t>
            </a:r>
            <a:r>
              <a:rPr lang="en-US" sz="1600" dirty="0" smtClean="0"/>
              <a:t> Sekine, NICT (Japan), “30-Gbps-class terahertz transmission for fixed  point-to-point link using optical technique “; (Document </a:t>
            </a:r>
            <a:r>
              <a:rPr lang="en-US" sz="1600" b="1" dirty="0" smtClean="0"/>
              <a:t>15-13-0653-00-0thz</a:t>
            </a:r>
            <a:r>
              <a:rPr lang="en-US" sz="1600" dirty="0" smtClean="0"/>
              <a:t>)</a:t>
            </a:r>
            <a:endParaRPr lang="de-DE" sz="1600" dirty="0" smtClean="0"/>
          </a:p>
        </p:txBody>
      </p:sp>
    </p:spTree>
    <p:extLst>
      <p:ext uri="{BB962C8B-B14F-4D97-AF65-F5344CB8AC3E}">
        <p14:creationId xmlns:p14="http://schemas.microsoft.com/office/powerpoint/2010/main" val="2322999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Inhaltsplatzhalter 14"/>
          <p:cNvSpPr>
            <a:spLocks noGrp="1"/>
          </p:cNvSpPr>
          <p:nvPr>
            <p:ph idx="1"/>
          </p:nvPr>
        </p:nvSpPr>
        <p:spPr>
          <a:xfrm>
            <a:off x="685800" y="1295400"/>
            <a:ext cx="7772400" cy="4114800"/>
          </a:xfrm>
        </p:spPr>
        <p:txBody>
          <a:bodyPr/>
          <a:lstStyle/>
          <a:p>
            <a:pPr>
              <a:buFont typeface="Arial" pitchFamily="34" charset="0"/>
              <a:buChar char="•"/>
              <a:defRPr/>
            </a:pPr>
            <a:r>
              <a:rPr lang="en-US" sz="1800" dirty="0" smtClean="0">
                <a:latin typeface="+mj-lt"/>
              </a:rPr>
              <a:t>Contributions on Tuesday AM2</a:t>
            </a:r>
            <a:endParaRPr lang="de-DE" sz="1600" dirty="0" smtClean="0">
              <a:latin typeface="Times New Roman"/>
              <a:ea typeface="Times New Roman"/>
            </a:endParaRPr>
          </a:p>
          <a:p>
            <a:pPr marL="0" indent="0">
              <a:spcBef>
                <a:spcPts val="600"/>
              </a:spcBef>
              <a:spcAft>
                <a:spcPts val="0"/>
              </a:spcAft>
              <a:buNone/>
            </a:pPr>
            <a:r>
              <a:rPr lang="en-US" sz="1600" b="1" u="sng" dirty="0" smtClean="0">
                <a:latin typeface="Times New Roman"/>
                <a:ea typeface="Batang"/>
              </a:rPr>
              <a:t>Contribution #4 </a:t>
            </a:r>
            <a:r>
              <a:rPr lang="en-US" sz="1600" b="1" dirty="0" smtClean="0">
                <a:latin typeface="Times New Roman"/>
                <a:ea typeface="Batang"/>
              </a:rPr>
              <a:t>: </a:t>
            </a:r>
            <a:r>
              <a:rPr lang="en-US" sz="1600" dirty="0" smtClean="0">
                <a:latin typeface="Times New Roman"/>
                <a:ea typeface="Batang"/>
              </a:rPr>
              <a:t>Jae-Young Kim, NTT  (Japan), “Feasibility test of THz channel for high-speed wireless link“; (Document </a:t>
            </a:r>
            <a:r>
              <a:rPr lang="en-US" sz="1600" b="1" dirty="0" smtClean="0">
                <a:latin typeface="Times New Roman"/>
                <a:ea typeface="Batang"/>
              </a:rPr>
              <a:t>15-13-0679-00-0thz</a:t>
            </a:r>
            <a:r>
              <a:rPr lang="en-US" sz="1600" dirty="0" smtClean="0">
                <a:latin typeface="Times New Roman"/>
                <a:ea typeface="Batang"/>
              </a:rPr>
              <a:t>)</a:t>
            </a:r>
            <a:endParaRPr lang="de-DE" sz="1600" dirty="0" smtClean="0">
              <a:latin typeface="Times New Roman"/>
              <a:ea typeface="Times New Roman"/>
            </a:endParaRPr>
          </a:p>
          <a:p>
            <a:pPr marL="0" indent="0">
              <a:spcBef>
                <a:spcPts val="600"/>
              </a:spcBef>
              <a:spcAft>
                <a:spcPts val="0"/>
              </a:spcAft>
              <a:buNone/>
            </a:pPr>
            <a:r>
              <a:rPr lang="en-US" sz="1600" b="1" u="sng" dirty="0" smtClean="0">
                <a:latin typeface="Times New Roman"/>
                <a:ea typeface="Batang"/>
              </a:rPr>
              <a:t>Contribution #5 </a:t>
            </a:r>
            <a:r>
              <a:rPr lang="en-US" sz="1600" b="1" dirty="0" smtClean="0">
                <a:latin typeface="Times New Roman"/>
                <a:ea typeface="Batang"/>
              </a:rPr>
              <a:t>: </a:t>
            </a:r>
            <a:r>
              <a:rPr lang="en-US" sz="1600" dirty="0" smtClean="0">
                <a:latin typeface="Times New Roman"/>
                <a:ea typeface="Batang"/>
              </a:rPr>
              <a:t>Michael </a:t>
            </a:r>
            <a:r>
              <a:rPr lang="en-US" sz="1600" dirty="0" err="1" smtClean="0">
                <a:latin typeface="Times New Roman"/>
                <a:ea typeface="Batang"/>
              </a:rPr>
              <a:t>Grigat</a:t>
            </a:r>
            <a:r>
              <a:rPr lang="en-US" sz="1600" dirty="0" smtClean="0">
                <a:latin typeface="Times New Roman"/>
                <a:ea typeface="Batang"/>
              </a:rPr>
              <a:t>/Ralf-Peter Braun, Deutsche Telekom (Germany) , “Phase Noise Aspects“; (Document </a:t>
            </a:r>
            <a:r>
              <a:rPr lang="en-US" sz="1600" b="1" dirty="0" smtClean="0">
                <a:latin typeface="Times New Roman"/>
                <a:ea typeface="Batang"/>
              </a:rPr>
              <a:t>15-13-0643-01-0thz</a:t>
            </a:r>
            <a:r>
              <a:rPr lang="en-US" sz="1600" dirty="0" smtClean="0">
                <a:latin typeface="Times New Roman"/>
                <a:ea typeface="Batang"/>
              </a:rPr>
              <a:t>)</a:t>
            </a:r>
            <a:endParaRPr lang="de-DE" sz="1600" dirty="0" smtClean="0">
              <a:latin typeface="Times New Roman"/>
              <a:ea typeface="Times New Roman"/>
            </a:endParaRPr>
          </a:p>
          <a:p>
            <a:pPr marL="0" indent="0">
              <a:spcBef>
                <a:spcPts val="600"/>
              </a:spcBef>
              <a:spcAft>
                <a:spcPts val="0"/>
              </a:spcAft>
              <a:buNone/>
            </a:pPr>
            <a:r>
              <a:rPr lang="en-US" sz="1600" b="1" u="sng" dirty="0" smtClean="0">
                <a:latin typeface="Times New Roman"/>
                <a:ea typeface="Batang"/>
              </a:rPr>
              <a:t>Contribution #6 </a:t>
            </a:r>
            <a:r>
              <a:rPr lang="en-US" sz="1600" b="1" dirty="0" smtClean="0">
                <a:latin typeface="Times New Roman"/>
                <a:ea typeface="Batang"/>
              </a:rPr>
              <a:t>: </a:t>
            </a:r>
            <a:r>
              <a:rPr lang="en-US" sz="1600" dirty="0" smtClean="0">
                <a:latin typeface="Times New Roman"/>
                <a:ea typeface="Batang"/>
              </a:rPr>
              <a:t>Thomas Kürner, TU Braunschweig (Germany), “</a:t>
            </a:r>
            <a:r>
              <a:rPr lang="en-US" sz="1600" dirty="0" err="1" smtClean="0">
                <a:latin typeface="Times New Roman"/>
                <a:ea typeface="Batang"/>
              </a:rPr>
              <a:t>Ultrabroadband</a:t>
            </a:r>
            <a:r>
              <a:rPr lang="en-US" sz="1600" dirty="0" smtClean="0">
                <a:latin typeface="Times New Roman"/>
                <a:ea typeface="Batang"/>
              </a:rPr>
              <a:t> Indoor Channel Measurements and Calibrated Ray Tracing Propagation </a:t>
            </a:r>
            <a:r>
              <a:rPr lang="en-US" sz="1600" dirty="0" err="1" smtClean="0">
                <a:latin typeface="Times New Roman"/>
                <a:ea typeface="Batang"/>
              </a:rPr>
              <a:t>Modelling</a:t>
            </a:r>
            <a:r>
              <a:rPr lang="en-US" sz="1600" dirty="0" smtClean="0">
                <a:latin typeface="Times New Roman"/>
                <a:ea typeface="Batang"/>
              </a:rPr>
              <a:t> at THz Frequencies “; (Document </a:t>
            </a:r>
            <a:r>
              <a:rPr lang="en-US" sz="1600" b="1" dirty="0" smtClean="0">
                <a:latin typeface="Times New Roman"/>
                <a:ea typeface="Batang"/>
              </a:rPr>
              <a:t>15-13-0637-00-0thz</a:t>
            </a:r>
            <a:r>
              <a:rPr lang="en-US" sz="1600" dirty="0" smtClean="0">
                <a:latin typeface="Times New Roman"/>
                <a:ea typeface="Batang"/>
              </a:rPr>
              <a:t>)</a:t>
            </a:r>
          </a:p>
          <a:p>
            <a:pPr marL="0" indent="0">
              <a:spcBef>
                <a:spcPts val="600"/>
              </a:spcBef>
              <a:spcAft>
                <a:spcPts val="0"/>
              </a:spcAft>
              <a:buNone/>
            </a:pPr>
            <a:endParaRPr lang="en-US" sz="1600" dirty="0" smtClean="0">
              <a:latin typeface="Times New Roman"/>
              <a:ea typeface="Batang"/>
            </a:endParaRPr>
          </a:p>
          <a:p>
            <a:pPr>
              <a:buFont typeface="Arial" pitchFamily="34" charset="0"/>
              <a:buChar char="•"/>
              <a:defRPr/>
            </a:pPr>
            <a:r>
              <a:rPr lang="en-US" sz="1800" dirty="0" smtClean="0">
                <a:latin typeface="+mj-lt"/>
              </a:rPr>
              <a:t>Contributions on Tuesday AM2</a:t>
            </a:r>
            <a:endParaRPr lang="de-DE" sz="1600" dirty="0" smtClean="0">
              <a:latin typeface="+mj-lt"/>
              <a:ea typeface="Times New Roman"/>
            </a:endParaRPr>
          </a:p>
          <a:p>
            <a:pPr marL="0" indent="0">
              <a:spcBef>
                <a:spcPts val="600"/>
              </a:spcBef>
              <a:spcAft>
                <a:spcPts val="0"/>
              </a:spcAft>
              <a:buNone/>
            </a:pPr>
            <a:r>
              <a:rPr lang="en-US" sz="1600" b="1" u="sng" dirty="0" smtClean="0">
                <a:latin typeface="Times New Roman"/>
                <a:ea typeface="Batang"/>
              </a:rPr>
              <a:t>Contribution #7 </a:t>
            </a:r>
            <a:r>
              <a:rPr lang="en-US" sz="1600" b="1" dirty="0" smtClean="0">
                <a:latin typeface="Times New Roman"/>
                <a:ea typeface="Batang"/>
              </a:rPr>
              <a:t>: </a:t>
            </a:r>
            <a:r>
              <a:rPr lang="en-US" sz="1600" dirty="0" smtClean="0">
                <a:latin typeface="Times New Roman"/>
                <a:ea typeface="Batang"/>
              </a:rPr>
              <a:t>Masashi Shimizu, NTT  (Japan), “The New Public Phone Service -Non Contact Ultra High Speed Contents Download“; (Document </a:t>
            </a:r>
            <a:r>
              <a:rPr lang="en-US" sz="1600" b="1" dirty="0" smtClean="0">
                <a:latin typeface="Times New Roman"/>
                <a:ea typeface="Batang"/>
              </a:rPr>
              <a:t>15-13-0684-00-0thz</a:t>
            </a:r>
            <a:r>
              <a:rPr lang="en-US" sz="1600" dirty="0" smtClean="0">
                <a:latin typeface="Times New Roman"/>
                <a:ea typeface="Batang"/>
              </a:rPr>
              <a:t>)</a:t>
            </a:r>
            <a:endParaRPr lang="de-DE" sz="1600" dirty="0" smtClean="0">
              <a:latin typeface="Times New Roman"/>
              <a:ea typeface="Times New Roman"/>
            </a:endParaRPr>
          </a:p>
          <a:p>
            <a:pPr marL="0" indent="0">
              <a:spcBef>
                <a:spcPts val="600"/>
              </a:spcBef>
              <a:spcAft>
                <a:spcPts val="0"/>
              </a:spcAft>
              <a:buNone/>
            </a:pPr>
            <a:endParaRPr lang="de-DE" sz="1600" dirty="0" smtClean="0">
              <a:latin typeface="Times New Roman"/>
              <a:ea typeface="Times New Roman"/>
            </a:endParaRPr>
          </a:p>
          <a:p>
            <a:pPr>
              <a:spcBef>
                <a:spcPts val="600"/>
              </a:spcBef>
              <a:spcAft>
                <a:spcPts val="0"/>
              </a:spcAft>
              <a:buNone/>
            </a:pPr>
            <a:endParaRPr lang="en-US" sz="1600" b="1" kern="1200" dirty="0" smtClean="0">
              <a:solidFill>
                <a:srgbClr val="000000"/>
              </a:solidFill>
              <a:latin typeface="Times New Roman"/>
              <a:ea typeface="Batang"/>
            </a:endParaRPr>
          </a:p>
          <a:p>
            <a:pPr marL="0" lvl="0" indent="0">
              <a:buFont typeface="Arial" pitchFamily="34" charset="0"/>
              <a:buChar char="•"/>
            </a:pPr>
            <a:endParaRPr lang="en-US" sz="1600" dirty="0" smtClean="0">
              <a:solidFill>
                <a:srgbClr val="000000"/>
              </a:solidFill>
              <a:latin typeface="Times New Roman"/>
            </a:endParaRPr>
          </a:p>
          <a:p>
            <a:pPr lvl="0" indent="11113">
              <a:buNone/>
            </a:pPr>
            <a:endParaRPr lang="en-US" sz="1600" dirty="0" smtClean="0">
              <a:solidFill>
                <a:srgbClr val="000000"/>
              </a:solidFill>
              <a:latin typeface="Times New Roman"/>
            </a:endParaRPr>
          </a:p>
          <a:p>
            <a:pPr lvl="0" indent="11113">
              <a:buNone/>
            </a:pPr>
            <a:endParaRPr lang="de-DE" sz="1600" dirty="0" smtClean="0">
              <a:solidFill>
                <a:srgbClr val="000000"/>
              </a:solidFill>
              <a:latin typeface="Times New Roman"/>
            </a:endParaRPr>
          </a:p>
          <a:p>
            <a:endParaRPr lang="de-DE" dirty="0" smtClean="0"/>
          </a:p>
          <a:p>
            <a:pPr>
              <a:buFont typeface="Arial" pitchFamily="34" charset="0"/>
              <a:buChar char="•"/>
              <a:defRPr/>
            </a:pPr>
            <a:endParaRPr lang="de-DE" sz="600" dirty="0" smtClean="0">
              <a:latin typeface="+mj-lt"/>
            </a:endParaRPr>
          </a:p>
          <a:p>
            <a:pPr>
              <a:buNone/>
              <a:defRPr/>
            </a:pPr>
            <a:r>
              <a:rPr lang="en-US" sz="1800" b="1" dirty="0" smtClean="0">
                <a:latin typeface="+mj-lt"/>
              </a:rPr>
              <a:t>	</a:t>
            </a:r>
            <a:endParaRPr lang="de-DE" sz="1800" dirty="0" smtClean="0">
              <a:latin typeface="+mj-lt"/>
            </a:endParaRPr>
          </a:p>
          <a:p>
            <a:pPr>
              <a:buFontTx/>
              <a:buNone/>
              <a:defRPr/>
            </a:pPr>
            <a:endParaRPr lang="de-DE" sz="1800" dirty="0">
              <a:latin typeface="+mj-lt"/>
            </a:endParaRPr>
          </a:p>
        </p:txBody>
      </p:sp>
      <p:sp>
        <p:nvSpPr>
          <p:cNvPr id="14339" name="Datumsplatzhalter 3"/>
          <p:cNvSpPr>
            <a:spLocks noGrp="1"/>
          </p:cNvSpPr>
          <p:nvPr>
            <p:ph type="dt" sz="quarter" idx="10"/>
          </p:nvPr>
        </p:nvSpPr>
        <p:spPr>
          <a:noFill/>
        </p:spPr>
        <p:txBody>
          <a:bodyPr/>
          <a:lstStyle/>
          <a:p>
            <a:r>
              <a:rPr lang="en-US" dirty="0" smtClean="0"/>
              <a:t>November 2013</a:t>
            </a:r>
          </a:p>
        </p:txBody>
      </p:sp>
      <p:sp>
        <p:nvSpPr>
          <p:cNvPr id="14340" name="Fußzeilenplatzhalter 2"/>
          <p:cNvSpPr>
            <a:spLocks noGrp="1"/>
          </p:cNvSpPr>
          <p:nvPr>
            <p:ph type="ftr" sz="quarter" idx="11"/>
          </p:nvPr>
        </p:nvSpPr>
        <p:spPr>
          <a:noFill/>
        </p:spPr>
        <p:txBody>
          <a:bodyPr/>
          <a:lstStyle/>
          <a:p>
            <a:r>
              <a:rPr lang="en-US" smtClean="0"/>
              <a:t>Thomas Kürner, TU Braunschweig</a:t>
            </a:r>
          </a:p>
        </p:txBody>
      </p:sp>
      <p:sp>
        <p:nvSpPr>
          <p:cNvPr id="14341" name="Foliennummernplatzhalter 5"/>
          <p:cNvSpPr>
            <a:spLocks noGrp="1"/>
          </p:cNvSpPr>
          <p:nvPr>
            <p:ph type="sldNum" sz="quarter" idx="12"/>
          </p:nvPr>
        </p:nvSpPr>
        <p:spPr>
          <a:noFill/>
        </p:spPr>
        <p:txBody>
          <a:bodyPr/>
          <a:lstStyle/>
          <a:p>
            <a:r>
              <a:rPr lang="en-US" smtClean="0"/>
              <a:t>Slide </a:t>
            </a:r>
            <a:fld id="{D96152A4-2865-47F8-B4F7-DE583E80CDE2}" type="slidenum">
              <a:rPr lang="en-US" smtClean="0"/>
              <a:pPr/>
              <a:t>68</a:t>
            </a:fld>
            <a:endParaRPr lang="en-US" smtClean="0"/>
          </a:p>
        </p:txBody>
      </p:sp>
      <p:sp>
        <p:nvSpPr>
          <p:cNvPr id="14342"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a:solidFill>
                  <a:srgbClr val="FF3300"/>
                </a:solidFill>
              </a:rPr>
              <a:t>Closing 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(2/3)</a:t>
            </a:r>
            <a:endParaRPr lang="en-US" sz="2400" dirty="0">
              <a:solidFill>
                <a:srgbClr val="FF3300"/>
              </a:solidFill>
            </a:endParaRPr>
          </a:p>
        </p:txBody>
      </p:sp>
    </p:spTree>
    <p:extLst>
      <p:ext uri="{BB962C8B-B14F-4D97-AF65-F5344CB8AC3E}">
        <p14:creationId xmlns:p14="http://schemas.microsoft.com/office/powerpoint/2010/main" val="158670904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Inhaltsplatzhalter 14"/>
          <p:cNvSpPr>
            <a:spLocks noGrp="1"/>
          </p:cNvSpPr>
          <p:nvPr>
            <p:ph idx="1"/>
          </p:nvPr>
        </p:nvSpPr>
        <p:spPr>
          <a:xfrm>
            <a:off x="685800" y="1295400"/>
            <a:ext cx="7772400" cy="4114800"/>
          </a:xfrm>
        </p:spPr>
        <p:txBody>
          <a:bodyPr/>
          <a:lstStyle/>
          <a:p>
            <a:pPr>
              <a:spcBef>
                <a:spcPts val="600"/>
              </a:spcBef>
              <a:spcAft>
                <a:spcPts val="0"/>
              </a:spcAft>
              <a:buFont typeface="Arial" pitchFamily="34" charset="0"/>
              <a:buChar char="•"/>
            </a:pPr>
            <a:r>
              <a:rPr lang="en-US" sz="1600" dirty="0" smtClean="0">
                <a:solidFill>
                  <a:srgbClr val="000000"/>
                </a:solidFill>
                <a:latin typeface="Times New Roman"/>
              </a:rPr>
              <a:t> </a:t>
            </a:r>
            <a:r>
              <a:rPr lang="en-US" sz="1800" kern="1200" dirty="0" smtClean="0">
                <a:solidFill>
                  <a:srgbClr val="000000"/>
                </a:solidFill>
                <a:latin typeface="Times New Roman"/>
                <a:ea typeface="Batang"/>
              </a:rPr>
              <a:t>Tasks completed during the meeting:</a:t>
            </a:r>
            <a:endParaRPr lang="en-US" sz="1800" kern="1200" dirty="0" smtClean="0">
              <a:solidFill>
                <a:srgbClr val="000000"/>
              </a:solidFill>
              <a:latin typeface="Times New Roman" pitchFamily="18" charset="0"/>
            </a:endParaRPr>
          </a:p>
          <a:p>
            <a:pPr marL="627063" lvl="0" indent="-271463">
              <a:buNone/>
              <a:tabLst>
                <a:tab pos="627063" algn="l"/>
              </a:tabLst>
            </a:pPr>
            <a:endParaRPr lang="en-US" sz="500" dirty="0" smtClean="0">
              <a:solidFill>
                <a:srgbClr val="000000"/>
              </a:solidFill>
              <a:latin typeface="Times New Roman"/>
            </a:endParaRPr>
          </a:p>
          <a:p>
            <a:pPr marL="627063" indent="-271463">
              <a:buFont typeface="Symbol" pitchFamily="18" charset="2"/>
              <a:buChar char="-"/>
              <a:tabLst>
                <a:tab pos="627063" algn="l"/>
              </a:tabLst>
            </a:pPr>
            <a:r>
              <a:rPr lang="en-US" sz="1600" dirty="0" smtClean="0">
                <a:solidFill>
                  <a:srgbClr val="000000"/>
                </a:solidFill>
                <a:latin typeface="+mj-lt"/>
              </a:rPr>
              <a:t> Document 15-13-0635-01-0thz  has been presented to the joint session with  IEEE 802.1 and IEEE 802.15 TG 10. The </a:t>
            </a:r>
            <a:r>
              <a:rPr lang="en-US" sz="1600" dirty="0" err="1" smtClean="0">
                <a:solidFill>
                  <a:srgbClr val="000000"/>
                </a:solidFill>
                <a:latin typeface="+mj-lt"/>
              </a:rPr>
              <a:t>recommendatiion</a:t>
            </a:r>
            <a:r>
              <a:rPr lang="en-US" sz="1600" dirty="0" smtClean="0">
                <a:solidFill>
                  <a:srgbClr val="000000"/>
                </a:solidFill>
                <a:latin typeface="+mj-lt"/>
              </a:rPr>
              <a:t> is to write a PAR for the amendment of IEEE 802.1ac</a:t>
            </a:r>
          </a:p>
          <a:p>
            <a:pPr marL="627063" indent="-271463">
              <a:buFont typeface="Symbol" pitchFamily="18" charset="2"/>
              <a:buChar char="-"/>
              <a:tabLst>
                <a:tab pos="627063" algn="l"/>
              </a:tabLst>
            </a:pPr>
            <a:r>
              <a:rPr lang="en-US" sz="1600" dirty="0" smtClean="0">
                <a:solidFill>
                  <a:srgbClr val="000000"/>
                </a:solidFill>
                <a:latin typeface="+mj-lt"/>
              </a:rPr>
              <a:t>Working Drafts for PAR and 5C have been further discussed  (Documents 15-13-0522-03-0thz and 15-13-0523-02-0thz). To support the technical claims made in the 5C the living document with references has been updated (to appear as Document 15-13-0561-01-0thz)</a:t>
            </a:r>
          </a:p>
          <a:p>
            <a:pPr marL="627063" indent="-271463">
              <a:buFont typeface="Symbol" pitchFamily="18" charset="2"/>
              <a:buChar char="-"/>
              <a:tabLst>
                <a:tab pos="627063" algn="l"/>
              </a:tabLst>
            </a:pPr>
            <a:r>
              <a:rPr lang="en-US" sz="1600" dirty="0" smtClean="0">
                <a:solidFill>
                  <a:srgbClr val="000000"/>
                </a:solidFill>
                <a:latin typeface="+mj-lt"/>
              </a:rPr>
              <a:t>Work on the Technical Expectation Document (TED). The content of the TED has been discussed and updated (Document 15-11-0745-11-0thz.</a:t>
            </a:r>
          </a:p>
          <a:p>
            <a:pPr marL="627063" indent="-271463">
              <a:buFont typeface="Symbol" pitchFamily="18" charset="2"/>
              <a:buChar char="-"/>
              <a:tabLst>
                <a:tab pos="627063" algn="l"/>
              </a:tabLst>
            </a:pPr>
            <a:r>
              <a:rPr lang="en-US" sz="1600" dirty="0" smtClean="0">
                <a:solidFill>
                  <a:srgbClr val="000000"/>
                </a:solidFill>
                <a:latin typeface="+mj-lt"/>
              </a:rPr>
              <a:t>A living document on Study Group items has been created (Document 15-11-0692-11-0thz)</a:t>
            </a:r>
          </a:p>
          <a:p>
            <a:pPr marL="627063" indent="-271463">
              <a:buFont typeface="Symbol" pitchFamily="18" charset="2"/>
              <a:buChar char="-"/>
              <a:tabLst>
                <a:tab pos="627063" algn="l"/>
              </a:tabLst>
            </a:pPr>
            <a:r>
              <a:rPr lang="en-US" sz="1600" dirty="0" smtClean="0">
                <a:solidFill>
                  <a:srgbClr val="000000"/>
                </a:solidFill>
                <a:latin typeface="+mj-lt"/>
              </a:rPr>
              <a:t>A call for application will be created for the January Interim meeting.</a:t>
            </a:r>
          </a:p>
          <a:p>
            <a:pPr lvl="0" indent="11113">
              <a:buNone/>
            </a:pPr>
            <a:endParaRPr lang="de-DE" sz="1600" dirty="0" smtClean="0">
              <a:solidFill>
                <a:srgbClr val="000000"/>
              </a:solidFill>
              <a:latin typeface="Times New Roman"/>
            </a:endParaRPr>
          </a:p>
          <a:p>
            <a:endParaRPr lang="de-DE" dirty="0" smtClean="0"/>
          </a:p>
          <a:p>
            <a:pPr>
              <a:buFont typeface="Arial" pitchFamily="34" charset="0"/>
              <a:buChar char="•"/>
              <a:defRPr/>
            </a:pPr>
            <a:endParaRPr lang="de-DE" sz="600" dirty="0" smtClean="0">
              <a:latin typeface="+mj-lt"/>
            </a:endParaRPr>
          </a:p>
          <a:p>
            <a:pPr>
              <a:buNone/>
              <a:defRPr/>
            </a:pPr>
            <a:r>
              <a:rPr lang="en-US" sz="1800" b="1" dirty="0" smtClean="0">
                <a:latin typeface="+mj-lt"/>
              </a:rPr>
              <a:t>	</a:t>
            </a:r>
            <a:endParaRPr lang="de-DE" sz="1800" dirty="0" smtClean="0">
              <a:latin typeface="+mj-lt"/>
            </a:endParaRPr>
          </a:p>
          <a:p>
            <a:pPr>
              <a:buFontTx/>
              <a:buNone/>
              <a:defRPr/>
            </a:pPr>
            <a:endParaRPr lang="de-DE" sz="1800" dirty="0">
              <a:latin typeface="+mj-lt"/>
            </a:endParaRPr>
          </a:p>
        </p:txBody>
      </p:sp>
      <p:sp>
        <p:nvSpPr>
          <p:cNvPr id="14339" name="Datumsplatzhalter 3"/>
          <p:cNvSpPr>
            <a:spLocks noGrp="1"/>
          </p:cNvSpPr>
          <p:nvPr>
            <p:ph type="dt" sz="quarter" idx="10"/>
          </p:nvPr>
        </p:nvSpPr>
        <p:spPr>
          <a:noFill/>
        </p:spPr>
        <p:txBody>
          <a:bodyPr/>
          <a:lstStyle/>
          <a:p>
            <a:r>
              <a:rPr lang="en-US" dirty="0" smtClean="0"/>
              <a:t>November 2013</a:t>
            </a:r>
          </a:p>
        </p:txBody>
      </p:sp>
      <p:sp>
        <p:nvSpPr>
          <p:cNvPr id="14340" name="Fußzeilenplatzhalter 2"/>
          <p:cNvSpPr>
            <a:spLocks noGrp="1"/>
          </p:cNvSpPr>
          <p:nvPr>
            <p:ph type="ftr" sz="quarter" idx="11"/>
          </p:nvPr>
        </p:nvSpPr>
        <p:spPr>
          <a:noFill/>
        </p:spPr>
        <p:txBody>
          <a:bodyPr/>
          <a:lstStyle/>
          <a:p>
            <a:r>
              <a:rPr lang="en-US" smtClean="0"/>
              <a:t>Thomas Kürner, TU Braunschweig</a:t>
            </a:r>
          </a:p>
        </p:txBody>
      </p:sp>
      <p:sp>
        <p:nvSpPr>
          <p:cNvPr id="14341" name="Foliennummernplatzhalter 5"/>
          <p:cNvSpPr>
            <a:spLocks noGrp="1"/>
          </p:cNvSpPr>
          <p:nvPr>
            <p:ph type="sldNum" sz="quarter" idx="12"/>
          </p:nvPr>
        </p:nvSpPr>
        <p:spPr>
          <a:noFill/>
        </p:spPr>
        <p:txBody>
          <a:bodyPr/>
          <a:lstStyle/>
          <a:p>
            <a:r>
              <a:rPr lang="en-US" smtClean="0"/>
              <a:t>Slide </a:t>
            </a:r>
            <a:fld id="{D96152A4-2865-47F8-B4F7-DE583E80CDE2}" type="slidenum">
              <a:rPr lang="en-US" smtClean="0"/>
              <a:pPr/>
              <a:t>69</a:t>
            </a:fld>
            <a:endParaRPr lang="en-US" smtClean="0"/>
          </a:p>
        </p:txBody>
      </p:sp>
      <p:sp>
        <p:nvSpPr>
          <p:cNvPr id="14342" name="Text Box 4"/>
          <p:cNvSpPr txBox="1">
            <a:spLocks noChangeArrowheads="1"/>
          </p:cNvSpPr>
          <p:nvPr/>
        </p:nvSpPr>
        <p:spPr bwMode="auto">
          <a:xfrm>
            <a:off x="1219200" y="762000"/>
            <a:ext cx="7380547" cy="461665"/>
          </a:xfrm>
          <a:prstGeom prst="rect">
            <a:avLst/>
          </a:prstGeom>
          <a:noFill/>
          <a:ln w="9525">
            <a:noFill/>
            <a:miter lim="800000"/>
            <a:headEnd/>
            <a:tailEnd/>
          </a:ln>
        </p:spPr>
        <p:txBody>
          <a:bodyPr wrap="none">
            <a:spAutoFit/>
          </a:bodyPr>
          <a:lstStyle/>
          <a:p>
            <a:r>
              <a:rPr lang="en-US" sz="2400" dirty="0">
                <a:solidFill>
                  <a:srgbClr val="FF3300"/>
                </a:solidFill>
              </a:rPr>
              <a:t>Closing Plenary Meeting </a:t>
            </a:r>
            <a:r>
              <a:rPr lang="en-US" sz="2400" dirty="0" smtClean="0">
                <a:solidFill>
                  <a:srgbClr val="FF3300"/>
                </a:solidFill>
              </a:rPr>
              <a:t>Report </a:t>
            </a:r>
            <a:r>
              <a:rPr lang="en-US" sz="2400" dirty="0">
                <a:solidFill>
                  <a:srgbClr val="FF3300"/>
                </a:solidFill>
              </a:rPr>
              <a:t>for </a:t>
            </a:r>
            <a:r>
              <a:rPr lang="en-US" sz="2400" dirty="0" smtClean="0">
                <a:solidFill>
                  <a:srgbClr val="FF3300"/>
                </a:solidFill>
              </a:rPr>
              <a:t>SG 100G Group (3/3)</a:t>
            </a:r>
            <a:endParaRPr lang="en-US" sz="2400" dirty="0">
              <a:solidFill>
                <a:srgbClr val="FF3300"/>
              </a:solidFill>
            </a:endParaRPr>
          </a:p>
        </p:txBody>
      </p:sp>
    </p:spTree>
    <p:extLst>
      <p:ext uri="{BB962C8B-B14F-4D97-AF65-F5344CB8AC3E}">
        <p14:creationId xmlns:p14="http://schemas.microsoft.com/office/powerpoint/2010/main" val="29998940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5"/>
          <p:cNvSpPr>
            <a:spLocks noGrp="1"/>
          </p:cNvSpPr>
          <p:nvPr>
            <p:ph type="dt" sz="quarter" idx="10"/>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2013</a:t>
            </a:r>
          </a:p>
        </p:txBody>
      </p:sp>
      <p:sp>
        <p:nvSpPr>
          <p:cNvPr id="8195" name="Footer Placeholder 6"/>
          <p:cNvSpPr>
            <a:spLocks noGrp="1"/>
          </p:cNvSpPr>
          <p:nvPr>
            <p:ph type="ftr" sz="quarter" idx="11"/>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Robert F. Heile, ZigBee Alliance</a:t>
            </a:r>
          </a:p>
        </p:txBody>
      </p:sp>
      <p:sp>
        <p:nvSpPr>
          <p:cNvPr id="8196" name="Slide Number Placeholder 7"/>
          <p:cNvSpPr>
            <a:spLocks noGrp="1"/>
          </p:cNvSpPr>
          <p:nvPr>
            <p:ph type="sldNum" sz="quarter" idx="12"/>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Slide </a:t>
            </a:r>
            <a:fld id="{D6A84C7E-1D1B-4444-A66A-3CC5628323A1}" type="slidenum">
              <a:rPr lang="en-US" sz="1200" smtClean="0"/>
              <a:pPr/>
              <a:t>7</a:t>
            </a:fld>
            <a:endParaRPr lang="en-US" sz="1200" smtClean="0"/>
          </a:p>
        </p:txBody>
      </p:sp>
      <p:sp>
        <p:nvSpPr>
          <p:cNvPr id="8197" name="Rectangle 2"/>
          <p:cNvSpPr>
            <a:spLocks noGrp="1" noChangeArrowheads="1"/>
          </p:cNvSpPr>
          <p:nvPr>
            <p:ph type="title"/>
          </p:nvPr>
        </p:nvSpPr>
        <p:spPr/>
        <p:txBody>
          <a:bodyPr/>
          <a:lstStyle/>
          <a:p>
            <a:r>
              <a:rPr lang="en-US" sz="3200" smtClean="0"/>
              <a:t>Dallas Session Objectives</a:t>
            </a:r>
            <a:br>
              <a:rPr lang="en-US" sz="3200" smtClean="0"/>
            </a:br>
            <a:r>
              <a:rPr lang="en-US" sz="3200" smtClean="0"/>
              <a:t>November 10-14, 2013</a:t>
            </a:r>
          </a:p>
        </p:txBody>
      </p:sp>
      <p:sp>
        <p:nvSpPr>
          <p:cNvPr id="8198" name="Rectangle 3"/>
          <p:cNvSpPr>
            <a:spLocks noGrp="1" noChangeArrowheads="1"/>
          </p:cNvSpPr>
          <p:nvPr>
            <p:ph type="body" sz="half" idx="1"/>
          </p:nvPr>
        </p:nvSpPr>
        <p:spPr/>
        <p:txBody>
          <a:bodyPr/>
          <a:lstStyle/>
          <a:p>
            <a:pPr marL="609600" indent="-609600" fontAlgn="b">
              <a:lnSpc>
                <a:spcPct val="80000"/>
              </a:lnSpc>
              <a:buFontTx/>
              <a:buAutoNum type="arabicPeriod"/>
            </a:pPr>
            <a:endParaRPr lang="en-US" sz="1600" b="1" smtClean="0">
              <a:cs typeface="Arial" charset="0"/>
            </a:endParaRPr>
          </a:p>
          <a:p>
            <a:pPr marL="609600" indent="-609600" fontAlgn="b">
              <a:lnSpc>
                <a:spcPct val="80000"/>
              </a:lnSpc>
              <a:buFontTx/>
              <a:buAutoNum type="arabicPeriod"/>
            </a:pPr>
            <a:endParaRPr lang="en-US" sz="1600" b="1" smtClean="0"/>
          </a:p>
          <a:p>
            <a:pPr marL="609600" indent="-609600" fontAlgn="b">
              <a:lnSpc>
                <a:spcPct val="80000"/>
              </a:lnSpc>
              <a:buFontTx/>
              <a:buNone/>
            </a:pPr>
            <a:endParaRPr lang="en-US" sz="1600" b="1" smtClean="0">
              <a:cs typeface="Arial" charset="0"/>
            </a:endParaRPr>
          </a:p>
        </p:txBody>
      </p:sp>
      <p:sp>
        <p:nvSpPr>
          <p:cNvPr id="7175" name="Rectangle 4"/>
          <p:cNvSpPr>
            <a:spLocks noChangeArrowheads="1"/>
          </p:cNvSpPr>
          <p:nvPr/>
        </p:nvSpPr>
        <p:spPr bwMode="auto">
          <a:xfrm>
            <a:off x="990600" y="16764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990600" lvl="1" indent="-533400" fontAlgn="b">
              <a:spcBef>
                <a:spcPct val="20000"/>
              </a:spcBef>
              <a:buFontTx/>
              <a:buAutoNum type="arabicPeriod"/>
              <a:defRPr/>
            </a:pPr>
            <a:endParaRPr lang="en-US" sz="800" u="sng" dirty="0">
              <a:solidFill>
                <a:srgbClr val="000000"/>
              </a:solidFill>
              <a:latin typeface="Arial Rounded MT Bold" pitchFamily="34" charset="0"/>
              <a:cs typeface="Times New Roman" pitchFamily="18" charset="0"/>
            </a:endParaRPr>
          </a:p>
          <a:p>
            <a:pPr marL="0" lvl="1" fontAlgn="b">
              <a:spcBef>
                <a:spcPct val="20000"/>
              </a:spcBef>
              <a:defRPr/>
            </a:pPr>
            <a:r>
              <a:rPr lang="en-US" sz="2400" u="sng" dirty="0">
                <a:solidFill>
                  <a:srgbClr val="000000"/>
                </a:solidFill>
                <a:latin typeface="Arial Rounded MT Bold" pitchFamily="34" charset="0"/>
                <a:cs typeface="Times New Roman" pitchFamily="18" charset="0"/>
              </a:rPr>
              <a:t>Visible Light </a:t>
            </a:r>
            <a:r>
              <a:rPr lang="en-US" sz="2400" u="sng" dirty="0" err="1">
                <a:solidFill>
                  <a:srgbClr val="000000"/>
                </a:solidFill>
                <a:latin typeface="Arial Rounded MT Bold" pitchFamily="34" charset="0"/>
                <a:cs typeface="Times New Roman" pitchFamily="18" charset="0"/>
              </a:rPr>
              <a:t>Comm</a:t>
            </a:r>
            <a:r>
              <a:rPr lang="en-US" sz="2400" u="sng" dirty="0">
                <a:solidFill>
                  <a:srgbClr val="000000"/>
                </a:solidFill>
                <a:latin typeface="Arial Rounded MT Bold" pitchFamily="34" charset="0"/>
                <a:cs typeface="Times New Roman" pitchFamily="18" charset="0"/>
              </a:rPr>
              <a:t> follow-on(LED) Interest Group:</a:t>
            </a:r>
          </a:p>
          <a:p>
            <a:pPr marL="990600" lvl="1" indent="-533400" fontAlgn="b">
              <a:spcBef>
                <a:spcPct val="20000"/>
              </a:spcBef>
              <a:buFontTx/>
              <a:buAutoNum type="arabicPeriod"/>
              <a:defRPr/>
            </a:pPr>
            <a:r>
              <a:rPr lang="en-US" sz="2400" dirty="0">
                <a:solidFill>
                  <a:srgbClr val="000000"/>
                </a:solidFill>
                <a:latin typeface="Arial Rounded MT Bold" pitchFamily="34" charset="0"/>
                <a:cs typeface="Arial" charset="0"/>
              </a:rPr>
              <a:t>Hear </a:t>
            </a:r>
            <a:r>
              <a:rPr lang="en-US" sz="2400" dirty="0">
                <a:solidFill>
                  <a:srgbClr val="000000"/>
                </a:solidFill>
                <a:latin typeface="Arial Rounded MT Bold" pitchFamily="34" charset="0"/>
                <a:cs typeface="Arial" charset="0"/>
              </a:rPr>
              <a:t>Contributions</a:t>
            </a:r>
          </a:p>
          <a:p>
            <a:pPr marL="990600" lvl="1" indent="-533400" fontAlgn="b">
              <a:spcBef>
                <a:spcPct val="20000"/>
              </a:spcBef>
              <a:buFontTx/>
              <a:buAutoNum type="arabicPeriod"/>
              <a:defRPr/>
            </a:pPr>
            <a:r>
              <a:rPr lang="en-US" sz="2400" dirty="0">
                <a:solidFill>
                  <a:srgbClr val="000000"/>
                </a:solidFill>
                <a:latin typeface="Arial Rounded MT Bold" pitchFamily="34" charset="0"/>
                <a:cs typeface="Arial" charset="0"/>
              </a:rPr>
              <a:t>Consider forming a </a:t>
            </a:r>
            <a:r>
              <a:rPr lang="en-US" sz="2400" dirty="0" err="1">
                <a:solidFill>
                  <a:srgbClr val="000000"/>
                </a:solidFill>
                <a:latin typeface="Arial Rounded MT Bold" pitchFamily="34" charset="0"/>
                <a:cs typeface="Arial" charset="0"/>
              </a:rPr>
              <a:t>CamCom</a:t>
            </a:r>
            <a:r>
              <a:rPr lang="en-US" sz="2400" dirty="0">
                <a:solidFill>
                  <a:srgbClr val="000000"/>
                </a:solidFill>
                <a:latin typeface="Arial Rounded MT Bold" pitchFamily="34" charset="0"/>
                <a:cs typeface="Arial" charset="0"/>
              </a:rPr>
              <a:t> SG for a 15.7 </a:t>
            </a:r>
            <a:r>
              <a:rPr lang="en-US" sz="2400">
                <a:solidFill>
                  <a:srgbClr val="000000"/>
                </a:solidFill>
                <a:latin typeface="Arial Rounded MT Bold" pitchFamily="34" charset="0"/>
                <a:cs typeface="Arial" charset="0"/>
              </a:rPr>
              <a:t>amendment  for WG approval</a:t>
            </a:r>
            <a:endParaRPr lang="en-US" sz="2400" dirty="0">
              <a:solidFill>
                <a:srgbClr val="000000"/>
              </a:solidFill>
              <a:latin typeface="Arial Rounded MT Bold" pitchFamily="34" charset="0"/>
              <a:cs typeface="Arial" charset="0"/>
            </a:endParaRPr>
          </a:p>
          <a:p>
            <a:pPr lvl="1" fontAlgn="b">
              <a:spcBef>
                <a:spcPct val="20000"/>
              </a:spcBef>
              <a:defRPr/>
            </a:pPr>
            <a:endParaRPr lang="en-US" sz="2400" dirty="0">
              <a:latin typeface="Arial Rounded MT Bold" pitchFamily="34" charset="0"/>
              <a:cs typeface="Arial" charset="0"/>
            </a:endParaRPr>
          </a:p>
          <a:p>
            <a:pPr marL="0" lvl="1" fontAlgn="b">
              <a:spcBef>
                <a:spcPct val="20000"/>
              </a:spcBef>
              <a:defRPr/>
            </a:pPr>
            <a:r>
              <a:rPr lang="en-US" sz="2400" u="sng" dirty="0">
                <a:solidFill>
                  <a:srgbClr val="000000"/>
                </a:solidFill>
                <a:latin typeface="Arial Rounded MT Bold" pitchFamily="34" charset="0"/>
                <a:cs typeface="Times New Roman" pitchFamily="18" charset="0"/>
              </a:rPr>
              <a:t>Dependability  Interest Group:</a:t>
            </a:r>
          </a:p>
          <a:p>
            <a:pPr marL="990600" lvl="1" indent="-533400" fontAlgn="b">
              <a:spcBef>
                <a:spcPct val="20000"/>
              </a:spcBef>
              <a:buFontTx/>
              <a:buAutoNum type="arabicPeriod"/>
              <a:defRPr/>
            </a:pPr>
            <a:r>
              <a:rPr lang="en-US" sz="2400" dirty="0">
                <a:solidFill>
                  <a:srgbClr val="000000"/>
                </a:solidFill>
                <a:latin typeface="Arial Rounded MT Bold" pitchFamily="34" charset="0"/>
                <a:cs typeface="Arial" charset="0"/>
              </a:rPr>
              <a:t>Hear Contributions</a:t>
            </a:r>
          </a:p>
          <a:p>
            <a:pPr marL="990600" lvl="1" indent="-533400" fontAlgn="b">
              <a:spcBef>
                <a:spcPct val="20000"/>
              </a:spcBef>
              <a:buFontTx/>
              <a:buAutoNum type="arabicPeriod"/>
              <a:defRPr/>
            </a:pPr>
            <a:r>
              <a:rPr lang="en-US" sz="2400" dirty="0">
                <a:latin typeface="Arial Rounded MT Bold" pitchFamily="34" charset="0"/>
                <a:cs typeface="Arial" charset="0"/>
              </a:rPr>
              <a:t>Discuss future of the Committee</a:t>
            </a:r>
          </a:p>
          <a:p>
            <a:pPr marL="990600" lvl="1" indent="-533400" fontAlgn="b">
              <a:spcBef>
                <a:spcPct val="20000"/>
              </a:spcBef>
              <a:buFontTx/>
              <a:buAutoNum type="arabicPeriod"/>
              <a:defRPr/>
            </a:pPr>
            <a:endParaRPr lang="en-US" sz="2400" dirty="0">
              <a:latin typeface="Arial Rounded MT Bold" pitchFamily="34" charset="0"/>
              <a:cs typeface="Arial" charset="0"/>
            </a:endParaRPr>
          </a:p>
          <a:p>
            <a:pPr lvl="1" fontAlgn="b">
              <a:spcBef>
                <a:spcPct val="20000"/>
              </a:spcBef>
              <a:defRPr/>
            </a:pPr>
            <a:endParaRPr lang="en-US" sz="2400" dirty="0">
              <a:latin typeface="Arial Rounded MT Bold" pitchFamily="34" charset="0"/>
              <a:cs typeface="Arial" charset="0"/>
            </a:endParaRPr>
          </a:p>
          <a:p>
            <a:pPr marL="609600" indent="-609600" fontAlgn="b">
              <a:spcBef>
                <a:spcPct val="20000"/>
              </a:spcBef>
              <a:defRPr/>
            </a:pPr>
            <a:endParaRPr lang="en-US" sz="2400" dirty="0">
              <a:latin typeface="Arial Rounded MT Bold" pitchFamily="34" charset="0"/>
              <a:cs typeface="Arial"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70</a:t>
            </a:fld>
            <a:endParaRPr lang="en-US"/>
          </a:p>
        </p:txBody>
      </p:sp>
      <p:sp>
        <p:nvSpPr>
          <p:cNvPr id="4098" name="Rectangle 2"/>
          <p:cNvSpPr>
            <a:spLocks noGrp="1" noChangeArrowheads="1"/>
          </p:cNvSpPr>
          <p:nvPr>
            <p:ph type="title"/>
          </p:nvPr>
        </p:nvSpPr>
        <p:spPr>
          <a:ln/>
        </p:spPr>
        <p:txBody>
          <a:bodyPr/>
          <a:lstStyle/>
          <a:p>
            <a:r>
              <a:rPr lang="de-DE" sz="3200" dirty="0" smtClean="0"/>
              <a:t>Motion </a:t>
            </a:r>
            <a:r>
              <a:rPr lang="de-DE" sz="3200" dirty="0" err="1" smtClean="0"/>
              <a:t>to</a:t>
            </a:r>
            <a:r>
              <a:rPr lang="de-DE" sz="3200" dirty="0" smtClean="0"/>
              <a:t> </a:t>
            </a:r>
            <a:r>
              <a:rPr lang="de-DE" sz="3200" dirty="0" err="1" smtClean="0"/>
              <a:t>extend</a:t>
            </a:r>
            <a:r>
              <a:rPr lang="de-DE" sz="3200" dirty="0" smtClean="0"/>
              <a:t> </a:t>
            </a:r>
            <a:r>
              <a:rPr lang="de-DE" sz="3200" dirty="0" err="1" smtClean="0"/>
              <a:t>the</a:t>
            </a:r>
            <a:r>
              <a:rPr lang="de-DE" sz="3200" dirty="0" smtClean="0"/>
              <a:t> SG 100G</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de-DE" sz="2000" i="1" dirty="0" err="1">
                <a:solidFill>
                  <a:schemeClr val="tx1"/>
                </a:solidFill>
                <a:latin typeface="+mn-lt"/>
                <a:ea typeface="+mn-ea"/>
                <a:cs typeface="+mn-cs"/>
              </a:rPr>
              <a:t>that</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the</a:t>
            </a:r>
            <a:r>
              <a:rPr lang="de-DE" sz="2000" i="1" dirty="0">
                <a:solidFill>
                  <a:schemeClr val="tx1"/>
                </a:solidFill>
                <a:latin typeface="+mn-lt"/>
                <a:ea typeface="+mn-ea"/>
                <a:cs typeface="+mn-cs"/>
              </a:rPr>
              <a:t> 802.15 Working Group </a:t>
            </a:r>
            <a:r>
              <a:rPr lang="de-DE" sz="2000" i="1" dirty="0" err="1">
                <a:solidFill>
                  <a:schemeClr val="tx1"/>
                </a:solidFill>
                <a:latin typeface="+mn-lt"/>
                <a:ea typeface="+mn-ea"/>
                <a:cs typeface="+mn-cs"/>
              </a:rPr>
              <a:t>seeks</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approval</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from</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the</a:t>
            </a:r>
            <a:r>
              <a:rPr lang="de-DE" sz="2000" i="1" dirty="0">
                <a:solidFill>
                  <a:schemeClr val="tx1"/>
                </a:solidFill>
                <a:latin typeface="+mn-lt"/>
                <a:ea typeface="+mn-ea"/>
                <a:cs typeface="+mn-cs"/>
              </a:rPr>
              <a:t> 802 EC </a:t>
            </a:r>
            <a:r>
              <a:rPr lang="de-DE" sz="2000" i="1" dirty="0" err="1">
                <a:solidFill>
                  <a:schemeClr val="tx1"/>
                </a:solidFill>
                <a:latin typeface="+mn-lt"/>
                <a:ea typeface="+mn-ea"/>
                <a:cs typeface="+mn-cs"/>
              </a:rPr>
              <a:t>to</a:t>
            </a:r>
            <a:r>
              <a:rPr lang="de-DE" sz="2000" i="1" dirty="0">
                <a:solidFill>
                  <a:schemeClr val="tx1"/>
                </a:solidFill>
                <a:latin typeface="+mn-lt"/>
                <a:ea typeface="+mn-ea"/>
                <a:cs typeface="+mn-cs"/>
              </a:rPr>
              <a:t> </a:t>
            </a:r>
            <a:r>
              <a:rPr lang="de-DE" sz="2000" i="1" dirty="0" err="1" smtClean="0">
                <a:solidFill>
                  <a:schemeClr val="tx1"/>
                </a:solidFill>
                <a:latin typeface="+mn-lt"/>
                <a:ea typeface="+mn-ea"/>
                <a:cs typeface="+mn-cs"/>
              </a:rPr>
              <a:t>extend</a:t>
            </a:r>
            <a:r>
              <a:rPr lang="de-DE" sz="2000" i="1" dirty="0" smtClean="0">
                <a:solidFill>
                  <a:schemeClr val="tx1"/>
                </a:solidFill>
                <a:latin typeface="+mn-lt"/>
                <a:ea typeface="+mn-ea"/>
                <a:cs typeface="+mn-cs"/>
              </a:rPr>
              <a:t> </a:t>
            </a:r>
            <a:r>
              <a:rPr lang="de-DE" sz="2000" i="1" dirty="0" err="1" smtClean="0">
                <a:solidFill>
                  <a:schemeClr val="tx1"/>
                </a:solidFill>
                <a:latin typeface="+mn-lt"/>
                <a:ea typeface="+mn-ea"/>
                <a:cs typeface="+mn-cs"/>
              </a:rPr>
              <a:t>the</a:t>
            </a:r>
            <a:r>
              <a:rPr lang="de-DE" sz="2000" i="1" dirty="0" smtClean="0">
                <a:solidFill>
                  <a:schemeClr val="tx1"/>
                </a:solidFill>
                <a:latin typeface="+mn-lt"/>
                <a:ea typeface="+mn-ea"/>
                <a:cs typeface="+mn-cs"/>
              </a:rPr>
              <a:t> </a:t>
            </a:r>
            <a:r>
              <a:rPr lang="de-DE" sz="2000" i="1" dirty="0" err="1">
                <a:solidFill>
                  <a:schemeClr val="tx1"/>
                </a:solidFill>
                <a:latin typeface="+mn-lt"/>
                <a:ea typeface="+mn-ea"/>
                <a:cs typeface="+mn-cs"/>
              </a:rPr>
              <a:t>study</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group</a:t>
            </a:r>
            <a:r>
              <a:rPr lang="de-DE" sz="2000" i="1" dirty="0">
                <a:solidFill>
                  <a:schemeClr val="tx1"/>
                </a:solidFill>
                <a:latin typeface="+mn-lt"/>
                <a:ea typeface="+mn-ea"/>
                <a:cs typeface="+mn-cs"/>
              </a:rPr>
              <a:t> in 802.15 </a:t>
            </a:r>
            <a:r>
              <a:rPr lang="de-DE" sz="2000" i="1" dirty="0" err="1">
                <a:solidFill>
                  <a:schemeClr val="tx1"/>
                </a:solidFill>
                <a:latin typeface="+mn-lt"/>
                <a:ea typeface="+mn-ea"/>
                <a:cs typeface="+mn-cs"/>
              </a:rPr>
              <a:t>to</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develop</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the</a:t>
            </a:r>
            <a:r>
              <a:rPr lang="de-DE" sz="2000" i="1" dirty="0">
                <a:solidFill>
                  <a:schemeClr val="tx1"/>
                </a:solidFill>
                <a:latin typeface="+mn-lt"/>
                <a:ea typeface="+mn-ea"/>
                <a:cs typeface="+mn-cs"/>
              </a:rPr>
              <a:t> PAR </a:t>
            </a:r>
            <a:r>
              <a:rPr lang="de-DE" sz="2000" i="1" dirty="0" err="1">
                <a:solidFill>
                  <a:schemeClr val="tx1"/>
                </a:solidFill>
                <a:latin typeface="+mn-lt"/>
                <a:ea typeface="+mn-ea"/>
                <a:cs typeface="+mn-cs"/>
              </a:rPr>
              <a:t>and</a:t>
            </a:r>
            <a:r>
              <a:rPr lang="de-DE" sz="2000" i="1" dirty="0">
                <a:solidFill>
                  <a:schemeClr val="tx1"/>
                </a:solidFill>
                <a:latin typeface="+mn-lt"/>
                <a:ea typeface="+mn-ea"/>
                <a:cs typeface="+mn-cs"/>
              </a:rPr>
              <a:t> 5c </a:t>
            </a:r>
            <a:r>
              <a:rPr lang="de-DE" sz="2000" i="1" dirty="0" err="1">
                <a:solidFill>
                  <a:schemeClr val="tx1"/>
                </a:solidFill>
                <a:latin typeface="+mn-lt"/>
                <a:ea typeface="+mn-ea"/>
                <a:cs typeface="+mn-cs"/>
              </a:rPr>
              <a:t>documents</a:t>
            </a:r>
            <a:r>
              <a:rPr lang="de-DE" sz="2000" i="1" dirty="0">
                <a:solidFill>
                  <a:schemeClr val="tx1"/>
                </a:solidFill>
                <a:latin typeface="+mn-lt"/>
                <a:ea typeface="+mn-ea"/>
                <a:cs typeface="+mn-cs"/>
              </a:rPr>
              <a:t> </a:t>
            </a:r>
            <a:r>
              <a:rPr lang="de-DE" sz="2000" i="1" dirty="0" err="1">
                <a:solidFill>
                  <a:schemeClr val="tx1"/>
                </a:solidFill>
                <a:latin typeface="+mn-lt"/>
                <a:ea typeface="+mn-ea"/>
                <a:cs typeface="+mn-cs"/>
              </a:rPr>
              <a:t>for</a:t>
            </a:r>
            <a:r>
              <a:rPr lang="de-DE" sz="2000" i="1" dirty="0">
                <a:solidFill>
                  <a:schemeClr val="tx1"/>
                </a:solidFill>
                <a:latin typeface="+mn-lt"/>
                <a:ea typeface="+mn-ea"/>
                <a:cs typeface="+mn-cs"/>
              </a:rPr>
              <a:t> </a:t>
            </a:r>
            <a:r>
              <a:rPr lang="en-US" sz="2000" dirty="0">
                <a:solidFill>
                  <a:schemeClr val="tx1"/>
                </a:solidFill>
                <a:latin typeface="+mn-lt"/>
                <a:ea typeface="+mn-ea"/>
                <a:cs typeface="+mn-cs"/>
              </a:rPr>
              <a:t>100 </a:t>
            </a:r>
            <a:r>
              <a:rPr lang="en-US" sz="2000" dirty="0" err="1" smtClean="0">
                <a:solidFill>
                  <a:schemeClr val="tx1"/>
                </a:solidFill>
                <a:latin typeface="+mn-lt"/>
                <a:ea typeface="+mn-ea"/>
                <a:cs typeface="+mn-cs"/>
              </a:rPr>
              <a:t>Gbit</a:t>
            </a:r>
            <a:r>
              <a:rPr lang="en-US" sz="2000" dirty="0" smtClean="0">
                <a:solidFill>
                  <a:schemeClr val="tx1"/>
                </a:solidFill>
                <a:latin typeface="+mn-lt"/>
                <a:ea typeface="+mn-ea"/>
                <a:cs typeface="+mn-cs"/>
              </a:rPr>
              <a:t>/s over </a:t>
            </a:r>
            <a:r>
              <a:rPr lang="en-US" sz="2000" dirty="0">
                <a:solidFill>
                  <a:schemeClr val="tx1"/>
                </a:solidFill>
                <a:latin typeface="+mn-lt"/>
                <a:ea typeface="+mn-ea"/>
                <a:cs typeface="+mn-cs"/>
              </a:rPr>
              <a:t>beam switchable wireless point-to-point links</a:t>
            </a:r>
            <a:r>
              <a:rPr lang="en-US" sz="2000" i="1" dirty="0">
                <a:solidFill>
                  <a:schemeClr val="tx1"/>
                </a:solidFill>
                <a:latin typeface="+mn-lt"/>
                <a:ea typeface="+mn-ea"/>
                <a:cs typeface="+mn-cs"/>
              </a:rPr>
              <a:t> </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Thomas Kuerner</a:t>
            </a: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smtClean="0">
                <a:solidFill>
                  <a:schemeClr val="tx1"/>
                </a:solidFill>
                <a:latin typeface="+mn-lt"/>
                <a:ea typeface="+mn-ea"/>
                <a:cs typeface="+mn-cs"/>
              </a:rPr>
              <a:t>Katsuhiro Ajito</a:t>
            </a:r>
            <a:endParaRPr lang="de-DE" sz="2000" dirty="0">
              <a:solidFill>
                <a:schemeClr val="tx1"/>
              </a:solidFill>
              <a:latin typeface="+mn-lt"/>
              <a:ea typeface="+mn-ea"/>
              <a:cs typeface="+mn-cs"/>
            </a:endParaRPr>
          </a:p>
          <a:p>
            <a:r>
              <a:rPr lang="de-DE" sz="2000" dirty="0">
                <a:solidFill>
                  <a:schemeClr val="tx1"/>
                </a:solidFill>
                <a:latin typeface="+mn-lt"/>
                <a:ea typeface="+mn-ea"/>
                <a:cs typeface="+mn-cs"/>
              </a:rPr>
              <a:t>Upon </a:t>
            </a:r>
            <a:r>
              <a:rPr lang="de-DE" sz="2000" dirty="0" err="1">
                <a:solidFill>
                  <a:schemeClr val="tx1"/>
                </a:solidFill>
                <a:latin typeface="+mn-lt"/>
                <a:ea typeface="+mn-ea"/>
                <a:cs typeface="+mn-cs"/>
              </a:rPr>
              <a:t>no</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discussion</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the</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vote</a:t>
            </a:r>
            <a:r>
              <a:rPr lang="de-DE" sz="2000" dirty="0">
                <a:solidFill>
                  <a:schemeClr val="tx1"/>
                </a:solidFill>
                <a:latin typeface="+mn-lt"/>
                <a:ea typeface="+mn-ea"/>
                <a:cs typeface="+mn-cs"/>
              </a:rPr>
              <a:t> was </a:t>
            </a:r>
            <a:r>
              <a:rPr lang="de-DE" sz="2000" dirty="0" err="1">
                <a:solidFill>
                  <a:schemeClr val="tx1"/>
                </a:solidFill>
                <a:latin typeface="+mn-lt"/>
                <a:ea typeface="+mn-ea"/>
                <a:cs typeface="+mn-cs"/>
              </a:rPr>
              <a:t>taken</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with</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the</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results</a:t>
            </a:r>
            <a:r>
              <a:rPr lang="de-DE" sz="2000" dirty="0">
                <a:solidFill>
                  <a:schemeClr val="tx1"/>
                </a:solidFill>
                <a:latin typeface="+mn-lt"/>
                <a:ea typeface="+mn-ea"/>
                <a:cs typeface="+mn-cs"/>
              </a:rPr>
              <a:t> of ?/?/?, </a:t>
            </a:r>
            <a:r>
              <a:rPr lang="de-DE" sz="2000" dirty="0" err="1">
                <a:solidFill>
                  <a:schemeClr val="tx1"/>
                </a:solidFill>
                <a:latin typeface="+mn-lt"/>
                <a:ea typeface="+mn-ea"/>
                <a:cs typeface="+mn-cs"/>
              </a:rPr>
              <a:t>motion</a:t>
            </a:r>
            <a:endParaRPr lang="de-DE" sz="2000" dirty="0">
              <a:solidFill>
                <a:schemeClr val="tx1"/>
              </a:solidFill>
              <a:latin typeface="+mn-lt"/>
              <a:ea typeface="+mn-ea"/>
              <a:cs typeface="+mn-cs"/>
            </a:endParaRPr>
          </a:p>
          <a:p>
            <a:endParaRPr lang="de-DE" sz="1800" dirty="0"/>
          </a:p>
        </p:txBody>
      </p:sp>
      <p:sp>
        <p:nvSpPr>
          <p:cNvPr id="7" name="Datumsplatzhalter 3"/>
          <p:cNvSpPr>
            <a:spLocks noGrp="1"/>
          </p:cNvSpPr>
          <p:nvPr>
            <p:ph type="dt" sz="quarter" idx="10"/>
          </p:nvPr>
        </p:nvSpPr>
        <p:spPr>
          <a:xfrm>
            <a:off x="685800" y="377825"/>
            <a:ext cx="1600200" cy="215900"/>
          </a:xfrm>
          <a:noFill/>
        </p:spPr>
        <p:txBody>
          <a:bodyPr/>
          <a:lstStyle/>
          <a:p>
            <a:r>
              <a:rPr lang="en-US" dirty="0" smtClean="0"/>
              <a:t>November 2013</a:t>
            </a:r>
          </a:p>
        </p:txBody>
      </p:sp>
    </p:spTree>
    <p:extLst>
      <p:ext uri="{BB962C8B-B14F-4D97-AF65-F5344CB8AC3E}">
        <p14:creationId xmlns:p14="http://schemas.microsoft.com/office/powerpoint/2010/main" val="2482892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71</a:t>
            </a:fld>
            <a:endParaRPr lang="en-US" altLang="ko-KR" dirty="0"/>
          </a:p>
        </p:txBody>
      </p:sp>
      <p:sp>
        <p:nvSpPr>
          <p:cNvPr id="11267" name="Rectangle 4"/>
          <p:cNvSpPr>
            <a:spLocks noChangeArrowheads="1"/>
          </p:cNvSpPr>
          <p:nvPr/>
        </p:nvSpPr>
        <p:spPr bwMode="auto">
          <a:xfrm>
            <a:off x="1260585" y="1905000"/>
            <a:ext cx="6629187" cy="3785652"/>
          </a:xfrm>
          <a:prstGeom prst="rect">
            <a:avLst/>
          </a:prstGeom>
          <a:noFill/>
          <a:ln w="12700">
            <a:noFill/>
            <a:miter lim="800000"/>
            <a:headEnd type="none" w="sm" len="sm"/>
            <a:tailEnd type="none" w="sm" len="sm"/>
          </a:ln>
        </p:spPr>
        <p:txBody>
          <a:bodyPr wrap="none">
            <a:spAutoFit/>
          </a:bodyPr>
          <a:lstStyle/>
          <a:p>
            <a:pPr algn="ctr"/>
            <a:r>
              <a:rPr lang="en-US" altLang="ja-JP" sz="4000" b="1" dirty="0">
                <a:solidFill>
                  <a:schemeClr val="tx2"/>
                </a:solidFill>
                <a:ea typeface="ＭＳ Ｐゴシック" pitchFamily="34" charset="-128"/>
              </a:rPr>
              <a:t>IG-LED 8</a:t>
            </a:r>
            <a:r>
              <a:rPr lang="en-US" altLang="ja-JP" sz="4000" b="1" baseline="30000" dirty="0" smtClean="0">
                <a:solidFill>
                  <a:schemeClr val="tx2"/>
                </a:solidFill>
                <a:ea typeface="ＭＳ Ｐゴシック" pitchFamily="34" charset="-128"/>
              </a:rPr>
              <a:t>th</a:t>
            </a:r>
            <a:r>
              <a:rPr lang="en-US" altLang="ja-JP" sz="4000" b="1" dirty="0" smtClean="0">
                <a:solidFill>
                  <a:schemeClr val="tx2"/>
                </a:solidFill>
                <a:ea typeface="ＭＳ Ｐゴシック" pitchFamily="34" charset="-128"/>
              </a:rPr>
              <a:t>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Dallas</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a:t>
            </a:r>
            <a:r>
              <a:rPr lang="en-US" altLang="ja-JP" sz="4000" b="1" dirty="0" smtClean="0">
                <a:solidFill>
                  <a:schemeClr val="tx2"/>
                </a:solidFill>
                <a:ea typeface="ＭＳ Ｐゴシック" pitchFamily="34" charset="-128"/>
              </a:rPr>
              <a:t>Report</a:t>
            </a: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endParaRPr lang="en-US" altLang="ja-JP" sz="4000" b="1" dirty="0" smtClean="0">
              <a:solidFill>
                <a:schemeClr val="tx2"/>
              </a:solidFill>
              <a:ea typeface="ＭＳ Ｐゴシック" pitchFamily="34" charset="-128"/>
            </a:endParaRPr>
          </a:p>
          <a:p>
            <a:pPr algn="ctr"/>
            <a:r>
              <a:rPr lang="en-US" altLang="ja-JP" sz="2800" dirty="0" smtClean="0">
                <a:solidFill>
                  <a:schemeClr val="tx2"/>
                </a:solidFill>
                <a:ea typeface="ＭＳ Ｐゴシック" pitchFamily="34" charset="-128"/>
              </a:rPr>
              <a:t>Chair, </a:t>
            </a:r>
            <a:r>
              <a:rPr lang="en-US" altLang="ko-KR" sz="2800" dirty="0" err="1" smtClean="0"/>
              <a:t>Yeong</a:t>
            </a:r>
            <a:r>
              <a:rPr lang="en-US" altLang="ko-KR" sz="2800" dirty="0" smtClean="0"/>
              <a:t> Min Jang, </a:t>
            </a:r>
            <a:r>
              <a:rPr lang="en-US" altLang="ko-KR" sz="2800" dirty="0" err="1" smtClean="0"/>
              <a:t>Kookmin</a:t>
            </a:r>
            <a:r>
              <a:rPr lang="en-US" altLang="ko-KR" sz="2800" dirty="0" smtClean="0"/>
              <a:t> University</a:t>
            </a:r>
          </a:p>
          <a:p>
            <a:pPr algn="ctr"/>
            <a:endParaRPr lang="en-US" altLang="ja-JP" sz="2800" dirty="0">
              <a:solidFill>
                <a:schemeClr val="tx2"/>
              </a:solidFill>
              <a:ea typeface="ＭＳ Ｐゴシック" pitchFamily="34" charset="-128"/>
            </a:endParaRPr>
          </a:p>
          <a:p>
            <a:pPr algn="ctr"/>
            <a:r>
              <a:rPr lang="en-US" altLang="ja-JP" sz="2400" dirty="0" smtClean="0">
                <a:solidFill>
                  <a:schemeClr val="tx2"/>
                </a:solidFill>
                <a:ea typeface="ＭＳ Ｐゴシック" pitchFamily="34" charset="-128"/>
              </a:rPr>
              <a:t>4 </a:t>
            </a:r>
            <a:r>
              <a:rPr lang="en-US" altLang="ja-JP" sz="2400" dirty="0" smtClean="0">
                <a:solidFill>
                  <a:schemeClr val="tx2"/>
                </a:solidFill>
                <a:ea typeface="ＭＳ Ｐゴシック" pitchFamily="34" charset="-128"/>
              </a:rPr>
              <a:t>Nov., 2013</a:t>
            </a:r>
            <a:endParaRPr lang="en-US" altLang="ko-KR" sz="2400"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76644857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LED Interest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ja-JP" dirty="0" smtClean="0">
                <a:ea typeface="ＭＳ Ｐゴシック" pitchFamily="34" charset="-128"/>
              </a:rPr>
              <a:t>Determine whether there is sufficient interest in creating an Optical Camera Communication (OCC) Study Group for the purpose of developing a LED ID PAR and 5C.</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72</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1602238124"/>
      </p:ext>
    </p:extLst>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presentation about the amendment of IEEE 802.15.7 and some study items of Optical Camera Communications(OCC)</a:t>
            </a:r>
          </a:p>
          <a:p>
            <a:r>
              <a:rPr lang="en-US" altLang="ja-JP" dirty="0" smtClean="0">
                <a:ea typeface="ＭＳ Ｐゴシック" pitchFamily="34" charset="-128"/>
              </a:rPr>
              <a:t>Hearing of presentations about OCC including LED ID issues of IG-LED</a:t>
            </a:r>
          </a:p>
          <a:p>
            <a:r>
              <a:rPr lang="en-US" altLang="ja-JP" dirty="0" smtClean="0">
                <a:ea typeface="ＭＳ Ｐゴシック" pitchFamily="34" charset="-128"/>
              </a:rPr>
              <a:t>Discuss about the PAR and 5C</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73</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264629989"/>
      </p:ext>
    </p:extLst>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74</a:t>
            </a:fld>
            <a:endParaRPr lang="en-US" altLang="ko-KR" dirty="0"/>
          </a:p>
        </p:txBody>
      </p:sp>
      <p:sp>
        <p:nvSpPr>
          <p:cNvPr id="4101" name="Rectangle 4"/>
          <p:cNvSpPr>
            <a:spLocks noChangeArrowheads="1"/>
          </p:cNvSpPr>
          <p:nvPr/>
        </p:nvSpPr>
        <p:spPr bwMode="auto">
          <a:xfrm>
            <a:off x="304800" y="817563"/>
            <a:ext cx="8534400" cy="5262979"/>
          </a:xfrm>
          <a:prstGeom prst="rect">
            <a:avLst/>
          </a:prstGeom>
          <a:noFill/>
          <a:ln w="12700">
            <a:noFill/>
            <a:miter lim="800000"/>
            <a:headEnd type="none" w="sm" len="sm"/>
            <a:tailEnd type="none" w="sm" len="sm"/>
          </a:ln>
        </p:spPr>
        <p:txBody>
          <a:bodyPr>
            <a:spAutoFit/>
          </a:bodyPr>
          <a:lstStyle/>
          <a:p>
            <a:pPr marL="268288" indent="-268288">
              <a:buFontTx/>
              <a:buAutoNum type="arabicPeriod"/>
            </a:pPr>
            <a:endParaRPr lang="en-US" altLang="ja-JP" sz="2400" dirty="0" smtClean="0">
              <a:ea typeface="ＭＳ Ｐゴシック" pitchFamily="34" charset="-128"/>
            </a:endParaRPr>
          </a:p>
          <a:p>
            <a:pPr marL="268288" indent="-268288">
              <a:buFontTx/>
              <a:buAutoNum type="arabicPeriod"/>
            </a:pPr>
            <a:r>
              <a:rPr lang="en-US" altLang="ja-JP" sz="2400" dirty="0" smtClean="0">
                <a:ea typeface="ＭＳ Ｐゴシック" pitchFamily="34" charset="-128"/>
              </a:rPr>
              <a:t>Nov. 2013 meeting: 4 Sessions(Mon. PM1, PM2 and Thur. PM1, PM2) </a:t>
            </a:r>
          </a:p>
          <a:p>
            <a:pPr marL="268288" indent="-268288">
              <a:buFontTx/>
              <a:buAutoNum type="arabicPeriod"/>
            </a:pPr>
            <a:r>
              <a:rPr lang="en-US" altLang="ja-JP" sz="2400" dirty="0" smtClean="0">
                <a:ea typeface="ＭＳ Ｐゴシック" pitchFamily="34" charset="-128"/>
              </a:rPr>
              <a:t>Attendance: 14 attendees (Mon PM1), 14 </a:t>
            </a:r>
            <a:r>
              <a:rPr lang="en-US" altLang="ja-JP" sz="2400" dirty="0">
                <a:ea typeface="ＭＳ Ｐゴシック" pitchFamily="34" charset="-128"/>
              </a:rPr>
              <a:t>attendees </a:t>
            </a:r>
            <a:r>
              <a:rPr lang="en-US" altLang="ja-JP" sz="2400" dirty="0" smtClean="0">
                <a:ea typeface="ＭＳ Ｐゴシック" pitchFamily="34" charset="-128"/>
              </a:rPr>
              <a:t>(Mon PM2), 12 </a:t>
            </a:r>
            <a:r>
              <a:rPr lang="en-US" altLang="ja-JP" sz="2400" dirty="0">
                <a:ea typeface="ＭＳ Ｐゴシック" pitchFamily="34" charset="-128"/>
              </a:rPr>
              <a:t>attendees </a:t>
            </a:r>
            <a:r>
              <a:rPr lang="en-US" altLang="ja-JP" sz="2400" dirty="0" smtClean="0">
                <a:ea typeface="ＭＳ Ｐゴシック" pitchFamily="34" charset="-128"/>
              </a:rPr>
              <a:t>(Thu. PM1), 12 </a:t>
            </a:r>
            <a:r>
              <a:rPr lang="en-US" altLang="ja-JP" sz="2400" dirty="0">
                <a:ea typeface="ＭＳ Ｐゴシック" pitchFamily="34" charset="-128"/>
              </a:rPr>
              <a:t>attendees (Thu. </a:t>
            </a:r>
            <a:r>
              <a:rPr lang="en-US" altLang="ja-JP" sz="2400" dirty="0" smtClean="0">
                <a:ea typeface="ＭＳ Ｐゴシック" pitchFamily="34" charset="-128"/>
              </a:rPr>
              <a:t>PM2).</a:t>
            </a:r>
            <a:endParaRPr lang="en-US" altLang="ja-JP" sz="2400" dirty="0">
              <a:ea typeface="ＭＳ Ｐゴシック" pitchFamily="34" charset="-128"/>
            </a:endParaRPr>
          </a:p>
          <a:p>
            <a:pPr marL="268288" indent="-268288"/>
            <a:endParaRPr lang="en-US" altLang="ja-JP" sz="2400" dirty="0">
              <a:ea typeface="ＭＳ Ｐゴシック" pitchFamily="34" charset="-128"/>
            </a:endParaRPr>
          </a:p>
          <a:p>
            <a:pPr marL="268288" indent="-268288"/>
            <a:r>
              <a:rPr lang="en-US" altLang="ja-JP" sz="2400" dirty="0">
                <a:ea typeface="ＭＳ Ｐゴシック" pitchFamily="34" charset="-128"/>
              </a:rPr>
              <a:t>3</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400" dirty="0"/>
              <a:t>Contribution 1 - Challenging Issues in </a:t>
            </a:r>
            <a:r>
              <a:rPr lang="en-US" altLang="ko-KR" sz="2400" dirty="0" err="1"/>
              <a:t>CamCom</a:t>
            </a:r>
            <a:r>
              <a:rPr lang="en-US" altLang="ko-KR" sz="2400" dirty="0"/>
              <a:t> System (15-13-0669-00-0led</a:t>
            </a:r>
            <a:r>
              <a:rPr lang="en-US" altLang="ko-KR" sz="2400" dirty="0" smtClean="0"/>
              <a:t>)</a:t>
            </a:r>
          </a:p>
          <a:p>
            <a:pPr marL="914400" lvl="1" indent="-457200"/>
            <a:r>
              <a:rPr lang="en-US" altLang="ko-KR" sz="2400" dirty="0"/>
              <a:t>Contribution 2- Draft PAR for </a:t>
            </a:r>
            <a:r>
              <a:rPr lang="en-US" altLang="ko-KR" sz="2400" dirty="0" err="1"/>
              <a:t>CamCom</a:t>
            </a:r>
            <a:r>
              <a:rPr lang="en-US" altLang="ko-KR" sz="2400" dirty="0"/>
              <a:t> (15-13-0670-00-0led</a:t>
            </a:r>
            <a:r>
              <a:rPr lang="en-US" altLang="ko-KR" sz="2400" dirty="0" smtClean="0"/>
              <a:t>)</a:t>
            </a:r>
          </a:p>
          <a:p>
            <a:pPr marL="914400" lvl="1" indent="-457200"/>
            <a:r>
              <a:rPr lang="en-US" altLang="ko-KR" sz="2400" dirty="0" smtClean="0"/>
              <a:t>Contribution </a:t>
            </a:r>
            <a:r>
              <a:rPr lang="en-US" altLang="ko-KR" sz="2400" dirty="0"/>
              <a:t>3- Draft 5C for </a:t>
            </a:r>
            <a:r>
              <a:rPr lang="en-US" altLang="ko-KR" sz="2400" dirty="0" err="1"/>
              <a:t>CamCom</a:t>
            </a:r>
            <a:r>
              <a:rPr lang="en-US" altLang="ko-KR" sz="2400" dirty="0"/>
              <a:t> (15-13-0671-00-0led</a:t>
            </a:r>
            <a:r>
              <a:rPr lang="en-US" altLang="ko-KR" sz="2400" dirty="0" smtClean="0"/>
              <a:t>)</a:t>
            </a:r>
          </a:p>
          <a:p>
            <a:pPr marL="914400" lvl="1" indent="-457200"/>
            <a:r>
              <a:rPr lang="en-US" altLang="ko-KR" sz="2400" dirty="0"/>
              <a:t>Contribution </a:t>
            </a:r>
            <a:r>
              <a:rPr lang="en-US" altLang="ko-KR" sz="2400" dirty="0" smtClean="0"/>
              <a:t>4- </a:t>
            </a:r>
            <a:r>
              <a:rPr lang="en-US" altLang="ko-KR" sz="2400" kern="0" dirty="0">
                <a:ea typeface="굴림" pitchFamily="50" charset="-127"/>
              </a:rPr>
              <a:t>Camera Positioning </a:t>
            </a:r>
            <a:r>
              <a:rPr lang="en-US" altLang="ko-KR" sz="2400" kern="0" dirty="0" smtClean="0">
                <a:ea typeface="굴림" pitchFamily="50" charset="-127"/>
              </a:rPr>
              <a:t>Technology </a:t>
            </a:r>
            <a:r>
              <a:rPr lang="en-US" altLang="ko-KR" sz="2400" dirty="0" smtClean="0"/>
              <a:t>(15-13-0722-00-0led)</a:t>
            </a:r>
            <a:endParaRPr lang="en-US" altLang="ja-JP" sz="2400" dirty="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406227016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75</a:t>
            </a:fld>
            <a:endParaRPr lang="en-US" altLang="ko-KR" dirty="0"/>
          </a:p>
        </p:txBody>
      </p:sp>
      <p:sp>
        <p:nvSpPr>
          <p:cNvPr id="4101" name="Rectangle 4"/>
          <p:cNvSpPr>
            <a:spLocks noChangeArrowheads="1"/>
          </p:cNvSpPr>
          <p:nvPr/>
        </p:nvSpPr>
        <p:spPr bwMode="auto">
          <a:xfrm>
            <a:off x="304800" y="817563"/>
            <a:ext cx="8534400" cy="2308324"/>
          </a:xfrm>
          <a:prstGeom prst="rect">
            <a:avLst/>
          </a:prstGeom>
          <a:noFill/>
          <a:ln w="12700">
            <a:noFill/>
            <a:miter lim="800000"/>
            <a:headEnd type="none" w="sm" len="sm"/>
            <a:tailEnd type="none" w="sm" len="sm"/>
          </a:ln>
        </p:spPr>
        <p:txBody>
          <a:bodyPr>
            <a:spAutoFit/>
          </a:bodyPr>
          <a:lstStyle/>
          <a:p>
            <a:r>
              <a:rPr lang="en-US" altLang="ja-JP" sz="2400" dirty="0">
                <a:ea typeface="ＭＳ Ｐゴシック" pitchFamily="34" charset="-128"/>
              </a:rPr>
              <a:t> </a:t>
            </a:r>
            <a:r>
              <a:rPr lang="en-US" altLang="ja-JP" sz="2400" dirty="0" smtClean="0">
                <a:ea typeface="ＭＳ Ｐゴシック" pitchFamily="34" charset="-128"/>
              </a:rPr>
              <a:t>  - Presentations(Cont.)</a:t>
            </a:r>
          </a:p>
          <a:p>
            <a:pPr marL="914400" lvl="1" indent="-457200"/>
            <a:endParaRPr lang="en-US" altLang="ko-KR" sz="2400" dirty="0" smtClean="0"/>
          </a:p>
          <a:p>
            <a:pPr marL="914400" lvl="1" indent="-457200"/>
            <a:r>
              <a:rPr lang="en-US" altLang="ko-KR" sz="2400" dirty="0" smtClean="0"/>
              <a:t>4. Discussions and completed</a:t>
            </a:r>
          </a:p>
          <a:p>
            <a:pPr marL="914400" lvl="1" indent="-457200"/>
            <a:r>
              <a:rPr lang="en-US" altLang="ko-KR" sz="2400" dirty="0"/>
              <a:t> </a:t>
            </a:r>
            <a:r>
              <a:rPr lang="en-US" altLang="ko-KR" sz="2400" dirty="0" smtClean="0"/>
              <a:t> - Completed  </a:t>
            </a:r>
            <a:r>
              <a:rPr lang="en-US" altLang="ko-KR" sz="2400" dirty="0"/>
              <a:t>Call for Applications document (</a:t>
            </a:r>
            <a:r>
              <a:rPr lang="en-US" altLang="ko-KR" sz="2400" dirty="0" smtClean="0"/>
              <a:t>15-13-0555-01-0led)</a:t>
            </a:r>
          </a:p>
          <a:p>
            <a:pPr marL="914400" lvl="1" indent="-457200"/>
            <a:r>
              <a:rPr lang="en-US" altLang="ko-KR" sz="2400" dirty="0" smtClean="0"/>
              <a:t> - Discussion about the first </a:t>
            </a:r>
            <a:r>
              <a:rPr lang="en-US" altLang="ko-KR" sz="2400" dirty="0"/>
              <a:t>d</a:t>
            </a:r>
            <a:r>
              <a:rPr lang="en-US" altLang="ko-KR" sz="2400" dirty="0" smtClean="0"/>
              <a:t>raft PAR </a:t>
            </a:r>
            <a:r>
              <a:rPr lang="en-US" altLang="ko-KR" sz="2400" dirty="0"/>
              <a:t>and 5C</a:t>
            </a:r>
            <a:endParaRPr lang="en-US" altLang="ko-KR" sz="2400" dirty="0" smtClean="0"/>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361674145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76</a:t>
            </a:fld>
            <a:endParaRPr lang="en-US" altLang="ko-KR" dirty="0"/>
          </a:p>
        </p:txBody>
      </p:sp>
      <p:sp>
        <p:nvSpPr>
          <p:cNvPr id="4101" name="Rectangle 4"/>
          <p:cNvSpPr>
            <a:spLocks noChangeArrowheads="1"/>
          </p:cNvSpPr>
          <p:nvPr/>
        </p:nvSpPr>
        <p:spPr bwMode="auto">
          <a:xfrm>
            <a:off x="304800" y="817563"/>
            <a:ext cx="8534400" cy="6001643"/>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focus of IG-LED and OCC SG:</a:t>
            </a:r>
            <a:endParaRPr lang="ko-KR" altLang="ko-KR" sz="2400" b="1" dirty="0"/>
          </a:p>
          <a:p>
            <a:pPr lvl="0" latinLnBrk="1"/>
            <a:r>
              <a:rPr lang="en-US" altLang="ko-KR" sz="2400" dirty="0" smtClean="0"/>
              <a:t>   LED-ID applications (LED digital signage applications, etc.)</a:t>
            </a:r>
          </a:p>
          <a:p>
            <a:pPr latinLnBrk="1"/>
            <a:r>
              <a:rPr lang="en-US" altLang="ko-KR" sz="2400" dirty="0" smtClean="0"/>
              <a:t>   Camera-based Communications and Positioning/LBS</a:t>
            </a:r>
          </a:p>
          <a:p>
            <a:pPr lvl="0" latinLnBrk="1"/>
            <a:r>
              <a:rPr lang="en-US" altLang="ko-KR" sz="2400" dirty="0" smtClean="0"/>
              <a:t>   MIMO </a:t>
            </a:r>
            <a:r>
              <a:rPr lang="en-US" altLang="ko-KR" sz="2400" dirty="0"/>
              <a:t>(Multi array LED</a:t>
            </a:r>
            <a:r>
              <a:rPr lang="en-US" altLang="ko-KR" sz="2400" dirty="0" smtClean="0"/>
              <a:t>)</a:t>
            </a:r>
          </a:p>
          <a:p>
            <a:pPr lvl="0" latinLnBrk="1"/>
            <a:r>
              <a:rPr lang="en-US" altLang="ko-KR" sz="2400" dirty="0"/>
              <a:t> </a:t>
            </a:r>
            <a:r>
              <a:rPr lang="en-US" altLang="ko-KR" sz="2400" dirty="0" smtClean="0"/>
              <a:t>  ITS/Telematics/Air-craft based applications (Traffic control and</a:t>
            </a:r>
          </a:p>
          <a:p>
            <a:pPr lvl="0" latinLnBrk="1"/>
            <a:r>
              <a:rPr lang="en-US" altLang="ko-KR" sz="2400" dirty="0"/>
              <a:t> </a:t>
            </a:r>
            <a:r>
              <a:rPr lang="en-US" altLang="ko-KR" sz="2400" dirty="0" smtClean="0"/>
              <a:t>  tracking, etc.)</a:t>
            </a:r>
          </a:p>
          <a:p>
            <a:pPr lvl="0" latinLnBrk="1"/>
            <a:r>
              <a:rPr lang="en-US" altLang="ko-KR" sz="2400" dirty="0"/>
              <a:t> </a:t>
            </a:r>
            <a:r>
              <a:rPr lang="en-US" altLang="ko-KR" sz="2400" dirty="0" smtClean="0"/>
              <a:t>  Etc.</a:t>
            </a:r>
            <a:endParaRPr lang="ko-KR" altLang="ko-KR" sz="2400" dirty="0"/>
          </a:p>
          <a:p>
            <a:r>
              <a:rPr lang="en-US" altLang="ko-KR" sz="2400" b="1" dirty="0" smtClean="0"/>
              <a:t>- Issues </a:t>
            </a:r>
            <a:r>
              <a:rPr lang="en-US" altLang="ko-KR" sz="2400" b="1" dirty="0"/>
              <a:t>to </a:t>
            </a:r>
            <a:r>
              <a:rPr lang="en-US" altLang="ko-KR" sz="2400" b="1" dirty="0" smtClean="0"/>
              <a:t>discuss in Jan. meeting :</a:t>
            </a:r>
            <a:endParaRPr lang="ko-KR" altLang="ko-KR" sz="2400" b="1" dirty="0"/>
          </a:p>
          <a:p>
            <a:pPr lvl="0" latinLnBrk="1"/>
            <a:r>
              <a:rPr lang="en-US" altLang="ko-KR" sz="2400" dirty="0" smtClean="0"/>
              <a:t>  </a:t>
            </a:r>
            <a:r>
              <a:rPr lang="en-US" altLang="ko-KR" sz="2400" dirty="0"/>
              <a:t> </a:t>
            </a:r>
            <a:r>
              <a:rPr lang="en-US" altLang="ko-KR" sz="2400" dirty="0" smtClean="0"/>
              <a:t>Call </a:t>
            </a:r>
            <a:r>
              <a:rPr lang="en-US" altLang="ko-KR" sz="2400" dirty="0"/>
              <a:t>for Applications Presentations </a:t>
            </a:r>
          </a:p>
          <a:p>
            <a:pPr lvl="0" latinLnBrk="1"/>
            <a:r>
              <a:rPr lang="en-US" altLang="ko-KR" sz="2400" dirty="0" smtClean="0"/>
              <a:t>   EC Approval for </a:t>
            </a:r>
            <a:r>
              <a:rPr lang="en-US" altLang="ko-KR" sz="2400" dirty="0"/>
              <a:t>OCC </a:t>
            </a:r>
            <a:r>
              <a:rPr lang="en-US" altLang="ko-KR" sz="2400" dirty="0" smtClean="0"/>
              <a:t>SG</a:t>
            </a:r>
          </a:p>
          <a:p>
            <a:pPr lvl="0" latinLnBrk="1"/>
            <a:r>
              <a:rPr lang="en-US" altLang="ko-KR" sz="2400" dirty="0" smtClean="0"/>
              <a:t>   Market expectations , Implementation and deployment </a:t>
            </a:r>
            <a:r>
              <a:rPr lang="en-US" altLang="ko-KR" sz="2400" dirty="0"/>
              <a:t>issues </a:t>
            </a:r>
            <a:endParaRPr lang="ko-KR" altLang="ko-KR" sz="2400" dirty="0"/>
          </a:p>
          <a:p>
            <a:pPr lvl="0" latinLnBrk="1"/>
            <a:r>
              <a:rPr lang="en-US" altLang="ko-KR" sz="2400" dirty="0" smtClean="0"/>
              <a:t>   Invite </a:t>
            </a:r>
            <a:r>
              <a:rPr lang="en-US" altLang="ko-KR" sz="2400" dirty="0"/>
              <a:t>some c</a:t>
            </a:r>
            <a:r>
              <a:rPr lang="en-US" altLang="ko-KR" sz="2400" dirty="0" smtClean="0"/>
              <a:t>ompanies</a:t>
            </a:r>
          </a:p>
          <a:p>
            <a:pPr lvl="0" latinLnBrk="1"/>
            <a:r>
              <a:rPr lang="en-US" altLang="ko-KR" sz="2400" dirty="0"/>
              <a:t> </a:t>
            </a:r>
            <a:r>
              <a:rPr lang="en-US" altLang="ko-KR" sz="2400" dirty="0" smtClean="0"/>
              <a:t>     - mobile operators, smart devices, LED-ID/Lighting sources,</a:t>
            </a:r>
          </a:p>
          <a:p>
            <a:pPr lvl="0" latinLnBrk="1"/>
            <a:r>
              <a:rPr lang="en-US" altLang="ko-KR" sz="2400" dirty="0"/>
              <a:t> </a:t>
            </a:r>
            <a:r>
              <a:rPr lang="en-US" altLang="ko-KR" sz="2400" dirty="0" smtClean="0"/>
              <a:t>       LED digital signage, information display, navigation</a:t>
            </a:r>
          </a:p>
          <a:p>
            <a:pPr lvl="0" latinLnBrk="1"/>
            <a:r>
              <a:rPr lang="en-US" altLang="ko-KR" sz="2400" dirty="0"/>
              <a:t> </a:t>
            </a:r>
            <a:r>
              <a:rPr lang="en-US" altLang="ko-KR" sz="2400" dirty="0" smtClean="0"/>
              <a:t>    - Etc.</a:t>
            </a:r>
            <a:endParaRPr lang="en-US" altLang="ko-KR" sz="2400" dirty="0"/>
          </a:p>
          <a:p>
            <a:pPr lvl="0" latinLnBrk="1"/>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407670785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77</a:t>
            </a:fld>
            <a:endParaRPr lang="en-US" altLang="ko-KR" dirty="0"/>
          </a:p>
        </p:txBody>
      </p:sp>
      <p:sp>
        <p:nvSpPr>
          <p:cNvPr id="4101" name="Rectangle 4"/>
          <p:cNvSpPr>
            <a:spLocks noChangeArrowheads="1"/>
          </p:cNvSpPr>
          <p:nvPr/>
        </p:nvSpPr>
        <p:spPr bwMode="auto">
          <a:xfrm>
            <a:off x="304800" y="817563"/>
            <a:ext cx="8534400" cy="1938992"/>
          </a:xfrm>
          <a:prstGeom prst="rect">
            <a:avLst/>
          </a:prstGeom>
          <a:noFill/>
          <a:ln w="12700">
            <a:noFill/>
            <a:miter lim="800000"/>
            <a:headEnd type="none" w="sm" len="sm"/>
            <a:tailEnd type="none" w="sm" len="sm"/>
          </a:ln>
        </p:spPr>
        <p:txBody>
          <a:bodyPr>
            <a:spAutoFit/>
          </a:bodyPr>
          <a:lstStyle/>
          <a:p>
            <a:pPr marL="342900" indent="-342900">
              <a:buFontTx/>
              <a:buChar char="-"/>
            </a:pPr>
            <a:r>
              <a:rPr lang="en-US" altLang="ja-JP" sz="2400" b="1" dirty="0"/>
              <a:t>Discussion about PAR and </a:t>
            </a:r>
            <a:r>
              <a:rPr lang="en-US" altLang="ja-JP" sz="2400" b="1" dirty="0" smtClean="0"/>
              <a:t>5C</a:t>
            </a:r>
          </a:p>
          <a:p>
            <a:pPr marL="800100" lvl="1" indent="-342900">
              <a:buFontTx/>
              <a:buChar char="-"/>
            </a:pPr>
            <a:r>
              <a:rPr lang="en-US" altLang="ja-JP" sz="2400" dirty="0" smtClean="0"/>
              <a:t>We discussed about the PAR and 5C for OCC SG based on IEEE 802.15.7. We will continue to discuss in Jan meeting</a:t>
            </a:r>
          </a:p>
          <a:p>
            <a:pPr marL="800100" lvl="1" indent="-342900">
              <a:buFontTx/>
              <a:buChar char="-"/>
            </a:pPr>
            <a:endParaRPr lang="en-US" altLang="ja-JP" sz="2400" b="1" dirty="0"/>
          </a:p>
          <a:p>
            <a:pPr marL="800100" lvl="1" indent="-342900">
              <a:buFontTx/>
              <a:buChar char="-"/>
            </a:pPr>
            <a:endParaRPr lang="en-US" altLang="ja-JP" sz="2400" dirty="0" smtClean="0"/>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160986627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Jan. Meeting</a:t>
            </a:r>
          </a:p>
        </p:txBody>
      </p:sp>
      <p:sp>
        <p:nvSpPr>
          <p:cNvPr id="16390"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78</a:t>
            </a:fld>
            <a:endParaRPr lang="en-US" altLang="ko-KR" dirty="0"/>
          </a:p>
        </p:txBody>
      </p:sp>
      <p:sp>
        <p:nvSpPr>
          <p:cNvPr id="11" name="TextBox 10"/>
          <p:cNvSpPr txBox="1"/>
          <p:nvPr/>
        </p:nvSpPr>
        <p:spPr>
          <a:xfrm>
            <a:off x="533400" y="1600200"/>
            <a:ext cx="8382000" cy="3477875"/>
          </a:xfrm>
          <a:prstGeom prst="rect">
            <a:avLst/>
          </a:prstGeom>
          <a:noFill/>
        </p:spPr>
        <p:txBody>
          <a:bodyPr wrap="square" rtlCol="0">
            <a:spAutoFit/>
          </a:bodyPr>
          <a:lstStyle/>
          <a:p>
            <a:pPr>
              <a:buFont typeface="Arial" pitchFamily="34" charset="0"/>
              <a:buChar char="•"/>
            </a:pPr>
            <a:r>
              <a:rPr lang="en-US" sz="2800" dirty="0" smtClean="0"/>
              <a:t> </a:t>
            </a:r>
            <a:r>
              <a:rPr lang="en-US" sz="2400" dirty="0" smtClean="0"/>
              <a:t>Before Jan. Plenary meeting: generate and circulate a </a:t>
            </a:r>
          </a:p>
          <a:p>
            <a:r>
              <a:rPr lang="en-US" sz="2400" dirty="0"/>
              <a:t> </a:t>
            </a:r>
            <a:r>
              <a:rPr lang="en-US" sz="2400" dirty="0" smtClean="0"/>
              <a:t> “Optical Camera Communication  Call for Applications       Presentation” paragraph</a:t>
            </a:r>
          </a:p>
          <a:p>
            <a:pPr>
              <a:buFont typeface="Arial" pitchFamily="34" charset="0"/>
              <a:buChar char="•"/>
            </a:pPr>
            <a:r>
              <a:rPr lang="en-US" altLang="ko-KR" sz="2400" dirty="0"/>
              <a:t> C</a:t>
            </a:r>
            <a:r>
              <a:rPr lang="en-US" altLang="ko-KR" sz="2400" dirty="0" smtClean="0"/>
              <a:t>ontinue </a:t>
            </a:r>
            <a:r>
              <a:rPr lang="en-US" altLang="ko-KR" sz="2400" dirty="0"/>
              <a:t>discussion to determine market focused technical </a:t>
            </a:r>
            <a:r>
              <a:rPr lang="en-US" altLang="ko-KR" sz="2400" dirty="0" smtClean="0"/>
              <a:t> objectives </a:t>
            </a:r>
            <a:r>
              <a:rPr lang="en-US" altLang="ko-KR" sz="2400" dirty="0"/>
              <a:t>of the Optical Camera Communication SG</a:t>
            </a:r>
            <a:endParaRPr lang="en-US" altLang="ko-KR" sz="2400" dirty="0" smtClean="0"/>
          </a:p>
          <a:p>
            <a:pPr lvl="1">
              <a:buFont typeface="Arial" pitchFamily="34" charset="0"/>
              <a:buChar char="•"/>
            </a:pPr>
            <a:r>
              <a:rPr lang="en-US" sz="2400" dirty="0"/>
              <a:t> </a:t>
            </a:r>
            <a:r>
              <a:rPr lang="en-US" sz="2400" dirty="0" smtClean="0"/>
              <a:t>Optical Camera Communication</a:t>
            </a:r>
          </a:p>
          <a:p>
            <a:pPr lvl="1">
              <a:buFont typeface="Arial" pitchFamily="34" charset="0"/>
              <a:buChar char="•"/>
            </a:pPr>
            <a:r>
              <a:rPr lang="en-US" altLang="ko-KR" sz="2400" dirty="0"/>
              <a:t> LBS application using </a:t>
            </a:r>
            <a:r>
              <a:rPr lang="en-US" altLang="ko-KR" sz="2400" dirty="0" smtClean="0"/>
              <a:t>Optical Camera Communication</a:t>
            </a:r>
            <a:endParaRPr lang="en-US" sz="2400" dirty="0" smtClean="0"/>
          </a:p>
          <a:p>
            <a:pPr lvl="1">
              <a:buFont typeface="Arial" pitchFamily="34" charset="0"/>
              <a:buChar char="•"/>
            </a:pPr>
            <a:r>
              <a:rPr lang="en-US" sz="2400" dirty="0"/>
              <a:t> </a:t>
            </a:r>
            <a:r>
              <a:rPr lang="en-US" sz="2400" dirty="0" smtClean="0"/>
              <a:t>Digital signage application using LED-ID</a:t>
            </a:r>
          </a:p>
          <a:p>
            <a:pPr marL="0" lvl="1">
              <a:buFont typeface="Arial" pitchFamily="34" charset="0"/>
              <a:buChar char="•"/>
            </a:pPr>
            <a:r>
              <a:rPr lang="en-US" sz="2400" dirty="0" smtClean="0"/>
              <a:t> Invite many interested parties</a:t>
            </a:r>
            <a:endParaRPr lang="en-US" sz="2400"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1926687635"/>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t>Motion </a:t>
            </a:r>
            <a:r>
              <a:rPr lang="en-US" altLang="ko-KR" sz="3600" b="1" dirty="0"/>
              <a:t>to form SG</a:t>
            </a:r>
            <a:endParaRPr lang="en-US" altLang="ko-KR" sz="3600" b="1" dirty="0" smtClean="0">
              <a:ea typeface="굴림" charset="-127"/>
            </a:endParaRPr>
          </a:p>
        </p:txBody>
      </p:sp>
      <p:sp>
        <p:nvSpPr>
          <p:cNvPr id="16390"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79</a:t>
            </a:fld>
            <a:endParaRPr lang="en-US" altLang="ko-KR" dirty="0"/>
          </a:p>
        </p:txBody>
      </p:sp>
      <p:sp>
        <p:nvSpPr>
          <p:cNvPr id="11" name="TextBox 10"/>
          <p:cNvSpPr txBox="1"/>
          <p:nvPr/>
        </p:nvSpPr>
        <p:spPr>
          <a:xfrm>
            <a:off x="533400" y="1600200"/>
            <a:ext cx="8382000" cy="3477875"/>
          </a:xfrm>
          <a:prstGeom prst="rect">
            <a:avLst/>
          </a:prstGeom>
          <a:noFill/>
        </p:spPr>
        <p:txBody>
          <a:bodyPr wrap="square" rtlCol="0">
            <a:spAutoFit/>
          </a:bodyPr>
          <a:lstStyle/>
          <a:p>
            <a:pPr>
              <a:buFont typeface="Arial" pitchFamily="34" charset="0"/>
              <a:buChar char="•"/>
            </a:pPr>
            <a:r>
              <a:rPr lang="en-US" sz="2800" dirty="0" smtClean="0"/>
              <a:t> </a:t>
            </a:r>
            <a:r>
              <a:rPr lang="en-US" altLang="ko-KR" sz="2400" dirty="0" smtClean="0"/>
              <a:t>The </a:t>
            </a:r>
            <a:r>
              <a:rPr lang="en-US" altLang="ko-KR" sz="2400" dirty="0"/>
              <a:t>LED IG requests that the 802.15WG form a Study Group to develop a PAR </a:t>
            </a:r>
            <a:r>
              <a:rPr lang="en-US" altLang="ko-KR" sz="2400" dirty="0" smtClean="0"/>
              <a:t>and </a:t>
            </a:r>
            <a:r>
              <a:rPr lang="en-US" altLang="ko-KR" sz="2400" dirty="0"/>
              <a:t>5C for an amendment to 15.7 dealing with Optical Camera Communications</a:t>
            </a:r>
            <a:r>
              <a:rPr lang="en-US" altLang="ko-KR" sz="2400" dirty="0" smtClean="0"/>
              <a:t>.</a:t>
            </a:r>
          </a:p>
          <a:p>
            <a:pPr>
              <a:buFont typeface="Arial" pitchFamily="34" charset="0"/>
              <a:buChar char="•"/>
            </a:pPr>
            <a:endParaRPr lang="en-US" altLang="ko-KR" sz="2400" dirty="0" smtClean="0"/>
          </a:p>
          <a:p>
            <a:pPr>
              <a:buFont typeface="Arial" pitchFamily="34" charset="0"/>
              <a:buChar char="•"/>
            </a:pPr>
            <a:r>
              <a:rPr lang="en-US" altLang="ko-KR" sz="2400" dirty="0" smtClean="0"/>
              <a:t> Vote(?,?,?)</a:t>
            </a:r>
          </a:p>
          <a:p>
            <a:pPr>
              <a:buFont typeface="Arial" pitchFamily="34" charset="0"/>
              <a:buChar char="•"/>
            </a:pPr>
            <a:r>
              <a:rPr lang="en-US" altLang="ko-KR" sz="2400" dirty="0"/>
              <a:t> </a:t>
            </a:r>
            <a:r>
              <a:rPr lang="en-US" altLang="ko-KR" sz="2400" dirty="0" smtClean="0"/>
              <a:t>moved : </a:t>
            </a:r>
            <a:r>
              <a:rPr lang="en-US" altLang="ko-KR" sz="2400" dirty="0"/>
              <a:t>Rick Roberts </a:t>
            </a:r>
            <a:endParaRPr lang="en-US" altLang="ko-KR" sz="2400" dirty="0" smtClean="0"/>
          </a:p>
          <a:p>
            <a:pPr>
              <a:buFont typeface="Arial" pitchFamily="34" charset="0"/>
              <a:buChar char="•"/>
            </a:pPr>
            <a:r>
              <a:rPr lang="en-US" altLang="ko-KR" sz="2400" dirty="0" smtClean="0"/>
              <a:t> second</a:t>
            </a:r>
            <a:r>
              <a:rPr lang="en-US" altLang="ko-KR" sz="2400" dirty="0"/>
              <a:t>: Mike </a:t>
            </a:r>
            <a:r>
              <a:rPr lang="en-US" altLang="ko-KR" sz="2400" dirty="0" smtClean="0"/>
              <a:t>McInnis</a:t>
            </a:r>
          </a:p>
          <a:p>
            <a:pPr>
              <a:buFont typeface="Arial" pitchFamily="34" charset="0"/>
              <a:buChar char="•"/>
            </a:pPr>
            <a:r>
              <a:rPr lang="en-US" altLang="ko-KR" sz="2400" dirty="0"/>
              <a:t> </a:t>
            </a:r>
            <a:r>
              <a:rPr lang="en-US" altLang="ko-KR" sz="2400" dirty="0" smtClean="0"/>
              <a:t>Motion </a:t>
            </a:r>
            <a:r>
              <a:rPr lang="en-US" altLang="ko-KR" sz="2400" dirty="0"/>
              <a:t>carried by unanimous consent</a:t>
            </a:r>
            <a:br>
              <a:rPr lang="en-US" altLang="ko-KR" sz="2400" dirty="0"/>
            </a:br>
            <a:r>
              <a:rPr lang="en-US" sz="2400" dirty="0" smtClean="0"/>
              <a:t> </a:t>
            </a:r>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a:t>
              </a:r>
              <a:r>
                <a:rPr lang="en-US" altLang="ko-KR" sz="1400" b="1"/>
                <a:t>IEEE </a:t>
              </a:r>
              <a:r>
                <a:rPr lang="en-US" altLang="ko-KR" sz="1400" b="1" smtClean="0"/>
                <a:t>15-13-0720-01-0led</a:t>
              </a:r>
              <a:endParaRPr lang="ko-KR" altLang="en-US" sz="1400" b="1" dirty="0"/>
            </a:p>
          </p:txBody>
        </p:sp>
      </p:grpSp>
    </p:spTree>
    <p:extLst>
      <p:ext uri="{BB962C8B-B14F-4D97-AF65-F5344CB8AC3E}">
        <p14:creationId xmlns:p14="http://schemas.microsoft.com/office/powerpoint/2010/main" val="240085868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2013</a:t>
            </a:r>
          </a:p>
        </p:txBody>
      </p:sp>
      <p:sp>
        <p:nvSpPr>
          <p:cNvPr id="9219" name="Footer Placeholder 4"/>
          <p:cNvSpPr>
            <a:spLocks noGrp="1"/>
          </p:cNvSpPr>
          <p:nvPr>
            <p:ph type="ftr" sz="quarter" idx="11"/>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Robert F. Heile, ZigBee Alliance</a:t>
            </a:r>
          </a:p>
        </p:txBody>
      </p:sp>
      <p:sp>
        <p:nvSpPr>
          <p:cNvPr id="9220" name="Slide Number Placeholder 5"/>
          <p:cNvSpPr>
            <a:spLocks noGrp="1"/>
          </p:cNvSpPr>
          <p:nvPr>
            <p:ph type="sldNum" sz="quarter" idx="12"/>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Slide </a:t>
            </a:r>
            <a:fld id="{5B1DBE70-881E-4460-B0D7-83AA6FC049FF}" type="slidenum">
              <a:rPr lang="en-US" sz="1200" smtClean="0"/>
              <a:pPr/>
              <a:t>8</a:t>
            </a:fld>
            <a:endParaRPr lang="en-US" sz="1200" smtClean="0"/>
          </a:p>
        </p:txBody>
      </p:sp>
      <p:sp>
        <p:nvSpPr>
          <p:cNvPr id="8197" name="Rectangle 2"/>
          <p:cNvSpPr>
            <a:spLocks noGrp="1" noChangeArrowheads="1"/>
          </p:cNvSpPr>
          <p:nvPr>
            <p:ph type="body" idx="1"/>
          </p:nvPr>
        </p:nvSpPr>
        <p:spPr>
          <a:xfrm>
            <a:off x="1295400" y="1828800"/>
            <a:ext cx="6858000" cy="4114800"/>
          </a:xfrm>
        </p:spPr>
        <p:txBody>
          <a:bodyPr/>
          <a:lstStyle/>
          <a:p>
            <a:pPr marL="609600" indent="-609600" fontAlgn="b">
              <a:lnSpc>
                <a:spcPct val="80000"/>
              </a:lnSpc>
              <a:buFontTx/>
              <a:buNone/>
              <a:defRPr/>
            </a:pPr>
            <a:endParaRPr lang="en-US" sz="2400" u="sng" dirty="0" smtClean="0">
              <a:latin typeface="Arial Rounded MT Bold" pitchFamily="34" charset="0"/>
              <a:cs typeface="Times New Roman" pitchFamily="18" charset="0"/>
            </a:endParaRPr>
          </a:p>
          <a:p>
            <a:pPr marL="609600" indent="-609600" fontAlgn="b">
              <a:lnSpc>
                <a:spcPct val="80000"/>
              </a:lnSpc>
              <a:buFontTx/>
              <a:buNone/>
              <a:defRPr/>
            </a:pPr>
            <a:r>
              <a:rPr lang="en-US" sz="2400" u="sng" dirty="0" smtClean="0">
                <a:latin typeface="Arial Rounded MT Bold" pitchFamily="34" charset="0"/>
                <a:cs typeface="Times New Roman" pitchFamily="18" charset="0"/>
              </a:rPr>
              <a:t>NEW PROJECTS SUBCOMMITTEE</a:t>
            </a:r>
          </a:p>
          <a:p>
            <a:pPr marL="609600" indent="-609600" fontAlgn="b">
              <a:lnSpc>
                <a:spcPct val="80000"/>
              </a:lnSpc>
              <a:buFontTx/>
              <a:buAutoNum type="arabicPeriod"/>
              <a:defRPr/>
            </a:pPr>
            <a:r>
              <a:rPr lang="en-US" sz="2400" dirty="0" smtClean="0">
                <a:latin typeface="Arial Rounded MT Bold" pitchFamily="34" charset="0"/>
                <a:cs typeface="Arial" charset="0"/>
              </a:rPr>
              <a:t>Report on WNG progress</a:t>
            </a:r>
          </a:p>
          <a:p>
            <a:pPr marL="609600" indent="-609600" fontAlgn="b">
              <a:lnSpc>
                <a:spcPct val="80000"/>
              </a:lnSpc>
              <a:buFontTx/>
              <a:buAutoNum type="arabicPeriod"/>
              <a:defRPr/>
            </a:pPr>
            <a:r>
              <a:rPr lang="en-US" sz="2400" dirty="0" smtClean="0">
                <a:latin typeface="Arial Rounded MT Bold" pitchFamily="34" charset="0"/>
                <a:cs typeface="Arial" charset="0"/>
              </a:rPr>
              <a:t>Hear new presentations</a:t>
            </a:r>
          </a:p>
          <a:p>
            <a:pPr marL="609600" indent="-609600" fontAlgn="b">
              <a:lnSpc>
                <a:spcPct val="80000"/>
              </a:lnSpc>
              <a:buFontTx/>
              <a:buAutoNum type="arabicPeriod"/>
              <a:defRPr/>
            </a:pPr>
            <a:endParaRPr lang="en-US" sz="2400" dirty="0">
              <a:latin typeface="Arial Rounded MT Bold" pitchFamily="34" charset="0"/>
              <a:cs typeface="Arial" charset="0"/>
            </a:endParaRPr>
          </a:p>
          <a:p>
            <a:pPr marL="0" indent="0" fontAlgn="b">
              <a:lnSpc>
                <a:spcPct val="80000"/>
              </a:lnSpc>
              <a:buFontTx/>
              <a:buNone/>
              <a:defRPr/>
            </a:pPr>
            <a:r>
              <a:rPr lang="en-US" sz="2400" u="sng" dirty="0" smtClean="0">
                <a:latin typeface="Arial Rounded MT Bold" pitchFamily="34" charset="0"/>
                <a:cs typeface="Arial" charset="0"/>
              </a:rPr>
              <a:t>Maintenance Standing Committee</a:t>
            </a:r>
          </a:p>
          <a:p>
            <a:pPr marL="609600" indent="-609600" fontAlgn="b">
              <a:lnSpc>
                <a:spcPct val="80000"/>
              </a:lnSpc>
              <a:buFontTx/>
              <a:buAutoNum type="arabicPeriod"/>
              <a:defRPr/>
            </a:pPr>
            <a:r>
              <a:rPr lang="en-US" sz="2400" dirty="0" smtClean="0">
                <a:latin typeface="Arial Rounded MT Bold" pitchFamily="34" charset="0"/>
                <a:cs typeface="Arial" charset="0"/>
              </a:rPr>
              <a:t>Organize 15.4 Revision activity</a:t>
            </a:r>
          </a:p>
          <a:p>
            <a:pPr marL="609600" indent="-609600" fontAlgn="b">
              <a:lnSpc>
                <a:spcPct val="80000"/>
              </a:lnSpc>
              <a:buFontTx/>
              <a:buAutoNum type="arabicPeriod"/>
              <a:defRPr/>
            </a:pPr>
            <a:r>
              <a:rPr lang="en-US" sz="2400" dirty="0" smtClean="0">
                <a:latin typeface="Arial Rounded MT Bold" pitchFamily="34" charset="0"/>
                <a:cs typeface="Arial" charset="0"/>
              </a:rPr>
              <a:t>Discuss possible PAR for other SDO identifiers</a:t>
            </a:r>
          </a:p>
          <a:p>
            <a:pPr marL="609600" indent="-609600" fontAlgn="b">
              <a:lnSpc>
                <a:spcPct val="80000"/>
              </a:lnSpc>
              <a:buFontTx/>
              <a:buAutoNum type="arabicPeriod"/>
              <a:defRPr/>
            </a:pPr>
            <a:r>
              <a:rPr lang="en-US" sz="2400" dirty="0" smtClean="0">
                <a:latin typeface="Arial Rounded MT Bold" pitchFamily="34" charset="0"/>
                <a:cs typeface="Arial" charset="0"/>
              </a:rPr>
              <a:t>Finalize any issues relating to the ETSI comments</a:t>
            </a:r>
            <a:endParaRPr lang="en-US" sz="2400" dirty="0">
              <a:latin typeface="Arial Rounded MT Bold" pitchFamily="34" charset="0"/>
              <a:cs typeface="Arial" charset="0"/>
            </a:endParaRPr>
          </a:p>
          <a:p>
            <a:pPr marL="609600" indent="-609600" fontAlgn="b">
              <a:lnSpc>
                <a:spcPct val="80000"/>
              </a:lnSpc>
              <a:buFontTx/>
              <a:buNone/>
              <a:defRPr/>
            </a:pPr>
            <a:endParaRPr lang="en-US" sz="2400" dirty="0" smtClean="0">
              <a:latin typeface="Arial Rounded MT Bold" pitchFamily="34" charset="0"/>
              <a:cs typeface="Times New Roman" pitchFamily="18" charset="0"/>
            </a:endParaRPr>
          </a:p>
        </p:txBody>
      </p:sp>
      <p:sp>
        <p:nvSpPr>
          <p:cNvPr id="9222" name="Rectangle 3"/>
          <p:cNvSpPr>
            <a:spLocks noGrp="1" noChangeArrowheads="1"/>
          </p:cNvSpPr>
          <p:nvPr>
            <p:ph type="title"/>
          </p:nvPr>
        </p:nvSpPr>
        <p:spPr/>
        <p:txBody>
          <a:bodyPr/>
          <a:lstStyle/>
          <a:p>
            <a:r>
              <a:rPr lang="en-US" sz="3200" smtClean="0"/>
              <a:t>Dallas Session Objectives</a:t>
            </a:r>
            <a:br>
              <a:rPr lang="en-US" sz="3200" smtClean="0"/>
            </a:br>
            <a:r>
              <a:rPr lang="en-US" sz="3200" smtClean="0"/>
              <a:t>November 10-14, 2013</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0070C0">
            <a:alpha val="16000"/>
          </a:srgbClr>
        </a:solidFill>
        <a:effectLst/>
      </p:bgPr>
    </p:bg>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1268" name="Rectangle 5"/>
          <p:cNvSpPr>
            <a:spLocks noGrp="1" noChangeArrowheads="1"/>
          </p:cNvSpPr>
          <p:nvPr>
            <p:ph type="ftr" sz="quarter" idx="11"/>
          </p:nvPr>
        </p:nvSpPr>
        <p:spPr>
          <a:xfrm>
            <a:off x="5486400" y="6475413"/>
            <a:ext cx="3124200" cy="184666"/>
          </a:xfrm>
          <a:noFill/>
        </p:spPr>
        <p:txBody>
          <a:bodyPr/>
          <a:lstStyle/>
          <a:p>
            <a:r>
              <a:rPr lang="en-US" altLang="ko-KR" dirty="0" smtClean="0"/>
              <a:t>Patrick Kinney, Kinney Consulting</a:t>
            </a:r>
            <a:endParaRPr lang="en-US" altLang="ko-KR" dirty="0" smtClean="0"/>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80</a:t>
            </a:fld>
            <a:endParaRPr lang="en-US" altLang="ko-KR" dirty="0"/>
          </a:p>
        </p:txBody>
      </p:sp>
      <p:sp>
        <p:nvSpPr>
          <p:cNvPr id="11267" name="Rectangle 4"/>
          <p:cNvSpPr>
            <a:spLocks noChangeArrowheads="1"/>
          </p:cNvSpPr>
          <p:nvPr/>
        </p:nvSpPr>
        <p:spPr bwMode="auto">
          <a:xfrm>
            <a:off x="468358" y="1219200"/>
            <a:ext cx="8127160" cy="4339650"/>
          </a:xfrm>
          <a:prstGeom prst="rect">
            <a:avLst/>
          </a:prstGeom>
          <a:noFill/>
          <a:ln w="12700">
            <a:noFill/>
            <a:miter lim="800000"/>
            <a:headEnd type="none" w="sm" len="sm"/>
            <a:tailEnd type="none" w="sm" len="sm"/>
          </a:ln>
        </p:spPr>
        <p:txBody>
          <a:bodyPr wrap="none">
            <a:spAutoFit/>
          </a:bodyPr>
          <a:lstStyle/>
          <a:p>
            <a:pPr algn="ctr">
              <a:defRPr/>
            </a:pPr>
            <a:r>
              <a:rPr lang="en-US" dirty="0" smtClean="0">
                <a:solidFill>
                  <a:schemeClr val="tx2"/>
                </a:solidFill>
                <a:ea typeface="ＭＳ Ｐゴシック" pitchFamily="34" charset="-128"/>
              </a:rPr>
              <a:t>Standing Committee-Maintenance (SC-M)</a:t>
            </a:r>
          </a:p>
          <a:p>
            <a:pPr algn="ctr">
              <a:defRPr/>
            </a:pPr>
            <a:r>
              <a:rPr lang="en-US" dirty="0" smtClean="0">
                <a:solidFill>
                  <a:schemeClr val="tx2"/>
                </a:solidFill>
                <a:ea typeface="ＭＳ Ｐゴシック" pitchFamily="34" charset="-128"/>
              </a:rPr>
              <a:t>Standing Committee –Wireless Next Generation</a:t>
            </a:r>
          </a:p>
          <a:p>
            <a:pPr algn="ctr">
              <a:defRPr/>
            </a:pPr>
            <a:endParaRPr lang="en-US" dirty="0" smtClean="0">
              <a:solidFill>
                <a:schemeClr val="tx2"/>
              </a:solidFill>
              <a:ea typeface="ＭＳ Ｐゴシック" pitchFamily="34" charset="-128"/>
            </a:endParaRPr>
          </a:p>
          <a:p>
            <a:pPr algn="ctr">
              <a:defRPr/>
            </a:pPr>
            <a:r>
              <a:rPr lang="en-US" dirty="0" smtClean="0">
                <a:solidFill>
                  <a:schemeClr val="tx2"/>
                </a:solidFill>
                <a:ea typeface="ＭＳ Ｐゴシック" pitchFamily="34" charset="-128"/>
              </a:rPr>
              <a:t>Closing Report</a:t>
            </a:r>
          </a:p>
          <a:p>
            <a:pPr algn="ctr">
              <a:defRPr/>
            </a:pPr>
            <a:r>
              <a:rPr lang="en-US" sz="3600" dirty="0" smtClean="0">
                <a:solidFill>
                  <a:schemeClr val="tx2"/>
                </a:solidFill>
                <a:ea typeface="ＭＳ Ｐゴシック" pitchFamily="34" charset="-128"/>
              </a:rPr>
              <a:t>	</a:t>
            </a:r>
          </a:p>
          <a:p>
            <a:pPr algn="ctr">
              <a:defRPr/>
            </a:pPr>
            <a:r>
              <a:rPr lang="en-US" sz="2800" dirty="0" smtClean="0">
                <a:solidFill>
                  <a:schemeClr val="tx2"/>
                </a:solidFill>
                <a:ea typeface="ＭＳ Ｐゴシック" pitchFamily="34" charset="-128"/>
              </a:rPr>
              <a:t>Patrick </a:t>
            </a:r>
            <a:r>
              <a:rPr lang="en-US" sz="2800" dirty="0">
                <a:solidFill>
                  <a:schemeClr val="tx2"/>
                </a:solidFill>
                <a:ea typeface="ＭＳ Ｐゴシック" pitchFamily="34" charset="-128"/>
              </a:rPr>
              <a:t>Kinney, </a:t>
            </a:r>
            <a:r>
              <a:rPr lang="en-US" sz="2800" dirty="0" smtClean="0">
                <a:solidFill>
                  <a:schemeClr val="tx2"/>
                </a:solidFill>
                <a:ea typeface="ＭＳ Ｐゴシック" pitchFamily="34" charset="-128"/>
              </a:rPr>
              <a:t>Chair</a:t>
            </a:r>
          </a:p>
          <a:p>
            <a:pPr algn="ctr">
              <a:defRPr/>
            </a:pPr>
            <a:r>
              <a:rPr lang="en-US" sz="2800" dirty="0" smtClean="0">
                <a:solidFill>
                  <a:schemeClr val="tx2"/>
                </a:solidFill>
                <a:ea typeface="ＭＳ Ｐゴシック" pitchFamily="34" charset="-128"/>
              </a:rPr>
              <a:t>Kinney </a:t>
            </a:r>
            <a:r>
              <a:rPr lang="en-US" sz="2800" dirty="0">
                <a:solidFill>
                  <a:schemeClr val="tx2"/>
                </a:solidFill>
                <a:ea typeface="ＭＳ Ｐゴシック" pitchFamily="34" charset="-128"/>
              </a:rPr>
              <a:t>Consulting LLC</a:t>
            </a:r>
          </a:p>
          <a:p>
            <a:pPr algn="ctr"/>
            <a:endParaRPr lang="en-US" altLang="ja-JP" sz="2800" dirty="0">
              <a:solidFill>
                <a:schemeClr val="tx2"/>
              </a:solidFill>
              <a:ea typeface="ＭＳ Ｐゴシック" pitchFamily="34" charset="-128"/>
            </a:endParaRPr>
          </a:p>
          <a:p>
            <a:pPr algn="ctr"/>
            <a:r>
              <a:rPr lang="en-US" altLang="ja-JP" sz="2800" dirty="0" smtClean="0">
                <a:solidFill>
                  <a:schemeClr val="tx2"/>
                </a:solidFill>
                <a:ea typeface="ＭＳ Ｐゴシック" pitchFamily="34" charset="-128"/>
              </a:rPr>
              <a:t>14 </a:t>
            </a:r>
            <a:r>
              <a:rPr lang="en-US" altLang="ja-JP" sz="2800" dirty="0" smtClean="0">
                <a:solidFill>
                  <a:schemeClr val="tx2"/>
                </a:solidFill>
                <a:ea typeface="ＭＳ Ｐゴシック" pitchFamily="34" charset="-128"/>
              </a:rPr>
              <a:t>Nov., 2013</a:t>
            </a:r>
            <a:endParaRPr lang="en-US" altLang="ko-KR" sz="2800"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72764316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81</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15-13-0657-00)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676400"/>
            <a:ext cx="8763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smtClean="0"/>
              <a:t>SC Maintenance</a:t>
            </a:r>
          </a:p>
          <a:p>
            <a:pPr marL="800100" lvl="1" indent="-342900">
              <a:buClr>
                <a:srgbClr val="FF0000"/>
              </a:buClr>
              <a:buFont typeface="Wingdings" charset="2"/>
              <a:buChar char="ü"/>
            </a:pPr>
            <a:r>
              <a:rPr lang="en-US" sz="2000" dirty="0" smtClean="0"/>
              <a:t>Review and edit changes to 802.15 Operations Manual</a:t>
            </a:r>
            <a:endParaRPr lang="en-US" sz="2000" dirty="0"/>
          </a:p>
          <a:p>
            <a:pPr marL="800100" lvl="1" indent="-342900">
              <a:buClr>
                <a:srgbClr val="FF0000"/>
              </a:buClr>
              <a:buFont typeface="Wingdings" charset="2"/>
              <a:buChar char="ü"/>
            </a:pPr>
            <a:r>
              <a:rPr lang="en-US" sz="2000" dirty="0" smtClean="0">
                <a:solidFill>
                  <a:srgbClr val="000000"/>
                </a:solidFill>
              </a:rPr>
              <a:t>Review Maintenance request and agree upon effort for 802.15.4 </a:t>
            </a:r>
            <a:r>
              <a:rPr lang="en-US" sz="2000" dirty="0">
                <a:solidFill>
                  <a:srgbClr val="000000"/>
                </a:solidFill>
              </a:rPr>
              <a:t>revision</a:t>
            </a:r>
            <a:r>
              <a:rPr lang="en-US" sz="2000" dirty="0" smtClean="0">
                <a:solidFill>
                  <a:srgbClr val="000000"/>
                </a:solidFill>
              </a:rPr>
              <a:t>:</a:t>
            </a:r>
            <a:endParaRPr lang="en-US" sz="2000" dirty="0" smtClean="0"/>
          </a:p>
          <a:p>
            <a:pPr lvl="1"/>
            <a:endParaRPr lang="en-US" sz="2000" dirty="0" smtClean="0"/>
          </a:p>
          <a:p>
            <a:pPr marL="465138" lvl="1" indent="-457200">
              <a:buClr>
                <a:srgbClr val="FF0000"/>
              </a:buClr>
              <a:buFont typeface="Wingdings" charset="2"/>
              <a:buChar char="ü"/>
            </a:pPr>
            <a:r>
              <a:rPr lang="en-US" sz="2800" b="1" dirty="0" smtClean="0"/>
              <a:t>SC WNG</a:t>
            </a:r>
          </a:p>
          <a:p>
            <a:pPr marL="922338" lvl="2" indent="-457200">
              <a:buClr>
                <a:srgbClr val="FF0000"/>
              </a:buClr>
              <a:buFont typeface="Wingdings" charset="2"/>
              <a:buChar char="ü"/>
            </a:pPr>
            <a:r>
              <a:rPr lang="en-US" sz="2000" dirty="0" smtClean="0"/>
              <a:t>Four </a:t>
            </a:r>
            <a:r>
              <a:rPr lang="en-US" sz="2000" dirty="0"/>
              <a:t>presentations, three in AM2, and one PM1 using SC maintenance </a:t>
            </a:r>
            <a:r>
              <a:rPr lang="en-US" sz="2000" dirty="0" smtClean="0"/>
              <a:t>slot</a:t>
            </a:r>
            <a:endParaRPr lang="en-US" sz="2000" dirty="0"/>
          </a:p>
        </p:txBody>
      </p:sp>
    </p:spTree>
    <p:extLst>
      <p:ext uri="{BB962C8B-B14F-4D97-AF65-F5344CB8AC3E}">
        <p14:creationId xmlns:p14="http://schemas.microsoft.com/office/powerpoint/2010/main" val="243495127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82</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82</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smtClean="0">
                <a:latin typeface="Times New Roman" charset="0"/>
                <a:ea typeface="ＭＳ Ｐゴシック" charset="0"/>
                <a:cs typeface="ＭＳ Ｐゴシック" charset="0"/>
              </a:rPr>
              <a:t>SC </a:t>
            </a:r>
            <a:r>
              <a:rPr lang="en-US" b="1" dirty="0">
                <a:latin typeface="Times New Roman" charset="0"/>
                <a:ea typeface="ＭＳ Ｐゴシック" charset="0"/>
                <a:cs typeface="ＭＳ Ｐゴシック" charset="0"/>
              </a:rPr>
              <a:t>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(15-13-0657-00)</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1140050296"/>
              </p:ext>
            </p:extLst>
          </p:nvPr>
        </p:nvGraphicFramePr>
        <p:xfrm>
          <a:off x="152400" y="1661160"/>
          <a:ext cx="8763000" cy="3213100"/>
        </p:xfrm>
        <a:graphic>
          <a:graphicData uri="http://schemas.openxmlformats.org/drawingml/2006/table">
            <a:tbl>
              <a:tblPr/>
              <a:tblGrid>
                <a:gridCol w="762000"/>
                <a:gridCol w="1066800"/>
                <a:gridCol w="1066800"/>
                <a:gridCol w="2819400"/>
                <a:gridCol w="3048000"/>
              </a:tblGrid>
              <a:tr h="3962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772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 typeface="+mj-lt"/>
                        <a:buNone/>
                        <a:tabLst/>
                        <a:defRPr/>
                      </a:pPr>
                      <a:r>
                        <a:rPr lang="en-US" sz="1800" b="0" i="0" u="none" strike="noStrike" dirty="0" smtClean="0">
                          <a:solidFill>
                            <a:srgbClr val="000000"/>
                          </a:solidFill>
                          <a:effectLst/>
                          <a:latin typeface="+mn-lt"/>
                        </a:rPr>
                        <a:t>Opening</a:t>
                      </a:r>
                      <a:r>
                        <a:rPr lang="en-US" sz="1800" b="0" i="0" u="none" strike="noStrike" baseline="0" dirty="0" smtClean="0">
                          <a:solidFill>
                            <a:srgbClr val="000000"/>
                          </a:solidFill>
                          <a:effectLst/>
                          <a:latin typeface="+mn-lt"/>
                        </a:rPr>
                        <a:t> report, review &amp; discussion on Operations Manual Changes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Review maintenance request and kick-off 15.4 revision</a:t>
                      </a:r>
                      <a:r>
                        <a:rPr lang="en-US" baseline="0" dirty="0" smtClean="0"/>
                        <a:t> meeting</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baseline="0" dirty="0" smtClean="0">
                          <a:solidFill>
                            <a:srgbClr val="000000"/>
                          </a:solidFill>
                          <a:effectLst/>
                          <a:latin typeface="+mn-lt"/>
                        </a:rPr>
                        <a:t>Final review &amp; discussion on Operations Manual Changes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fontAlgn="b"/>
                      <a:r>
                        <a:rPr lang="en-US" sz="1800" b="0" i="0" u="none" strike="noStrike" dirty="0" smtClean="0">
                          <a:solidFill>
                            <a:srgbClr val="000000"/>
                          </a:solidFill>
                          <a:effectLst/>
                          <a:latin typeface="+mn-lt"/>
                        </a:rPr>
                        <a:t>WNG:</a:t>
                      </a:r>
                      <a:r>
                        <a:rPr lang="en-US" sz="1800" b="0" i="0" u="none" strike="noStrike" baseline="0" dirty="0" smtClean="0">
                          <a:solidFill>
                            <a:srgbClr val="000000"/>
                          </a:solidFill>
                          <a:effectLst/>
                          <a:latin typeface="+mn-lt"/>
                        </a:rPr>
                        <a:t> 6TiSCH presentation</a:t>
                      </a:r>
                      <a:endParaRPr lang="en-US" sz="1800" b="0" i="0" u="none" strike="noStrike" dirty="0">
                        <a:solidFill>
                          <a:srgbClr val="000000"/>
                        </a:solidFill>
                        <a:effectLst/>
                        <a:latin typeface="+mn-lt"/>
                      </a:endParaRPr>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05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 </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3682834345"/>
      </p:ext>
    </p:extLst>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IEEE 802.15.4 Revision</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219200"/>
            <a:ext cx="8839200" cy="5105400"/>
          </a:xfrm>
        </p:spPr>
        <p:txBody>
          <a:bodyPr/>
          <a:lstStyle/>
          <a:p>
            <a:r>
              <a:rPr lang="en-US" sz="2000" dirty="0" smtClean="0"/>
              <a:t>IEEE SA is now rolling up 15.4e, 15.4f, 15.4g, 15.4j,15.4k onto 15.4-2011</a:t>
            </a:r>
          </a:p>
          <a:p>
            <a:pPr lvl="1"/>
            <a:r>
              <a:rPr lang="en-US" sz="1600" dirty="0" smtClean="0"/>
              <a:t>amendments such as 4m, 4p, and 4s </a:t>
            </a:r>
            <a:r>
              <a:rPr lang="en-US" sz="1600" dirty="0"/>
              <a:t>will be </a:t>
            </a:r>
            <a:r>
              <a:rPr lang="en-US" sz="1600" dirty="0" smtClean="0"/>
              <a:t>added if they are approved during the revision period</a:t>
            </a:r>
          </a:p>
          <a:p>
            <a:r>
              <a:rPr lang="en-US" sz="2000" dirty="0" smtClean="0"/>
              <a:t>Corrections found in 15-12-0367 will be applied to roll-up</a:t>
            </a:r>
          </a:p>
          <a:p>
            <a:pPr lvl="1"/>
            <a:r>
              <a:rPr lang="en-US" sz="1600" dirty="0" smtClean="0"/>
              <a:t>Document will be updated to include agreed upon ETSI changes</a:t>
            </a:r>
          </a:p>
          <a:p>
            <a:r>
              <a:rPr lang="en-US" sz="2000" dirty="0" smtClean="0"/>
              <a:t>Clause 4 – General Description (informative), will be editorially restructured to only include capability of the standard, i.e. move application information to an informative annex.</a:t>
            </a:r>
          </a:p>
          <a:p>
            <a:r>
              <a:rPr lang="en-US" sz="2000" dirty="0" smtClean="0"/>
              <a:t>Various annexes will be reviewed for applicability</a:t>
            </a:r>
          </a:p>
          <a:p>
            <a:r>
              <a:rPr lang="en-US" sz="2000" dirty="0" smtClean="0"/>
              <a:t>Review/change for editorial correctness</a:t>
            </a:r>
          </a:p>
          <a:p>
            <a:r>
              <a:rPr lang="en-US" sz="2000" dirty="0" smtClean="0"/>
              <a:t>Schedule</a:t>
            </a:r>
          </a:p>
          <a:p>
            <a:pPr marL="908050"/>
            <a:r>
              <a:rPr lang="en-US" sz="2000" dirty="0" smtClean="0"/>
              <a:t>Start Revision Effort: 	November, 2013</a:t>
            </a:r>
          </a:p>
          <a:p>
            <a:pPr marL="908050"/>
            <a:r>
              <a:rPr lang="en-US" sz="2000" dirty="0" smtClean="0"/>
              <a:t>Letter Ballot Start: 	April, 2014</a:t>
            </a:r>
          </a:p>
          <a:p>
            <a:pPr marL="908050"/>
            <a:r>
              <a:rPr lang="en-US" sz="2000" dirty="0" smtClean="0"/>
              <a:t>Sponsor Ballot Start: 	July, 2014</a:t>
            </a:r>
          </a:p>
          <a:p>
            <a:pPr marL="908050"/>
            <a:r>
              <a:rPr lang="en-US" sz="2000" dirty="0" smtClean="0"/>
              <a:t>Approval: 		December, 2014</a:t>
            </a:r>
          </a:p>
          <a:p>
            <a:endParaRPr lang="en-US" sz="2000" dirty="0" smtClean="0"/>
          </a:p>
        </p:txBody>
      </p:sp>
    </p:spTree>
    <p:extLst>
      <p:ext uri="{BB962C8B-B14F-4D97-AF65-F5344CB8AC3E}">
        <p14:creationId xmlns:p14="http://schemas.microsoft.com/office/powerpoint/2010/main" val="2013551475"/>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84</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802.15 WG Operations Manual</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219200"/>
            <a:ext cx="8839200" cy="5105400"/>
          </a:xfrm>
        </p:spPr>
        <p:txBody>
          <a:bodyPr/>
          <a:lstStyle/>
          <a:p>
            <a:r>
              <a:rPr lang="en-US" sz="2800" dirty="0" smtClean="0"/>
              <a:t>Proposed changes (15-10-235-12) </a:t>
            </a:r>
          </a:p>
          <a:p>
            <a:pPr lvl="1"/>
            <a:r>
              <a:rPr lang="en-US" sz="2000" dirty="0" smtClean="0"/>
              <a:t>Creation of Technical Expert Group</a:t>
            </a:r>
          </a:p>
          <a:p>
            <a:pPr lvl="1"/>
            <a:r>
              <a:rPr lang="en-US" sz="2000" dirty="0" smtClean="0"/>
              <a:t>BRC reaffirmation at opening plenary of all sessions (plenary and interim)</a:t>
            </a:r>
          </a:p>
          <a:p>
            <a:pPr lvl="1"/>
            <a:r>
              <a:rPr lang="en-US" sz="2000" dirty="0" smtClean="0"/>
              <a:t>Inclusion of </a:t>
            </a:r>
            <a:r>
              <a:rPr lang="en-US" sz="2000" dirty="0"/>
              <a:t>r</a:t>
            </a:r>
            <a:r>
              <a:rPr lang="en-US" sz="2000" dirty="0" smtClean="0"/>
              <a:t>ecommended motions template</a:t>
            </a:r>
          </a:p>
          <a:p>
            <a:pPr lvl="1"/>
            <a:r>
              <a:rPr lang="en-US" sz="2000" dirty="0" smtClean="0"/>
              <a:t>Changes to ANA scope and process for external organizations</a:t>
            </a:r>
          </a:p>
          <a:p>
            <a:pPr lvl="1"/>
            <a:r>
              <a:rPr lang="en-US" sz="2000" dirty="0" smtClean="0"/>
              <a:t>Miscellaneous edits (e.g. fixed cross-references, spelling corrections)</a:t>
            </a:r>
          </a:p>
          <a:p>
            <a:pPr marL="0" indent="0">
              <a:buNone/>
            </a:pPr>
            <a:endParaRPr lang="en-US" sz="2000" dirty="0" smtClean="0"/>
          </a:p>
          <a:p>
            <a:pPr marL="0" indent="0">
              <a:buNone/>
            </a:pPr>
            <a:r>
              <a:rPr lang="en-US" sz="2400" dirty="0" smtClean="0"/>
              <a:t>Motion: </a:t>
            </a:r>
            <a:r>
              <a:rPr lang="en-US" sz="2400" i="1" dirty="0" smtClean="0"/>
              <a:t>that the 802.15 WG approve the WG Operations Manual as stated in document 15-10-235-12 to be effective at the close of this session</a:t>
            </a:r>
          </a:p>
          <a:p>
            <a:pPr marL="0" indent="0">
              <a:buNone/>
            </a:pPr>
            <a:r>
              <a:rPr lang="en-US" sz="2000" dirty="0" smtClean="0"/>
              <a:t>Moved by Pat Kinney, Seconded by </a:t>
            </a:r>
          </a:p>
          <a:p>
            <a:pPr marL="0" indent="0">
              <a:buNone/>
            </a:pPr>
            <a:r>
              <a:rPr lang="en-US" sz="2000" dirty="0" smtClean="0"/>
              <a:t>Vote result: </a:t>
            </a:r>
          </a:p>
        </p:txBody>
      </p:sp>
    </p:spTree>
    <p:extLst>
      <p:ext uri="{BB962C8B-B14F-4D97-AF65-F5344CB8AC3E}">
        <p14:creationId xmlns:p14="http://schemas.microsoft.com/office/powerpoint/2010/main" val="2282029258"/>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85</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WNG</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143000"/>
            <a:ext cx="8686800" cy="5334000"/>
          </a:xfrm>
        </p:spPr>
        <p:txBody>
          <a:bodyPr/>
          <a:lstStyle/>
          <a:p>
            <a:pPr marL="0" indent="0">
              <a:buNone/>
            </a:pPr>
            <a:r>
              <a:rPr lang="en-US" sz="2400" dirty="0"/>
              <a:t>Four presentations, three in AM2, and one PM1 using SC maintenance </a:t>
            </a:r>
            <a:r>
              <a:rPr lang="en-US" sz="2400" dirty="0" smtClean="0"/>
              <a:t>slot:</a:t>
            </a:r>
            <a:endParaRPr lang="en-US" sz="2400" dirty="0"/>
          </a:p>
          <a:p>
            <a:pPr marL="228600" lvl="0" indent="-228600">
              <a:buFont typeface="+mj-lt"/>
              <a:buAutoNum type="arabicPeriod"/>
            </a:pPr>
            <a:r>
              <a:rPr lang="en-US" sz="2000" u="sng" dirty="0"/>
              <a:t>Two innovative energy efficient IEEE 802.15.4 MAC sub-layer protocols with packet concatenation: employing RTS/CTS and multi-channel scheduled channel polling</a:t>
            </a:r>
            <a:r>
              <a:rPr lang="en-US" sz="2000" dirty="0"/>
              <a:t> by Noberto Barroca (15-13-0627-02)</a:t>
            </a:r>
          </a:p>
          <a:p>
            <a:pPr marL="228600" lvl="0" indent="-228600">
              <a:buFont typeface="+mj-lt"/>
              <a:buAutoNum type="arabicPeriod"/>
            </a:pPr>
            <a:r>
              <a:rPr lang="en-US" sz="2000" u="sng" dirty="0"/>
              <a:t>Proposal for a Study Group focusing on ranging support for WPAN’s </a:t>
            </a:r>
            <a:r>
              <a:rPr lang="en-US" sz="2000" dirty="0"/>
              <a:t>by Dietmar Eggert (15-13-0693-00)</a:t>
            </a:r>
          </a:p>
          <a:p>
            <a:pPr marL="685800" lvl="1" indent="-228600">
              <a:buFont typeface="+mj-lt"/>
              <a:buAutoNum type="arabicPeriod"/>
            </a:pPr>
            <a:r>
              <a:rPr lang="en-US" sz="1800" dirty="0"/>
              <a:t>Vote on moving this concept to a Study Group: 32 </a:t>
            </a:r>
            <a:r>
              <a:rPr lang="en-US" sz="1800" dirty="0" smtClean="0"/>
              <a:t>for, </a:t>
            </a:r>
            <a:r>
              <a:rPr lang="en-US" sz="1800" dirty="0"/>
              <a:t>0 against, and 10 with no opinion</a:t>
            </a:r>
          </a:p>
          <a:p>
            <a:pPr marL="228600" indent="-228600">
              <a:buFont typeface="+mj-lt"/>
              <a:buAutoNum type="arabicPeriod"/>
            </a:pPr>
            <a:r>
              <a:rPr lang="en-US" sz="2000" u="sng" dirty="0"/>
              <a:t>European Low Rate PHY</a:t>
            </a:r>
            <a:r>
              <a:rPr lang="en-US" sz="2000" dirty="0"/>
              <a:t> by Larry Taylor (15-13-0690-00) </a:t>
            </a:r>
          </a:p>
          <a:p>
            <a:pPr marL="685800" lvl="1" indent="-228600">
              <a:buFont typeface="+mj-lt"/>
              <a:buAutoNum type="arabicPeriod"/>
            </a:pPr>
            <a:r>
              <a:rPr lang="en-US" sz="1800" dirty="0"/>
              <a:t>Vote on moving this concept to a Study Group: 31 </a:t>
            </a:r>
            <a:r>
              <a:rPr lang="en-US" sz="1800" dirty="0" smtClean="0"/>
              <a:t>for, </a:t>
            </a:r>
            <a:r>
              <a:rPr lang="en-US" sz="1800" dirty="0"/>
              <a:t>1 against, and 5 with no opinion</a:t>
            </a:r>
          </a:p>
          <a:p>
            <a:pPr marL="228600" indent="-228600">
              <a:buFont typeface="+mj-lt"/>
              <a:buAutoNum type="arabicPeriod"/>
            </a:pPr>
            <a:r>
              <a:rPr lang="en-US" sz="2000" u="sng" dirty="0"/>
              <a:t>6TiSCH + 802.1 for a new IPv6 MultiLink subnet</a:t>
            </a:r>
            <a:r>
              <a:rPr lang="en-US" sz="2000" dirty="0"/>
              <a:t> by Pascal Thubert (15-13-0685-01</a:t>
            </a:r>
            <a:r>
              <a:rPr lang="en-US" sz="2000" dirty="0" smtClean="0"/>
              <a:t>)</a:t>
            </a:r>
          </a:p>
          <a:p>
            <a:pPr marL="628650" lvl="1" indent="-228600">
              <a:buFont typeface="+mj-lt"/>
              <a:buAutoNum type="arabicPeriod"/>
            </a:pPr>
            <a:r>
              <a:rPr lang="en-US" sz="1800" dirty="0" smtClean="0"/>
              <a:t>Significant support to start an interest group focused on collaboration with IETF 6TiSCH</a:t>
            </a:r>
            <a:endParaRPr lang="en-US" sz="1800" dirty="0"/>
          </a:p>
          <a:p>
            <a:endParaRPr lang="en-US" sz="2000" dirty="0" smtClean="0"/>
          </a:p>
        </p:txBody>
      </p:sp>
    </p:spTree>
    <p:extLst>
      <p:ext uri="{BB962C8B-B14F-4D97-AF65-F5344CB8AC3E}">
        <p14:creationId xmlns:p14="http://schemas.microsoft.com/office/powerpoint/2010/main" val="419882025"/>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86</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smtClean="0">
                <a:latin typeface="Times New Roman" charset="0"/>
                <a:ea typeface="ＭＳ Ｐゴシック" charset="0"/>
                <a:cs typeface="ＭＳ Ｐゴシック" charset="0"/>
              </a:rPr>
              <a:t>WNG Motions</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143000"/>
            <a:ext cx="8915400" cy="5334000"/>
          </a:xfrm>
        </p:spPr>
        <p:txBody>
          <a:bodyPr/>
          <a:lstStyle/>
          <a:p>
            <a:pPr marL="457200" indent="-457200">
              <a:buFont typeface="+mj-lt"/>
              <a:buAutoNum type="arabicPeriod"/>
            </a:pPr>
            <a:r>
              <a:rPr lang="en-US" sz="2000" dirty="0" smtClean="0"/>
              <a:t>Motion: </a:t>
            </a:r>
            <a:r>
              <a:rPr lang="en-US" sz="2000" i="1" dirty="0" smtClean="0"/>
              <a:t>that the 802.15 Working Group seeks approval from the 802 EC to form a study group in 802.15 to develop the PAR and 5c documents for “802.15.4r – Common </a:t>
            </a:r>
            <a:r>
              <a:rPr lang="en-US" sz="2000" i="1" dirty="0"/>
              <a:t>R</a:t>
            </a:r>
            <a:r>
              <a:rPr lang="en-US" sz="2000" i="1" dirty="0" smtClean="0"/>
              <a:t>anging </a:t>
            </a:r>
            <a:r>
              <a:rPr lang="en-US" sz="2000" i="1" dirty="0"/>
              <a:t>P</a:t>
            </a:r>
            <a:r>
              <a:rPr lang="en-US" sz="2000" i="1" dirty="0" smtClean="0"/>
              <a:t>rotocol (CRP)”</a:t>
            </a:r>
          </a:p>
          <a:p>
            <a:pPr marL="684213" indent="0">
              <a:buNone/>
            </a:pPr>
            <a:r>
              <a:rPr lang="en-US" sz="1800" i="1" dirty="0" smtClean="0"/>
              <a:t>Moved by Pat Kinney , seconded by     </a:t>
            </a:r>
          </a:p>
          <a:p>
            <a:pPr marL="684213" indent="0">
              <a:buNone/>
            </a:pPr>
            <a:r>
              <a:rPr lang="en-US" sz="1800" i="1" dirty="0" smtClean="0"/>
              <a:t>Vote results</a:t>
            </a:r>
            <a:endParaRPr lang="en-US" sz="1800" i="1" dirty="0"/>
          </a:p>
          <a:p>
            <a:pPr marL="457200" indent="-457200">
              <a:buFont typeface="+mj-lt"/>
              <a:buAutoNum type="arabicPeriod" startAt="2"/>
            </a:pPr>
            <a:r>
              <a:rPr lang="en-US" sz="2000" dirty="0"/>
              <a:t>Motion:</a:t>
            </a:r>
            <a:r>
              <a:rPr lang="en-US" sz="2000" i="1" dirty="0"/>
              <a:t> that the 802.15 Working Group seeks approval from the 802 EC to form a study group in 802.15 to develop the PAR and 5c documents for </a:t>
            </a:r>
            <a:r>
              <a:rPr lang="en-US" sz="2000" i="1" dirty="0" smtClean="0"/>
              <a:t>“802.15.4s – </a:t>
            </a:r>
            <a:r>
              <a:rPr lang="en-US" sz="2000" i="1" dirty="0">
                <a:latin typeface="Arial" charset="0"/>
                <a:ea typeface="MS PGothic" charset="0"/>
              </a:rPr>
              <a:t>EU </a:t>
            </a:r>
            <a:r>
              <a:rPr lang="en-US" sz="2000" i="1" dirty="0" smtClean="0">
                <a:latin typeface="Arial" charset="0"/>
                <a:ea typeface="MS PGothic" charset="0"/>
              </a:rPr>
              <a:t>Regional </a:t>
            </a:r>
            <a:r>
              <a:rPr lang="en-US" sz="2000" i="1" dirty="0">
                <a:latin typeface="Arial" charset="0"/>
                <a:ea typeface="MS PGothic" charset="0"/>
              </a:rPr>
              <a:t>PHY </a:t>
            </a:r>
            <a:r>
              <a:rPr lang="en-US" sz="2000" i="1" dirty="0" smtClean="0">
                <a:latin typeface="Arial" charset="0"/>
                <a:ea typeface="MS PGothic" charset="0"/>
              </a:rPr>
              <a:t>Support (EUR)</a:t>
            </a:r>
            <a:r>
              <a:rPr lang="en-US" sz="2000" i="1" dirty="0" smtClean="0"/>
              <a:t>”</a:t>
            </a:r>
          </a:p>
          <a:p>
            <a:pPr marL="684213" indent="0">
              <a:buNone/>
            </a:pPr>
            <a:r>
              <a:rPr lang="en-US" sz="1800" i="1" dirty="0" smtClean="0"/>
              <a:t>Moved by Pat Kinney, seconded by </a:t>
            </a:r>
          </a:p>
          <a:p>
            <a:pPr marL="684213" indent="0">
              <a:buNone/>
            </a:pPr>
            <a:r>
              <a:rPr lang="en-US" sz="1800" i="1" dirty="0" smtClean="0"/>
              <a:t>Vote results:</a:t>
            </a:r>
            <a:endParaRPr lang="en-US" sz="1800" i="1" dirty="0"/>
          </a:p>
          <a:p>
            <a:pPr marL="457200" lvl="1" indent="-457200">
              <a:buFont typeface="+mj-lt"/>
              <a:buAutoNum type="arabicPeriod" startAt="3"/>
            </a:pPr>
            <a:r>
              <a:rPr lang="en-US" sz="2000" dirty="0"/>
              <a:t>Motion: </a:t>
            </a:r>
            <a:r>
              <a:rPr lang="en-US" sz="2000" i="1" dirty="0"/>
              <a:t>that the 802.15 Working Group </a:t>
            </a:r>
            <a:r>
              <a:rPr lang="en-US" sz="2000" i="1" dirty="0" smtClean="0"/>
              <a:t>approves the formation of an Interest Group </a:t>
            </a:r>
            <a:r>
              <a:rPr lang="en-US" sz="2000" i="1" dirty="0"/>
              <a:t>in 802.15 focused on collaboration with IETF </a:t>
            </a:r>
            <a:r>
              <a:rPr lang="en-US" sz="2000" i="1" dirty="0" smtClean="0"/>
              <a:t>6TiSCH, to be named IG 6TiSCH</a:t>
            </a:r>
          </a:p>
          <a:p>
            <a:pPr marL="684213" indent="0">
              <a:buNone/>
            </a:pPr>
            <a:r>
              <a:rPr lang="en-US" sz="1800" i="1" dirty="0"/>
              <a:t>Moved </a:t>
            </a:r>
            <a:r>
              <a:rPr lang="en-US" sz="1800" i="1" dirty="0" smtClean="0"/>
              <a:t>by Pat Kinney, </a:t>
            </a:r>
            <a:r>
              <a:rPr lang="en-US" sz="1800" i="1" dirty="0"/>
              <a:t>seconded by </a:t>
            </a:r>
          </a:p>
          <a:p>
            <a:pPr marL="684213" indent="0">
              <a:buNone/>
            </a:pPr>
            <a:r>
              <a:rPr lang="en-US" sz="1800" i="1" dirty="0"/>
              <a:t>Vote results:</a:t>
            </a:r>
          </a:p>
          <a:p>
            <a:pPr marL="0" lvl="1" indent="0">
              <a:buNone/>
            </a:pPr>
            <a:endParaRPr lang="en-US" sz="2000" i="1" dirty="0"/>
          </a:p>
        </p:txBody>
      </p:sp>
    </p:spTree>
    <p:extLst>
      <p:ext uri="{BB962C8B-B14F-4D97-AF65-F5344CB8AC3E}">
        <p14:creationId xmlns:p14="http://schemas.microsoft.com/office/powerpoint/2010/main" val="2119484549"/>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4"/>
          <p:cNvSpPr>
            <a:spLocks noGrp="1"/>
          </p:cNvSpPr>
          <p:nvPr>
            <p:ph type="dt" sz="quarter" idx="10"/>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2013</a:t>
            </a:r>
          </a:p>
        </p:txBody>
      </p:sp>
      <p:sp>
        <p:nvSpPr>
          <p:cNvPr id="11267" name="Footer Placeholder 5"/>
          <p:cNvSpPr>
            <a:spLocks noGrp="1"/>
          </p:cNvSpPr>
          <p:nvPr>
            <p:ph type="ftr" sz="quarter" idx="11"/>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Robert F. Heile, ZigBee Alliance</a:t>
            </a:r>
          </a:p>
        </p:txBody>
      </p:sp>
      <p:sp>
        <p:nvSpPr>
          <p:cNvPr id="11268" name="Slide Number Placeholder 6"/>
          <p:cNvSpPr>
            <a:spLocks noGrp="1"/>
          </p:cNvSpPr>
          <p:nvPr>
            <p:ph type="sldNum" sz="quarter" idx="12"/>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Slide </a:t>
            </a:r>
            <a:fld id="{813211C3-6F50-4424-A0BD-95586869D0EA}" type="slidenum">
              <a:rPr lang="en-US" sz="1200" smtClean="0"/>
              <a:pPr/>
              <a:t>87</a:t>
            </a:fld>
            <a:endParaRPr lang="en-US" sz="1200" smtClean="0"/>
          </a:p>
        </p:txBody>
      </p:sp>
      <p:sp>
        <p:nvSpPr>
          <p:cNvPr id="11269" name="Rectangle 2"/>
          <p:cNvSpPr>
            <a:spLocks noGrp="1" noChangeArrowheads="1"/>
          </p:cNvSpPr>
          <p:nvPr>
            <p:ph type="title"/>
          </p:nvPr>
        </p:nvSpPr>
        <p:spPr>
          <a:xfrm>
            <a:off x="685800" y="381000"/>
            <a:ext cx="7772400" cy="1066800"/>
          </a:xfrm>
        </p:spPr>
        <p:txBody>
          <a:bodyPr/>
          <a:lstStyle/>
          <a:p>
            <a:r>
              <a:rPr lang="en-US" smtClean="0"/>
              <a:t>Upcoming Sessions</a:t>
            </a:r>
          </a:p>
        </p:txBody>
      </p:sp>
      <p:sp>
        <p:nvSpPr>
          <p:cNvPr id="11270" name="Rectangle 3"/>
          <p:cNvSpPr>
            <a:spLocks noGrp="1" noChangeArrowheads="1"/>
          </p:cNvSpPr>
          <p:nvPr>
            <p:ph type="body" sz="half" idx="1"/>
          </p:nvPr>
        </p:nvSpPr>
        <p:spPr>
          <a:xfrm>
            <a:off x="838200" y="1447800"/>
            <a:ext cx="7696200" cy="4114800"/>
          </a:xfrm>
        </p:spPr>
        <p:txBody>
          <a:bodyPr/>
          <a:lstStyle/>
          <a:p>
            <a:pPr>
              <a:spcAft>
                <a:spcPts val="600"/>
              </a:spcAft>
            </a:pPr>
            <a:r>
              <a:rPr lang="en-US" sz="1800" smtClean="0"/>
              <a:t>January 19-24, 2014, Hyatt Century Plaza, Los Angeles, CA, USA, </a:t>
            </a:r>
            <a:r>
              <a:rPr lang="en-US" sz="1800" i="1" smtClean="0"/>
              <a:t>802 Wireless Interim Session</a:t>
            </a:r>
            <a:endParaRPr lang="en-US" sz="1800" smtClean="0"/>
          </a:p>
          <a:p>
            <a:pPr>
              <a:spcAft>
                <a:spcPts val="600"/>
              </a:spcAft>
            </a:pPr>
            <a:r>
              <a:rPr lang="en-US" sz="1800" smtClean="0"/>
              <a:t>March 16-21, 2014, China World Hotel, Beijing, CN, </a:t>
            </a:r>
            <a:r>
              <a:rPr lang="en-US" sz="1800" i="1" smtClean="0"/>
              <a:t>802 Plenary Session.</a:t>
            </a:r>
            <a:r>
              <a:rPr lang="en-US" sz="1800" smtClean="0"/>
              <a:t> </a:t>
            </a:r>
          </a:p>
          <a:p>
            <a:pPr>
              <a:spcAft>
                <a:spcPts val="600"/>
              </a:spcAft>
            </a:pPr>
            <a:r>
              <a:rPr lang="en-US" sz="1800" smtClean="0"/>
              <a:t>May 11-16, 2014, Hilton Waikoloa Village, Big Island, HI, US, </a:t>
            </a:r>
            <a:r>
              <a:rPr lang="en-US" sz="1800" i="1" smtClean="0"/>
              <a:t>802 Wireless Interim Session</a:t>
            </a:r>
            <a:endParaRPr lang="en-US" sz="1800" smtClean="0"/>
          </a:p>
          <a:p>
            <a:pPr>
              <a:spcAft>
                <a:spcPts val="600"/>
              </a:spcAft>
            </a:pPr>
            <a:r>
              <a:rPr lang="en-US" sz="1800" smtClean="0"/>
              <a:t>July 13-18, 2014, Grand Hyatt Manchester, San Diego, CA, US</a:t>
            </a:r>
            <a:r>
              <a:rPr lang="en-US" sz="1800" i="1" smtClean="0"/>
              <a:t>, 802 Plenary Session.</a:t>
            </a:r>
            <a:r>
              <a:rPr lang="en-US" sz="1800" smtClean="0"/>
              <a:t> </a:t>
            </a:r>
          </a:p>
          <a:p>
            <a:pPr>
              <a:spcAft>
                <a:spcPts val="600"/>
              </a:spcAft>
            </a:pPr>
            <a:r>
              <a:rPr lang="en-US" sz="1800" smtClean="0"/>
              <a:t>September 14-19, 2014, Hilton Athens, Athens Greece, </a:t>
            </a:r>
            <a:r>
              <a:rPr lang="en-US" sz="1800" i="1" smtClean="0"/>
              <a:t>802 Wireless Interim Session </a:t>
            </a:r>
            <a:r>
              <a:rPr lang="en-US" sz="1800" smtClean="0"/>
              <a:t>(TBC)</a:t>
            </a:r>
          </a:p>
          <a:p>
            <a:pPr>
              <a:spcAft>
                <a:spcPts val="600"/>
              </a:spcAft>
            </a:pPr>
            <a:r>
              <a:rPr lang="en-US" sz="1800" smtClean="0"/>
              <a:t>November 2-7, 2014, Grand Hyatt San Antonio, San Antonio, TX, US, </a:t>
            </a:r>
            <a:r>
              <a:rPr lang="en-US" sz="1800" i="1" smtClean="0"/>
              <a:t>802 Plenary Session</a:t>
            </a:r>
          </a:p>
          <a:p>
            <a:pPr>
              <a:spcAft>
                <a:spcPts val="600"/>
              </a:spcAft>
            </a:pPr>
            <a:r>
              <a:rPr lang="en-US" sz="1800" smtClean="0"/>
              <a:t>January 11-16, 2015, Hyatt Regency Atlanta, Atlanta, Georgia, USA </a:t>
            </a:r>
            <a:r>
              <a:rPr lang="en-US" sz="1800" i="1" smtClean="0"/>
              <a:t>all 802 Interim Session</a:t>
            </a:r>
            <a:endParaRPr lang="en-US" sz="1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2"/>
          <p:cNvSpPr>
            <a:spLocks noGrp="1"/>
          </p:cNvSpPr>
          <p:nvPr>
            <p:ph type="dt" sz="quarter" idx="10"/>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400" smtClean="0"/>
              <a:t>November 2013</a:t>
            </a:r>
          </a:p>
        </p:txBody>
      </p:sp>
      <p:sp>
        <p:nvSpPr>
          <p:cNvPr id="10243" name="Footer Placeholder 3"/>
          <p:cNvSpPr>
            <a:spLocks noGrp="1"/>
          </p:cNvSpPr>
          <p:nvPr>
            <p:ph type="ftr" sz="quarter" idx="11"/>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Robert F. Heile, ZigBee Alliance</a:t>
            </a:r>
          </a:p>
        </p:txBody>
      </p:sp>
      <p:sp>
        <p:nvSpPr>
          <p:cNvPr id="10244" name="Slide Number Placeholder 4"/>
          <p:cNvSpPr>
            <a:spLocks noGrp="1"/>
          </p:cNvSpPr>
          <p:nvPr>
            <p:ph type="sldNum" sz="quarter" idx="12"/>
          </p:nvPr>
        </p:nvSpPr>
        <p:spPr>
          <a:noFill/>
        </p:spPr>
        <p:txBody>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smtClean="0"/>
              <a:t>Slide </a:t>
            </a:r>
            <a:fld id="{30FE59A1-28B5-44D5-BE89-61CC5197D23B}" type="slidenum">
              <a:rPr lang="en-US" sz="1200" smtClean="0"/>
              <a:pPr/>
              <a:t>9</a:t>
            </a:fld>
            <a:endParaRPr lang="en-US" sz="1200" smtClean="0"/>
          </a:p>
        </p:txBody>
      </p:sp>
      <p:pic>
        <p:nvPicPr>
          <p:cNvPr id="1024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758825"/>
            <a:ext cx="7204075" cy="564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D:\MYDOCU~1\IEEEP8~1.15\TEMPLATE\IEEE-8~1.POT</Template>
  <TotalTime>25290</TotalTime>
  <Words>5260</Words>
  <Application>Microsoft Office PowerPoint</Application>
  <PresentationFormat>On-screen Show (4:3)</PresentationFormat>
  <Paragraphs>1163</Paragraphs>
  <Slides>87</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87</vt:i4>
      </vt:variant>
    </vt:vector>
  </HeadingPairs>
  <TitlesOfParts>
    <vt:vector size="91" baseType="lpstr">
      <vt:lpstr>Times New Roman</vt:lpstr>
      <vt:lpstr>Arial</vt:lpstr>
      <vt:lpstr>Arial Rounded MT Bold</vt:lpstr>
      <vt:lpstr>IEEE-802_15</vt:lpstr>
      <vt:lpstr>87th Session of meetings of the IEEE 802.15 Working Group for Wireless Personal Area Networks</vt:lpstr>
      <vt:lpstr>PowerPoint Presentation</vt:lpstr>
      <vt:lpstr>Dallas Session Objectives November 10-14, 2013</vt:lpstr>
      <vt:lpstr>Dallas Session Objectives November 10-14, 2013</vt:lpstr>
      <vt:lpstr>Dallas Session Objectives November 10-14, 2013</vt:lpstr>
      <vt:lpstr>Dallas Session Objectives November 10-14, 2013</vt:lpstr>
      <vt:lpstr>Dallas Session Objectives November 10-14, 2013</vt:lpstr>
      <vt:lpstr>Dallas Session Objectives November 10-14, 2013</vt:lpstr>
      <vt:lpstr>PowerPoint Presentation</vt:lpstr>
      <vt:lpstr>PowerPoint Presentation</vt:lpstr>
      <vt:lpstr>Meeting Goal This Week</vt:lpstr>
      <vt:lpstr>Meeting Slots</vt:lpstr>
      <vt:lpstr>TG4m Closing Report  </vt:lpstr>
      <vt:lpstr>TG motion for 802.15.4m</vt:lpstr>
      <vt:lpstr>WG motion for 802.15.4m</vt:lpstr>
      <vt:lpstr>Future Plan/Timeline</vt:lpstr>
      <vt:lpstr>PowerPoint Presentation</vt:lpstr>
      <vt:lpstr>Meeting Accomplishments</vt:lpstr>
      <vt:lpstr>Meeting Accomplishments</vt:lpstr>
      <vt:lpstr>TG Motion</vt:lpstr>
      <vt:lpstr>WG Motion</vt:lpstr>
      <vt:lpstr>PowerPoint Presentation</vt:lpstr>
      <vt:lpstr>Teleconference</vt:lpstr>
      <vt:lpstr>Scope of CMB Task Group</vt:lpstr>
      <vt:lpstr>CMB Background</vt:lpstr>
      <vt:lpstr>15.4p Rail Communications and Control Closing Report</vt:lpstr>
      <vt:lpstr>15.4p Session Objectives</vt:lpstr>
      <vt:lpstr>Week’s Agenda</vt:lpstr>
      <vt:lpstr>Sponsor Ballot Results</vt:lpstr>
      <vt:lpstr>Sponsor Recirculation Ballot #1 Results</vt:lpstr>
      <vt:lpstr>Work and Remaining Activities</vt:lpstr>
      <vt:lpstr>Timeline and Future Plan</vt:lpstr>
      <vt:lpstr>Motion</vt:lpstr>
      <vt:lpstr>ULP TG4q Closing Report</vt:lpstr>
      <vt:lpstr>November 2013 Session</vt:lpstr>
      <vt:lpstr>Achievements</vt:lpstr>
      <vt:lpstr>January Work Plan</vt:lpstr>
      <vt:lpstr>Timeline (1)</vt:lpstr>
      <vt:lpstr>Timeline (2)</vt:lpstr>
      <vt:lpstr>TG8 PAC Closing Report</vt:lpstr>
      <vt:lpstr>Meeting Objectives</vt:lpstr>
      <vt:lpstr>Achievements</vt:lpstr>
      <vt:lpstr>Achievements (cont)</vt:lpstr>
      <vt:lpstr>Achievements (cont)</vt:lpstr>
      <vt:lpstr>Plan for January Meeting</vt:lpstr>
      <vt:lpstr>Schedule of Teleconference</vt:lpstr>
      <vt:lpstr>Timeline</vt:lpstr>
      <vt:lpstr>TG8 PAC Officers </vt:lpstr>
      <vt:lpstr>KMP TG9 Closing Report</vt:lpstr>
      <vt:lpstr>Accomplishments of the Nov Meeting</vt:lpstr>
      <vt:lpstr>Conference Calls</vt:lpstr>
      <vt:lpstr>Planning for January Meeting</vt:lpstr>
      <vt:lpstr>L2R TG10 Closing Report</vt:lpstr>
      <vt:lpstr>PowerPoint Presentation</vt:lpstr>
      <vt:lpstr>PowerPoint Presentation</vt:lpstr>
      <vt:lpstr>PowerPoint Presentation</vt:lpstr>
      <vt:lpstr>PowerPoint Presentation</vt:lpstr>
      <vt:lpstr>IEEE 802.15 SG SRU   Closing report  Chair, Shoichi Kitazawa, ATR   Dallas, TX November 14, 2013</vt:lpstr>
      <vt:lpstr>Timeline</vt:lpstr>
      <vt:lpstr>Agenda items for the week</vt:lpstr>
      <vt:lpstr>Accomplishment for the meeting</vt:lpstr>
      <vt:lpstr>Accomplishment for the meeting</vt:lpstr>
      <vt:lpstr>Teleconference Schedule</vt:lpstr>
      <vt:lpstr>Plans for January Meeting</vt:lpstr>
      <vt:lpstr>Motion to extend the SG SRU</vt:lpstr>
      <vt:lpstr>IEEE 802.15 SG 100G   Closing report  Chair, Thomas Kürner, TU Braunschweig   Dallas, TX November 14, 2013</vt:lpstr>
      <vt:lpstr>PowerPoint Presentation</vt:lpstr>
      <vt:lpstr>PowerPoint Presentation</vt:lpstr>
      <vt:lpstr>PowerPoint Presentation</vt:lpstr>
      <vt:lpstr>Motion to extend the SG 100G</vt:lpstr>
      <vt:lpstr>PowerPoint Presentation</vt:lpstr>
      <vt:lpstr>Purpose of LED Interest Group</vt:lpstr>
      <vt:lpstr>Objective of Meeting</vt:lpstr>
      <vt:lpstr>PowerPoint Presentation</vt:lpstr>
      <vt:lpstr>PowerPoint Presentation</vt:lpstr>
      <vt:lpstr>PowerPoint Presentation</vt:lpstr>
      <vt:lpstr>PowerPoint Presentation</vt:lpstr>
      <vt:lpstr>Plans for Jan. Meeting</vt:lpstr>
      <vt:lpstr>Motion to form SG</vt:lpstr>
      <vt:lpstr>PowerPoint Presentation</vt:lpstr>
      <vt:lpstr>Meeting Goals (Agenda 15-13-0657-00)</vt:lpstr>
      <vt:lpstr>SC Meetings This Week (15-13-0657-00)</vt:lpstr>
      <vt:lpstr>IEEE 802.15.4 Revision</vt:lpstr>
      <vt:lpstr>802.15 WG Operations Manual</vt:lpstr>
      <vt:lpstr>WNG</vt:lpstr>
      <vt:lpstr>WNG Motions</vt:lpstr>
      <vt:lpstr>Upcoming Sessions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WG-Report-to-the-802-Plenary-Mar05</dc:title>
  <dc:subject>IEEE 802.15 &lt;subject&gt;</dc:subject>
  <dc:creator>Robert F. Heile</dc:creator>
  <cp:lastModifiedBy>bheile</cp:lastModifiedBy>
  <cp:revision>525</cp:revision>
  <cp:lastPrinted>2000-07-07T01:25:49Z</cp:lastPrinted>
  <dcterms:created xsi:type="dcterms:W3CDTF">1999-06-22T06:24:01Z</dcterms:created>
  <dcterms:modified xsi:type="dcterms:W3CDTF">2013-11-30T10:27:35Z</dcterms:modified>
</cp:coreProperties>
</file>