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4"/>
  </p:notesMasterIdLst>
  <p:handoutMasterIdLst>
    <p:handoutMasterId r:id="rId15"/>
  </p:handoutMasterIdLst>
  <p:sldIdLst>
    <p:sldId id="383" r:id="rId7"/>
    <p:sldId id="392" r:id="rId8"/>
    <p:sldId id="403" r:id="rId9"/>
    <p:sldId id="409" r:id="rId10"/>
    <p:sldId id="412" r:id="rId11"/>
    <p:sldId id="413" r:id="rId12"/>
    <p:sldId id="410"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a:srgbClr val="FFFF99"/>
    <a:srgbClr val="FFFF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784" autoAdjust="0"/>
  </p:normalViewPr>
  <p:slideViewPr>
    <p:cSldViewPr>
      <p:cViewPr varScale="1">
        <p:scale>
          <a:sx n="49" d="100"/>
          <a:sy n="49" d="100"/>
        </p:scale>
        <p:origin x="-1138" y="-8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11/15/2013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11/15/2013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November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11/15/2013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11/15/2013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11/15/2013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15-13-0721-00-004m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November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a:t>
            </a:r>
            <a:r>
              <a:rPr lang="en-US" sz="1800" dirty="0" smtClean="0"/>
              <a:t>November</a:t>
            </a:r>
            <a:r>
              <a:rPr lang="en-US" sz="1800" dirty="0" smtClean="0"/>
              <a:t> </a:t>
            </a:r>
            <a:r>
              <a:rPr lang="en-US" sz="1800" dirty="0" smtClean="0"/>
              <a:t>2013</a:t>
            </a:r>
            <a:endParaRPr lang="en-US" sz="1800" dirty="0"/>
          </a:p>
          <a:p>
            <a:pPr marL="914400" indent="-914400" eaLnBrk="0" hangingPunct="0">
              <a:spcBef>
                <a:spcPts val="600"/>
              </a:spcBef>
              <a:defRPr/>
            </a:pPr>
            <a:r>
              <a:rPr lang="en-US" sz="1800" b="1" dirty="0"/>
              <a:t>Date Submitted: </a:t>
            </a:r>
            <a:r>
              <a:rPr lang="en-US" sz="1800" dirty="0" smtClean="0"/>
              <a:t>14 </a:t>
            </a:r>
            <a:r>
              <a:rPr lang="en-US" sz="1800" dirty="0" smtClean="0"/>
              <a:t>November</a:t>
            </a:r>
            <a:r>
              <a:rPr lang="en-US" sz="1800" dirty="0" smtClean="0"/>
              <a:t> </a:t>
            </a:r>
            <a:r>
              <a:rPr lang="en-US" sz="1800" dirty="0" smtClean="0"/>
              <a:t>2013</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 (ETRI), Phil Beecher (Wi-SUN Alliance)</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 (ETRI)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a:t>
            </a:r>
            <a:r>
              <a:rPr lang="en-US" altLang="ko-KR" sz="1800" dirty="0" smtClean="0"/>
              <a:t>November</a:t>
            </a:r>
            <a:r>
              <a:rPr lang="en-US" altLang="ko-KR" sz="1800" dirty="0" smtClean="0"/>
              <a:t> </a:t>
            </a:r>
            <a:r>
              <a:rPr lang="en-US" altLang="ko-KR" sz="1800" dirty="0" smtClean="0"/>
              <a:t>2013 </a:t>
            </a:r>
            <a:r>
              <a:rPr lang="en-US" altLang="ko-KR" sz="1800" dirty="0" smtClean="0"/>
              <a:t>Plenary</a:t>
            </a:r>
            <a:r>
              <a:rPr lang="en-US" altLang="ko-KR" sz="1800" dirty="0" smtClean="0"/>
              <a:t> </a:t>
            </a:r>
            <a:r>
              <a:rPr lang="en-US" altLang="ko-KR" sz="1800" dirty="0" smtClean="0"/>
              <a:t>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a:t>
            </a:r>
            <a:r>
              <a:rPr lang="en-US" sz="1800" dirty="0" smtClean="0"/>
              <a:t>Dallas</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err="1" smtClean="0"/>
              <a:t>Sangsung</a:t>
            </a:r>
            <a:r>
              <a:rPr lang="en-US" dirty="0" smtClean="0"/>
              <a:t> </a:t>
            </a:r>
            <a:r>
              <a:rPr lang="en-US" dirty="0" err="1" smtClean="0"/>
              <a:t>Choi</a:t>
            </a:r>
            <a:r>
              <a:rPr lang="en-US" dirty="0" smtClean="0"/>
              <a:t>(ETRI)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9" name="Content Placeholder 2"/>
          <p:cNvSpPr txBox="1">
            <a:spLocks/>
          </p:cNvSpPr>
          <p:nvPr/>
        </p:nvSpPr>
        <p:spPr bwMode="auto">
          <a:xfrm>
            <a:off x="381000" y="2133600"/>
            <a:ext cx="83820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3200" kern="0" dirty="0">
                <a:solidFill>
                  <a:srgbClr val="000000"/>
                </a:solidFill>
                <a:latin typeface="Times New Roman"/>
                <a:ea typeface="ＭＳ Ｐゴシック" pitchFamily="-106" charset="-128"/>
              </a:rPr>
              <a:t>Comment Resolution for SB </a:t>
            </a:r>
            <a:r>
              <a:rPr lang="fr-FR" altLang="ko-KR" sz="3200" kern="0" dirty="0">
                <a:solidFill>
                  <a:srgbClr val="000000"/>
                </a:solidFill>
                <a:latin typeface="Times New Roman"/>
                <a:ea typeface="ＭＳ Ｐゴシック" pitchFamily="-106" charset="-128"/>
              </a:rPr>
              <a:t>Recirculation #1</a:t>
            </a:r>
          </a:p>
          <a:p>
            <a:pPr marL="342900" lvl="0" indent="-342900" eaLnBrk="0" hangingPunct="0">
              <a:spcBef>
                <a:spcPct val="20000"/>
              </a:spcBef>
              <a:buFontTx/>
              <a:buChar char="•"/>
            </a:pPr>
            <a:r>
              <a:rPr lang="en-US" altLang="ko-KR" sz="3200" kern="0" dirty="0">
                <a:solidFill>
                  <a:srgbClr val="000000"/>
                </a:solidFill>
                <a:latin typeface="Times New Roman"/>
              </a:rPr>
              <a:t>Hear and discuss the contribution presentations </a:t>
            </a:r>
          </a:p>
          <a:p>
            <a:pPr marL="342900" lvl="0" indent="-342900" eaLnBrk="0" hangingPunct="0">
              <a:spcBef>
                <a:spcPts val="1200"/>
              </a:spcBef>
              <a:buFontTx/>
              <a:buChar char="•"/>
            </a:pPr>
            <a:r>
              <a:rPr lang="en-US" altLang="ko-KR" sz="3200" kern="0" dirty="0">
                <a:solidFill>
                  <a:srgbClr val="000000"/>
                </a:solidFill>
                <a:latin typeface="Times New Roman"/>
              </a:rPr>
              <a:t>Discuss the future efforts and next steps.</a:t>
            </a: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sp>
        <p:nvSpPr>
          <p:cNvPr id="11"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graphicFrame>
        <p:nvGraphicFramePr>
          <p:cNvPr id="10" name="Group 90"/>
          <p:cNvGraphicFramePr>
            <a:graphicFrameLocks/>
          </p:cNvGraphicFramePr>
          <p:nvPr>
            <p:extLst>
              <p:ext uri="{D42A27DB-BD31-4B8C-83A1-F6EECF244321}">
                <p14:modId xmlns:p14="http://schemas.microsoft.com/office/powerpoint/2010/main" val="1595598868"/>
              </p:ext>
            </p:extLst>
          </p:nvPr>
        </p:nvGraphicFramePr>
        <p:xfrm>
          <a:off x="228600" y="1524000"/>
          <a:ext cx="8610601" cy="4782070"/>
        </p:xfrm>
        <a:graphic>
          <a:graphicData uri="http://schemas.openxmlformats.org/drawingml/2006/table">
            <a:tbl>
              <a:tblPr/>
              <a:tblGrid>
                <a:gridCol w="732818"/>
                <a:gridCol w="2010382"/>
                <a:gridCol w="1905000"/>
                <a:gridCol w="1981200"/>
                <a:gridCol w="1981201"/>
              </a:tblGrid>
              <a:tr h="46733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443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443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dirty="0" smtClean="0"/>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757828">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Opening report</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Approve agenda and previous minutes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Status update</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Contribution presentations if any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endParaRPr kumimoji="0" lang="en-US" altLang="ko-KR" sz="16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89027">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600" kern="1200" baseline="0" dirty="0" smtClean="0">
                          <a:solidFill>
                            <a:schemeClr val="tx1"/>
                          </a:solidFill>
                          <a:latin typeface="+mn-lt"/>
                          <a:ea typeface="+mn-ea"/>
                          <a:cs typeface="+mn-cs"/>
                        </a:rPr>
                        <a:t>SB Recirculation 1 Comment Resolution</a:t>
                      </a:r>
                      <a:r>
                        <a:rPr lang="en-US" altLang="ko-KR" sz="16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r>
                        <a:rPr lang="en-US" sz="1600" baseline="0" dirty="0" smtClean="0"/>
                        <a:t>Discuss future plan</a:t>
                      </a: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9" name="Content Placeholder 2"/>
          <p:cNvSpPr txBox="1">
            <a:spLocks/>
          </p:cNvSpPr>
          <p:nvPr/>
        </p:nvSpPr>
        <p:spPr bwMode="auto">
          <a:xfrm>
            <a:off x="152400" y="1371600"/>
            <a:ext cx="8839200" cy="502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ko-KR" dirty="0"/>
              <a:t>Sponsor Ballot Recirculation 1 (P802.15.4m-D04) closed 24 October 2013</a:t>
            </a:r>
          </a:p>
          <a:p>
            <a:pPr marL="0" indent="0">
              <a:buNone/>
            </a:pPr>
            <a:r>
              <a:rPr lang="en-US" altLang="ko-KR" dirty="0" smtClean="0"/>
              <a:t>    </a:t>
            </a:r>
            <a:r>
              <a:rPr lang="en-US" altLang="ko-KR" sz="2800" dirty="0"/>
              <a:t>- </a:t>
            </a:r>
            <a:r>
              <a:rPr lang="en-US" altLang="ko-KR" sz="2800" dirty="0" smtClean="0"/>
              <a:t> </a:t>
            </a:r>
            <a:r>
              <a:rPr lang="en-US" altLang="ko-KR" sz="2800" dirty="0"/>
              <a:t>166 comments from 7 </a:t>
            </a:r>
            <a:r>
              <a:rPr lang="en-US" altLang="ko-KR" sz="2800" dirty="0" smtClean="0"/>
              <a:t>commenters(4 No Voters)</a:t>
            </a:r>
            <a:endParaRPr lang="en-US" altLang="ko-KR" sz="2800" dirty="0"/>
          </a:p>
          <a:p>
            <a:pPr marL="0" lvl="1" indent="0">
              <a:spcBef>
                <a:spcPts val="0"/>
              </a:spcBef>
              <a:spcAft>
                <a:spcPts val="0"/>
              </a:spcAft>
              <a:buNone/>
            </a:pPr>
            <a:r>
              <a:rPr lang="en-US" altLang="ko-KR" dirty="0" smtClean="0"/>
              <a:t>    -  </a:t>
            </a:r>
            <a:r>
              <a:rPr lang="en-US" altLang="ko-KR" dirty="0"/>
              <a:t>27 marked as “Must be Satisfied</a:t>
            </a:r>
            <a:r>
              <a:rPr lang="en-US" altLang="ko-KR" dirty="0" smtClean="0"/>
              <a:t>”</a:t>
            </a:r>
          </a:p>
          <a:p>
            <a:pPr marL="360363" lvl="1" indent="-360363">
              <a:spcBef>
                <a:spcPts val="1200"/>
              </a:spcBef>
              <a:spcAft>
                <a:spcPts val="0"/>
              </a:spcAft>
              <a:buFont typeface="Arial" pitchFamily="34" charset="0"/>
              <a:buChar char="•"/>
            </a:pPr>
            <a:r>
              <a:rPr lang="en-US" altLang="ko-KR" sz="3200" dirty="0" smtClean="0"/>
              <a:t>TG4m BRC resolved all comments in this meeting</a:t>
            </a:r>
          </a:p>
          <a:p>
            <a:pPr marL="620713" lvl="1" indent="-357188">
              <a:spcBef>
                <a:spcPts val="600"/>
              </a:spcBef>
              <a:spcAft>
                <a:spcPts val="0"/>
              </a:spcAft>
              <a:buNone/>
            </a:pPr>
            <a:r>
              <a:rPr lang="en-US" altLang="ko-KR" sz="3200" dirty="0" smtClean="0"/>
              <a:t> - A</a:t>
            </a:r>
            <a:r>
              <a:rPr lang="en-US" altLang="ko-KR" dirty="0" smtClean="0"/>
              <a:t>ll </a:t>
            </a:r>
            <a:r>
              <a:rPr lang="en-US" altLang="ko-KR" dirty="0"/>
              <a:t>4 “No” voters have changed their votes to “Yes” leaving 0 “No” </a:t>
            </a:r>
            <a:r>
              <a:rPr lang="en-US" altLang="ko-KR" dirty="0" smtClean="0"/>
              <a:t>voters</a:t>
            </a:r>
          </a:p>
          <a:p>
            <a:pPr marL="620713" lvl="1" indent="-357188">
              <a:spcBef>
                <a:spcPts val="600"/>
              </a:spcBef>
              <a:spcAft>
                <a:spcPts val="0"/>
              </a:spcAft>
              <a:buNone/>
            </a:pPr>
            <a:r>
              <a:rPr lang="en-US" altLang="ko-KR" dirty="0"/>
              <a:t> </a:t>
            </a:r>
            <a:r>
              <a:rPr lang="en-US" altLang="ko-KR" dirty="0" smtClean="0"/>
              <a:t> - TG4m BRC approved the comment resolutions by unanimous consents</a:t>
            </a:r>
            <a:endParaRPr lang="en-US" altLang="ko-KR" dirty="0"/>
          </a:p>
          <a:p>
            <a:pPr marL="538163" lvl="1" indent="-538163">
              <a:spcBef>
                <a:spcPts val="0"/>
              </a:spcBef>
              <a:spcAft>
                <a:spcPts val="0"/>
              </a:spcAft>
              <a:buNone/>
            </a:pPr>
            <a:r>
              <a:rPr lang="en-US" altLang="ko-KR" sz="3200" dirty="0" smtClean="0">
                <a:cs typeface="Calibri" pitchFamily="34" charset="0"/>
              </a:rPr>
              <a:t>    </a:t>
            </a:r>
            <a:endParaRPr lang="en-US" altLang="ko-KR" dirty="0">
              <a:cs typeface="Calibri" pitchFamily="34" charset="0"/>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Tree>
    <p:extLst>
      <p:ext uri="{BB962C8B-B14F-4D97-AF65-F5344CB8AC3E}">
        <p14:creationId xmlns:p14="http://schemas.microsoft.com/office/powerpoint/2010/main" val="407801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153400" cy="762000"/>
          </a:xfrm>
        </p:spPr>
        <p:txBody>
          <a:bodyPr/>
          <a:lstStyle/>
          <a:p>
            <a:pPr marL="361950" indent="-361950"/>
            <a:r>
              <a:rPr lang="en-US" altLang="ko-KR" dirty="0"/>
              <a:t>TG motion for 802.15.4m</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
        <p:nvSpPr>
          <p:cNvPr id="8" name="Rectangle 3"/>
          <p:cNvSpPr txBox="1">
            <a:spLocks noChangeArrowheads="1"/>
          </p:cNvSpPr>
          <p:nvPr/>
        </p:nvSpPr>
        <p:spPr bwMode="auto">
          <a:xfrm>
            <a:off x="762000" y="1752600"/>
            <a:ext cx="8044972"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0" indent="0">
              <a:buFontTx/>
              <a:buNone/>
            </a:pPr>
            <a:r>
              <a:rPr lang="en-US" dirty="0" smtClean="0"/>
              <a:t>TG4m requests that 802.15 request conditional approval from the EC to submit the P802.15.4m draft amendment to </a:t>
            </a:r>
            <a:r>
              <a:rPr lang="en-US" dirty="0" err="1" smtClean="0"/>
              <a:t>RevCom</a:t>
            </a:r>
            <a:r>
              <a:rPr lang="en-US" dirty="0" smtClean="0"/>
              <a:t>.</a:t>
            </a:r>
          </a:p>
          <a:p>
            <a:pPr>
              <a:buFontTx/>
              <a:buNone/>
            </a:pPr>
            <a:r>
              <a:rPr lang="en-US" dirty="0" smtClean="0"/>
              <a:t>TG vote</a:t>
            </a:r>
          </a:p>
          <a:p>
            <a:pPr marL="574675" indent="-15875" defTabSz="117475">
              <a:buFontTx/>
              <a:buNone/>
            </a:pPr>
            <a:r>
              <a:rPr lang="en-US" dirty="0" smtClean="0"/>
              <a:t>Moved by: Clint Powell</a:t>
            </a:r>
          </a:p>
          <a:p>
            <a:pPr marL="574675" indent="-15875" defTabSz="117475">
              <a:buFontTx/>
              <a:buNone/>
            </a:pPr>
            <a:r>
              <a:rPr lang="en-US" dirty="0" smtClean="0"/>
              <a:t>Seconded by: </a:t>
            </a:r>
            <a:r>
              <a:rPr lang="en-US" altLang="ja-JP" dirty="0" smtClean="0"/>
              <a:t>Jay </a:t>
            </a:r>
            <a:r>
              <a:rPr lang="en-US" altLang="ja-JP" dirty="0" err="1" smtClean="0"/>
              <a:t>Ramasastry</a:t>
            </a:r>
            <a:endParaRPr lang="en-US" dirty="0" smtClean="0"/>
          </a:p>
          <a:p>
            <a:pPr marL="574675" indent="-15875" defTabSz="-74613">
              <a:buFontTx/>
              <a:buNone/>
            </a:pPr>
            <a:r>
              <a:rPr lang="en-US" dirty="0" smtClean="0"/>
              <a:t>Upon neither comment nor opposition the motion carries with unanimous consent</a:t>
            </a:r>
            <a:endParaRPr lang="en-US" dirty="0"/>
          </a:p>
        </p:txBody>
      </p:sp>
    </p:spTree>
    <p:extLst>
      <p:ext uri="{BB962C8B-B14F-4D97-AF65-F5344CB8AC3E}">
        <p14:creationId xmlns:p14="http://schemas.microsoft.com/office/powerpoint/2010/main" val="3738504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153400" cy="762000"/>
          </a:xfrm>
        </p:spPr>
        <p:txBody>
          <a:bodyPr/>
          <a:lstStyle/>
          <a:p>
            <a:pPr marL="361950" indent="-361950"/>
            <a:r>
              <a:rPr lang="en-US" altLang="ko-KR" dirty="0"/>
              <a:t>WG motion for 802.15.4m</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
        <p:nvSpPr>
          <p:cNvPr id="7" name="Rectangle 3"/>
          <p:cNvSpPr txBox="1">
            <a:spLocks noChangeArrowheads="1"/>
          </p:cNvSpPr>
          <p:nvPr/>
        </p:nvSpPr>
        <p:spPr>
          <a:xfrm>
            <a:off x="685800" y="1905000"/>
            <a:ext cx="8044972" cy="41148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latin typeface="Times New Roman" pitchFamily="18" charset="0"/>
                <a:cs typeface="Times New Roman" pitchFamily="18" charset="0"/>
              </a:rPr>
              <a:t>802.15 requests conditional approval from the EC to submit the P802.15.4m draft amendment to </a:t>
            </a:r>
            <a:r>
              <a:rPr lang="en-US" dirty="0" err="1" smtClean="0">
                <a:latin typeface="Times New Roman" pitchFamily="18" charset="0"/>
                <a:cs typeface="Times New Roman" pitchFamily="18" charset="0"/>
              </a:rPr>
              <a:t>RevCom</a:t>
            </a:r>
            <a:r>
              <a:rPr lang="en-US" dirty="0" smtClean="0">
                <a:latin typeface="Times New Roman" pitchFamily="18" charset="0"/>
                <a:cs typeface="Times New Roman" pitchFamily="18" charset="0"/>
              </a:rPr>
              <a:t>.</a:t>
            </a:r>
          </a:p>
          <a:p>
            <a:pPr marL="0" indent="0">
              <a:buFont typeface="Arial"/>
              <a:buNone/>
            </a:pPr>
            <a:endParaRPr lang="en-US" dirty="0" smtClean="0">
              <a:latin typeface="Times New Roman" pitchFamily="18" charset="0"/>
              <a:cs typeface="Times New Roman" pitchFamily="18" charset="0"/>
            </a:endParaRPr>
          </a:p>
          <a:p>
            <a:pPr>
              <a:buFontTx/>
              <a:buNone/>
            </a:pPr>
            <a:r>
              <a:rPr lang="en-US" dirty="0" smtClean="0">
                <a:latin typeface="Times New Roman" pitchFamily="18" charset="0"/>
                <a:cs typeface="Times New Roman" pitchFamily="18" charset="0"/>
              </a:rPr>
              <a:t>WG vote (?, ?, ?)</a:t>
            </a:r>
          </a:p>
          <a:p>
            <a:pPr>
              <a:buFontTx/>
              <a:buNone/>
            </a:pPr>
            <a:r>
              <a:rPr lang="en-US" dirty="0" smtClean="0">
                <a:latin typeface="Times New Roman" pitchFamily="18" charset="0"/>
                <a:cs typeface="Times New Roman" pitchFamily="18" charset="0"/>
              </a:rPr>
              <a:t>Moved by Phil Beecher</a:t>
            </a:r>
          </a:p>
          <a:p>
            <a:pPr>
              <a:buFontTx/>
              <a:buNone/>
            </a:pPr>
            <a:r>
              <a:rPr lang="en-US" dirty="0" smtClean="0">
                <a:latin typeface="Times New Roman" pitchFamily="18" charset="0"/>
                <a:cs typeface="Times New Roman" pitchFamily="18" charset="0"/>
              </a:rPr>
              <a:t>Seconded by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42899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a:t>
            </a:r>
            <a:r>
              <a:rPr lang="en-US" b="1" dirty="0" smtClean="0"/>
              <a:t>Plan/Timeline</a:t>
            </a:r>
            <a:endParaRPr lang="en-US" b="1" dirty="0" smtClean="0"/>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graphicFrame>
        <p:nvGraphicFramePr>
          <p:cNvPr id="9" name="Table 4"/>
          <p:cNvGraphicFramePr>
            <a:graphicFrameLocks noGrp="1"/>
          </p:cNvGraphicFramePr>
          <p:nvPr>
            <p:extLst>
              <p:ext uri="{D42A27DB-BD31-4B8C-83A1-F6EECF244321}">
                <p14:modId xmlns:p14="http://schemas.microsoft.com/office/powerpoint/2010/main" val="3038803600"/>
              </p:ext>
            </p:extLst>
          </p:nvPr>
        </p:nvGraphicFramePr>
        <p:xfrm>
          <a:off x="635007" y="1524000"/>
          <a:ext cx="7899393" cy="4720315"/>
        </p:xfrm>
        <a:graphic>
          <a:graphicData uri="http://schemas.openxmlformats.org/drawingml/2006/table">
            <a:tbl>
              <a:tblPr firstRow="1" bandRow="1">
                <a:tableStyleId>{5C22544A-7EE6-4342-B048-85BDC9FD1C3A}</a:tableStyleId>
              </a:tblPr>
              <a:tblGrid>
                <a:gridCol w="3750498"/>
                <a:gridCol w="2121919"/>
                <a:gridCol w="2026976"/>
              </a:tblGrid>
              <a:tr h="54423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Activity</a:t>
                      </a:r>
                    </a:p>
                  </a:txBody>
                  <a:tcPr/>
                </a:tc>
                <a:tc>
                  <a:txBody>
                    <a:bodyPr/>
                    <a:lstStyle/>
                    <a:p>
                      <a:r>
                        <a:rPr lang="en-US" dirty="0" smtClean="0"/>
                        <a:t>Start</a:t>
                      </a:r>
                      <a:endParaRPr lang="en-US" dirty="0"/>
                    </a:p>
                  </a:txBody>
                  <a:tcPr/>
                </a:tc>
                <a:tc>
                  <a:txBody>
                    <a:bodyPr/>
                    <a:lstStyle/>
                    <a:p>
                      <a:r>
                        <a:rPr lang="en-US" dirty="0" smtClean="0"/>
                        <a:t>Complete</a:t>
                      </a:r>
                      <a:endParaRPr lang="en-US" dirty="0"/>
                    </a:p>
                  </a:txBody>
                  <a:tcPr/>
                </a:tc>
              </a:tr>
              <a:tr h="46590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P802.15.4m-D05 drafting</a:t>
                      </a:r>
                    </a:p>
                  </a:txBody>
                  <a:tcPr/>
                </a:tc>
                <a:tc>
                  <a:txBody>
                    <a:bodyPr/>
                    <a:lstStyle/>
                    <a:p>
                      <a:r>
                        <a:rPr lang="en-US" dirty="0" smtClean="0"/>
                        <a:t>15 November 2013</a:t>
                      </a:r>
                      <a:endParaRPr lang="en-US" dirty="0"/>
                    </a:p>
                  </a:txBody>
                  <a:tcPr/>
                </a:tc>
                <a:tc>
                  <a:txBody>
                    <a:bodyPr/>
                    <a:lstStyle/>
                    <a:p>
                      <a:r>
                        <a:rPr lang="en-US" dirty="0" smtClean="0"/>
                        <a:t>24 November 2013</a:t>
                      </a:r>
                      <a:endParaRPr lang="en-US" dirty="0"/>
                    </a:p>
                  </a:txBody>
                  <a:tcPr/>
                </a:tc>
              </a:tr>
              <a:tr h="3554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BRC conference call</a:t>
                      </a:r>
                    </a:p>
                  </a:txBody>
                  <a:tcPr/>
                </a:tc>
                <a:tc>
                  <a:txBody>
                    <a:bodyPr/>
                    <a:lstStyle/>
                    <a:p>
                      <a:r>
                        <a:rPr lang="en-US" smtClean="0"/>
                        <a:t>2 and 4 </a:t>
                      </a:r>
                      <a:r>
                        <a:rPr lang="en-US" dirty="0" smtClean="0"/>
                        <a:t>December 2013</a:t>
                      </a:r>
                      <a:endParaRPr lang="en-US" dirty="0"/>
                    </a:p>
                  </a:txBody>
                  <a:tcPr/>
                </a:tc>
                <a:tc>
                  <a:txBody>
                    <a:bodyPr/>
                    <a:lstStyle/>
                    <a:p>
                      <a:endParaRPr lang="en-US" dirty="0"/>
                    </a:p>
                  </a:txBody>
                  <a:tcPr/>
                </a:tc>
              </a:tr>
              <a:tr h="412940">
                <a:tc>
                  <a:txBody>
                    <a:bodyPr/>
                    <a:lstStyle/>
                    <a:p>
                      <a:r>
                        <a:rPr lang="en-US" dirty="0" smtClean="0"/>
                        <a:t>Recirculation II</a:t>
                      </a:r>
                      <a:endParaRPr lang="en-US" dirty="0"/>
                    </a:p>
                  </a:txBody>
                  <a:tcPr/>
                </a:tc>
                <a:tc>
                  <a:txBody>
                    <a:bodyPr/>
                    <a:lstStyle/>
                    <a:p>
                      <a:r>
                        <a:rPr lang="en-US" baseline="0" dirty="0" smtClean="0"/>
                        <a:t>3 December </a:t>
                      </a:r>
                      <a:r>
                        <a:rPr lang="en-US" dirty="0" smtClean="0"/>
                        <a:t> 2013</a:t>
                      </a:r>
                      <a:endParaRPr lang="en-US" dirty="0"/>
                    </a:p>
                  </a:txBody>
                  <a:tcPr/>
                </a:tc>
                <a:tc>
                  <a:txBody>
                    <a:bodyPr/>
                    <a:lstStyle/>
                    <a:p>
                      <a:r>
                        <a:rPr lang="en-US" dirty="0" smtClean="0"/>
                        <a:t>13 December 2013</a:t>
                      </a:r>
                      <a:endParaRPr lang="en-US" dirty="0"/>
                    </a:p>
                  </a:txBody>
                  <a:tcPr/>
                </a:tc>
              </a:tr>
              <a:tr h="0">
                <a:tc>
                  <a:txBody>
                    <a:bodyPr/>
                    <a:lstStyle/>
                    <a:p>
                      <a:r>
                        <a:rPr lang="en-US" dirty="0" smtClean="0"/>
                        <a:t>Comment resolution</a:t>
                      </a:r>
                      <a:r>
                        <a:rPr lang="en-US" baseline="0" dirty="0" smtClean="0"/>
                        <a:t> </a:t>
                      </a:r>
                      <a:endParaRPr lang="en-US" dirty="0"/>
                    </a:p>
                  </a:txBody>
                  <a:tcPr/>
                </a:tc>
                <a:tc>
                  <a:txBody>
                    <a:bodyPr/>
                    <a:lstStyle/>
                    <a:p>
                      <a:r>
                        <a:rPr lang="en-US" dirty="0" smtClean="0"/>
                        <a:t>14</a:t>
                      </a:r>
                      <a:r>
                        <a:rPr lang="en-US" baseline="0" dirty="0" smtClean="0"/>
                        <a:t> December</a:t>
                      </a:r>
                      <a:r>
                        <a:rPr lang="en-US" dirty="0" smtClean="0"/>
                        <a:t> 2013</a:t>
                      </a:r>
                      <a:endParaRPr lang="en-US" dirty="0"/>
                    </a:p>
                  </a:txBody>
                  <a:tcPr/>
                </a:tc>
                <a:tc>
                  <a:txBody>
                    <a:bodyPr/>
                    <a:lstStyle/>
                    <a:p>
                      <a:r>
                        <a:rPr lang="en-US" dirty="0" smtClean="0"/>
                        <a:t>19 December 2013</a:t>
                      </a:r>
                      <a:endParaRPr lang="en-US" dirty="0"/>
                    </a:p>
                  </a:txBody>
                  <a:tcPr/>
                </a:tc>
              </a:tr>
              <a:tr h="45990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BRC conference call</a:t>
                      </a:r>
                    </a:p>
                  </a:txBody>
                  <a:tcPr/>
                </a:tc>
                <a:tc>
                  <a:txBody>
                    <a:bodyPr/>
                    <a:lstStyle/>
                    <a:p>
                      <a:r>
                        <a:rPr lang="en-US" altLang="ja-JP" dirty="0" smtClean="0"/>
                        <a:t>19 December 2013</a:t>
                      </a:r>
                      <a:endParaRPr lang="en-US" altLang="ja-JP" dirty="0"/>
                    </a:p>
                  </a:txBody>
                  <a:tcPr/>
                </a:tc>
                <a:tc>
                  <a:txBody>
                    <a:bodyPr/>
                    <a:lstStyle/>
                    <a:p>
                      <a:endParaRPr lang="en-US" dirty="0"/>
                    </a:p>
                  </a:txBody>
                  <a:tcPr/>
                </a:tc>
              </a:tr>
              <a:tr h="45990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P802.15.4m-D06 drafting</a:t>
                      </a:r>
                    </a:p>
                  </a:txBody>
                  <a:tcPr/>
                </a:tc>
                <a:tc>
                  <a:txBody>
                    <a:bodyPr/>
                    <a:lstStyle/>
                    <a:p>
                      <a:r>
                        <a:rPr lang="en-US" dirty="0" smtClean="0"/>
                        <a:t>23 December 2013</a:t>
                      </a:r>
                      <a:endParaRPr lang="en-US" dirty="0"/>
                    </a:p>
                  </a:txBody>
                  <a:tcPr/>
                </a:tc>
                <a:tc>
                  <a:txBody>
                    <a:bodyPr/>
                    <a:lstStyle/>
                    <a:p>
                      <a:r>
                        <a:rPr lang="en-US" baseline="0" dirty="0" smtClean="0"/>
                        <a:t>3 January </a:t>
                      </a:r>
                      <a:r>
                        <a:rPr lang="en-US" dirty="0" smtClean="0"/>
                        <a:t>2014</a:t>
                      </a:r>
                      <a:endParaRPr lang="en-US" dirty="0"/>
                    </a:p>
                  </a:txBody>
                  <a:tcPr/>
                </a:tc>
              </a:tr>
              <a:tr h="329720">
                <a:tc>
                  <a:txBody>
                    <a:bodyPr/>
                    <a:lstStyle/>
                    <a:p>
                      <a:r>
                        <a:rPr lang="en-US" dirty="0" smtClean="0"/>
                        <a:t>BRC conference</a:t>
                      </a:r>
                      <a:r>
                        <a:rPr lang="en-US" baseline="0" dirty="0" smtClean="0"/>
                        <a:t> call</a:t>
                      </a:r>
                      <a:endParaRPr lang="en-US" dirty="0"/>
                    </a:p>
                  </a:txBody>
                  <a:tcPr/>
                </a:tc>
                <a:tc>
                  <a:txBody>
                    <a:bodyPr/>
                    <a:lstStyle/>
                    <a:p>
                      <a:r>
                        <a:rPr lang="en-US" dirty="0" smtClean="0"/>
                        <a:t>3 January</a:t>
                      </a:r>
                      <a:r>
                        <a:rPr lang="en-US" baseline="0" dirty="0" smtClean="0"/>
                        <a:t> </a:t>
                      </a:r>
                      <a:r>
                        <a:rPr lang="en-US" dirty="0" smtClean="0"/>
                        <a:t>2014</a:t>
                      </a:r>
                      <a:endParaRPr lang="en-US" dirty="0"/>
                    </a:p>
                  </a:txBody>
                  <a:tcPr/>
                </a:tc>
                <a:tc>
                  <a:txBody>
                    <a:bodyPr/>
                    <a:lstStyle/>
                    <a:p>
                      <a:endParaRPr lang="en-US" dirty="0"/>
                    </a:p>
                  </a:txBody>
                  <a:tcPr/>
                </a:tc>
              </a:tr>
              <a:tr h="329720">
                <a:tc>
                  <a:txBody>
                    <a:bodyPr/>
                    <a:lstStyle/>
                    <a:p>
                      <a:r>
                        <a:rPr lang="en-US" dirty="0" smtClean="0"/>
                        <a:t>Recirculation</a:t>
                      </a:r>
                      <a:r>
                        <a:rPr lang="en-US" baseline="0" dirty="0" smtClean="0"/>
                        <a:t> III</a:t>
                      </a:r>
                      <a:endParaRPr lang="en-US" dirty="0"/>
                    </a:p>
                  </a:txBody>
                  <a:tcPr/>
                </a:tc>
                <a:tc>
                  <a:txBody>
                    <a:bodyPr/>
                    <a:lstStyle/>
                    <a:p>
                      <a:r>
                        <a:rPr lang="en-US" dirty="0" smtClean="0"/>
                        <a:t>6 January</a:t>
                      </a:r>
                      <a:r>
                        <a:rPr lang="en-US" baseline="0" dirty="0" smtClean="0"/>
                        <a:t> </a:t>
                      </a:r>
                      <a:r>
                        <a:rPr lang="en-US" dirty="0" smtClean="0"/>
                        <a:t>2014</a:t>
                      </a:r>
                      <a:endParaRPr lang="en-US" dirty="0"/>
                    </a:p>
                  </a:txBody>
                  <a:tcPr/>
                </a:tc>
                <a:tc>
                  <a:txBody>
                    <a:bodyPr/>
                    <a:lstStyle/>
                    <a:p>
                      <a:r>
                        <a:rPr lang="en-US" dirty="0" smtClean="0"/>
                        <a:t>17 January</a:t>
                      </a:r>
                      <a:r>
                        <a:rPr lang="en-US" baseline="0" dirty="0" smtClean="0"/>
                        <a:t> </a:t>
                      </a:r>
                      <a:r>
                        <a:rPr lang="en-US" dirty="0" smtClean="0"/>
                        <a:t>2014</a:t>
                      </a:r>
                      <a:endParaRPr lang="en-US" dirty="0"/>
                    </a:p>
                  </a:txBody>
                  <a:tcPr/>
                </a:tc>
              </a:tr>
              <a:tr h="329720">
                <a:tc>
                  <a:txBody>
                    <a:bodyPr/>
                    <a:lstStyle/>
                    <a:p>
                      <a:r>
                        <a:rPr lang="en-US" dirty="0" smtClean="0"/>
                        <a:t>Submit 802.15.4m package to </a:t>
                      </a:r>
                      <a:r>
                        <a:rPr lang="en-US" dirty="0" err="1" smtClean="0"/>
                        <a:t>RevCom</a:t>
                      </a:r>
                      <a:endParaRPr lang="en-US" dirty="0"/>
                    </a:p>
                  </a:txBody>
                  <a:tcPr/>
                </a:tc>
                <a:tc>
                  <a:txBody>
                    <a:bodyPr/>
                    <a:lstStyle/>
                    <a:p>
                      <a:r>
                        <a:rPr lang="en-US" dirty="0" smtClean="0"/>
                        <a:t>14</a:t>
                      </a:r>
                      <a:r>
                        <a:rPr lang="en-US" baseline="0" dirty="0" smtClean="0"/>
                        <a:t> Feb</a:t>
                      </a:r>
                      <a:r>
                        <a:rPr lang="en-US" dirty="0" smtClean="0"/>
                        <a:t> 2014</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31005598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21327</TotalTime>
  <Words>461</Words>
  <Application>Microsoft Office PowerPoint</Application>
  <PresentationFormat>화면 슬라이드 쇼(4:3)</PresentationFormat>
  <Paragraphs>126</Paragraphs>
  <Slides>7</Slides>
  <Notes>6</Notes>
  <HiddenSlides>0</HiddenSlides>
  <MMClips>0</MMClips>
  <ScaleCrop>false</ScaleCrop>
  <HeadingPairs>
    <vt:vector size="4" baseType="variant">
      <vt:variant>
        <vt:lpstr>테마</vt:lpstr>
      </vt:variant>
      <vt:variant>
        <vt:i4>6</vt:i4>
      </vt:variant>
      <vt:variant>
        <vt:lpstr>슬라이드 제목</vt:lpstr>
      </vt:variant>
      <vt:variant>
        <vt:i4>7</vt:i4>
      </vt:variant>
    </vt:vector>
  </HeadingPairs>
  <TitlesOfParts>
    <vt:vector size="13"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  </vt:lpstr>
      <vt:lpstr>TG motion for 802.15.4m</vt:lpstr>
      <vt:lpstr>WG motion for 802.15.4m</vt:lpstr>
      <vt:lpstr>Future Plan/Timeline</vt:lpstr>
    </vt:vector>
  </TitlesOfParts>
  <Company>ETRI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Closing Report Mar 2013</dc:title>
  <dc:creator>Sangsung Choi</dc:creator>
  <cp:lastModifiedBy>user</cp:lastModifiedBy>
  <cp:revision>1106</cp:revision>
  <cp:lastPrinted>2000-03-07T00:55:37Z</cp:lastPrinted>
  <dcterms:created xsi:type="dcterms:W3CDTF">2008-07-14T18:46:05Z</dcterms:created>
  <dcterms:modified xsi:type="dcterms:W3CDTF">2013-11-14T21:35:37Z</dcterms:modified>
</cp:coreProperties>
</file>