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70" r:id="rId2"/>
    <p:sldId id="384" r:id="rId3"/>
    <p:sldId id="372" r:id="rId4"/>
    <p:sldId id="387" r:id="rId5"/>
    <p:sldId id="385" r:id="rId6"/>
    <p:sldId id="390" r:id="rId7"/>
    <p:sldId id="389" r:id="rId8"/>
    <p:sldId id="391" r:id="rId9"/>
    <p:sldId id="386" r:id="rId10"/>
    <p:sldId id="392" r:id="rId11"/>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32" autoAdjust="0"/>
    <p:restoredTop sz="94705" autoAdjust="0"/>
  </p:normalViewPr>
  <p:slideViewPr>
    <p:cSldViewPr>
      <p:cViewPr varScale="1">
        <p:scale>
          <a:sx n="74" d="100"/>
          <a:sy n="74" d="100"/>
        </p:scale>
        <p:origin x="-1620" y="-10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48"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November 13</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November 13</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November 13</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p:spPr>
        <p:txBody>
          <a:bodyPr/>
          <a:lstStyle/>
          <a:p>
            <a:fld id="{C9A1BDA7-E378-4FA1-963E-9C2F23B73BB3}" type="datetime6">
              <a:rPr lang="en-US" altLang="ko-KR"/>
              <a:pPr/>
              <a:t>November 13</a:t>
            </a:fld>
            <a:endParaRPr lang="en-US" altLang="ko-KR" dirty="0"/>
          </a:p>
        </p:txBody>
      </p:sp>
      <p:sp>
        <p:nvSpPr>
          <p:cNvPr id="19459" name="Rectangle 7"/>
          <p:cNvSpPr>
            <a:spLocks noGrp="1" noChangeArrowheads="1"/>
          </p:cNvSpPr>
          <p:nvPr>
            <p:ph type="sldNum" sz="quarter" idx="5"/>
          </p:nvPr>
        </p:nvSpPr>
        <p:spPr>
          <a:noFill/>
        </p:spPr>
        <p:txBody>
          <a:bodyPr/>
          <a:lstStyle/>
          <a:p>
            <a:r>
              <a:rPr lang="en-US" altLang="ko-KR" dirty="0"/>
              <a:t>Page </a:t>
            </a:r>
            <a:fld id="{657BA1DC-11B0-45A6-8A64-BA2128F712D2}" type="slidenum">
              <a:rPr lang="en-US" altLang="ko-KR"/>
              <a:pPr/>
              <a:t>3</a:t>
            </a:fld>
            <a:endParaRPr lang="en-US" altLang="ko-KR" dirty="0"/>
          </a:p>
        </p:txBody>
      </p:sp>
      <p:sp>
        <p:nvSpPr>
          <p:cNvPr id="19460" name="Rectangle 2"/>
          <p:cNvSpPr>
            <a:spLocks noGrp="1" noRot="1" noChangeAspect="1" noChangeArrowheads="1" noTextEdit="1"/>
          </p:cNvSpPr>
          <p:nvPr>
            <p:ph type="sldImg"/>
          </p:nvPr>
        </p:nvSpPr>
        <p:spPr>
          <a:ln/>
        </p:spPr>
      </p:sp>
      <p:sp>
        <p:nvSpPr>
          <p:cNvPr id="19461"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November 13</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4</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November 13</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9</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November 13</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10</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3"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400800" y="-2209800"/>
            <a:ext cx="2133600" cy="48768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0" y="-2209800"/>
            <a:ext cx="6248400" cy="48768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0" y="-22098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762000" y="396875"/>
            <a:ext cx="10668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smtClean="0"/>
              <a:t>March 2013</a:t>
            </a:r>
            <a:endParaRPr lang="en-US" altLang="ko-KR" dirty="0"/>
          </a:p>
        </p:txBody>
      </p:sp>
      <p:sp>
        <p:nvSpPr>
          <p:cNvPr id="1029" name="Rectangle 5"/>
          <p:cNvSpPr>
            <a:spLocks noGrp="1" noChangeArrowheads="1"/>
          </p:cNvSpPr>
          <p:nvPr>
            <p:ph type="ftr" sz="quarter" idx="3"/>
          </p:nvPr>
        </p:nvSpPr>
        <p:spPr bwMode="auto">
          <a:xfrm>
            <a:off x="6248400" y="647700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en-US" altLang="ko-KR" dirty="0" err="1"/>
              <a:t>Yeong</a:t>
            </a:r>
            <a:r>
              <a:rPr lang="en-US" altLang="ko-KR" dirty="0"/>
              <a:t> Min Jang, </a:t>
            </a:r>
            <a:r>
              <a:rPr lang="en-US" altLang="ko-KR" dirty="0" err="1"/>
              <a:t>Kookmin</a:t>
            </a:r>
            <a:r>
              <a:rPr lang="en-US" altLang="ko-KR" dirty="0"/>
              <a:t>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a:pPr/>
              <a:t>‹#›</a:t>
            </a:fld>
            <a:endParaRPr lang="en-US" altLang="ko-KR"/>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p:spPr>
        <p:txBody>
          <a:bodyPr lIns="0" tIns="0" rIns="0" bIns="0" anchor="b">
            <a:spAutoFit/>
          </a:bodyPr>
          <a:lstStyle/>
          <a:p>
            <a:pPr marL="1428750" lvl="4" algn="r"/>
            <a:r>
              <a:rPr lang="en-US" altLang="ko-KR" sz="1400" b="1">
                <a:ea typeface="굴림" charset="-127"/>
              </a:rPr>
              <a:t>doc.: IEEE </a:t>
            </a:r>
            <a:r>
              <a:rPr lang="en-US" altLang="ko-KR" b="1">
                <a:ea typeface="굴림" charset="-127"/>
              </a:rPr>
              <a:t>15-08-0214-01-vlc</a:t>
            </a:r>
            <a:r>
              <a:rPr lang="en-GB" altLang="ko-KR">
                <a:ea typeface="굴림" charset="-127"/>
              </a:rPr>
              <a:t> </a:t>
            </a:r>
            <a:endParaRPr lang="en-US" altLang="ko-KR">
              <a:ea typeface="굴림" charset="-127"/>
            </a:endParaRP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p:spPr>
        <p:txBody>
          <a:bodyPr lIns="0" tIns="0" rIns="0" bIns="0">
            <a:spAutoFit/>
          </a:bodyPr>
          <a:lstStyle/>
          <a:p>
            <a:r>
              <a:rPr lang="en-US" altLang="ko-KR">
                <a:ea typeface="굴림" charset="-127"/>
              </a:rPr>
              <a:t>IG-LED</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Lst>
  <p:hf hdr="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itchFamily="18" charset="0"/>
        </a:defRPr>
      </a:lvl2pPr>
      <a:lvl3pPr algn="ctr" rtl="0" eaLnBrk="0" fontAlgn="base" hangingPunct="0">
        <a:spcBef>
          <a:spcPct val="0"/>
        </a:spcBef>
        <a:spcAft>
          <a:spcPct val="0"/>
        </a:spcAft>
        <a:defRPr sz="4000">
          <a:solidFill>
            <a:schemeClr val="tx2"/>
          </a:solidFill>
          <a:latin typeface="Times New Roman" pitchFamily="18" charset="0"/>
        </a:defRPr>
      </a:lvl3pPr>
      <a:lvl4pPr algn="ctr" rtl="0" eaLnBrk="0" fontAlgn="base" hangingPunct="0">
        <a:spcBef>
          <a:spcPct val="0"/>
        </a:spcBef>
        <a:spcAft>
          <a:spcPct val="0"/>
        </a:spcAft>
        <a:defRPr sz="4000">
          <a:solidFill>
            <a:schemeClr val="tx2"/>
          </a:solidFill>
          <a:latin typeface="Times New Roman" pitchFamily="18" charset="0"/>
        </a:defRPr>
      </a:lvl4pPr>
      <a:lvl5pPr algn="ctr" rtl="0" eaLnBrk="0" fontAlgn="base" hangingPunct="0">
        <a:spcBef>
          <a:spcPct val="0"/>
        </a:spcBef>
        <a:spcAft>
          <a:spcPct val="0"/>
        </a:spcAft>
        <a:defRPr sz="4000">
          <a:solidFill>
            <a:schemeClr val="tx2"/>
          </a:solidFill>
          <a:latin typeface="Times New Roman" pitchFamily="18" charset="0"/>
        </a:defRPr>
      </a:lvl5pPr>
      <a:lvl6pPr marL="457200" algn="ctr" rtl="0" eaLnBrk="0" fontAlgn="base" hangingPunct="0">
        <a:spcBef>
          <a:spcPct val="0"/>
        </a:spcBef>
        <a:spcAft>
          <a:spcPct val="0"/>
        </a:spcAft>
        <a:defRPr sz="4000">
          <a:solidFill>
            <a:schemeClr val="tx2"/>
          </a:solidFill>
          <a:latin typeface="Times New Roman" pitchFamily="18" charset="0"/>
        </a:defRPr>
      </a:lvl6pPr>
      <a:lvl7pPr marL="914400" algn="ctr" rtl="0" eaLnBrk="0" fontAlgn="base" hangingPunct="0">
        <a:spcBef>
          <a:spcPct val="0"/>
        </a:spcBef>
        <a:spcAft>
          <a:spcPct val="0"/>
        </a:spcAft>
        <a:defRPr sz="4000">
          <a:solidFill>
            <a:schemeClr val="tx2"/>
          </a:solidFill>
          <a:latin typeface="Times New Roman" pitchFamily="18" charset="0"/>
        </a:defRPr>
      </a:lvl7pPr>
      <a:lvl8pPr marL="1371600" algn="ctr" rtl="0" eaLnBrk="0" fontAlgn="base" hangingPunct="0">
        <a:spcBef>
          <a:spcPct val="0"/>
        </a:spcBef>
        <a:spcAft>
          <a:spcPct val="0"/>
        </a:spcAft>
        <a:defRPr sz="4000">
          <a:solidFill>
            <a:schemeClr val="tx2"/>
          </a:solidFill>
          <a:latin typeface="Times New Roman" pitchFamily="18" charset="0"/>
        </a:defRPr>
      </a:lvl8pPr>
      <a:lvl9pPr marL="1828800" algn="ctr" rtl="0" eaLnBrk="0" fontAlgn="base" hangingPunct="0">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날짜 개체 틀 3"/>
          <p:cNvSpPr>
            <a:spLocks noGrp="1"/>
          </p:cNvSpPr>
          <p:nvPr>
            <p:ph type="dt" sz="half" idx="10"/>
          </p:nvPr>
        </p:nvSpPr>
        <p:spPr>
          <a:xfrm>
            <a:off x="685800" y="427777"/>
            <a:ext cx="1066800" cy="215444"/>
          </a:xfrm>
          <a:noFill/>
        </p:spPr>
        <p:txBody>
          <a:bodyPr/>
          <a:lstStyle/>
          <a:p>
            <a:r>
              <a:rPr lang="en-US" altLang="ko-KR" dirty="0" smtClean="0"/>
              <a:t>Nov. 2013</a:t>
            </a:r>
          </a:p>
        </p:txBody>
      </p:sp>
      <p:sp>
        <p:nvSpPr>
          <p:cNvPr id="10245"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533400" y="762000"/>
            <a:ext cx="8001000" cy="5448300"/>
          </a:xfrm>
          <a:prstGeom prst="rect">
            <a:avLst/>
          </a:prstGeom>
          <a:noFill/>
          <a:ln w="12700">
            <a:noFill/>
            <a:miter lim="800000"/>
            <a:headEnd type="none" w="sm" len="sm"/>
            <a:tailEnd type="none" w="sm" len="sm"/>
          </a:ln>
          <a:effectLst/>
        </p:spPr>
        <p:txBody>
          <a:bodyPr>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IG-LED Closing Report for </a:t>
            </a:r>
            <a:r>
              <a:rPr lang="en-US" altLang="ko-KR" sz="1800" dirty="0" smtClean="0">
                <a:ea typeface="굴림" charset="-127"/>
              </a:rPr>
              <a:t>Dallas Nov 2013</a:t>
            </a:r>
            <a:endParaRPr lang="en-US" altLang="ko-KR" sz="1800" dirty="0">
              <a:ea typeface="굴림" charset="-127"/>
            </a:endParaRPr>
          </a:p>
          <a:p>
            <a:pPr marL="914400" indent="-914400"/>
            <a:r>
              <a:rPr lang="en-US" altLang="ko-KR" sz="1800" b="1" dirty="0">
                <a:ea typeface="굴림" charset="-127"/>
              </a:rPr>
              <a:t>Date Submitted</a:t>
            </a:r>
            <a:r>
              <a:rPr lang="en-US" altLang="ko-KR" sz="1800" b="1" dirty="0" smtClean="0">
                <a:ea typeface="굴림" charset="-127"/>
              </a:rPr>
              <a:t>: Nov. 14 2013</a:t>
            </a:r>
            <a:endParaRPr lang="en-US" altLang="ko-KR" sz="1800" dirty="0">
              <a:ea typeface="굴림" charset="-127"/>
            </a:endParaRP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IG-LED Closing Report for  </a:t>
            </a:r>
            <a:r>
              <a:rPr lang="en-US" altLang="ko-KR" sz="1800" dirty="0" smtClean="0">
                <a:ea typeface="굴림" charset="-127"/>
              </a:rPr>
              <a:t>Nov. 2013 </a:t>
            </a:r>
            <a:r>
              <a:rPr lang="en-US" altLang="ko-KR" sz="1800" dirty="0">
                <a:ea typeface="굴림" charset="-127"/>
              </a:rPr>
              <a:t>Session</a:t>
            </a:r>
          </a:p>
          <a:p>
            <a:pPr marL="914400" indent="-914400"/>
            <a:r>
              <a:rPr lang="en-US" altLang="ko-KR" sz="1800" b="1" dirty="0">
                <a:ea typeface="굴림" charset="-127"/>
              </a:rPr>
              <a:t>Abstract: </a:t>
            </a:r>
            <a:r>
              <a:rPr lang="en-US" altLang="ko-KR" sz="1800" dirty="0">
                <a:ea typeface="굴림" charset="-127"/>
              </a:rPr>
              <a:t>Closing Report for the IG-LED Session in </a:t>
            </a:r>
            <a:r>
              <a:rPr lang="en-US" altLang="ko-KR" sz="1800" dirty="0" smtClean="0">
                <a:ea typeface="굴림" charset="-127"/>
              </a:rPr>
              <a:t>Dallas</a:t>
            </a:r>
          </a:p>
          <a:p>
            <a:pPr marL="914400" indent="-914400"/>
            <a:r>
              <a:rPr lang="en-US" altLang="ko-KR" sz="1800" b="1" dirty="0" smtClean="0">
                <a:ea typeface="굴림" charset="-127"/>
              </a:rPr>
              <a:t>Purpose</a:t>
            </a:r>
            <a:r>
              <a:rPr lang="en-US" altLang="ko-KR" sz="1800" b="1" dirty="0">
                <a:ea typeface="굴림" charset="-127"/>
              </a:rPr>
              <a:t>:</a:t>
            </a:r>
            <a:r>
              <a:rPr lang="en-US" altLang="ko-KR" sz="1800" dirty="0">
                <a:ea typeface="굴림" charset="-127"/>
              </a:rPr>
              <a:t>	To investigate forming an LED PHY and MAC Interest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grpSp>
        <p:nvGrpSpPr>
          <p:cNvPr id="8" name="그룹 7"/>
          <p:cNvGrpSpPr/>
          <p:nvPr/>
        </p:nvGrpSpPr>
        <p:grpSpPr>
          <a:xfrm>
            <a:off x="6088040" y="296840"/>
            <a:ext cx="3429000" cy="307777"/>
            <a:chOff x="6088040" y="296840"/>
            <a:chExt cx="3429000" cy="307777"/>
          </a:xfrm>
        </p:grpSpPr>
        <p:sp>
          <p:nvSpPr>
            <p:cNvPr id="6" name="직사각형 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IEEE 15-13-0720-01-0led</a:t>
              </a:r>
              <a:endParaRPr lang="ko-KR" altLang="en-US" sz="1400" b="1" dirty="0">
                <a:latin typeface="+mj-lt"/>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US" altLang="ko-KR" sz="3600" b="1" dirty="0" smtClean="0"/>
              <a:t>Motion </a:t>
            </a:r>
            <a:r>
              <a:rPr lang="en-US" altLang="ko-KR" sz="3600" b="1" dirty="0"/>
              <a:t>to form SG</a:t>
            </a:r>
            <a:endParaRPr lang="en-US" altLang="ko-KR" sz="3600" b="1" dirty="0" smtClean="0">
              <a:ea typeface="굴림" charset="-127"/>
            </a:endParaRPr>
          </a:p>
        </p:txBody>
      </p:sp>
      <p:sp>
        <p:nvSpPr>
          <p:cNvPr id="16390" name="날짜 개체 틀 3"/>
          <p:cNvSpPr>
            <a:spLocks noGrp="1"/>
          </p:cNvSpPr>
          <p:nvPr>
            <p:ph type="dt" sz="half" idx="10"/>
          </p:nvPr>
        </p:nvSpPr>
        <p:spPr>
          <a:noFill/>
        </p:spPr>
        <p:txBody>
          <a:bodyPr/>
          <a:lstStyle/>
          <a:p>
            <a:r>
              <a:rPr lang="en-US" altLang="ko-KR" dirty="0" smtClean="0"/>
              <a:t>Nov. </a:t>
            </a:r>
            <a:r>
              <a:rPr lang="en-US" altLang="ko-KR" dirty="0"/>
              <a:t>2013</a:t>
            </a:r>
          </a:p>
        </p:txBody>
      </p:sp>
      <p:sp>
        <p:nvSpPr>
          <p:cNvPr id="16389" name="Rectangle 5"/>
          <p:cNvSpPr>
            <a:spLocks noGrp="1" noChangeArrowheads="1"/>
          </p:cNvSpPr>
          <p:nvPr>
            <p:ph type="ftr" sz="quarter" idx="11"/>
          </p:nvPr>
        </p:nvSpPr>
        <p:spPr>
          <a:noFill/>
        </p:spPr>
        <p:txBody>
          <a:bodyPr/>
          <a:lstStyle/>
          <a:p>
            <a:r>
              <a:rPr lang="en-US" altLang="ko-KR" dirty="0" smtClean="0"/>
              <a:t>Yeong Min Jang, </a:t>
            </a:r>
            <a:r>
              <a:rPr lang="en-US" altLang="ko-KR" dirty="0" err="1" smtClean="0"/>
              <a:t>Kookmin</a:t>
            </a:r>
            <a:r>
              <a:rPr lang="en-US" altLang="ko-KR" dirty="0" smtClean="0"/>
              <a:t> University</a:t>
            </a:r>
          </a:p>
        </p:txBody>
      </p:sp>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10</a:t>
            </a:fld>
            <a:endParaRPr lang="en-US" altLang="ko-KR" dirty="0"/>
          </a:p>
        </p:txBody>
      </p:sp>
      <p:sp>
        <p:nvSpPr>
          <p:cNvPr id="11" name="TextBox 10"/>
          <p:cNvSpPr txBox="1"/>
          <p:nvPr/>
        </p:nvSpPr>
        <p:spPr>
          <a:xfrm>
            <a:off x="533400" y="1600200"/>
            <a:ext cx="8382000" cy="3477875"/>
          </a:xfrm>
          <a:prstGeom prst="rect">
            <a:avLst/>
          </a:prstGeom>
          <a:noFill/>
        </p:spPr>
        <p:txBody>
          <a:bodyPr wrap="square" rtlCol="0">
            <a:spAutoFit/>
          </a:bodyPr>
          <a:lstStyle/>
          <a:p>
            <a:pPr>
              <a:buFont typeface="Arial" pitchFamily="34" charset="0"/>
              <a:buChar char="•"/>
            </a:pPr>
            <a:r>
              <a:rPr lang="en-US" sz="2800" dirty="0" smtClean="0"/>
              <a:t> </a:t>
            </a:r>
            <a:r>
              <a:rPr lang="en-US" altLang="ko-KR" sz="2400" dirty="0" smtClean="0"/>
              <a:t>The </a:t>
            </a:r>
            <a:r>
              <a:rPr lang="en-US" altLang="ko-KR" sz="2400" dirty="0"/>
              <a:t>LED IG requests that the 802.15WG form a Study Group to develop a PAR </a:t>
            </a:r>
            <a:r>
              <a:rPr lang="en-US" altLang="ko-KR" sz="2400" dirty="0" smtClean="0"/>
              <a:t>and </a:t>
            </a:r>
            <a:r>
              <a:rPr lang="en-US" altLang="ko-KR" sz="2400" dirty="0"/>
              <a:t>5C for an amendment to 15.7 dealing with Optical Camera Communications</a:t>
            </a:r>
            <a:r>
              <a:rPr lang="en-US" altLang="ko-KR" sz="2400" dirty="0" smtClean="0"/>
              <a:t>.</a:t>
            </a:r>
          </a:p>
          <a:p>
            <a:pPr>
              <a:buFont typeface="Arial" pitchFamily="34" charset="0"/>
              <a:buChar char="•"/>
            </a:pPr>
            <a:endParaRPr lang="en-US" altLang="ko-KR" sz="2400" dirty="0" smtClean="0"/>
          </a:p>
          <a:p>
            <a:pPr>
              <a:buFont typeface="Arial" pitchFamily="34" charset="0"/>
              <a:buChar char="•"/>
            </a:pPr>
            <a:r>
              <a:rPr lang="en-US" altLang="ko-KR" sz="2400" dirty="0" smtClean="0"/>
              <a:t> Vote(?,?,?)</a:t>
            </a:r>
          </a:p>
          <a:p>
            <a:pPr>
              <a:buFont typeface="Arial" pitchFamily="34" charset="0"/>
              <a:buChar char="•"/>
            </a:pPr>
            <a:r>
              <a:rPr lang="en-US" altLang="ko-KR" sz="2400" dirty="0"/>
              <a:t> </a:t>
            </a:r>
            <a:r>
              <a:rPr lang="en-US" altLang="ko-KR" sz="2400" dirty="0" smtClean="0"/>
              <a:t>moved : </a:t>
            </a:r>
            <a:r>
              <a:rPr lang="en-US" altLang="ko-KR" sz="2400" dirty="0"/>
              <a:t>Rick Roberts </a:t>
            </a:r>
            <a:endParaRPr lang="en-US" altLang="ko-KR" sz="2400" dirty="0" smtClean="0"/>
          </a:p>
          <a:p>
            <a:pPr>
              <a:buFont typeface="Arial" pitchFamily="34" charset="0"/>
              <a:buChar char="•"/>
            </a:pPr>
            <a:r>
              <a:rPr lang="en-US" altLang="ko-KR" sz="2400" dirty="0" smtClean="0"/>
              <a:t> second</a:t>
            </a:r>
            <a:r>
              <a:rPr lang="en-US" altLang="ko-KR" sz="2400" dirty="0"/>
              <a:t>: Mike </a:t>
            </a:r>
            <a:r>
              <a:rPr lang="en-US" altLang="ko-KR" sz="2400" dirty="0" smtClean="0"/>
              <a:t>McInnis</a:t>
            </a:r>
          </a:p>
          <a:p>
            <a:pPr>
              <a:buFont typeface="Arial" pitchFamily="34" charset="0"/>
              <a:buChar char="•"/>
            </a:pPr>
            <a:r>
              <a:rPr lang="en-US" altLang="ko-KR" sz="2400" dirty="0"/>
              <a:t> </a:t>
            </a:r>
            <a:r>
              <a:rPr lang="en-US" altLang="ko-KR" sz="2400" dirty="0" smtClean="0"/>
              <a:t>Motion </a:t>
            </a:r>
            <a:r>
              <a:rPr lang="en-US" altLang="ko-KR" sz="2400" dirty="0"/>
              <a:t>carried by unanimous consent</a:t>
            </a:r>
            <a:br>
              <a:rPr lang="en-US" altLang="ko-KR" sz="2400" dirty="0"/>
            </a:br>
            <a:r>
              <a:rPr lang="en-US" sz="2400" dirty="0" smtClean="0"/>
              <a:t> </a:t>
            </a:r>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a:t>
              </a:r>
              <a:r>
                <a:rPr lang="en-US" altLang="ko-KR" sz="1400" b="1"/>
                <a:t>IEEE </a:t>
              </a:r>
              <a:r>
                <a:rPr lang="en-US" altLang="ko-KR" sz="1400" b="1" smtClean="0"/>
                <a:t>15-13-0720-01-0led</a:t>
              </a:r>
              <a:endParaRPr lang="ko-KR" altLang="en-US" sz="1400" b="1" dirty="0"/>
            </a:p>
          </p:txBody>
        </p:sp>
      </p:grpSp>
    </p:spTree>
    <p:extLst>
      <p:ext uri="{BB962C8B-B14F-4D97-AF65-F5344CB8AC3E}">
        <p14:creationId xmlns:p14="http://schemas.microsoft.com/office/powerpoint/2010/main" val="126247101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날짜 개체 틀 3"/>
          <p:cNvSpPr>
            <a:spLocks noGrp="1"/>
          </p:cNvSpPr>
          <p:nvPr>
            <p:ph type="dt" sz="half" idx="10"/>
          </p:nvPr>
        </p:nvSpPr>
        <p:spPr>
          <a:noFill/>
        </p:spPr>
        <p:txBody>
          <a:bodyPr/>
          <a:lstStyle/>
          <a:p>
            <a:r>
              <a:rPr lang="en-US" altLang="ko-KR" dirty="0" smtClean="0"/>
              <a:t>Nov. </a:t>
            </a:r>
            <a:r>
              <a:rPr lang="en-US" altLang="ko-KR" dirty="0"/>
              <a:t>2013</a:t>
            </a:r>
          </a:p>
        </p:txBody>
      </p:sp>
      <p:sp>
        <p:nvSpPr>
          <p:cNvPr id="11268"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1515687" y="1905000"/>
            <a:ext cx="6118983" cy="3170099"/>
          </a:xfrm>
          <a:prstGeom prst="rect">
            <a:avLst/>
          </a:prstGeom>
          <a:noFill/>
          <a:ln w="12700">
            <a:noFill/>
            <a:miter lim="800000"/>
            <a:headEnd type="none" w="sm" len="sm"/>
            <a:tailEnd type="none" w="sm" len="sm"/>
          </a:ln>
        </p:spPr>
        <p:txBody>
          <a:bodyPr wrap="none">
            <a:spAutoFit/>
          </a:bodyPr>
          <a:lstStyle/>
          <a:p>
            <a:pPr algn="ctr"/>
            <a:r>
              <a:rPr lang="en-US" altLang="ja-JP" sz="4000" b="1" dirty="0">
                <a:solidFill>
                  <a:schemeClr val="tx2"/>
                </a:solidFill>
                <a:ea typeface="ＭＳ Ｐゴシック" pitchFamily="34" charset="-128"/>
              </a:rPr>
              <a:t>IG-LED 8</a:t>
            </a:r>
            <a:r>
              <a:rPr lang="en-US" altLang="ja-JP" sz="4000" b="1" baseline="30000" dirty="0" smtClean="0">
                <a:solidFill>
                  <a:schemeClr val="tx2"/>
                </a:solidFill>
                <a:ea typeface="ＭＳ Ｐゴシック" pitchFamily="34" charset="-128"/>
              </a:rPr>
              <a:t>th</a:t>
            </a:r>
            <a:r>
              <a:rPr lang="en-US" altLang="ja-JP" sz="4000" b="1" dirty="0" smtClean="0">
                <a:solidFill>
                  <a:schemeClr val="tx2"/>
                </a:solidFill>
                <a:ea typeface="ＭＳ Ｐゴシック" pitchFamily="34" charset="-128"/>
              </a:rPr>
              <a:t>Meeting</a:t>
            </a:r>
            <a:r>
              <a:rPr lang="en-US" altLang="ja-JP" sz="4000" b="1" dirty="0">
                <a:solidFill>
                  <a:schemeClr val="tx2"/>
                </a:solidFill>
                <a:ea typeface="ＭＳ Ｐゴシック" pitchFamily="34" charset="-128"/>
              </a:rPr>
              <a:t>, </a:t>
            </a:r>
            <a:r>
              <a:rPr lang="en-US" altLang="ja-JP" sz="4000" b="1" dirty="0" smtClean="0">
                <a:solidFill>
                  <a:schemeClr val="tx2"/>
                </a:solidFill>
                <a:ea typeface="ＭＳ Ｐゴシック" pitchFamily="34" charset="-128"/>
              </a:rPr>
              <a:t>Dallas</a:t>
            </a:r>
            <a:endParaRPr lang="en-US" altLang="ja-JP" sz="4000" b="1" dirty="0">
              <a:solidFill>
                <a:schemeClr val="tx2"/>
              </a:solidFill>
              <a:ea typeface="ＭＳ Ｐゴシック" pitchFamily="34" charset="-128"/>
            </a:endParaRPr>
          </a:p>
          <a:p>
            <a:pPr algn="ctr"/>
            <a:endParaRPr lang="en-US" altLang="ja-JP" sz="4000" b="1" dirty="0">
              <a:solidFill>
                <a:schemeClr val="tx2"/>
              </a:solidFill>
              <a:ea typeface="ＭＳ Ｐゴシック" pitchFamily="34" charset="-128"/>
            </a:endParaRPr>
          </a:p>
          <a:p>
            <a:pPr algn="ctr"/>
            <a:r>
              <a:rPr lang="en-US" altLang="ja-JP" sz="4000" b="1" dirty="0">
                <a:solidFill>
                  <a:schemeClr val="tx2"/>
                </a:solidFill>
                <a:ea typeface="ＭＳ Ｐゴシック" pitchFamily="34" charset="-128"/>
              </a:rPr>
              <a:t>Closing Report</a:t>
            </a:r>
            <a:br>
              <a:rPr lang="en-US" altLang="ja-JP" sz="4000" b="1" dirty="0">
                <a:solidFill>
                  <a:schemeClr val="tx2"/>
                </a:solidFill>
                <a:ea typeface="ＭＳ Ｐゴシック" pitchFamily="34" charset="-128"/>
              </a:rPr>
            </a:br>
            <a:r>
              <a:rPr lang="en-US" altLang="ja-JP" sz="4000" b="1" dirty="0">
                <a:solidFill>
                  <a:schemeClr val="tx2"/>
                </a:solidFill>
                <a:ea typeface="ＭＳ Ｐゴシック" pitchFamily="34" charset="-128"/>
              </a:rPr>
              <a:t/>
            </a:r>
            <a:br>
              <a:rPr lang="en-US" altLang="ja-JP" sz="4000" b="1" dirty="0">
                <a:solidFill>
                  <a:schemeClr val="tx2"/>
                </a:solidFill>
                <a:ea typeface="ＭＳ Ｐゴシック" pitchFamily="34" charset="-128"/>
              </a:rPr>
            </a:br>
            <a:r>
              <a:rPr lang="en-US" altLang="ja-JP" sz="4000" b="1" dirty="0" smtClean="0">
                <a:solidFill>
                  <a:schemeClr val="tx2"/>
                </a:solidFill>
                <a:ea typeface="ＭＳ Ｐゴシック" pitchFamily="34" charset="-128"/>
              </a:rPr>
              <a:t>14 Nov., 2013</a:t>
            </a:r>
            <a:endParaRPr lang="en-US" altLang="ko-KR" sz="4000" b="1" dirty="0">
              <a:solidFill>
                <a:schemeClr val="tx2"/>
              </a:solidFill>
              <a:ea typeface="굴림" charset="-127"/>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15-13-0720-01-0led</a:t>
              </a:r>
              <a:endParaRPr lang="ko-KR" altLang="en-US" sz="1400" b="1" dirty="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6"/>
          <p:cNvSpPr>
            <a:spLocks noGrp="1" noChangeArrowheads="1"/>
          </p:cNvSpPr>
          <p:nvPr>
            <p:ph type="title"/>
          </p:nvPr>
        </p:nvSpPr>
        <p:spPr>
          <a:noFill/>
        </p:spPr>
        <p:txBody>
          <a:bodyPr/>
          <a:lstStyle/>
          <a:p>
            <a:r>
              <a:rPr lang="en-US" altLang="ja-JP" b="1" dirty="0" smtClean="0">
                <a:ea typeface="ＭＳ Ｐゴシック" pitchFamily="34" charset="-128"/>
              </a:rPr>
              <a:t>Purpose of LED Interest Group</a:t>
            </a:r>
          </a:p>
        </p:txBody>
      </p:sp>
      <p:sp>
        <p:nvSpPr>
          <p:cNvPr id="12292" name="Rectangle 7"/>
          <p:cNvSpPr>
            <a:spLocks noGrp="1" noChangeArrowheads="1"/>
          </p:cNvSpPr>
          <p:nvPr>
            <p:ph idx="1"/>
          </p:nvPr>
        </p:nvSpPr>
        <p:spPr>
          <a:xfrm>
            <a:off x="228600" y="2057400"/>
            <a:ext cx="8686800" cy="4267200"/>
          </a:xfrm>
          <a:noFill/>
        </p:spPr>
        <p:txBody>
          <a:bodyPr/>
          <a:lstStyle/>
          <a:p>
            <a:r>
              <a:rPr lang="en-US" altLang="ja-JP" dirty="0" smtClean="0">
                <a:ea typeface="ＭＳ Ｐゴシック" pitchFamily="34" charset="-128"/>
              </a:rPr>
              <a:t>Determine whether there is sufficient interest in creating an Optical Camera Communication (OCC) Study Group for the purpose of developing a LED ID PAR and 5C.</a:t>
            </a:r>
          </a:p>
          <a:p>
            <a:endParaRPr lang="en-US" altLang="ja-JP" dirty="0" smtClean="0">
              <a:ea typeface="ＭＳ Ｐゴシック" pitchFamily="34" charset="-128"/>
            </a:endParaRPr>
          </a:p>
          <a:p>
            <a:endParaRPr lang="en-US" altLang="ja-JP" dirty="0" smtClean="0">
              <a:ea typeface="ＭＳ Ｐゴシック" pitchFamily="34" charset="-128"/>
            </a:endParaRPr>
          </a:p>
        </p:txBody>
      </p:sp>
      <p:sp>
        <p:nvSpPr>
          <p:cNvPr id="12294" name="날짜 개체 틀 3"/>
          <p:cNvSpPr>
            <a:spLocks noGrp="1"/>
          </p:cNvSpPr>
          <p:nvPr>
            <p:ph type="dt" sz="half" idx="10"/>
          </p:nvPr>
        </p:nvSpPr>
        <p:spPr>
          <a:noFill/>
        </p:spPr>
        <p:txBody>
          <a:bodyPr/>
          <a:lstStyle/>
          <a:p>
            <a:r>
              <a:rPr lang="en-US" altLang="ko-KR" dirty="0" smtClean="0"/>
              <a:t>Nov. </a:t>
            </a:r>
            <a:r>
              <a:rPr lang="en-US" altLang="ko-KR" dirty="0"/>
              <a:t>2013</a:t>
            </a:r>
          </a:p>
        </p:txBody>
      </p:sp>
      <p:sp>
        <p:nvSpPr>
          <p:cNvPr id="12293"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2290" name="슬라이드 번호 개체 틀 5"/>
          <p:cNvSpPr>
            <a:spLocks noGrp="1"/>
          </p:cNvSpPr>
          <p:nvPr>
            <p:ph type="sldNum" sz="quarter" idx="12"/>
          </p:nvPr>
        </p:nvSpPr>
        <p:spPr>
          <a:noFill/>
        </p:spPr>
        <p:txBody>
          <a:bodyPr/>
          <a:lstStyle/>
          <a:p>
            <a:r>
              <a:rPr lang="en-US" altLang="ko-KR" dirty="0"/>
              <a:t>Slide </a:t>
            </a:r>
            <a:fld id="{90DED258-E7D7-4752-B284-7343E894442F}" type="slidenum">
              <a:rPr lang="en-US" altLang="ko-KR"/>
              <a:pPr/>
              <a:t>3</a:t>
            </a:fld>
            <a:endParaRPr lang="en-US" altLang="ko-KR"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15-13-0720-01-0led</a:t>
              </a:r>
              <a:endParaRPr lang="ko-KR" altLang="en-US" sz="1400" b="1"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6"/>
          <p:cNvSpPr>
            <a:spLocks noGrp="1" noChangeArrowheads="1"/>
          </p:cNvSpPr>
          <p:nvPr>
            <p:ph type="title"/>
          </p:nvPr>
        </p:nvSpPr>
        <p:spPr>
          <a:noFill/>
        </p:spPr>
        <p:txBody>
          <a:bodyPr/>
          <a:lstStyle/>
          <a:p>
            <a:r>
              <a:rPr lang="en-US" altLang="ja-JP" b="1" dirty="0" smtClean="0">
                <a:ea typeface="ＭＳ Ｐゴシック" pitchFamily="34" charset="-128"/>
              </a:rPr>
              <a:t>Objective of Meeting</a:t>
            </a:r>
          </a:p>
        </p:txBody>
      </p:sp>
      <p:sp>
        <p:nvSpPr>
          <p:cNvPr id="13316" name="Rectangle 7"/>
          <p:cNvSpPr>
            <a:spLocks noGrp="1" noChangeArrowheads="1"/>
          </p:cNvSpPr>
          <p:nvPr>
            <p:ph idx="1"/>
          </p:nvPr>
        </p:nvSpPr>
        <p:spPr>
          <a:xfrm>
            <a:off x="228600" y="2057400"/>
            <a:ext cx="8686800" cy="4267200"/>
          </a:xfrm>
        </p:spPr>
        <p:txBody>
          <a:bodyPr/>
          <a:lstStyle/>
          <a:p>
            <a:r>
              <a:rPr lang="en-US" altLang="ja-JP" dirty="0" smtClean="0">
                <a:ea typeface="ＭＳ Ｐゴシック" pitchFamily="34" charset="-128"/>
              </a:rPr>
              <a:t>Call for presentation about the amendment of IEEE 802.15.7 and some study items of Optical Camera Communications(OCC)</a:t>
            </a:r>
          </a:p>
          <a:p>
            <a:r>
              <a:rPr lang="en-US" altLang="ja-JP" dirty="0" smtClean="0">
                <a:ea typeface="ＭＳ Ｐゴシック" pitchFamily="34" charset="-128"/>
              </a:rPr>
              <a:t>Hearing of presentations about OCC including LED ID issues of IG-LED</a:t>
            </a:r>
          </a:p>
          <a:p>
            <a:r>
              <a:rPr lang="en-US" altLang="ja-JP" dirty="0" smtClean="0">
                <a:ea typeface="ＭＳ Ｐゴシック" pitchFamily="34" charset="-128"/>
              </a:rPr>
              <a:t>Discuss about the PAR and 5C</a:t>
            </a:r>
          </a:p>
          <a:p>
            <a:pPr>
              <a:buFontTx/>
              <a:buNone/>
            </a:pPr>
            <a:endParaRPr lang="en-US" altLang="ja-JP" dirty="0" smtClean="0">
              <a:ea typeface="ＭＳ Ｐゴシック" pitchFamily="34" charset="-128"/>
            </a:endParaRPr>
          </a:p>
          <a:p>
            <a:endParaRPr lang="en-US" altLang="ja-JP" dirty="0" smtClean="0">
              <a:ea typeface="ＭＳ Ｐゴシック" pitchFamily="34" charset="-128"/>
            </a:endParaRPr>
          </a:p>
        </p:txBody>
      </p:sp>
      <p:sp>
        <p:nvSpPr>
          <p:cNvPr id="13318" name="날짜 개체 틀 3"/>
          <p:cNvSpPr>
            <a:spLocks noGrp="1"/>
          </p:cNvSpPr>
          <p:nvPr>
            <p:ph type="dt" sz="half" idx="10"/>
          </p:nvPr>
        </p:nvSpPr>
        <p:spPr>
          <a:noFill/>
        </p:spPr>
        <p:txBody>
          <a:bodyPr/>
          <a:lstStyle/>
          <a:p>
            <a:r>
              <a:rPr lang="en-US" altLang="ko-KR" dirty="0" smtClean="0"/>
              <a:t>Nov. </a:t>
            </a:r>
            <a:r>
              <a:rPr lang="en-US" altLang="ko-KR" dirty="0"/>
              <a:t>2013</a:t>
            </a:r>
          </a:p>
        </p:txBody>
      </p:sp>
      <p:sp>
        <p:nvSpPr>
          <p:cNvPr id="13317"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4</a:t>
            </a:fld>
            <a:endParaRPr lang="en-US" altLang="ko-KR"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15-13-0720-01-0led</a:t>
              </a:r>
              <a:endParaRPr lang="ko-KR" altLang="en-US" sz="1400" b="1" dirty="0"/>
            </a:p>
          </p:txBody>
        </p:sp>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Nov. </a:t>
            </a:r>
            <a:r>
              <a:rPr lang="en-US" altLang="ko-KR" dirty="0"/>
              <a:t>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5</a:t>
            </a:fld>
            <a:endParaRPr lang="en-US" altLang="ko-KR" dirty="0"/>
          </a:p>
        </p:txBody>
      </p:sp>
      <p:sp>
        <p:nvSpPr>
          <p:cNvPr id="4101" name="Rectangle 4"/>
          <p:cNvSpPr>
            <a:spLocks noChangeArrowheads="1"/>
          </p:cNvSpPr>
          <p:nvPr/>
        </p:nvSpPr>
        <p:spPr bwMode="auto">
          <a:xfrm>
            <a:off x="304800" y="817563"/>
            <a:ext cx="8534400" cy="5262979"/>
          </a:xfrm>
          <a:prstGeom prst="rect">
            <a:avLst/>
          </a:prstGeom>
          <a:noFill/>
          <a:ln w="12700">
            <a:noFill/>
            <a:miter lim="800000"/>
            <a:headEnd type="none" w="sm" len="sm"/>
            <a:tailEnd type="none" w="sm" len="sm"/>
          </a:ln>
        </p:spPr>
        <p:txBody>
          <a:bodyPr>
            <a:spAutoFit/>
          </a:bodyPr>
          <a:lstStyle/>
          <a:p>
            <a:pPr marL="268288" indent="-268288">
              <a:buFontTx/>
              <a:buAutoNum type="arabicPeriod"/>
            </a:pPr>
            <a:endParaRPr lang="en-US" altLang="ja-JP" sz="2400" dirty="0" smtClean="0">
              <a:ea typeface="ＭＳ Ｐゴシック" pitchFamily="34" charset="-128"/>
            </a:endParaRPr>
          </a:p>
          <a:p>
            <a:pPr marL="268288" indent="-268288">
              <a:buFontTx/>
              <a:buAutoNum type="arabicPeriod"/>
            </a:pPr>
            <a:r>
              <a:rPr lang="en-US" altLang="ja-JP" sz="2400" dirty="0" smtClean="0">
                <a:ea typeface="ＭＳ Ｐゴシック" pitchFamily="34" charset="-128"/>
              </a:rPr>
              <a:t>Nov. 2013 meeting: 4 Sessions(Mon. PM1, PM2 and Thur. PM1, PM2) </a:t>
            </a:r>
          </a:p>
          <a:p>
            <a:pPr marL="268288" indent="-268288">
              <a:buFontTx/>
              <a:buAutoNum type="arabicPeriod"/>
            </a:pPr>
            <a:r>
              <a:rPr lang="en-US" altLang="ja-JP" sz="2400" dirty="0" smtClean="0">
                <a:ea typeface="ＭＳ Ｐゴシック" pitchFamily="34" charset="-128"/>
              </a:rPr>
              <a:t>Attendance: 14 attendees (Mon PM1), 14 </a:t>
            </a:r>
            <a:r>
              <a:rPr lang="en-US" altLang="ja-JP" sz="2400" dirty="0">
                <a:ea typeface="ＭＳ Ｐゴシック" pitchFamily="34" charset="-128"/>
              </a:rPr>
              <a:t>attendees </a:t>
            </a:r>
            <a:r>
              <a:rPr lang="en-US" altLang="ja-JP" sz="2400" dirty="0" smtClean="0">
                <a:ea typeface="ＭＳ Ｐゴシック" pitchFamily="34" charset="-128"/>
              </a:rPr>
              <a:t>(Mon PM2), 12 </a:t>
            </a:r>
            <a:r>
              <a:rPr lang="en-US" altLang="ja-JP" sz="2400" dirty="0">
                <a:ea typeface="ＭＳ Ｐゴシック" pitchFamily="34" charset="-128"/>
              </a:rPr>
              <a:t>attendees </a:t>
            </a:r>
            <a:r>
              <a:rPr lang="en-US" altLang="ja-JP" sz="2400" dirty="0" smtClean="0">
                <a:ea typeface="ＭＳ Ｐゴシック" pitchFamily="34" charset="-128"/>
              </a:rPr>
              <a:t>(Thu. PM1), 12 </a:t>
            </a:r>
            <a:r>
              <a:rPr lang="en-US" altLang="ja-JP" sz="2400" dirty="0">
                <a:ea typeface="ＭＳ Ｐゴシック" pitchFamily="34" charset="-128"/>
              </a:rPr>
              <a:t>attendees (Thu. </a:t>
            </a:r>
            <a:r>
              <a:rPr lang="en-US" altLang="ja-JP" sz="2400" dirty="0" smtClean="0">
                <a:ea typeface="ＭＳ Ｐゴシック" pitchFamily="34" charset="-128"/>
              </a:rPr>
              <a:t>PM2).</a:t>
            </a:r>
            <a:endParaRPr lang="en-US" altLang="ja-JP" sz="2400" dirty="0">
              <a:ea typeface="ＭＳ Ｐゴシック" pitchFamily="34" charset="-128"/>
            </a:endParaRPr>
          </a:p>
          <a:p>
            <a:pPr marL="268288" indent="-268288"/>
            <a:endParaRPr lang="en-US" altLang="ja-JP" sz="2400" dirty="0">
              <a:ea typeface="ＭＳ Ｐゴシック" pitchFamily="34" charset="-128"/>
            </a:endParaRPr>
          </a:p>
          <a:p>
            <a:pPr marL="268288" indent="-268288"/>
            <a:r>
              <a:rPr lang="en-US" altLang="ja-JP" sz="2400" dirty="0">
                <a:ea typeface="ＭＳ Ｐゴシック" pitchFamily="34" charset="-128"/>
              </a:rPr>
              <a:t>3</a:t>
            </a:r>
            <a:r>
              <a:rPr lang="en-US" altLang="ja-JP" sz="2400" dirty="0" smtClean="0">
                <a:ea typeface="ＭＳ Ｐゴシック" pitchFamily="34" charset="-128"/>
              </a:rPr>
              <a:t>.  </a:t>
            </a:r>
            <a:r>
              <a:rPr lang="en-US" altLang="ja-JP" sz="2400" dirty="0">
                <a:ea typeface="ＭＳ Ｐゴシック" pitchFamily="34" charset="-128"/>
              </a:rPr>
              <a:t>Relative Documents:</a:t>
            </a:r>
          </a:p>
          <a:p>
            <a:pPr marL="268288" indent="-268288"/>
            <a:r>
              <a:rPr lang="en-US" altLang="ja-JP" sz="2400" dirty="0">
                <a:ea typeface="ＭＳ Ｐゴシック" pitchFamily="34" charset="-128"/>
              </a:rPr>
              <a:t>      - </a:t>
            </a:r>
            <a:r>
              <a:rPr lang="en-US" altLang="ja-JP" sz="2400" dirty="0" smtClean="0">
                <a:ea typeface="ＭＳ Ｐゴシック" pitchFamily="34" charset="-128"/>
              </a:rPr>
              <a:t>Presentations</a:t>
            </a:r>
            <a:endParaRPr lang="en-US" altLang="ja-JP" sz="2400" dirty="0">
              <a:ea typeface="ＭＳ Ｐゴシック" pitchFamily="34" charset="-128"/>
            </a:endParaRPr>
          </a:p>
          <a:p>
            <a:pPr marL="914400" lvl="1" indent="-457200"/>
            <a:r>
              <a:rPr lang="en-US" altLang="ko-KR" sz="2400" dirty="0"/>
              <a:t>Contribution 1 - Challenging Issues in </a:t>
            </a:r>
            <a:r>
              <a:rPr lang="en-US" altLang="ko-KR" sz="2400" dirty="0" err="1"/>
              <a:t>CamCom</a:t>
            </a:r>
            <a:r>
              <a:rPr lang="en-US" altLang="ko-KR" sz="2400" dirty="0"/>
              <a:t> System (15-13-0669-00-0led</a:t>
            </a:r>
            <a:r>
              <a:rPr lang="en-US" altLang="ko-KR" sz="2400" dirty="0" smtClean="0"/>
              <a:t>)</a:t>
            </a:r>
          </a:p>
          <a:p>
            <a:pPr marL="914400" lvl="1" indent="-457200"/>
            <a:r>
              <a:rPr lang="en-US" altLang="ko-KR" sz="2400" dirty="0"/>
              <a:t>Contribution 2- Draft PAR for </a:t>
            </a:r>
            <a:r>
              <a:rPr lang="en-US" altLang="ko-KR" sz="2400" dirty="0" err="1"/>
              <a:t>CamCom</a:t>
            </a:r>
            <a:r>
              <a:rPr lang="en-US" altLang="ko-KR" sz="2400" dirty="0"/>
              <a:t> (15-13-0670-00-0led</a:t>
            </a:r>
            <a:r>
              <a:rPr lang="en-US" altLang="ko-KR" sz="2400" dirty="0" smtClean="0"/>
              <a:t>)</a:t>
            </a:r>
          </a:p>
          <a:p>
            <a:pPr marL="914400" lvl="1" indent="-457200"/>
            <a:r>
              <a:rPr lang="en-US" altLang="ko-KR" sz="2400" dirty="0" smtClean="0"/>
              <a:t>Contribution </a:t>
            </a:r>
            <a:r>
              <a:rPr lang="en-US" altLang="ko-KR" sz="2400" dirty="0"/>
              <a:t>3- Draft 5C for </a:t>
            </a:r>
            <a:r>
              <a:rPr lang="en-US" altLang="ko-KR" sz="2400" dirty="0" err="1"/>
              <a:t>CamCom</a:t>
            </a:r>
            <a:r>
              <a:rPr lang="en-US" altLang="ko-KR" sz="2400" dirty="0"/>
              <a:t> (15-13-0671-00-0led</a:t>
            </a:r>
            <a:r>
              <a:rPr lang="en-US" altLang="ko-KR" sz="2400" dirty="0" smtClean="0"/>
              <a:t>)</a:t>
            </a:r>
          </a:p>
          <a:p>
            <a:pPr marL="914400" lvl="1" indent="-457200"/>
            <a:r>
              <a:rPr lang="en-US" altLang="ko-KR" sz="2400" dirty="0"/>
              <a:t>Contribution </a:t>
            </a:r>
            <a:r>
              <a:rPr lang="en-US" altLang="ko-KR" sz="2400" dirty="0" smtClean="0"/>
              <a:t>4- </a:t>
            </a:r>
            <a:r>
              <a:rPr lang="en-US" altLang="ko-KR" sz="2400" kern="0" dirty="0">
                <a:ea typeface="굴림" pitchFamily="50" charset="-127"/>
              </a:rPr>
              <a:t>Camera Positioning </a:t>
            </a:r>
            <a:r>
              <a:rPr lang="en-US" altLang="ko-KR" sz="2400" kern="0" dirty="0" smtClean="0">
                <a:ea typeface="굴림" pitchFamily="50" charset="-127"/>
              </a:rPr>
              <a:t>Technology </a:t>
            </a:r>
            <a:r>
              <a:rPr lang="en-US" altLang="ko-KR" sz="2400" dirty="0" smtClean="0"/>
              <a:t>(15-13-0722-00-0led)</a:t>
            </a:r>
            <a:endParaRPr lang="en-US" altLang="ja-JP" sz="2400" dirty="0">
              <a:ea typeface="ＭＳ Ｐゴシック" pitchFamily="34" charset="-128"/>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15-13-0720-01-0led</a:t>
              </a:r>
              <a:endParaRPr lang="ko-KR" altLang="en-US" sz="1400" b="1" dirty="0"/>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Nov. </a:t>
            </a:r>
            <a:r>
              <a:rPr lang="en-US" altLang="ko-KR" dirty="0"/>
              <a:t>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6</a:t>
            </a:fld>
            <a:endParaRPr lang="en-US" altLang="ko-KR" dirty="0"/>
          </a:p>
        </p:txBody>
      </p:sp>
      <p:sp>
        <p:nvSpPr>
          <p:cNvPr id="4101" name="Rectangle 4"/>
          <p:cNvSpPr>
            <a:spLocks noChangeArrowheads="1"/>
          </p:cNvSpPr>
          <p:nvPr/>
        </p:nvSpPr>
        <p:spPr bwMode="auto">
          <a:xfrm>
            <a:off x="304800" y="817563"/>
            <a:ext cx="8534400" cy="2308324"/>
          </a:xfrm>
          <a:prstGeom prst="rect">
            <a:avLst/>
          </a:prstGeom>
          <a:noFill/>
          <a:ln w="12700">
            <a:noFill/>
            <a:miter lim="800000"/>
            <a:headEnd type="none" w="sm" len="sm"/>
            <a:tailEnd type="none" w="sm" len="sm"/>
          </a:ln>
        </p:spPr>
        <p:txBody>
          <a:bodyPr>
            <a:spAutoFit/>
          </a:bodyPr>
          <a:lstStyle/>
          <a:p>
            <a:r>
              <a:rPr lang="en-US" altLang="ja-JP" sz="2400" dirty="0">
                <a:ea typeface="ＭＳ Ｐゴシック" pitchFamily="34" charset="-128"/>
              </a:rPr>
              <a:t> </a:t>
            </a:r>
            <a:r>
              <a:rPr lang="en-US" altLang="ja-JP" sz="2400" dirty="0" smtClean="0">
                <a:ea typeface="ＭＳ Ｐゴシック" pitchFamily="34" charset="-128"/>
              </a:rPr>
              <a:t>  - Presentations(Cont.)</a:t>
            </a:r>
          </a:p>
          <a:p>
            <a:pPr marL="914400" lvl="1" indent="-457200"/>
            <a:endParaRPr lang="en-US" altLang="ko-KR" sz="2400" dirty="0" smtClean="0"/>
          </a:p>
          <a:p>
            <a:pPr marL="914400" lvl="1" indent="-457200"/>
            <a:r>
              <a:rPr lang="en-US" altLang="ko-KR" sz="2400" dirty="0" smtClean="0"/>
              <a:t>4. Discussions and completed</a:t>
            </a:r>
          </a:p>
          <a:p>
            <a:pPr marL="914400" lvl="1" indent="-457200"/>
            <a:r>
              <a:rPr lang="en-US" altLang="ko-KR" sz="2400" dirty="0"/>
              <a:t> </a:t>
            </a:r>
            <a:r>
              <a:rPr lang="en-US" altLang="ko-KR" sz="2400" dirty="0" smtClean="0"/>
              <a:t> - Completed  </a:t>
            </a:r>
            <a:r>
              <a:rPr lang="en-US" altLang="ko-KR" sz="2400" dirty="0"/>
              <a:t>Call for Applications document (</a:t>
            </a:r>
            <a:r>
              <a:rPr lang="en-US" altLang="ko-KR" sz="2400" dirty="0" smtClean="0"/>
              <a:t>15-13-0555-01-0led)</a:t>
            </a:r>
          </a:p>
          <a:p>
            <a:pPr marL="914400" lvl="1" indent="-457200"/>
            <a:r>
              <a:rPr lang="en-US" altLang="ko-KR" sz="2400" dirty="0" smtClean="0"/>
              <a:t> - Discussion about the first </a:t>
            </a:r>
            <a:r>
              <a:rPr lang="en-US" altLang="ko-KR" sz="2400" dirty="0"/>
              <a:t>d</a:t>
            </a:r>
            <a:r>
              <a:rPr lang="en-US" altLang="ko-KR" sz="2400" dirty="0" smtClean="0"/>
              <a:t>raft PAR </a:t>
            </a:r>
            <a:r>
              <a:rPr lang="en-US" altLang="ko-KR" sz="2400" dirty="0"/>
              <a:t>and 5C</a:t>
            </a:r>
            <a:endParaRPr lang="en-US" altLang="ko-KR" sz="2400" dirty="0" smtClean="0"/>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15-13-0720-01-0led</a:t>
              </a:r>
              <a:endParaRPr lang="ko-KR" altLang="en-US" sz="1400" b="1" dirty="0"/>
            </a:p>
          </p:txBody>
        </p:sp>
      </p:grpSp>
    </p:spTree>
    <p:extLst>
      <p:ext uri="{BB962C8B-B14F-4D97-AF65-F5344CB8AC3E}">
        <p14:creationId xmlns:p14="http://schemas.microsoft.com/office/powerpoint/2010/main" val="411453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Nov. </a:t>
            </a:r>
            <a:r>
              <a:rPr lang="en-US" altLang="ko-KR" dirty="0"/>
              <a:t>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7</a:t>
            </a:fld>
            <a:endParaRPr lang="en-US" altLang="ko-KR" dirty="0"/>
          </a:p>
        </p:txBody>
      </p:sp>
      <p:sp>
        <p:nvSpPr>
          <p:cNvPr id="4101" name="Rectangle 4"/>
          <p:cNvSpPr>
            <a:spLocks noChangeArrowheads="1"/>
          </p:cNvSpPr>
          <p:nvPr/>
        </p:nvSpPr>
        <p:spPr bwMode="auto">
          <a:xfrm>
            <a:off x="304800" y="817563"/>
            <a:ext cx="8534400" cy="6001643"/>
          </a:xfrm>
          <a:prstGeom prst="rect">
            <a:avLst/>
          </a:prstGeom>
          <a:noFill/>
          <a:ln w="12700">
            <a:noFill/>
            <a:miter lim="800000"/>
            <a:headEnd type="none" w="sm" len="sm"/>
            <a:tailEnd type="none" w="sm" len="sm"/>
          </a:ln>
        </p:spPr>
        <p:txBody>
          <a:bodyPr>
            <a:spAutoFit/>
          </a:bodyPr>
          <a:lstStyle/>
          <a:p>
            <a:r>
              <a:rPr lang="en-US" altLang="ja-JP" sz="2400" b="1" dirty="0" smtClean="0">
                <a:ea typeface="ＭＳ Ｐゴシック" pitchFamily="34" charset="-128"/>
              </a:rPr>
              <a:t>- </a:t>
            </a:r>
            <a:r>
              <a:rPr lang="en-US" altLang="ja-JP" sz="2400" b="1" dirty="0" smtClean="0"/>
              <a:t>Main</a:t>
            </a:r>
            <a:r>
              <a:rPr lang="en-US" altLang="ko-KR" sz="2400" b="1" dirty="0" smtClean="0"/>
              <a:t> focus of IG-LED and OCC SG:</a:t>
            </a:r>
            <a:endParaRPr lang="ko-KR" altLang="ko-KR" sz="2400" b="1" dirty="0"/>
          </a:p>
          <a:p>
            <a:pPr lvl="0" latinLnBrk="1"/>
            <a:r>
              <a:rPr lang="en-US" altLang="ko-KR" sz="2400" dirty="0" smtClean="0"/>
              <a:t>   LED-ID applications (LED digital signage applications, etc.)</a:t>
            </a:r>
          </a:p>
          <a:p>
            <a:pPr latinLnBrk="1"/>
            <a:r>
              <a:rPr lang="en-US" altLang="ko-KR" sz="2400" dirty="0" smtClean="0"/>
              <a:t>   Camera-based Communications and Positioning/LBS</a:t>
            </a:r>
          </a:p>
          <a:p>
            <a:pPr lvl="0" latinLnBrk="1"/>
            <a:r>
              <a:rPr lang="en-US" altLang="ko-KR" sz="2400" dirty="0" smtClean="0"/>
              <a:t>   MIMO </a:t>
            </a:r>
            <a:r>
              <a:rPr lang="en-US" altLang="ko-KR" sz="2400" dirty="0"/>
              <a:t>(Multi array LED</a:t>
            </a:r>
            <a:r>
              <a:rPr lang="en-US" altLang="ko-KR" sz="2400" dirty="0" smtClean="0"/>
              <a:t>)</a:t>
            </a:r>
          </a:p>
          <a:p>
            <a:pPr lvl="0" latinLnBrk="1"/>
            <a:r>
              <a:rPr lang="en-US" altLang="ko-KR" sz="2400" dirty="0"/>
              <a:t> </a:t>
            </a:r>
            <a:r>
              <a:rPr lang="en-US" altLang="ko-KR" sz="2400" dirty="0" smtClean="0"/>
              <a:t>  ITS/Telematics/Air-craft based applications (Traffic control and</a:t>
            </a:r>
          </a:p>
          <a:p>
            <a:pPr lvl="0" latinLnBrk="1"/>
            <a:r>
              <a:rPr lang="en-US" altLang="ko-KR" sz="2400" dirty="0"/>
              <a:t> </a:t>
            </a:r>
            <a:r>
              <a:rPr lang="en-US" altLang="ko-KR" sz="2400" dirty="0" smtClean="0"/>
              <a:t>  tracking, etc.)</a:t>
            </a:r>
          </a:p>
          <a:p>
            <a:pPr lvl="0" latinLnBrk="1"/>
            <a:r>
              <a:rPr lang="en-US" altLang="ko-KR" sz="2400" dirty="0"/>
              <a:t> </a:t>
            </a:r>
            <a:r>
              <a:rPr lang="en-US" altLang="ko-KR" sz="2400" dirty="0" smtClean="0"/>
              <a:t>  Etc.</a:t>
            </a:r>
            <a:endParaRPr lang="ko-KR" altLang="ko-KR" sz="2400" dirty="0"/>
          </a:p>
          <a:p>
            <a:r>
              <a:rPr lang="en-US" altLang="ko-KR" sz="2400" b="1" dirty="0" smtClean="0"/>
              <a:t>- Issues </a:t>
            </a:r>
            <a:r>
              <a:rPr lang="en-US" altLang="ko-KR" sz="2400" b="1" dirty="0"/>
              <a:t>to </a:t>
            </a:r>
            <a:r>
              <a:rPr lang="en-US" altLang="ko-KR" sz="2400" b="1" dirty="0" smtClean="0"/>
              <a:t>discuss in Jan. meeting :</a:t>
            </a:r>
            <a:endParaRPr lang="ko-KR" altLang="ko-KR" sz="2400" b="1" dirty="0"/>
          </a:p>
          <a:p>
            <a:pPr lvl="0" latinLnBrk="1"/>
            <a:r>
              <a:rPr lang="en-US" altLang="ko-KR" sz="2400" dirty="0" smtClean="0"/>
              <a:t>  </a:t>
            </a:r>
            <a:r>
              <a:rPr lang="en-US" altLang="ko-KR" sz="2400" dirty="0"/>
              <a:t> </a:t>
            </a:r>
            <a:r>
              <a:rPr lang="en-US" altLang="ko-KR" sz="2400" dirty="0" smtClean="0"/>
              <a:t>Call </a:t>
            </a:r>
            <a:r>
              <a:rPr lang="en-US" altLang="ko-KR" sz="2400" dirty="0"/>
              <a:t>for Applications Presentations </a:t>
            </a:r>
          </a:p>
          <a:p>
            <a:pPr lvl="0" latinLnBrk="1"/>
            <a:r>
              <a:rPr lang="en-US" altLang="ko-KR" sz="2400" dirty="0" smtClean="0"/>
              <a:t>   EC Approval for </a:t>
            </a:r>
            <a:r>
              <a:rPr lang="en-US" altLang="ko-KR" sz="2400" dirty="0"/>
              <a:t>OCC </a:t>
            </a:r>
            <a:r>
              <a:rPr lang="en-US" altLang="ko-KR" sz="2400" dirty="0" smtClean="0"/>
              <a:t>SG</a:t>
            </a:r>
          </a:p>
          <a:p>
            <a:pPr lvl="0" latinLnBrk="1"/>
            <a:r>
              <a:rPr lang="en-US" altLang="ko-KR" sz="2400" dirty="0" smtClean="0"/>
              <a:t>   Market expectations , Implementation and deployment </a:t>
            </a:r>
            <a:r>
              <a:rPr lang="en-US" altLang="ko-KR" sz="2400" dirty="0"/>
              <a:t>issues </a:t>
            </a:r>
            <a:endParaRPr lang="ko-KR" altLang="ko-KR" sz="2400" dirty="0"/>
          </a:p>
          <a:p>
            <a:pPr lvl="0" latinLnBrk="1"/>
            <a:r>
              <a:rPr lang="en-US" altLang="ko-KR" sz="2400" dirty="0" smtClean="0"/>
              <a:t>   Invite </a:t>
            </a:r>
            <a:r>
              <a:rPr lang="en-US" altLang="ko-KR" sz="2400" dirty="0"/>
              <a:t>some c</a:t>
            </a:r>
            <a:r>
              <a:rPr lang="en-US" altLang="ko-KR" sz="2400" dirty="0" smtClean="0"/>
              <a:t>ompanies</a:t>
            </a:r>
          </a:p>
          <a:p>
            <a:pPr lvl="0" latinLnBrk="1"/>
            <a:r>
              <a:rPr lang="en-US" altLang="ko-KR" sz="2400" dirty="0"/>
              <a:t> </a:t>
            </a:r>
            <a:r>
              <a:rPr lang="en-US" altLang="ko-KR" sz="2400" dirty="0" smtClean="0"/>
              <a:t>     - mobile operators, smart devices, LED-ID/Lighting sources,</a:t>
            </a:r>
          </a:p>
          <a:p>
            <a:pPr lvl="0" latinLnBrk="1"/>
            <a:r>
              <a:rPr lang="en-US" altLang="ko-KR" sz="2400" dirty="0"/>
              <a:t> </a:t>
            </a:r>
            <a:r>
              <a:rPr lang="en-US" altLang="ko-KR" sz="2400" dirty="0" smtClean="0"/>
              <a:t>       LED digital signage, information display, navigation</a:t>
            </a:r>
          </a:p>
          <a:p>
            <a:pPr lvl="0" latinLnBrk="1"/>
            <a:r>
              <a:rPr lang="en-US" altLang="ko-KR" sz="2400" dirty="0"/>
              <a:t> </a:t>
            </a:r>
            <a:r>
              <a:rPr lang="en-US" altLang="ko-KR" sz="2400" dirty="0" smtClean="0"/>
              <a:t>    - Etc.</a:t>
            </a:r>
            <a:endParaRPr lang="en-US" altLang="ko-KR" sz="2400" dirty="0"/>
          </a:p>
          <a:p>
            <a:pPr lvl="0" latinLnBrk="1"/>
            <a:endParaRPr lang="en-US" altLang="ja-JP" sz="2400" dirty="0" smtClean="0">
              <a:ea typeface="ＭＳ Ｐゴシック" pitchFamily="34" charset="-128"/>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15-13-0720-01-0led</a:t>
              </a:r>
              <a:endParaRPr lang="ko-KR" altLang="en-US" sz="1400" b="1" dirty="0"/>
            </a:p>
          </p:txBody>
        </p:sp>
      </p:grpSp>
    </p:spTree>
    <p:extLst>
      <p:ext uri="{BB962C8B-B14F-4D97-AF65-F5344CB8AC3E}">
        <p14:creationId xmlns:p14="http://schemas.microsoft.com/office/powerpoint/2010/main" val="3634879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Nov. </a:t>
            </a:r>
            <a:r>
              <a:rPr lang="en-US" altLang="ko-KR" dirty="0"/>
              <a:t>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8</a:t>
            </a:fld>
            <a:endParaRPr lang="en-US" altLang="ko-KR" dirty="0"/>
          </a:p>
        </p:txBody>
      </p:sp>
      <p:sp>
        <p:nvSpPr>
          <p:cNvPr id="4101" name="Rectangle 4"/>
          <p:cNvSpPr>
            <a:spLocks noChangeArrowheads="1"/>
          </p:cNvSpPr>
          <p:nvPr/>
        </p:nvSpPr>
        <p:spPr bwMode="auto">
          <a:xfrm>
            <a:off x="304800" y="817563"/>
            <a:ext cx="8534400" cy="1938992"/>
          </a:xfrm>
          <a:prstGeom prst="rect">
            <a:avLst/>
          </a:prstGeom>
          <a:noFill/>
          <a:ln w="12700">
            <a:noFill/>
            <a:miter lim="800000"/>
            <a:headEnd type="none" w="sm" len="sm"/>
            <a:tailEnd type="none" w="sm" len="sm"/>
          </a:ln>
        </p:spPr>
        <p:txBody>
          <a:bodyPr>
            <a:spAutoFit/>
          </a:bodyPr>
          <a:lstStyle/>
          <a:p>
            <a:pPr marL="342900" indent="-342900">
              <a:buFontTx/>
              <a:buChar char="-"/>
            </a:pPr>
            <a:r>
              <a:rPr lang="en-US" altLang="ja-JP" sz="2400" b="1" dirty="0"/>
              <a:t>Discussion about PAR and </a:t>
            </a:r>
            <a:r>
              <a:rPr lang="en-US" altLang="ja-JP" sz="2400" b="1" dirty="0" smtClean="0"/>
              <a:t>5C</a:t>
            </a:r>
          </a:p>
          <a:p>
            <a:pPr marL="800100" lvl="1" indent="-342900">
              <a:buFontTx/>
              <a:buChar char="-"/>
            </a:pPr>
            <a:r>
              <a:rPr lang="en-US" altLang="ja-JP" sz="2400" dirty="0" smtClean="0"/>
              <a:t>We discussed about the PAR and 5C for OCC SG based on IEEE 802.15.7. We will continue to discuss in Jan meeting</a:t>
            </a:r>
          </a:p>
          <a:p>
            <a:pPr marL="800100" lvl="1" indent="-342900">
              <a:buFontTx/>
              <a:buChar char="-"/>
            </a:pPr>
            <a:endParaRPr lang="en-US" altLang="ja-JP" sz="2400" b="1" dirty="0"/>
          </a:p>
          <a:p>
            <a:pPr marL="800100" lvl="1" indent="-342900">
              <a:buFontTx/>
              <a:buChar char="-"/>
            </a:pPr>
            <a:endParaRPr lang="en-US" altLang="ja-JP" sz="2400" dirty="0" smtClean="0"/>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15-13-0720-01-0led</a:t>
              </a:r>
              <a:endParaRPr lang="ko-KR" altLang="en-US" sz="1400" b="1" dirty="0"/>
            </a:p>
          </p:txBody>
        </p:sp>
      </p:grpSp>
    </p:spTree>
    <p:extLst>
      <p:ext uri="{BB962C8B-B14F-4D97-AF65-F5344CB8AC3E}">
        <p14:creationId xmlns:p14="http://schemas.microsoft.com/office/powerpoint/2010/main" val="38888771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US" altLang="ko-KR" sz="3600" b="1" dirty="0" smtClean="0">
                <a:ea typeface="굴림" charset="-127"/>
              </a:rPr>
              <a:t>Plans for Jan. Meeting</a:t>
            </a:r>
          </a:p>
        </p:txBody>
      </p:sp>
      <p:sp>
        <p:nvSpPr>
          <p:cNvPr id="16390" name="날짜 개체 틀 3"/>
          <p:cNvSpPr>
            <a:spLocks noGrp="1"/>
          </p:cNvSpPr>
          <p:nvPr>
            <p:ph type="dt" sz="half" idx="10"/>
          </p:nvPr>
        </p:nvSpPr>
        <p:spPr>
          <a:noFill/>
        </p:spPr>
        <p:txBody>
          <a:bodyPr/>
          <a:lstStyle/>
          <a:p>
            <a:r>
              <a:rPr lang="en-US" altLang="ko-KR" dirty="0" smtClean="0"/>
              <a:t>Nov. </a:t>
            </a:r>
            <a:r>
              <a:rPr lang="en-US" altLang="ko-KR" dirty="0"/>
              <a:t>2013</a:t>
            </a:r>
          </a:p>
        </p:txBody>
      </p:sp>
      <p:sp>
        <p:nvSpPr>
          <p:cNvPr id="16389" name="Rectangle 5"/>
          <p:cNvSpPr>
            <a:spLocks noGrp="1" noChangeArrowheads="1"/>
          </p:cNvSpPr>
          <p:nvPr>
            <p:ph type="ftr" sz="quarter" idx="11"/>
          </p:nvPr>
        </p:nvSpPr>
        <p:spPr>
          <a:noFill/>
        </p:spPr>
        <p:txBody>
          <a:bodyPr/>
          <a:lstStyle/>
          <a:p>
            <a:r>
              <a:rPr lang="en-US" altLang="ko-KR" dirty="0" smtClean="0"/>
              <a:t>Yeong Min Jang, </a:t>
            </a:r>
            <a:r>
              <a:rPr lang="en-US" altLang="ko-KR" dirty="0" err="1" smtClean="0"/>
              <a:t>Kookmin</a:t>
            </a:r>
            <a:r>
              <a:rPr lang="en-US" altLang="ko-KR" dirty="0" smtClean="0"/>
              <a:t> University</a:t>
            </a:r>
          </a:p>
        </p:txBody>
      </p:sp>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9</a:t>
            </a:fld>
            <a:endParaRPr lang="en-US" altLang="ko-KR" dirty="0"/>
          </a:p>
        </p:txBody>
      </p:sp>
      <p:sp>
        <p:nvSpPr>
          <p:cNvPr id="11" name="TextBox 10"/>
          <p:cNvSpPr txBox="1"/>
          <p:nvPr/>
        </p:nvSpPr>
        <p:spPr>
          <a:xfrm>
            <a:off x="533400" y="1600200"/>
            <a:ext cx="8382000" cy="3477875"/>
          </a:xfrm>
          <a:prstGeom prst="rect">
            <a:avLst/>
          </a:prstGeom>
          <a:noFill/>
        </p:spPr>
        <p:txBody>
          <a:bodyPr wrap="square" rtlCol="0">
            <a:spAutoFit/>
          </a:bodyPr>
          <a:lstStyle/>
          <a:p>
            <a:pPr>
              <a:buFont typeface="Arial" pitchFamily="34" charset="0"/>
              <a:buChar char="•"/>
            </a:pPr>
            <a:r>
              <a:rPr lang="en-US" sz="2800" dirty="0" smtClean="0"/>
              <a:t> </a:t>
            </a:r>
            <a:r>
              <a:rPr lang="en-US" sz="2400" dirty="0" smtClean="0"/>
              <a:t>Before Jan. Plenary meeting: generate and circulate a </a:t>
            </a:r>
          </a:p>
          <a:p>
            <a:r>
              <a:rPr lang="en-US" sz="2400" dirty="0"/>
              <a:t> </a:t>
            </a:r>
            <a:r>
              <a:rPr lang="en-US" sz="2400" dirty="0" smtClean="0"/>
              <a:t> “Optical Camera Communication  Call for Applications       Presentation” paragraph</a:t>
            </a:r>
          </a:p>
          <a:p>
            <a:pPr>
              <a:buFont typeface="Arial" pitchFamily="34" charset="0"/>
              <a:buChar char="•"/>
            </a:pPr>
            <a:r>
              <a:rPr lang="en-US" altLang="ko-KR" sz="2400" dirty="0"/>
              <a:t> C</a:t>
            </a:r>
            <a:r>
              <a:rPr lang="en-US" altLang="ko-KR" sz="2400" dirty="0" smtClean="0"/>
              <a:t>ontinue </a:t>
            </a:r>
            <a:r>
              <a:rPr lang="en-US" altLang="ko-KR" sz="2400" dirty="0"/>
              <a:t>discussion to determine market focused technical </a:t>
            </a:r>
            <a:r>
              <a:rPr lang="en-US" altLang="ko-KR" sz="2400" dirty="0" smtClean="0"/>
              <a:t> objectives </a:t>
            </a:r>
            <a:r>
              <a:rPr lang="en-US" altLang="ko-KR" sz="2400" dirty="0"/>
              <a:t>of the Optical Camera Communication SG</a:t>
            </a:r>
            <a:endParaRPr lang="en-US" altLang="ko-KR" sz="2400" dirty="0" smtClean="0"/>
          </a:p>
          <a:p>
            <a:pPr lvl="1">
              <a:buFont typeface="Arial" pitchFamily="34" charset="0"/>
              <a:buChar char="•"/>
            </a:pPr>
            <a:r>
              <a:rPr lang="en-US" sz="2400" dirty="0"/>
              <a:t> </a:t>
            </a:r>
            <a:r>
              <a:rPr lang="en-US" sz="2400" dirty="0" smtClean="0"/>
              <a:t>Optical Camera Communication</a:t>
            </a:r>
          </a:p>
          <a:p>
            <a:pPr lvl="1">
              <a:buFont typeface="Arial" pitchFamily="34" charset="0"/>
              <a:buChar char="•"/>
            </a:pPr>
            <a:r>
              <a:rPr lang="en-US" altLang="ko-KR" sz="2400" dirty="0"/>
              <a:t> LBS application using </a:t>
            </a:r>
            <a:r>
              <a:rPr lang="en-US" altLang="ko-KR" sz="2400" dirty="0" smtClean="0"/>
              <a:t>Optical Camera Communication</a:t>
            </a:r>
            <a:endParaRPr lang="en-US" sz="2400" dirty="0" smtClean="0"/>
          </a:p>
          <a:p>
            <a:pPr lvl="1">
              <a:buFont typeface="Arial" pitchFamily="34" charset="0"/>
              <a:buChar char="•"/>
            </a:pPr>
            <a:r>
              <a:rPr lang="en-US" sz="2400" dirty="0"/>
              <a:t> </a:t>
            </a:r>
            <a:r>
              <a:rPr lang="en-US" sz="2400" dirty="0" smtClean="0"/>
              <a:t>Digital signage application using LED-ID</a:t>
            </a:r>
          </a:p>
          <a:p>
            <a:pPr marL="0" lvl="1">
              <a:buFont typeface="Arial" pitchFamily="34" charset="0"/>
              <a:buChar char="•"/>
            </a:pPr>
            <a:r>
              <a:rPr lang="en-US" sz="2400" dirty="0" smtClean="0"/>
              <a:t> Invite many interested parties</a:t>
            </a:r>
            <a:endParaRPr lang="en-US" sz="2400"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15-13-0720-01-0led</a:t>
              </a:r>
              <a:endParaRPr lang="ko-KR" altLang="en-US" sz="1400" b="1" dirty="0"/>
            </a:p>
          </p:txBody>
        </p:sp>
      </p:gr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9807</TotalTime>
  <Words>644</Words>
  <Application>Microsoft Office PowerPoint</Application>
  <PresentationFormat>화면 슬라이드 쇼(4:3)</PresentationFormat>
  <Paragraphs>118</Paragraphs>
  <Slides>10</Slides>
  <Notes>5</Notes>
  <HiddenSlides>0</HiddenSlides>
  <MMClips>0</MMClips>
  <ScaleCrop>false</ScaleCrop>
  <HeadingPairs>
    <vt:vector size="4" baseType="variant">
      <vt:variant>
        <vt:lpstr>테마</vt:lpstr>
      </vt:variant>
      <vt:variant>
        <vt:i4>1</vt:i4>
      </vt:variant>
      <vt:variant>
        <vt:lpstr>슬라이드 제목</vt:lpstr>
      </vt:variant>
      <vt:variant>
        <vt:i4>10</vt:i4>
      </vt:variant>
    </vt:vector>
  </HeadingPairs>
  <TitlesOfParts>
    <vt:vector size="11" baseType="lpstr">
      <vt:lpstr>Default Design</vt:lpstr>
      <vt:lpstr>PowerPoint 프레젠테이션</vt:lpstr>
      <vt:lpstr>PowerPoint 프레젠테이션</vt:lpstr>
      <vt:lpstr>Purpose of LED Interest Group</vt:lpstr>
      <vt:lpstr>Objective of Meeting</vt:lpstr>
      <vt:lpstr>PowerPoint 프레젠테이션</vt:lpstr>
      <vt:lpstr>PowerPoint 프레젠테이션</vt:lpstr>
      <vt:lpstr>PowerPoint 프레젠테이션</vt:lpstr>
      <vt:lpstr>PowerPoint 프레젠테이션</vt:lpstr>
      <vt:lpstr>Plans for Jan. Meeting</vt:lpstr>
      <vt:lpstr>Motion to form SG</vt:lpstr>
    </vt:vector>
  </TitlesOfParts>
  <Company>Kinney Consulting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Jang</cp:lastModifiedBy>
  <cp:revision>623</cp:revision>
  <cp:lastPrinted>2000-03-07T00:55:37Z</cp:lastPrinted>
  <dcterms:created xsi:type="dcterms:W3CDTF">1998-02-10T13:07:52Z</dcterms:created>
  <dcterms:modified xsi:type="dcterms:W3CDTF">2013-11-15T01:01:00Z</dcterms:modified>
  <cp:category>15-07-0nnn-00-004d</cp:category>
</cp:coreProperties>
</file>